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25"/>
  </p:notesMasterIdLst>
  <p:sldIdLst>
    <p:sldId id="1894" r:id="rId2"/>
    <p:sldId id="1895" r:id="rId3"/>
    <p:sldId id="1896" r:id="rId4"/>
    <p:sldId id="1811" r:id="rId5"/>
    <p:sldId id="1897" r:id="rId6"/>
    <p:sldId id="1904" r:id="rId7"/>
    <p:sldId id="1806" r:id="rId8"/>
    <p:sldId id="1815" r:id="rId9"/>
    <p:sldId id="1905" r:id="rId10"/>
    <p:sldId id="1898" r:id="rId11"/>
    <p:sldId id="1909" r:id="rId12"/>
    <p:sldId id="1915" r:id="rId13"/>
    <p:sldId id="1906" r:id="rId14"/>
    <p:sldId id="1907" r:id="rId15"/>
    <p:sldId id="1908" r:id="rId16"/>
    <p:sldId id="1910" r:id="rId17"/>
    <p:sldId id="1911" r:id="rId18"/>
    <p:sldId id="1912" r:id="rId19"/>
    <p:sldId id="1914" r:id="rId20"/>
    <p:sldId id="1913" r:id="rId21"/>
    <p:sldId id="1916" r:id="rId22"/>
    <p:sldId id="1882" r:id="rId23"/>
    <p:sldId id="340" r:id="rId2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99"/>
    <a:srgbClr val="99FF99"/>
    <a:srgbClr val="4472C4"/>
    <a:srgbClr val="FF9999"/>
    <a:srgbClr val="CCFFFF"/>
    <a:srgbClr val="CCFF99"/>
    <a:srgbClr val="E2F0D9"/>
    <a:srgbClr val="FFCC66"/>
    <a:srgbClr val="5B9BD5"/>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740" autoAdjust="0"/>
    <p:restoredTop sz="94660"/>
  </p:normalViewPr>
  <p:slideViewPr>
    <p:cSldViewPr snapToGrid="0">
      <p:cViewPr varScale="1">
        <p:scale>
          <a:sx n="76" d="100"/>
          <a:sy n="76" d="100"/>
        </p:scale>
        <p:origin x="64" y="115"/>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9C7501C-14E5-40D3-AED3-789A604A9EB8}" type="doc">
      <dgm:prSet loTypeId="urn:microsoft.com/office/officeart/2005/8/layout/list1" loCatId="list" qsTypeId="urn:microsoft.com/office/officeart/2005/8/quickstyle/simple1" qsCatId="simple" csTypeId="urn:microsoft.com/office/officeart/2005/8/colors/colorful5" csCatId="colorful" phldr="1"/>
      <dgm:spPr/>
      <dgm:t>
        <a:bodyPr/>
        <a:lstStyle/>
        <a:p>
          <a:endParaRPr lang="en-US"/>
        </a:p>
      </dgm:t>
    </dgm:pt>
    <dgm:pt modelId="{6B8316AC-6E1A-4257-B3E1-4C4ACAA74A24}">
      <dgm:prSet/>
      <dgm:spPr/>
      <dgm:t>
        <a:bodyPr/>
        <a:lstStyle/>
        <a:p>
          <a:r>
            <a:rPr lang="ja-JP" altLang="en-US" dirty="0"/>
            <a:t>もし一人で全部やるなら不要</a:t>
          </a:r>
          <a:endParaRPr lang="en-US" dirty="0"/>
        </a:p>
      </dgm:t>
    </dgm:pt>
    <dgm:pt modelId="{CADF035B-1F95-40ED-8938-09917FCCEC07}" type="parTrans" cxnId="{A4A75183-D532-49B1-B7DD-5825BE08C1DD}">
      <dgm:prSet/>
      <dgm:spPr/>
      <dgm:t>
        <a:bodyPr/>
        <a:lstStyle/>
        <a:p>
          <a:endParaRPr lang="en-US"/>
        </a:p>
      </dgm:t>
    </dgm:pt>
    <dgm:pt modelId="{7FA4D9AB-7937-49CA-93B5-E2A093A62DBA}" type="sibTrans" cxnId="{A4A75183-D532-49B1-B7DD-5825BE08C1DD}">
      <dgm:prSet/>
      <dgm:spPr/>
      <dgm:t>
        <a:bodyPr/>
        <a:lstStyle/>
        <a:p>
          <a:endParaRPr lang="en-US"/>
        </a:p>
      </dgm:t>
    </dgm:pt>
    <dgm:pt modelId="{F4F70CB2-9B10-49B9-B999-7EFFB7D00A00}">
      <dgm:prSet/>
      <dgm:spPr/>
      <dgm:t>
        <a:bodyPr/>
        <a:lstStyle/>
        <a:p>
          <a:r>
            <a:rPr lang="ja-JP" altLang="en-US" dirty="0"/>
            <a:t>チーム編成の時・設計の時・お金を借りる時・維持・運営の時</a:t>
          </a:r>
          <a:endParaRPr lang="en-US" dirty="0"/>
        </a:p>
      </dgm:t>
    </dgm:pt>
    <dgm:pt modelId="{1064EE1F-BD51-49AD-98A7-F8BB4C07624B}" type="parTrans" cxnId="{B34E8B93-1177-4398-A6D0-998B1BD22B53}">
      <dgm:prSet/>
      <dgm:spPr/>
      <dgm:t>
        <a:bodyPr/>
        <a:lstStyle/>
        <a:p>
          <a:endParaRPr lang="en-US"/>
        </a:p>
      </dgm:t>
    </dgm:pt>
    <dgm:pt modelId="{5E369B67-9614-47C1-9781-ADF942B3D7D3}" type="sibTrans" cxnId="{B34E8B93-1177-4398-A6D0-998B1BD22B53}">
      <dgm:prSet/>
      <dgm:spPr/>
      <dgm:t>
        <a:bodyPr/>
        <a:lstStyle/>
        <a:p>
          <a:endParaRPr lang="en-US"/>
        </a:p>
      </dgm:t>
    </dgm:pt>
    <dgm:pt modelId="{F478E26D-992E-4BF5-A415-139732F09FFD}">
      <dgm:prSet/>
      <dgm:spPr/>
      <dgm:t>
        <a:bodyPr/>
        <a:lstStyle/>
        <a:p>
          <a:r>
            <a:rPr lang="ja-JP" altLang="en-US" dirty="0"/>
            <a:t>自分でない人が、担当の仕事をする時</a:t>
          </a:r>
          <a:endParaRPr lang="en-US" dirty="0"/>
        </a:p>
      </dgm:t>
    </dgm:pt>
    <dgm:pt modelId="{623DD882-7C12-4F58-AF7E-D6F19A938138}" type="parTrans" cxnId="{12152B64-68D4-49C9-A451-2812862D7681}">
      <dgm:prSet/>
      <dgm:spPr/>
      <dgm:t>
        <a:bodyPr/>
        <a:lstStyle/>
        <a:p>
          <a:endParaRPr lang="en-US"/>
        </a:p>
      </dgm:t>
    </dgm:pt>
    <dgm:pt modelId="{388A2BA2-95C3-433F-8E3A-D3B0C829D6E9}" type="sibTrans" cxnId="{12152B64-68D4-49C9-A451-2812862D7681}">
      <dgm:prSet/>
      <dgm:spPr/>
      <dgm:t>
        <a:bodyPr/>
        <a:lstStyle/>
        <a:p>
          <a:endParaRPr lang="en-US"/>
        </a:p>
      </dgm:t>
    </dgm:pt>
    <dgm:pt modelId="{083C178A-9333-4042-A59A-1755283D9218}">
      <dgm:prSet/>
      <dgm:spPr/>
      <dgm:t>
        <a:bodyPr/>
        <a:lstStyle/>
        <a:p>
          <a:r>
            <a:rPr lang="ja-JP" altLang="en-US" dirty="0"/>
            <a:t>チームに人・企業を誘う時：何といって誘いますか？</a:t>
          </a:r>
          <a:endParaRPr lang="en-US" dirty="0"/>
        </a:p>
      </dgm:t>
    </dgm:pt>
    <dgm:pt modelId="{5D84F8A6-EF27-41D0-A28C-61100716E01D}" type="parTrans" cxnId="{8F820012-AB25-47C7-A423-2537DDACD3A6}">
      <dgm:prSet/>
      <dgm:spPr/>
      <dgm:t>
        <a:bodyPr/>
        <a:lstStyle/>
        <a:p>
          <a:endParaRPr lang="en-US"/>
        </a:p>
      </dgm:t>
    </dgm:pt>
    <dgm:pt modelId="{383EA8A8-7BB6-4A72-873B-5E4C31044146}" type="sibTrans" cxnId="{8F820012-AB25-47C7-A423-2537DDACD3A6}">
      <dgm:prSet/>
      <dgm:spPr/>
      <dgm:t>
        <a:bodyPr/>
        <a:lstStyle/>
        <a:p>
          <a:endParaRPr lang="en-US"/>
        </a:p>
      </dgm:t>
    </dgm:pt>
    <dgm:pt modelId="{6AA0F2F4-1C1A-4C4F-9036-32CF8EC3F4DD}">
      <dgm:prSet/>
      <dgm:spPr/>
      <dgm:t>
        <a:bodyPr/>
        <a:lstStyle/>
        <a:p>
          <a:r>
            <a:rPr lang="ja-JP" altLang="en-US" dirty="0"/>
            <a:t>最初から合意する必要はないが常に意識して必要に応じ今のコンセプト</a:t>
          </a:r>
          <a:endParaRPr lang="en-US" dirty="0"/>
        </a:p>
      </dgm:t>
    </dgm:pt>
    <dgm:pt modelId="{137BF1E1-B488-4BC7-981D-F4073427D050}" type="parTrans" cxnId="{24E6EC61-198B-42CC-878E-167FF2FC7237}">
      <dgm:prSet/>
      <dgm:spPr/>
      <dgm:t>
        <a:bodyPr/>
        <a:lstStyle/>
        <a:p>
          <a:endParaRPr lang="en-US"/>
        </a:p>
      </dgm:t>
    </dgm:pt>
    <dgm:pt modelId="{FE887925-1A8A-43F1-98C7-5C4620391DBC}" type="sibTrans" cxnId="{24E6EC61-198B-42CC-878E-167FF2FC7237}">
      <dgm:prSet/>
      <dgm:spPr/>
      <dgm:t>
        <a:bodyPr/>
        <a:lstStyle/>
        <a:p>
          <a:endParaRPr lang="en-US"/>
        </a:p>
      </dgm:t>
    </dgm:pt>
    <dgm:pt modelId="{3EDBB83C-8908-4275-88B6-8E2CEBC11F89}">
      <dgm:prSet/>
      <dgm:spPr/>
      <dgm:t>
        <a:bodyPr/>
        <a:lstStyle/>
        <a:p>
          <a:r>
            <a:rPr lang="ja-JP" altLang="en-US" dirty="0"/>
            <a:t>少なくとも進め方・考えている分担・義務・権利の話は</a:t>
          </a:r>
          <a:endParaRPr lang="en-US" dirty="0"/>
        </a:p>
      </dgm:t>
    </dgm:pt>
    <dgm:pt modelId="{9A87B320-87E5-44DA-996C-2C37E4477F40}" type="parTrans" cxnId="{CA6FD187-1FDC-4FFC-9136-01C8FF2D8432}">
      <dgm:prSet/>
      <dgm:spPr/>
      <dgm:t>
        <a:bodyPr/>
        <a:lstStyle/>
        <a:p>
          <a:endParaRPr lang="en-US"/>
        </a:p>
      </dgm:t>
    </dgm:pt>
    <dgm:pt modelId="{96E86250-4EDB-4D56-BECD-1BADECFB3D28}" type="sibTrans" cxnId="{CA6FD187-1FDC-4FFC-9136-01C8FF2D8432}">
      <dgm:prSet/>
      <dgm:spPr/>
      <dgm:t>
        <a:bodyPr/>
        <a:lstStyle/>
        <a:p>
          <a:endParaRPr lang="en-US"/>
        </a:p>
      </dgm:t>
    </dgm:pt>
    <dgm:pt modelId="{1B42D4A4-B567-4553-A64D-0EA3917C80FC}">
      <dgm:prSet/>
      <dgm:spPr/>
      <dgm:t>
        <a:bodyPr/>
        <a:lstStyle/>
        <a:p>
          <a:r>
            <a:rPr lang="ja-JP" dirty="0"/>
            <a:t>専門によるこだわりがある。</a:t>
          </a:r>
          <a:r>
            <a:rPr lang="ja-JP" altLang="en-US" dirty="0"/>
            <a:t>コンセプトとの齟齬・協調可能？</a:t>
          </a:r>
          <a:endParaRPr lang="en-US" dirty="0"/>
        </a:p>
      </dgm:t>
    </dgm:pt>
    <dgm:pt modelId="{2B99E53A-C1F6-4A3D-80D3-90569ED81A07}" type="parTrans" cxnId="{763F3B04-0B43-4A11-938D-05CC7B1A9DE4}">
      <dgm:prSet/>
      <dgm:spPr/>
      <dgm:t>
        <a:bodyPr/>
        <a:lstStyle/>
        <a:p>
          <a:endParaRPr lang="en-US"/>
        </a:p>
      </dgm:t>
    </dgm:pt>
    <dgm:pt modelId="{1F2E3338-F79D-42F5-9A18-97937E7BE280}" type="sibTrans" cxnId="{763F3B04-0B43-4A11-938D-05CC7B1A9DE4}">
      <dgm:prSet/>
      <dgm:spPr/>
      <dgm:t>
        <a:bodyPr/>
        <a:lstStyle/>
        <a:p>
          <a:endParaRPr lang="en-US"/>
        </a:p>
      </dgm:t>
    </dgm:pt>
    <dgm:pt modelId="{D43B4BE0-9E4E-43A1-9613-50674A15E648}">
      <dgm:prSet/>
      <dgm:spPr/>
      <dgm:t>
        <a:bodyPr/>
        <a:lstStyle/>
        <a:p>
          <a:r>
            <a:rPr lang="ja-JP" dirty="0"/>
            <a:t>自分の専門のところ、きちんとやってくれてるところを選びたい。</a:t>
          </a:r>
          <a:endParaRPr lang="en-US" dirty="0"/>
        </a:p>
      </dgm:t>
    </dgm:pt>
    <dgm:pt modelId="{A263BCF6-FAA3-44B2-BDC9-8CA2B1CC6E8F}" type="parTrans" cxnId="{BA163AEA-55C4-4E9F-B562-29CD1E4851AB}">
      <dgm:prSet/>
      <dgm:spPr/>
      <dgm:t>
        <a:bodyPr/>
        <a:lstStyle/>
        <a:p>
          <a:endParaRPr lang="en-US"/>
        </a:p>
      </dgm:t>
    </dgm:pt>
    <dgm:pt modelId="{39BEDA20-0657-405A-85C8-3D271DD85D20}" type="sibTrans" cxnId="{BA163AEA-55C4-4E9F-B562-29CD1E4851AB}">
      <dgm:prSet/>
      <dgm:spPr/>
      <dgm:t>
        <a:bodyPr/>
        <a:lstStyle/>
        <a:p>
          <a:endParaRPr lang="en-US"/>
        </a:p>
      </dgm:t>
    </dgm:pt>
    <dgm:pt modelId="{12CA2E2D-6DF2-4E85-848F-771F2097A9D2}">
      <dgm:prSet/>
      <dgm:spPr/>
      <dgm:t>
        <a:bodyPr/>
        <a:lstStyle/>
        <a:p>
          <a:r>
            <a:rPr lang="ja-JP" altLang="en-US" dirty="0"/>
            <a:t>チーム編成は成功の</a:t>
          </a:r>
          <a:r>
            <a:rPr lang="en-US" altLang="ja-JP" dirty="0"/>
            <a:t>6</a:t>
          </a:r>
          <a:r>
            <a:rPr lang="ja-JP" altLang="en-US" dirty="0"/>
            <a:t>割：早めに取り掛かり慎重に</a:t>
          </a:r>
          <a:endParaRPr lang="en-US" dirty="0"/>
        </a:p>
      </dgm:t>
    </dgm:pt>
    <dgm:pt modelId="{72F72312-EBAB-4A7E-8580-194432515AD6}" type="parTrans" cxnId="{F00509A2-8090-41B2-9A7A-872AE6329CA6}">
      <dgm:prSet/>
      <dgm:spPr/>
      <dgm:t>
        <a:bodyPr/>
        <a:lstStyle/>
        <a:p>
          <a:endParaRPr lang="en-US"/>
        </a:p>
      </dgm:t>
    </dgm:pt>
    <dgm:pt modelId="{83BD3941-622A-4F04-8E0A-0B5070D44119}" type="sibTrans" cxnId="{F00509A2-8090-41B2-9A7A-872AE6329CA6}">
      <dgm:prSet/>
      <dgm:spPr/>
      <dgm:t>
        <a:bodyPr/>
        <a:lstStyle/>
        <a:p>
          <a:endParaRPr lang="en-US"/>
        </a:p>
      </dgm:t>
    </dgm:pt>
    <dgm:pt modelId="{ABDF668C-EAC5-40EC-855D-F08A1EA666B2}">
      <dgm:prSet/>
      <dgm:spPr/>
      <dgm:t>
        <a:bodyPr/>
        <a:lstStyle/>
        <a:p>
          <a:r>
            <a:rPr lang="ja-JP" altLang="en-US" dirty="0"/>
            <a:t>調査とデータ・情報収集をしっかりと！</a:t>
          </a:r>
          <a:endParaRPr lang="en-US" dirty="0"/>
        </a:p>
      </dgm:t>
    </dgm:pt>
    <dgm:pt modelId="{A0080932-8717-42A0-A3C9-B4C918AE8DDB}" type="parTrans" cxnId="{FF1E3F45-7AB1-49FD-88F1-4107429662E4}">
      <dgm:prSet/>
      <dgm:spPr/>
      <dgm:t>
        <a:bodyPr/>
        <a:lstStyle/>
        <a:p>
          <a:endParaRPr lang="en-US"/>
        </a:p>
      </dgm:t>
    </dgm:pt>
    <dgm:pt modelId="{B15B63FE-7C7B-4BDF-980C-22E44E9336F0}" type="sibTrans" cxnId="{FF1E3F45-7AB1-49FD-88F1-4107429662E4}">
      <dgm:prSet/>
      <dgm:spPr/>
      <dgm:t>
        <a:bodyPr/>
        <a:lstStyle/>
        <a:p>
          <a:endParaRPr lang="en-US"/>
        </a:p>
      </dgm:t>
    </dgm:pt>
    <dgm:pt modelId="{890B18F3-C6D6-412C-8EB3-871540AA8B60}">
      <dgm:prSet/>
      <dgm:spPr/>
      <dgm:t>
        <a:bodyPr/>
        <a:lstStyle/>
        <a:p>
          <a:r>
            <a:rPr lang="ja-JP" altLang="en-US" dirty="0"/>
            <a:t>チームをいい加減に（コンセプトなしに）構築しているチームが多い</a:t>
          </a:r>
          <a:endParaRPr lang="en-US" dirty="0"/>
        </a:p>
      </dgm:t>
    </dgm:pt>
    <dgm:pt modelId="{5606FB1A-BEF4-4E04-B6BA-1B027DDBA77F}" type="parTrans" cxnId="{37A9D731-B3FA-46B1-9913-FED1538FC943}">
      <dgm:prSet/>
      <dgm:spPr/>
      <dgm:t>
        <a:bodyPr/>
        <a:lstStyle/>
        <a:p>
          <a:endParaRPr kumimoji="1" lang="ja-JP" altLang="en-US"/>
        </a:p>
      </dgm:t>
    </dgm:pt>
    <dgm:pt modelId="{7A066943-4BF3-4B95-8B06-BB8ED862D00B}" type="sibTrans" cxnId="{37A9D731-B3FA-46B1-9913-FED1538FC943}">
      <dgm:prSet/>
      <dgm:spPr/>
      <dgm:t>
        <a:bodyPr/>
        <a:lstStyle/>
        <a:p>
          <a:endParaRPr kumimoji="1" lang="ja-JP" altLang="en-US"/>
        </a:p>
      </dgm:t>
    </dgm:pt>
    <dgm:pt modelId="{8252B60D-CF2F-4491-AF59-48CAB1174A87}">
      <dgm:prSet/>
      <dgm:spPr/>
      <dgm:t>
        <a:bodyPr/>
        <a:lstStyle/>
        <a:p>
          <a:r>
            <a:rPr kumimoji="1" lang="ja-JP" altLang="en-US" dirty="0"/>
            <a:t>提案に穴が開く。頼りにしている分野の専門家のはず。なのに。。。。</a:t>
          </a:r>
        </a:p>
      </dgm:t>
    </dgm:pt>
    <dgm:pt modelId="{E0E3D648-1F7A-4B81-8BBE-2AB1318AC5E1}" type="parTrans" cxnId="{D539A78D-8427-475E-9214-CBC848CFBD2A}">
      <dgm:prSet/>
      <dgm:spPr/>
      <dgm:t>
        <a:bodyPr/>
        <a:lstStyle/>
        <a:p>
          <a:endParaRPr kumimoji="1" lang="ja-JP" altLang="en-US"/>
        </a:p>
      </dgm:t>
    </dgm:pt>
    <dgm:pt modelId="{3E2F9C02-F433-4426-8C25-EE90CEED4EEB}" type="sibTrans" cxnId="{D539A78D-8427-475E-9214-CBC848CFBD2A}">
      <dgm:prSet/>
      <dgm:spPr/>
      <dgm:t>
        <a:bodyPr/>
        <a:lstStyle/>
        <a:p>
          <a:endParaRPr kumimoji="1" lang="ja-JP" altLang="en-US"/>
        </a:p>
      </dgm:t>
    </dgm:pt>
    <dgm:pt modelId="{728EDCC1-DB5D-4491-8929-F57F52B63221}">
      <dgm:prSet/>
      <dgm:spPr/>
      <dgm:t>
        <a:bodyPr/>
        <a:lstStyle/>
        <a:p>
          <a:r>
            <a:rPr kumimoji="1" lang="ja-JP" altLang="en-US" dirty="0"/>
            <a:t>後で話が違う！とならない。特にやってもらいたい業務。えぇそんな！はないよう</a:t>
          </a:r>
        </a:p>
      </dgm:t>
    </dgm:pt>
    <dgm:pt modelId="{A7C6110F-60F2-4D83-B9F5-84853A6C399E}" type="parTrans" cxnId="{CCF0AE51-9F5D-44C6-9E76-859777AADA78}">
      <dgm:prSet/>
      <dgm:spPr/>
      <dgm:t>
        <a:bodyPr/>
        <a:lstStyle/>
        <a:p>
          <a:endParaRPr kumimoji="1" lang="ja-JP" altLang="en-US"/>
        </a:p>
      </dgm:t>
    </dgm:pt>
    <dgm:pt modelId="{46B85BB6-2EAA-4FDB-A9DA-B3F72FA88265}" type="sibTrans" cxnId="{CCF0AE51-9F5D-44C6-9E76-859777AADA78}">
      <dgm:prSet/>
      <dgm:spPr/>
      <dgm:t>
        <a:bodyPr/>
        <a:lstStyle/>
        <a:p>
          <a:endParaRPr kumimoji="1" lang="ja-JP" altLang="en-US"/>
        </a:p>
      </dgm:t>
    </dgm:pt>
    <dgm:pt modelId="{0887D843-1E9D-4CDC-B40E-45B485A78A66}">
      <dgm:prSet/>
      <dgm:spPr/>
      <dgm:t>
        <a:bodyPr/>
        <a:lstStyle/>
        <a:p>
          <a:r>
            <a:rPr lang="ja-JP" altLang="en-US" dirty="0"/>
            <a:t>主張もするが柔軟な。。。</a:t>
          </a:r>
          <a:endParaRPr lang="en-US" dirty="0"/>
        </a:p>
      </dgm:t>
    </dgm:pt>
    <dgm:pt modelId="{FC283D7C-DC80-4A70-98C5-96493394DEA9}" type="parTrans" cxnId="{758F6620-4966-488C-A6EB-48D3BCCC8F2B}">
      <dgm:prSet/>
      <dgm:spPr/>
      <dgm:t>
        <a:bodyPr/>
        <a:lstStyle/>
        <a:p>
          <a:endParaRPr kumimoji="1" lang="ja-JP" altLang="en-US"/>
        </a:p>
      </dgm:t>
    </dgm:pt>
    <dgm:pt modelId="{40232DE6-38CD-4DE0-932E-D5D1DEE18197}" type="sibTrans" cxnId="{758F6620-4966-488C-A6EB-48D3BCCC8F2B}">
      <dgm:prSet/>
      <dgm:spPr/>
      <dgm:t>
        <a:bodyPr/>
        <a:lstStyle/>
        <a:p>
          <a:endParaRPr kumimoji="1" lang="ja-JP" altLang="en-US"/>
        </a:p>
      </dgm:t>
    </dgm:pt>
    <dgm:pt modelId="{16AFCEC9-1571-4B5C-840F-A48FF3FFB33D}">
      <dgm:prSet/>
      <dgm:spPr/>
      <dgm:t>
        <a:bodyPr/>
        <a:lstStyle/>
        <a:p>
          <a:r>
            <a:rPr kumimoji="1" lang="ja-JP" altLang="en-US" dirty="0"/>
            <a:t>保留しつつ、他のチームにとられないよう。コンセプトを明確に。</a:t>
          </a:r>
        </a:p>
      </dgm:t>
    </dgm:pt>
    <dgm:pt modelId="{63678A89-75D7-4E69-8737-A3AA9447F90B}" type="parTrans" cxnId="{E6A505A5-4512-4900-916D-900B6D691564}">
      <dgm:prSet/>
      <dgm:spPr/>
      <dgm:t>
        <a:bodyPr/>
        <a:lstStyle/>
        <a:p>
          <a:endParaRPr kumimoji="1" lang="ja-JP" altLang="en-US"/>
        </a:p>
      </dgm:t>
    </dgm:pt>
    <dgm:pt modelId="{D5C448F7-F434-41A0-B044-343B8856E0EA}" type="sibTrans" cxnId="{E6A505A5-4512-4900-916D-900B6D691564}">
      <dgm:prSet/>
      <dgm:spPr/>
      <dgm:t>
        <a:bodyPr/>
        <a:lstStyle/>
        <a:p>
          <a:endParaRPr kumimoji="1" lang="ja-JP" altLang="en-US"/>
        </a:p>
      </dgm:t>
    </dgm:pt>
    <dgm:pt modelId="{D9F96A68-1FE5-4C41-B35F-A62C0F2A9372}">
      <dgm:prSet/>
      <dgm:spPr/>
      <dgm:t>
        <a:bodyPr/>
        <a:lstStyle/>
        <a:p>
          <a:r>
            <a:rPr kumimoji="1" lang="ja-JP" altLang="en-US" dirty="0"/>
            <a:t>最初に来た企業・人・銀行などに飛びつかない</a:t>
          </a:r>
        </a:p>
      </dgm:t>
    </dgm:pt>
    <dgm:pt modelId="{725012E4-A226-4A58-9B02-D8194B4820C7}" type="parTrans" cxnId="{D7F0CDE0-ABE8-4AA2-B2E3-A55C50804291}">
      <dgm:prSet/>
      <dgm:spPr/>
      <dgm:t>
        <a:bodyPr/>
        <a:lstStyle/>
        <a:p>
          <a:endParaRPr kumimoji="1" lang="ja-JP" altLang="en-US"/>
        </a:p>
      </dgm:t>
    </dgm:pt>
    <dgm:pt modelId="{6905F082-8267-40F2-AB5A-927C7511FE0B}" type="sibTrans" cxnId="{D7F0CDE0-ABE8-4AA2-B2E3-A55C50804291}">
      <dgm:prSet/>
      <dgm:spPr/>
      <dgm:t>
        <a:bodyPr/>
        <a:lstStyle/>
        <a:p>
          <a:endParaRPr kumimoji="1" lang="ja-JP" altLang="en-US"/>
        </a:p>
      </dgm:t>
    </dgm:pt>
    <dgm:pt modelId="{F8140FD6-7C61-4F2A-9033-429AC183A5B4}">
      <dgm:prSet/>
      <dgm:spPr/>
      <dgm:t>
        <a:bodyPr/>
        <a:lstStyle/>
        <a:p>
          <a:r>
            <a:rPr kumimoji="1" lang="ja-JP" altLang="en-US" dirty="0"/>
            <a:t>判断（プロジェクトマネージャーにとって重要）するには情報が不可欠。</a:t>
          </a:r>
        </a:p>
      </dgm:t>
    </dgm:pt>
    <dgm:pt modelId="{E843EAAB-184E-4488-92C1-36FEF63C1D60}" type="parTrans" cxnId="{4B3E56EB-28CD-46AA-B7C1-F5D4363B135C}">
      <dgm:prSet/>
      <dgm:spPr/>
      <dgm:t>
        <a:bodyPr/>
        <a:lstStyle/>
        <a:p>
          <a:endParaRPr kumimoji="1" lang="ja-JP" altLang="en-US"/>
        </a:p>
      </dgm:t>
    </dgm:pt>
    <dgm:pt modelId="{AFE353B3-2A59-4C76-AE0D-117E14B4ECEB}" type="sibTrans" cxnId="{4B3E56EB-28CD-46AA-B7C1-F5D4363B135C}">
      <dgm:prSet/>
      <dgm:spPr/>
      <dgm:t>
        <a:bodyPr/>
        <a:lstStyle/>
        <a:p>
          <a:endParaRPr kumimoji="1" lang="ja-JP" altLang="en-US"/>
        </a:p>
      </dgm:t>
    </dgm:pt>
    <dgm:pt modelId="{139521DF-C0CE-4CDD-A016-E10581D113B1}">
      <dgm:prSet/>
      <dgm:spPr/>
      <dgm:t>
        <a:bodyPr/>
        <a:lstStyle/>
        <a:p>
          <a:r>
            <a:rPr kumimoji="1" lang="ja-JP" altLang="en-US" dirty="0"/>
            <a:t>コンセプトに基づき・情報に基づき・スピードに遅れず。</a:t>
          </a:r>
        </a:p>
      </dgm:t>
    </dgm:pt>
    <dgm:pt modelId="{F9B7A8F8-EB7D-40C0-BFE5-F432D32123B8}" type="parTrans" cxnId="{78E8AD52-1D98-467B-ADF1-E0A4FD7CBCE6}">
      <dgm:prSet/>
      <dgm:spPr/>
    </dgm:pt>
    <dgm:pt modelId="{9E20B5F9-C655-4866-A866-8F0828ABF35C}" type="sibTrans" cxnId="{78E8AD52-1D98-467B-ADF1-E0A4FD7CBCE6}">
      <dgm:prSet/>
      <dgm:spPr/>
    </dgm:pt>
    <dgm:pt modelId="{0287FF6D-DB3B-46C0-9154-614B7E6FA374}" type="pres">
      <dgm:prSet presAssocID="{B9C7501C-14E5-40D3-AED3-789A604A9EB8}" presName="linear" presStyleCnt="0">
        <dgm:presLayoutVars>
          <dgm:dir/>
          <dgm:animLvl val="lvl"/>
          <dgm:resizeHandles val="exact"/>
        </dgm:presLayoutVars>
      </dgm:prSet>
      <dgm:spPr/>
    </dgm:pt>
    <dgm:pt modelId="{B9A03B8B-B13F-494D-842E-E898E77086B1}" type="pres">
      <dgm:prSet presAssocID="{6B8316AC-6E1A-4257-B3E1-4C4ACAA74A24}" presName="parentLin" presStyleCnt="0"/>
      <dgm:spPr/>
    </dgm:pt>
    <dgm:pt modelId="{112E2D03-A469-47AF-9CEF-87FE68C530C1}" type="pres">
      <dgm:prSet presAssocID="{6B8316AC-6E1A-4257-B3E1-4C4ACAA74A24}" presName="parentLeftMargin" presStyleLbl="node1" presStyleIdx="0" presStyleCnt="6"/>
      <dgm:spPr/>
    </dgm:pt>
    <dgm:pt modelId="{F962E086-E10A-4BE7-B02A-9368BE6B2471}" type="pres">
      <dgm:prSet presAssocID="{6B8316AC-6E1A-4257-B3E1-4C4ACAA74A24}" presName="parentText" presStyleLbl="node1" presStyleIdx="0" presStyleCnt="6">
        <dgm:presLayoutVars>
          <dgm:chMax val="0"/>
          <dgm:bulletEnabled val="1"/>
        </dgm:presLayoutVars>
      </dgm:prSet>
      <dgm:spPr/>
    </dgm:pt>
    <dgm:pt modelId="{529FA1FA-558E-4B84-ACB5-C07C07E0C18D}" type="pres">
      <dgm:prSet presAssocID="{6B8316AC-6E1A-4257-B3E1-4C4ACAA74A24}" presName="negativeSpace" presStyleCnt="0"/>
      <dgm:spPr/>
    </dgm:pt>
    <dgm:pt modelId="{223E63DD-2992-4F54-9D00-E9B5DBCDEAC5}" type="pres">
      <dgm:prSet presAssocID="{6B8316AC-6E1A-4257-B3E1-4C4ACAA74A24}" presName="childText" presStyleLbl="conFgAcc1" presStyleIdx="0" presStyleCnt="6">
        <dgm:presLayoutVars>
          <dgm:bulletEnabled val="1"/>
        </dgm:presLayoutVars>
      </dgm:prSet>
      <dgm:spPr/>
    </dgm:pt>
    <dgm:pt modelId="{21947954-6058-4D0A-B081-D3025AC3A80E}" type="pres">
      <dgm:prSet presAssocID="{7FA4D9AB-7937-49CA-93B5-E2A093A62DBA}" presName="spaceBetweenRectangles" presStyleCnt="0"/>
      <dgm:spPr/>
    </dgm:pt>
    <dgm:pt modelId="{EF9CD75F-AFC3-4453-A1DB-6F8CC0F2E296}" type="pres">
      <dgm:prSet presAssocID="{083C178A-9333-4042-A59A-1755283D9218}" presName="parentLin" presStyleCnt="0"/>
      <dgm:spPr/>
    </dgm:pt>
    <dgm:pt modelId="{25610452-30BE-4986-8AF9-12AF8D4493B3}" type="pres">
      <dgm:prSet presAssocID="{083C178A-9333-4042-A59A-1755283D9218}" presName="parentLeftMargin" presStyleLbl="node1" presStyleIdx="0" presStyleCnt="6"/>
      <dgm:spPr/>
    </dgm:pt>
    <dgm:pt modelId="{200FBE3D-7758-4C78-8756-70A7496B047E}" type="pres">
      <dgm:prSet presAssocID="{083C178A-9333-4042-A59A-1755283D9218}" presName="parentText" presStyleLbl="node1" presStyleIdx="1" presStyleCnt="6">
        <dgm:presLayoutVars>
          <dgm:chMax val="0"/>
          <dgm:bulletEnabled val="1"/>
        </dgm:presLayoutVars>
      </dgm:prSet>
      <dgm:spPr/>
    </dgm:pt>
    <dgm:pt modelId="{42B9861F-00B0-4207-8F94-DA0D1786B133}" type="pres">
      <dgm:prSet presAssocID="{083C178A-9333-4042-A59A-1755283D9218}" presName="negativeSpace" presStyleCnt="0"/>
      <dgm:spPr/>
    </dgm:pt>
    <dgm:pt modelId="{569B8622-3AAB-4472-81B2-6121DFBFF19F}" type="pres">
      <dgm:prSet presAssocID="{083C178A-9333-4042-A59A-1755283D9218}" presName="childText" presStyleLbl="conFgAcc1" presStyleIdx="1" presStyleCnt="6">
        <dgm:presLayoutVars>
          <dgm:bulletEnabled val="1"/>
        </dgm:presLayoutVars>
      </dgm:prSet>
      <dgm:spPr/>
    </dgm:pt>
    <dgm:pt modelId="{5AB16784-5BCE-4478-B521-A06D214A51B9}" type="pres">
      <dgm:prSet presAssocID="{383EA8A8-7BB6-4A72-873B-5E4C31044146}" presName="spaceBetweenRectangles" presStyleCnt="0"/>
      <dgm:spPr/>
    </dgm:pt>
    <dgm:pt modelId="{E27C0EFB-631F-430A-BCED-1585CC9F3A2D}" type="pres">
      <dgm:prSet presAssocID="{3EDBB83C-8908-4275-88B6-8E2CEBC11F89}" presName="parentLin" presStyleCnt="0"/>
      <dgm:spPr/>
    </dgm:pt>
    <dgm:pt modelId="{78FC0606-0D44-4221-91A4-A41EC1F4C2C1}" type="pres">
      <dgm:prSet presAssocID="{3EDBB83C-8908-4275-88B6-8E2CEBC11F89}" presName="parentLeftMargin" presStyleLbl="node1" presStyleIdx="1" presStyleCnt="6"/>
      <dgm:spPr/>
    </dgm:pt>
    <dgm:pt modelId="{59BD22F8-5DAD-4411-B1CC-45065CAF5A00}" type="pres">
      <dgm:prSet presAssocID="{3EDBB83C-8908-4275-88B6-8E2CEBC11F89}" presName="parentText" presStyleLbl="node1" presStyleIdx="2" presStyleCnt="6" custLinFactNeighborX="-1" custLinFactNeighborY="-51941">
        <dgm:presLayoutVars>
          <dgm:chMax val="0"/>
          <dgm:bulletEnabled val="1"/>
        </dgm:presLayoutVars>
      </dgm:prSet>
      <dgm:spPr/>
    </dgm:pt>
    <dgm:pt modelId="{E28C93F7-E1C2-4059-A094-B575599C3B76}" type="pres">
      <dgm:prSet presAssocID="{3EDBB83C-8908-4275-88B6-8E2CEBC11F89}" presName="negativeSpace" presStyleCnt="0"/>
      <dgm:spPr/>
    </dgm:pt>
    <dgm:pt modelId="{219545D6-2F08-449F-B97A-DE22DA825942}" type="pres">
      <dgm:prSet presAssocID="{3EDBB83C-8908-4275-88B6-8E2CEBC11F89}" presName="childText" presStyleLbl="conFgAcc1" presStyleIdx="2" presStyleCnt="6">
        <dgm:presLayoutVars>
          <dgm:bulletEnabled val="1"/>
        </dgm:presLayoutVars>
      </dgm:prSet>
      <dgm:spPr/>
    </dgm:pt>
    <dgm:pt modelId="{B71F8AEC-9FA9-4E22-B241-C47BBBFE8649}" type="pres">
      <dgm:prSet presAssocID="{96E86250-4EDB-4D56-BECD-1BADECFB3D28}" presName="spaceBetweenRectangles" presStyleCnt="0"/>
      <dgm:spPr/>
    </dgm:pt>
    <dgm:pt modelId="{84A69EF6-0272-48CD-9709-0DC4CC721068}" type="pres">
      <dgm:prSet presAssocID="{1B42D4A4-B567-4553-A64D-0EA3917C80FC}" presName="parentLin" presStyleCnt="0"/>
      <dgm:spPr/>
    </dgm:pt>
    <dgm:pt modelId="{7564842D-7950-45F9-9207-162A3641951D}" type="pres">
      <dgm:prSet presAssocID="{1B42D4A4-B567-4553-A64D-0EA3917C80FC}" presName="parentLeftMargin" presStyleLbl="node1" presStyleIdx="2" presStyleCnt="6"/>
      <dgm:spPr/>
    </dgm:pt>
    <dgm:pt modelId="{D8C45E76-DFD6-4E95-B27E-AB9CB2307DD6}" type="pres">
      <dgm:prSet presAssocID="{1B42D4A4-B567-4553-A64D-0EA3917C80FC}" presName="parentText" presStyleLbl="node1" presStyleIdx="3" presStyleCnt="6">
        <dgm:presLayoutVars>
          <dgm:chMax val="0"/>
          <dgm:bulletEnabled val="1"/>
        </dgm:presLayoutVars>
      </dgm:prSet>
      <dgm:spPr/>
    </dgm:pt>
    <dgm:pt modelId="{506CB578-11E0-435A-A951-64EB4E57D291}" type="pres">
      <dgm:prSet presAssocID="{1B42D4A4-B567-4553-A64D-0EA3917C80FC}" presName="negativeSpace" presStyleCnt="0"/>
      <dgm:spPr/>
    </dgm:pt>
    <dgm:pt modelId="{1EE39692-4D7A-445D-B44C-FD406C62C531}" type="pres">
      <dgm:prSet presAssocID="{1B42D4A4-B567-4553-A64D-0EA3917C80FC}" presName="childText" presStyleLbl="conFgAcc1" presStyleIdx="3" presStyleCnt="6">
        <dgm:presLayoutVars>
          <dgm:bulletEnabled val="1"/>
        </dgm:presLayoutVars>
      </dgm:prSet>
      <dgm:spPr/>
    </dgm:pt>
    <dgm:pt modelId="{AFE63E2C-A403-4DF9-9F66-B4F5454BF906}" type="pres">
      <dgm:prSet presAssocID="{1F2E3338-F79D-42F5-9A18-97937E7BE280}" presName="spaceBetweenRectangles" presStyleCnt="0"/>
      <dgm:spPr/>
    </dgm:pt>
    <dgm:pt modelId="{B254B2D3-371C-416B-88EF-3A166B782869}" type="pres">
      <dgm:prSet presAssocID="{12CA2E2D-6DF2-4E85-848F-771F2097A9D2}" presName="parentLin" presStyleCnt="0"/>
      <dgm:spPr/>
    </dgm:pt>
    <dgm:pt modelId="{1E90C16F-B027-4C2D-98B5-6122615DF699}" type="pres">
      <dgm:prSet presAssocID="{12CA2E2D-6DF2-4E85-848F-771F2097A9D2}" presName="parentLeftMargin" presStyleLbl="node1" presStyleIdx="3" presStyleCnt="6"/>
      <dgm:spPr/>
    </dgm:pt>
    <dgm:pt modelId="{8299837E-970A-4F04-A016-AD9E0C110E93}" type="pres">
      <dgm:prSet presAssocID="{12CA2E2D-6DF2-4E85-848F-771F2097A9D2}" presName="parentText" presStyleLbl="node1" presStyleIdx="4" presStyleCnt="6">
        <dgm:presLayoutVars>
          <dgm:chMax val="0"/>
          <dgm:bulletEnabled val="1"/>
        </dgm:presLayoutVars>
      </dgm:prSet>
      <dgm:spPr/>
    </dgm:pt>
    <dgm:pt modelId="{DC9A8D72-69BA-4B81-829B-D9E92702C7A4}" type="pres">
      <dgm:prSet presAssocID="{12CA2E2D-6DF2-4E85-848F-771F2097A9D2}" presName="negativeSpace" presStyleCnt="0"/>
      <dgm:spPr/>
    </dgm:pt>
    <dgm:pt modelId="{C3DA3F60-67B7-4DA7-ACF2-4A401BB1DE52}" type="pres">
      <dgm:prSet presAssocID="{12CA2E2D-6DF2-4E85-848F-771F2097A9D2}" presName="childText" presStyleLbl="conFgAcc1" presStyleIdx="4" presStyleCnt="6">
        <dgm:presLayoutVars>
          <dgm:bulletEnabled val="1"/>
        </dgm:presLayoutVars>
      </dgm:prSet>
      <dgm:spPr/>
    </dgm:pt>
    <dgm:pt modelId="{C7F7F130-D904-4DB2-BFEE-3377884DAFA8}" type="pres">
      <dgm:prSet presAssocID="{83BD3941-622A-4F04-8E0A-0B5070D44119}" presName="spaceBetweenRectangles" presStyleCnt="0"/>
      <dgm:spPr/>
    </dgm:pt>
    <dgm:pt modelId="{296CF3F1-875C-486E-83FD-05C35C95535F}" type="pres">
      <dgm:prSet presAssocID="{ABDF668C-EAC5-40EC-855D-F08A1EA666B2}" presName="parentLin" presStyleCnt="0"/>
      <dgm:spPr/>
    </dgm:pt>
    <dgm:pt modelId="{A90846F1-E8CA-4B0B-B8CE-D144008E17F1}" type="pres">
      <dgm:prSet presAssocID="{ABDF668C-EAC5-40EC-855D-F08A1EA666B2}" presName="parentLeftMargin" presStyleLbl="node1" presStyleIdx="4" presStyleCnt="6"/>
      <dgm:spPr/>
    </dgm:pt>
    <dgm:pt modelId="{64FA084F-1EBC-4542-9788-3B2D3E1868BD}" type="pres">
      <dgm:prSet presAssocID="{ABDF668C-EAC5-40EC-855D-F08A1EA666B2}" presName="parentText" presStyleLbl="node1" presStyleIdx="5" presStyleCnt="6" custLinFactNeighborY="-6868">
        <dgm:presLayoutVars>
          <dgm:chMax val="0"/>
          <dgm:bulletEnabled val="1"/>
        </dgm:presLayoutVars>
      </dgm:prSet>
      <dgm:spPr/>
    </dgm:pt>
    <dgm:pt modelId="{38B99DB3-0D3E-40D4-9467-7B63E0B8206F}" type="pres">
      <dgm:prSet presAssocID="{ABDF668C-EAC5-40EC-855D-F08A1EA666B2}" presName="negativeSpace" presStyleCnt="0"/>
      <dgm:spPr/>
    </dgm:pt>
    <dgm:pt modelId="{0291FB9A-20FE-44A9-ADDB-3C43D9D9868B}" type="pres">
      <dgm:prSet presAssocID="{ABDF668C-EAC5-40EC-855D-F08A1EA666B2}" presName="childText" presStyleLbl="conFgAcc1" presStyleIdx="5" presStyleCnt="6">
        <dgm:presLayoutVars>
          <dgm:bulletEnabled val="1"/>
        </dgm:presLayoutVars>
      </dgm:prSet>
      <dgm:spPr/>
    </dgm:pt>
  </dgm:ptLst>
  <dgm:cxnLst>
    <dgm:cxn modelId="{9C6F9D02-40BB-4FCA-80E1-E74659B7CD49}" type="presOf" srcId="{728EDCC1-DB5D-4491-8929-F57F52B63221}" destId="{219545D6-2F08-449F-B97A-DE22DA825942}" srcOrd="0" destOrd="0" presId="urn:microsoft.com/office/officeart/2005/8/layout/list1"/>
    <dgm:cxn modelId="{020FA503-E55F-48D6-BA62-EA94453CD837}" type="presOf" srcId="{ABDF668C-EAC5-40EC-855D-F08A1EA666B2}" destId="{A90846F1-E8CA-4B0B-B8CE-D144008E17F1}" srcOrd="0" destOrd="0" presId="urn:microsoft.com/office/officeart/2005/8/layout/list1"/>
    <dgm:cxn modelId="{763F3B04-0B43-4A11-938D-05CC7B1A9DE4}" srcId="{B9C7501C-14E5-40D3-AED3-789A604A9EB8}" destId="{1B42D4A4-B567-4553-A64D-0EA3917C80FC}" srcOrd="3" destOrd="0" parTransId="{2B99E53A-C1F6-4A3D-80D3-90569ED81A07}" sibTransId="{1F2E3338-F79D-42F5-9A18-97937E7BE280}"/>
    <dgm:cxn modelId="{423F9907-E5CC-41C9-B150-4FB418F17417}" type="presOf" srcId="{083C178A-9333-4042-A59A-1755283D9218}" destId="{25610452-30BE-4986-8AF9-12AF8D4493B3}" srcOrd="0" destOrd="0" presId="urn:microsoft.com/office/officeart/2005/8/layout/list1"/>
    <dgm:cxn modelId="{4CE0880C-1B05-4262-AFE1-28C608E36B0F}" type="presOf" srcId="{F4F70CB2-9B10-49B9-B999-7EFFB7D00A00}" destId="{223E63DD-2992-4F54-9D00-E9B5DBCDEAC5}" srcOrd="0" destOrd="0" presId="urn:microsoft.com/office/officeart/2005/8/layout/list1"/>
    <dgm:cxn modelId="{8F820012-AB25-47C7-A423-2537DDACD3A6}" srcId="{B9C7501C-14E5-40D3-AED3-789A604A9EB8}" destId="{083C178A-9333-4042-A59A-1755283D9218}" srcOrd="1" destOrd="0" parTransId="{5D84F8A6-EF27-41D0-A28C-61100716E01D}" sibTransId="{383EA8A8-7BB6-4A72-873B-5E4C31044146}"/>
    <dgm:cxn modelId="{758F6620-4966-488C-A6EB-48D3BCCC8F2B}" srcId="{1B42D4A4-B567-4553-A64D-0EA3917C80FC}" destId="{0887D843-1E9D-4CDC-B40E-45B485A78A66}" srcOrd="1" destOrd="0" parTransId="{FC283D7C-DC80-4A70-98C5-96493394DEA9}" sibTransId="{40232DE6-38CD-4DE0-932E-D5D1DEE18197}"/>
    <dgm:cxn modelId="{37A9D731-B3FA-46B1-9913-FED1538FC943}" srcId="{083C178A-9333-4042-A59A-1755283D9218}" destId="{890B18F3-C6D6-412C-8EB3-871540AA8B60}" srcOrd="0" destOrd="0" parTransId="{5606FB1A-BEF4-4E04-B6BA-1B027DDBA77F}" sibTransId="{7A066943-4BF3-4B95-8B06-BB8ED862D00B}"/>
    <dgm:cxn modelId="{C3256E32-A333-4244-BECB-1D866188ABFC}" type="presOf" srcId="{D9F96A68-1FE5-4C41-B35F-A62C0F2A9372}" destId="{C3DA3F60-67B7-4DA7-ACF2-4A401BB1DE52}" srcOrd="0" destOrd="0" presId="urn:microsoft.com/office/officeart/2005/8/layout/list1"/>
    <dgm:cxn modelId="{0E8A3F3D-9DD1-4798-BBFB-BDA9A5DB834F}" type="presOf" srcId="{1B42D4A4-B567-4553-A64D-0EA3917C80FC}" destId="{7564842D-7950-45F9-9207-162A3641951D}" srcOrd="0" destOrd="0" presId="urn:microsoft.com/office/officeart/2005/8/layout/list1"/>
    <dgm:cxn modelId="{24E6EC61-198B-42CC-878E-167FF2FC7237}" srcId="{083C178A-9333-4042-A59A-1755283D9218}" destId="{6AA0F2F4-1C1A-4C4F-9036-32CF8EC3F4DD}" srcOrd="1" destOrd="0" parTransId="{137BF1E1-B488-4BC7-981D-F4073427D050}" sibTransId="{FE887925-1A8A-43F1-98C7-5C4620391DBC}"/>
    <dgm:cxn modelId="{12152B64-68D4-49C9-A451-2812862D7681}" srcId="{6B8316AC-6E1A-4257-B3E1-4C4ACAA74A24}" destId="{F478E26D-992E-4BF5-A415-139732F09FFD}" srcOrd="1" destOrd="0" parTransId="{623DD882-7C12-4F58-AF7E-D6F19A938138}" sibTransId="{388A2BA2-95C3-433F-8E3A-D3B0C829D6E9}"/>
    <dgm:cxn modelId="{C8F4D964-4E6D-4836-8441-91A6460BCAF8}" type="presOf" srcId="{B9C7501C-14E5-40D3-AED3-789A604A9EB8}" destId="{0287FF6D-DB3B-46C0-9154-614B7E6FA374}" srcOrd="0" destOrd="0" presId="urn:microsoft.com/office/officeart/2005/8/layout/list1"/>
    <dgm:cxn modelId="{FF1E3F45-7AB1-49FD-88F1-4107429662E4}" srcId="{B9C7501C-14E5-40D3-AED3-789A604A9EB8}" destId="{ABDF668C-EAC5-40EC-855D-F08A1EA666B2}" srcOrd="5" destOrd="0" parTransId="{A0080932-8717-42A0-A3C9-B4C918AE8DDB}" sibTransId="{B15B63FE-7C7B-4BDF-980C-22E44E9336F0}"/>
    <dgm:cxn modelId="{86150046-9AD0-4F43-9EB6-CDC10C9C8844}" type="presOf" srcId="{3EDBB83C-8908-4275-88B6-8E2CEBC11F89}" destId="{59BD22F8-5DAD-4411-B1CC-45065CAF5A00}" srcOrd="1" destOrd="0" presId="urn:microsoft.com/office/officeart/2005/8/layout/list1"/>
    <dgm:cxn modelId="{DA5E6C6C-2454-494E-9A89-0492DFB96666}" type="presOf" srcId="{6B8316AC-6E1A-4257-B3E1-4C4ACAA74A24}" destId="{F962E086-E10A-4BE7-B02A-9368BE6B2471}" srcOrd="1" destOrd="0" presId="urn:microsoft.com/office/officeart/2005/8/layout/list1"/>
    <dgm:cxn modelId="{5AA7C46E-449C-47A8-AA42-FB07FDE15671}" type="presOf" srcId="{12CA2E2D-6DF2-4E85-848F-771F2097A9D2}" destId="{1E90C16F-B027-4C2D-98B5-6122615DF699}" srcOrd="0" destOrd="0" presId="urn:microsoft.com/office/officeart/2005/8/layout/list1"/>
    <dgm:cxn modelId="{17847A6F-7062-41CF-9BC6-2ED8B18728EE}" type="presOf" srcId="{3EDBB83C-8908-4275-88B6-8E2CEBC11F89}" destId="{78FC0606-0D44-4221-91A4-A41EC1F4C2C1}" srcOrd="0" destOrd="0" presId="urn:microsoft.com/office/officeart/2005/8/layout/list1"/>
    <dgm:cxn modelId="{BAB94D71-D2F5-43D3-9D3F-2D7A6126AA16}" type="presOf" srcId="{ABDF668C-EAC5-40EC-855D-F08A1EA666B2}" destId="{64FA084F-1EBC-4542-9788-3B2D3E1868BD}" srcOrd="1" destOrd="0" presId="urn:microsoft.com/office/officeart/2005/8/layout/list1"/>
    <dgm:cxn modelId="{CCF0AE51-9F5D-44C6-9E76-859777AADA78}" srcId="{3EDBB83C-8908-4275-88B6-8E2CEBC11F89}" destId="{728EDCC1-DB5D-4491-8929-F57F52B63221}" srcOrd="0" destOrd="0" parTransId="{A7C6110F-60F2-4D83-B9F5-84853A6C399E}" sibTransId="{46B85BB6-2EAA-4FDB-A9DA-B3F72FA88265}"/>
    <dgm:cxn modelId="{78E8AD52-1D98-467B-ADF1-E0A4FD7CBCE6}" srcId="{ABDF668C-EAC5-40EC-855D-F08A1EA666B2}" destId="{139521DF-C0CE-4CDD-A016-E10581D113B1}" srcOrd="1" destOrd="0" parTransId="{F9B7A8F8-EB7D-40C0-BFE5-F432D32123B8}" sibTransId="{9E20B5F9-C655-4866-A866-8F0828ABF35C}"/>
    <dgm:cxn modelId="{2B7FED52-1711-478C-A249-5BC2DA8EF2D3}" type="presOf" srcId="{F478E26D-992E-4BF5-A415-139732F09FFD}" destId="{223E63DD-2992-4F54-9D00-E9B5DBCDEAC5}" srcOrd="0" destOrd="1" presId="urn:microsoft.com/office/officeart/2005/8/layout/list1"/>
    <dgm:cxn modelId="{BEDCBC80-F7B2-4D80-98DF-F41B820FFC3E}" type="presOf" srcId="{083C178A-9333-4042-A59A-1755283D9218}" destId="{200FBE3D-7758-4C78-8756-70A7496B047E}" srcOrd="1" destOrd="0" presId="urn:microsoft.com/office/officeart/2005/8/layout/list1"/>
    <dgm:cxn modelId="{A4A75183-D532-49B1-B7DD-5825BE08C1DD}" srcId="{B9C7501C-14E5-40D3-AED3-789A604A9EB8}" destId="{6B8316AC-6E1A-4257-B3E1-4C4ACAA74A24}" srcOrd="0" destOrd="0" parTransId="{CADF035B-1F95-40ED-8938-09917FCCEC07}" sibTransId="{7FA4D9AB-7937-49CA-93B5-E2A093A62DBA}"/>
    <dgm:cxn modelId="{CA6FD187-1FDC-4FFC-9136-01C8FF2D8432}" srcId="{B9C7501C-14E5-40D3-AED3-789A604A9EB8}" destId="{3EDBB83C-8908-4275-88B6-8E2CEBC11F89}" srcOrd="2" destOrd="0" parTransId="{9A87B320-87E5-44DA-996C-2C37E4477F40}" sibTransId="{96E86250-4EDB-4D56-BECD-1BADECFB3D28}"/>
    <dgm:cxn modelId="{7EA01C8D-8DEA-4D0C-A4AF-B495F685362C}" type="presOf" srcId="{1B42D4A4-B567-4553-A64D-0EA3917C80FC}" destId="{D8C45E76-DFD6-4E95-B27E-AB9CB2307DD6}" srcOrd="1" destOrd="0" presId="urn:microsoft.com/office/officeart/2005/8/layout/list1"/>
    <dgm:cxn modelId="{D539A78D-8427-475E-9214-CBC848CFBD2A}" srcId="{3EDBB83C-8908-4275-88B6-8E2CEBC11F89}" destId="{8252B60D-CF2F-4491-AF59-48CAB1174A87}" srcOrd="1" destOrd="0" parTransId="{E0E3D648-1F7A-4B81-8BBE-2AB1318AC5E1}" sibTransId="{3E2F9C02-F433-4426-8C25-EE90CEED4EEB}"/>
    <dgm:cxn modelId="{B34E8B93-1177-4398-A6D0-998B1BD22B53}" srcId="{6B8316AC-6E1A-4257-B3E1-4C4ACAA74A24}" destId="{F4F70CB2-9B10-49B9-B999-7EFFB7D00A00}" srcOrd="0" destOrd="0" parTransId="{1064EE1F-BD51-49AD-98A7-F8BB4C07624B}" sibTransId="{5E369B67-9614-47C1-9781-ADF942B3D7D3}"/>
    <dgm:cxn modelId="{00812696-BAFB-45EA-9B2A-9E865202A947}" type="presOf" srcId="{0887D843-1E9D-4CDC-B40E-45B485A78A66}" destId="{1EE39692-4D7A-445D-B44C-FD406C62C531}" srcOrd="0" destOrd="1" presId="urn:microsoft.com/office/officeart/2005/8/layout/list1"/>
    <dgm:cxn modelId="{F00509A2-8090-41B2-9A7A-872AE6329CA6}" srcId="{B9C7501C-14E5-40D3-AED3-789A604A9EB8}" destId="{12CA2E2D-6DF2-4E85-848F-771F2097A9D2}" srcOrd="4" destOrd="0" parTransId="{72F72312-EBAB-4A7E-8580-194432515AD6}" sibTransId="{83BD3941-622A-4F04-8E0A-0B5070D44119}"/>
    <dgm:cxn modelId="{E6A505A5-4512-4900-916D-900B6D691564}" srcId="{12CA2E2D-6DF2-4E85-848F-771F2097A9D2}" destId="{16AFCEC9-1571-4B5C-840F-A48FF3FFB33D}" srcOrd="1" destOrd="0" parTransId="{63678A89-75D7-4E69-8737-A3AA9447F90B}" sibTransId="{D5C448F7-F434-41A0-B044-343B8856E0EA}"/>
    <dgm:cxn modelId="{295071AA-99AE-40CC-B7FF-9958B2351AC8}" type="presOf" srcId="{D43B4BE0-9E4E-43A1-9613-50674A15E648}" destId="{1EE39692-4D7A-445D-B44C-FD406C62C531}" srcOrd="0" destOrd="0" presId="urn:microsoft.com/office/officeart/2005/8/layout/list1"/>
    <dgm:cxn modelId="{5061A1B1-A9C3-43BE-BC78-9D9C20F3118A}" type="presOf" srcId="{6B8316AC-6E1A-4257-B3E1-4C4ACAA74A24}" destId="{112E2D03-A469-47AF-9CEF-87FE68C530C1}" srcOrd="0" destOrd="0" presId="urn:microsoft.com/office/officeart/2005/8/layout/list1"/>
    <dgm:cxn modelId="{3356D9C0-7F81-46F2-BED6-AC185C6577FB}" type="presOf" srcId="{12CA2E2D-6DF2-4E85-848F-771F2097A9D2}" destId="{8299837E-970A-4F04-A016-AD9E0C110E93}" srcOrd="1" destOrd="0" presId="urn:microsoft.com/office/officeart/2005/8/layout/list1"/>
    <dgm:cxn modelId="{F901DEC2-5D0F-4A56-A5F9-B1919888822B}" type="presOf" srcId="{6AA0F2F4-1C1A-4C4F-9036-32CF8EC3F4DD}" destId="{569B8622-3AAB-4472-81B2-6121DFBFF19F}" srcOrd="0" destOrd="1" presId="urn:microsoft.com/office/officeart/2005/8/layout/list1"/>
    <dgm:cxn modelId="{3CA1E4CA-A79B-4E27-A1AA-706CCE67A907}" type="presOf" srcId="{8252B60D-CF2F-4491-AF59-48CAB1174A87}" destId="{219545D6-2F08-449F-B97A-DE22DA825942}" srcOrd="0" destOrd="1" presId="urn:microsoft.com/office/officeart/2005/8/layout/list1"/>
    <dgm:cxn modelId="{D16212D7-D536-4FAC-947D-2602CC5069D1}" type="presOf" srcId="{890B18F3-C6D6-412C-8EB3-871540AA8B60}" destId="{569B8622-3AAB-4472-81B2-6121DFBFF19F}" srcOrd="0" destOrd="0" presId="urn:microsoft.com/office/officeart/2005/8/layout/list1"/>
    <dgm:cxn modelId="{56BF7EDD-ED4F-4261-A0AD-C1300F66A65D}" type="presOf" srcId="{F8140FD6-7C61-4F2A-9033-429AC183A5B4}" destId="{0291FB9A-20FE-44A9-ADDB-3C43D9D9868B}" srcOrd="0" destOrd="0" presId="urn:microsoft.com/office/officeart/2005/8/layout/list1"/>
    <dgm:cxn modelId="{D7F0CDE0-ABE8-4AA2-B2E3-A55C50804291}" srcId="{12CA2E2D-6DF2-4E85-848F-771F2097A9D2}" destId="{D9F96A68-1FE5-4C41-B35F-A62C0F2A9372}" srcOrd="0" destOrd="0" parTransId="{725012E4-A226-4A58-9B02-D8194B4820C7}" sibTransId="{6905F082-8267-40F2-AB5A-927C7511FE0B}"/>
    <dgm:cxn modelId="{BA163AEA-55C4-4E9F-B562-29CD1E4851AB}" srcId="{1B42D4A4-B567-4553-A64D-0EA3917C80FC}" destId="{D43B4BE0-9E4E-43A1-9613-50674A15E648}" srcOrd="0" destOrd="0" parTransId="{A263BCF6-FAA3-44B2-BDC9-8CA2B1CC6E8F}" sibTransId="{39BEDA20-0657-405A-85C8-3D271DD85D20}"/>
    <dgm:cxn modelId="{4B3E56EB-28CD-46AA-B7C1-F5D4363B135C}" srcId="{ABDF668C-EAC5-40EC-855D-F08A1EA666B2}" destId="{F8140FD6-7C61-4F2A-9033-429AC183A5B4}" srcOrd="0" destOrd="0" parTransId="{E843EAAB-184E-4488-92C1-36FEF63C1D60}" sibTransId="{AFE353B3-2A59-4C76-AE0D-117E14B4ECEB}"/>
    <dgm:cxn modelId="{CC8A57F0-F018-4BDB-9D99-E2C56671B091}" type="presOf" srcId="{139521DF-C0CE-4CDD-A016-E10581D113B1}" destId="{0291FB9A-20FE-44A9-ADDB-3C43D9D9868B}" srcOrd="0" destOrd="1" presId="urn:microsoft.com/office/officeart/2005/8/layout/list1"/>
    <dgm:cxn modelId="{45151BF4-AD65-47C7-BD24-563A107DF086}" type="presOf" srcId="{16AFCEC9-1571-4B5C-840F-A48FF3FFB33D}" destId="{C3DA3F60-67B7-4DA7-ACF2-4A401BB1DE52}" srcOrd="0" destOrd="1" presId="urn:microsoft.com/office/officeart/2005/8/layout/list1"/>
    <dgm:cxn modelId="{ABA0849E-F7F1-453B-A0D1-E2C0206A9E00}" type="presParOf" srcId="{0287FF6D-DB3B-46C0-9154-614B7E6FA374}" destId="{B9A03B8B-B13F-494D-842E-E898E77086B1}" srcOrd="0" destOrd="0" presId="urn:microsoft.com/office/officeart/2005/8/layout/list1"/>
    <dgm:cxn modelId="{1A9F1025-1D28-4FC1-B247-2221ECDA8E33}" type="presParOf" srcId="{B9A03B8B-B13F-494D-842E-E898E77086B1}" destId="{112E2D03-A469-47AF-9CEF-87FE68C530C1}" srcOrd="0" destOrd="0" presId="urn:microsoft.com/office/officeart/2005/8/layout/list1"/>
    <dgm:cxn modelId="{D33E8CC3-FEED-43AD-B8BE-58B8D1C89E83}" type="presParOf" srcId="{B9A03B8B-B13F-494D-842E-E898E77086B1}" destId="{F962E086-E10A-4BE7-B02A-9368BE6B2471}" srcOrd="1" destOrd="0" presId="urn:microsoft.com/office/officeart/2005/8/layout/list1"/>
    <dgm:cxn modelId="{4AAF9F99-1738-4E9D-9E6D-0CB57CC1140F}" type="presParOf" srcId="{0287FF6D-DB3B-46C0-9154-614B7E6FA374}" destId="{529FA1FA-558E-4B84-ACB5-C07C07E0C18D}" srcOrd="1" destOrd="0" presId="urn:microsoft.com/office/officeart/2005/8/layout/list1"/>
    <dgm:cxn modelId="{2E7E5648-8531-4FE4-88E2-AE7736C79AEB}" type="presParOf" srcId="{0287FF6D-DB3B-46C0-9154-614B7E6FA374}" destId="{223E63DD-2992-4F54-9D00-E9B5DBCDEAC5}" srcOrd="2" destOrd="0" presId="urn:microsoft.com/office/officeart/2005/8/layout/list1"/>
    <dgm:cxn modelId="{A3AF018D-A404-4EF7-A7F2-B4819E7BE968}" type="presParOf" srcId="{0287FF6D-DB3B-46C0-9154-614B7E6FA374}" destId="{21947954-6058-4D0A-B081-D3025AC3A80E}" srcOrd="3" destOrd="0" presId="urn:microsoft.com/office/officeart/2005/8/layout/list1"/>
    <dgm:cxn modelId="{BB57DE4D-6666-49C2-B2C2-5641B0A67501}" type="presParOf" srcId="{0287FF6D-DB3B-46C0-9154-614B7E6FA374}" destId="{EF9CD75F-AFC3-4453-A1DB-6F8CC0F2E296}" srcOrd="4" destOrd="0" presId="urn:microsoft.com/office/officeart/2005/8/layout/list1"/>
    <dgm:cxn modelId="{524B8BEC-31D3-4116-AD26-1878A69D20EB}" type="presParOf" srcId="{EF9CD75F-AFC3-4453-A1DB-6F8CC0F2E296}" destId="{25610452-30BE-4986-8AF9-12AF8D4493B3}" srcOrd="0" destOrd="0" presId="urn:microsoft.com/office/officeart/2005/8/layout/list1"/>
    <dgm:cxn modelId="{E3A0BAFC-52CE-49B8-AEFF-624F989B3F2C}" type="presParOf" srcId="{EF9CD75F-AFC3-4453-A1DB-6F8CC0F2E296}" destId="{200FBE3D-7758-4C78-8756-70A7496B047E}" srcOrd="1" destOrd="0" presId="urn:microsoft.com/office/officeart/2005/8/layout/list1"/>
    <dgm:cxn modelId="{1DFF1F1C-8E2B-4A99-AC8E-7CAF5796EE58}" type="presParOf" srcId="{0287FF6D-DB3B-46C0-9154-614B7E6FA374}" destId="{42B9861F-00B0-4207-8F94-DA0D1786B133}" srcOrd="5" destOrd="0" presId="urn:microsoft.com/office/officeart/2005/8/layout/list1"/>
    <dgm:cxn modelId="{F4DCAC9C-9776-4FDD-8E95-6546A8677B96}" type="presParOf" srcId="{0287FF6D-DB3B-46C0-9154-614B7E6FA374}" destId="{569B8622-3AAB-4472-81B2-6121DFBFF19F}" srcOrd="6" destOrd="0" presId="urn:microsoft.com/office/officeart/2005/8/layout/list1"/>
    <dgm:cxn modelId="{20F1AA8C-1D12-48B1-BA14-1442C6EC47C8}" type="presParOf" srcId="{0287FF6D-DB3B-46C0-9154-614B7E6FA374}" destId="{5AB16784-5BCE-4478-B521-A06D214A51B9}" srcOrd="7" destOrd="0" presId="urn:microsoft.com/office/officeart/2005/8/layout/list1"/>
    <dgm:cxn modelId="{9D965F0F-0C86-420E-9DCB-0B8B845E9E15}" type="presParOf" srcId="{0287FF6D-DB3B-46C0-9154-614B7E6FA374}" destId="{E27C0EFB-631F-430A-BCED-1585CC9F3A2D}" srcOrd="8" destOrd="0" presId="urn:microsoft.com/office/officeart/2005/8/layout/list1"/>
    <dgm:cxn modelId="{329E2B22-959B-438E-8E7E-CE516EE246FC}" type="presParOf" srcId="{E27C0EFB-631F-430A-BCED-1585CC9F3A2D}" destId="{78FC0606-0D44-4221-91A4-A41EC1F4C2C1}" srcOrd="0" destOrd="0" presId="urn:microsoft.com/office/officeart/2005/8/layout/list1"/>
    <dgm:cxn modelId="{6E776D2D-CDDB-467F-98C1-F1C24F7E5B36}" type="presParOf" srcId="{E27C0EFB-631F-430A-BCED-1585CC9F3A2D}" destId="{59BD22F8-5DAD-4411-B1CC-45065CAF5A00}" srcOrd="1" destOrd="0" presId="urn:microsoft.com/office/officeart/2005/8/layout/list1"/>
    <dgm:cxn modelId="{CF9A6644-A29D-45D2-9CDD-7ED50D405887}" type="presParOf" srcId="{0287FF6D-DB3B-46C0-9154-614B7E6FA374}" destId="{E28C93F7-E1C2-4059-A094-B575599C3B76}" srcOrd="9" destOrd="0" presId="urn:microsoft.com/office/officeart/2005/8/layout/list1"/>
    <dgm:cxn modelId="{29421368-2167-4DA5-BEF8-0EC38A9907CE}" type="presParOf" srcId="{0287FF6D-DB3B-46C0-9154-614B7E6FA374}" destId="{219545D6-2F08-449F-B97A-DE22DA825942}" srcOrd="10" destOrd="0" presId="urn:microsoft.com/office/officeart/2005/8/layout/list1"/>
    <dgm:cxn modelId="{EB82D2CE-4770-4B86-BE7D-3219791ECDED}" type="presParOf" srcId="{0287FF6D-DB3B-46C0-9154-614B7E6FA374}" destId="{B71F8AEC-9FA9-4E22-B241-C47BBBFE8649}" srcOrd="11" destOrd="0" presId="urn:microsoft.com/office/officeart/2005/8/layout/list1"/>
    <dgm:cxn modelId="{38976946-188F-4D6B-80A0-6AB6633C279D}" type="presParOf" srcId="{0287FF6D-DB3B-46C0-9154-614B7E6FA374}" destId="{84A69EF6-0272-48CD-9709-0DC4CC721068}" srcOrd="12" destOrd="0" presId="urn:microsoft.com/office/officeart/2005/8/layout/list1"/>
    <dgm:cxn modelId="{CFA50CDE-69FC-435C-AA75-393E1B739869}" type="presParOf" srcId="{84A69EF6-0272-48CD-9709-0DC4CC721068}" destId="{7564842D-7950-45F9-9207-162A3641951D}" srcOrd="0" destOrd="0" presId="urn:microsoft.com/office/officeart/2005/8/layout/list1"/>
    <dgm:cxn modelId="{758D92F6-FE1F-4649-AD83-4D7DB44BDFD8}" type="presParOf" srcId="{84A69EF6-0272-48CD-9709-0DC4CC721068}" destId="{D8C45E76-DFD6-4E95-B27E-AB9CB2307DD6}" srcOrd="1" destOrd="0" presId="urn:microsoft.com/office/officeart/2005/8/layout/list1"/>
    <dgm:cxn modelId="{70FFC280-A417-43D1-8124-A617BA24A6D2}" type="presParOf" srcId="{0287FF6D-DB3B-46C0-9154-614B7E6FA374}" destId="{506CB578-11E0-435A-A951-64EB4E57D291}" srcOrd="13" destOrd="0" presId="urn:microsoft.com/office/officeart/2005/8/layout/list1"/>
    <dgm:cxn modelId="{6E584139-191A-4360-89C5-6859972D0C27}" type="presParOf" srcId="{0287FF6D-DB3B-46C0-9154-614B7E6FA374}" destId="{1EE39692-4D7A-445D-B44C-FD406C62C531}" srcOrd="14" destOrd="0" presId="urn:microsoft.com/office/officeart/2005/8/layout/list1"/>
    <dgm:cxn modelId="{17C60796-1F29-4E37-B5D0-5DB26CC76BBE}" type="presParOf" srcId="{0287FF6D-DB3B-46C0-9154-614B7E6FA374}" destId="{AFE63E2C-A403-4DF9-9F66-B4F5454BF906}" srcOrd="15" destOrd="0" presId="urn:microsoft.com/office/officeart/2005/8/layout/list1"/>
    <dgm:cxn modelId="{54095164-962E-4CF5-8A89-32B8512DD06B}" type="presParOf" srcId="{0287FF6D-DB3B-46C0-9154-614B7E6FA374}" destId="{B254B2D3-371C-416B-88EF-3A166B782869}" srcOrd="16" destOrd="0" presId="urn:microsoft.com/office/officeart/2005/8/layout/list1"/>
    <dgm:cxn modelId="{BAE4B744-8EC8-4633-A7C7-154872023A42}" type="presParOf" srcId="{B254B2D3-371C-416B-88EF-3A166B782869}" destId="{1E90C16F-B027-4C2D-98B5-6122615DF699}" srcOrd="0" destOrd="0" presId="urn:microsoft.com/office/officeart/2005/8/layout/list1"/>
    <dgm:cxn modelId="{54EDDE3D-1D5D-4AE1-B208-13D82C6AFDCE}" type="presParOf" srcId="{B254B2D3-371C-416B-88EF-3A166B782869}" destId="{8299837E-970A-4F04-A016-AD9E0C110E93}" srcOrd="1" destOrd="0" presId="urn:microsoft.com/office/officeart/2005/8/layout/list1"/>
    <dgm:cxn modelId="{9EFA6BAC-5F49-44AC-8499-22AF30BF8640}" type="presParOf" srcId="{0287FF6D-DB3B-46C0-9154-614B7E6FA374}" destId="{DC9A8D72-69BA-4B81-829B-D9E92702C7A4}" srcOrd="17" destOrd="0" presId="urn:microsoft.com/office/officeart/2005/8/layout/list1"/>
    <dgm:cxn modelId="{4559F3FC-6D55-4074-AD5C-D4F162F93239}" type="presParOf" srcId="{0287FF6D-DB3B-46C0-9154-614B7E6FA374}" destId="{C3DA3F60-67B7-4DA7-ACF2-4A401BB1DE52}" srcOrd="18" destOrd="0" presId="urn:microsoft.com/office/officeart/2005/8/layout/list1"/>
    <dgm:cxn modelId="{84DC646C-F481-4C32-9A16-5406595B9C90}" type="presParOf" srcId="{0287FF6D-DB3B-46C0-9154-614B7E6FA374}" destId="{C7F7F130-D904-4DB2-BFEE-3377884DAFA8}" srcOrd="19" destOrd="0" presId="urn:microsoft.com/office/officeart/2005/8/layout/list1"/>
    <dgm:cxn modelId="{5890BC87-9FF8-4BDA-9305-93F5F022E5C6}" type="presParOf" srcId="{0287FF6D-DB3B-46C0-9154-614B7E6FA374}" destId="{296CF3F1-875C-486E-83FD-05C35C95535F}" srcOrd="20" destOrd="0" presId="urn:microsoft.com/office/officeart/2005/8/layout/list1"/>
    <dgm:cxn modelId="{FEE182A5-123D-42BE-949F-9A8771557185}" type="presParOf" srcId="{296CF3F1-875C-486E-83FD-05C35C95535F}" destId="{A90846F1-E8CA-4B0B-B8CE-D144008E17F1}" srcOrd="0" destOrd="0" presId="urn:microsoft.com/office/officeart/2005/8/layout/list1"/>
    <dgm:cxn modelId="{25A2C951-32CC-48D7-894A-86C6B7AE0A0C}" type="presParOf" srcId="{296CF3F1-875C-486E-83FD-05C35C95535F}" destId="{64FA084F-1EBC-4542-9788-3B2D3E1868BD}" srcOrd="1" destOrd="0" presId="urn:microsoft.com/office/officeart/2005/8/layout/list1"/>
    <dgm:cxn modelId="{FDB986FA-DA73-4378-9DDB-9BE333ECAB4F}" type="presParOf" srcId="{0287FF6D-DB3B-46C0-9154-614B7E6FA374}" destId="{38B99DB3-0D3E-40D4-9467-7B63E0B8206F}" srcOrd="21" destOrd="0" presId="urn:microsoft.com/office/officeart/2005/8/layout/list1"/>
    <dgm:cxn modelId="{3B2B2F6B-CFE7-4745-8D16-98C9E669FACA}" type="presParOf" srcId="{0287FF6D-DB3B-46C0-9154-614B7E6FA374}" destId="{0291FB9A-20FE-44A9-ADDB-3C43D9D9868B}" srcOrd="22"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25874815-D52E-43DB-B7F8-0450FE1CAB66}" type="doc">
      <dgm:prSet loTypeId="urn:microsoft.com/office/officeart/2005/8/layout/list1" loCatId="list" qsTypeId="urn:microsoft.com/office/officeart/2005/8/quickstyle/simple1" qsCatId="simple" csTypeId="urn:microsoft.com/office/officeart/2005/8/colors/colorful1" csCatId="colorful"/>
      <dgm:spPr/>
      <dgm:t>
        <a:bodyPr/>
        <a:lstStyle/>
        <a:p>
          <a:endParaRPr lang="en-US"/>
        </a:p>
      </dgm:t>
    </dgm:pt>
    <dgm:pt modelId="{3B76AC94-2B6D-45B0-9E88-F815225856FC}">
      <dgm:prSet/>
      <dgm:spPr/>
      <dgm:t>
        <a:bodyPr/>
        <a:lstStyle/>
        <a:p>
          <a:r>
            <a:rPr lang="ja-JP"/>
            <a:t>常に繰り返し、現在のコンセプトの確認・討議を実施</a:t>
          </a:r>
          <a:endParaRPr lang="en-US"/>
        </a:p>
      </dgm:t>
    </dgm:pt>
    <dgm:pt modelId="{9D14A5FD-E6C8-471A-8D39-1556C9F263CD}" type="parTrans" cxnId="{9D8EB267-2B55-4913-B42E-A6F25E858BD1}">
      <dgm:prSet/>
      <dgm:spPr/>
      <dgm:t>
        <a:bodyPr/>
        <a:lstStyle/>
        <a:p>
          <a:endParaRPr lang="en-US"/>
        </a:p>
      </dgm:t>
    </dgm:pt>
    <dgm:pt modelId="{25E800BC-1F57-490D-9881-BC6AFA5444DF}" type="sibTrans" cxnId="{9D8EB267-2B55-4913-B42E-A6F25E858BD1}">
      <dgm:prSet/>
      <dgm:spPr/>
      <dgm:t>
        <a:bodyPr/>
        <a:lstStyle/>
        <a:p>
          <a:endParaRPr lang="en-US"/>
        </a:p>
      </dgm:t>
    </dgm:pt>
    <dgm:pt modelId="{C33F12DF-FFC2-4A5A-8AAA-7D6049023B12}">
      <dgm:prSet/>
      <dgm:spPr/>
      <dgm:t>
        <a:bodyPr/>
        <a:lstStyle/>
        <a:p>
          <a:r>
            <a:rPr lang="ja-JP"/>
            <a:t>変更のたびに連絡・討議</a:t>
          </a:r>
          <a:endParaRPr lang="en-US"/>
        </a:p>
      </dgm:t>
    </dgm:pt>
    <dgm:pt modelId="{5EFE5515-0467-4E4A-8A90-6E7A0739185A}" type="parTrans" cxnId="{0F7EB45C-4DF2-4085-98F1-95C6D2131224}">
      <dgm:prSet/>
      <dgm:spPr/>
      <dgm:t>
        <a:bodyPr/>
        <a:lstStyle/>
        <a:p>
          <a:endParaRPr lang="en-US"/>
        </a:p>
      </dgm:t>
    </dgm:pt>
    <dgm:pt modelId="{6558C4F9-9382-4EE9-B96B-BBFD56A3D2F2}" type="sibTrans" cxnId="{0F7EB45C-4DF2-4085-98F1-95C6D2131224}">
      <dgm:prSet/>
      <dgm:spPr/>
      <dgm:t>
        <a:bodyPr/>
        <a:lstStyle/>
        <a:p>
          <a:endParaRPr lang="en-US"/>
        </a:p>
      </dgm:t>
    </dgm:pt>
    <dgm:pt modelId="{752F9E2E-11D6-40C8-8A64-E6DF5BF26EE1}">
      <dgm:prSet/>
      <dgm:spPr/>
      <dgm:t>
        <a:bodyPr/>
        <a:lstStyle/>
        <a:p>
          <a:r>
            <a:rPr lang="ja-JP"/>
            <a:t>各分科会の報告・決定事項の全体会議</a:t>
          </a:r>
          <a:endParaRPr lang="en-US"/>
        </a:p>
      </dgm:t>
    </dgm:pt>
    <dgm:pt modelId="{AA4B41E7-6D0B-47E6-9BC4-6CABD26EF0E8}" type="parTrans" cxnId="{7D16F33B-E096-45A7-9FF7-E218FCDCB60C}">
      <dgm:prSet/>
      <dgm:spPr/>
      <dgm:t>
        <a:bodyPr/>
        <a:lstStyle/>
        <a:p>
          <a:endParaRPr lang="en-US"/>
        </a:p>
      </dgm:t>
    </dgm:pt>
    <dgm:pt modelId="{DF82D1DD-F202-4024-B7D6-2177CE9CFF20}" type="sibTrans" cxnId="{7D16F33B-E096-45A7-9FF7-E218FCDCB60C}">
      <dgm:prSet/>
      <dgm:spPr/>
      <dgm:t>
        <a:bodyPr/>
        <a:lstStyle/>
        <a:p>
          <a:endParaRPr lang="en-US"/>
        </a:p>
      </dgm:t>
    </dgm:pt>
    <dgm:pt modelId="{2F8AADE0-7E46-4831-833B-A46CEDB3B6F7}">
      <dgm:prSet/>
      <dgm:spPr/>
      <dgm:t>
        <a:bodyPr/>
        <a:lstStyle/>
        <a:p>
          <a:r>
            <a:rPr lang="ja-JP"/>
            <a:t>コンセプトからの展開と論理構成を確認し文章化</a:t>
          </a:r>
          <a:endParaRPr lang="en-US"/>
        </a:p>
      </dgm:t>
    </dgm:pt>
    <dgm:pt modelId="{01C482A8-D20C-4BEE-A22A-42CF0E31B057}" type="parTrans" cxnId="{38879B2B-57C9-4CBB-AFCD-80C7870B9B3F}">
      <dgm:prSet/>
      <dgm:spPr/>
      <dgm:t>
        <a:bodyPr/>
        <a:lstStyle/>
        <a:p>
          <a:endParaRPr lang="en-US"/>
        </a:p>
      </dgm:t>
    </dgm:pt>
    <dgm:pt modelId="{B5FF8AA9-3973-4A84-A3DA-CCCD5AF913AF}" type="sibTrans" cxnId="{38879B2B-57C9-4CBB-AFCD-80C7870B9B3F}">
      <dgm:prSet/>
      <dgm:spPr/>
      <dgm:t>
        <a:bodyPr/>
        <a:lstStyle/>
        <a:p>
          <a:endParaRPr lang="en-US"/>
        </a:p>
      </dgm:t>
    </dgm:pt>
    <dgm:pt modelId="{F65A7ACF-4B19-4BD5-9541-91462CE7B121}">
      <dgm:prSet/>
      <dgm:spPr/>
      <dgm:t>
        <a:bodyPr/>
        <a:lstStyle/>
        <a:p>
          <a:r>
            <a:rPr lang="ja-JP"/>
            <a:t>プロジェクトマネージャーはすべて把握</a:t>
          </a:r>
          <a:endParaRPr lang="en-US"/>
        </a:p>
      </dgm:t>
    </dgm:pt>
    <dgm:pt modelId="{B3918435-705C-4EDF-8545-3BA6E7E09399}" type="parTrans" cxnId="{CCECDE2A-5534-4193-A3D1-366954C91246}">
      <dgm:prSet/>
      <dgm:spPr/>
      <dgm:t>
        <a:bodyPr/>
        <a:lstStyle/>
        <a:p>
          <a:endParaRPr lang="en-US"/>
        </a:p>
      </dgm:t>
    </dgm:pt>
    <dgm:pt modelId="{9AE785B0-579C-4A2F-9B51-D6E7E38B3450}" type="sibTrans" cxnId="{CCECDE2A-5534-4193-A3D1-366954C91246}">
      <dgm:prSet/>
      <dgm:spPr/>
      <dgm:t>
        <a:bodyPr/>
        <a:lstStyle/>
        <a:p>
          <a:endParaRPr lang="en-US"/>
        </a:p>
      </dgm:t>
    </dgm:pt>
    <dgm:pt modelId="{C6C35DA5-FBF2-4B22-B7E4-643038A4F3D0}">
      <dgm:prSet/>
      <dgm:spPr/>
      <dgm:t>
        <a:bodyPr/>
        <a:lstStyle/>
        <a:p>
          <a:r>
            <a:rPr lang="ja-JP"/>
            <a:t>コンテンツ化して、提案作成担当に伝えるよう</a:t>
          </a:r>
          <a:endParaRPr lang="en-US"/>
        </a:p>
      </dgm:t>
    </dgm:pt>
    <dgm:pt modelId="{583B5D74-5F3D-4EBA-AD52-BAC999245744}" type="parTrans" cxnId="{082F62A3-DEC5-41A6-84AC-90B720E07155}">
      <dgm:prSet/>
      <dgm:spPr/>
      <dgm:t>
        <a:bodyPr/>
        <a:lstStyle/>
        <a:p>
          <a:endParaRPr lang="en-US"/>
        </a:p>
      </dgm:t>
    </dgm:pt>
    <dgm:pt modelId="{F024D0D7-7B52-4B42-949C-459D6445D5D7}" type="sibTrans" cxnId="{082F62A3-DEC5-41A6-84AC-90B720E07155}">
      <dgm:prSet/>
      <dgm:spPr/>
      <dgm:t>
        <a:bodyPr/>
        <a:lstStyle/>
        <a:p>
          <a:endParaRPr lang="en-US"/>
        </a:p>
      </dgm:t>
    </dgm:pt>
    <dgm:pt modelId="{443E8500-1374-4F10-9257-C36E6BE82875}" type="pres">
      <dgm:prSet presAssocID="{25874815-D52E-43DB-B7F8-0450FE1CAB66}" presName="linear" presStyleCnt="0">
        <dgm:presLayoutVars>
          <dgm:dir/>
          <dgm:animLvl val="lvl"/>
          <dgm:resizeHandles val="exact"/>
        </dgm:presLayoutVars>
      </dgm:prSet>
      <dgm:spPr/>
    </dgm:pt>
    <dgm:pt modelId="{9DF6D020-71CA-4870-AD0B-1F4C71D40C91}" type="pres">
      <dgm:prSet presAssocID="{3B76AC94-2B6D-45B0-9E88-F815225856FC}" presName="parentLin" presStyleCnt="0"/>
      <dgm:spPr/>
    </dgm:pt>
    <dgm:pt modelId="{476CEE69-CEE5-436F-BC18-F5C802EE4A51}" type="pres">
      <dgm:prSet presAssocID="{3B76AC94-2B6D-45B0-9E88-F815225856FC}" presName="parentLeftMargin" presStyleLbl="node1" presStyleIdx="0" presStyleCnt="3"/>
      <dgm:spPr/>
    </dgm:pt>
    <dgm:pt modelId="{6A763BB2-A22F-4624-B42C-D6AB6A1852B0}" type="pres">
      <dgm:prSet presAssocID="{3B76AC94-2B6D-45B0-9E88-F815225856FC}" presName="parentText" presStyleLbl="node1" presStyleIdx="0" presStyleCnt="3">
        <dgm:presLayoutVars>
          <dgm:chMax val="0"/>
          <dgm:bulletEnabled val="1"/>
        </dgm:presLayoutVars>
      </dgm:prSet>
      <dgm:spPr/>
    </dgm:pt>
    <dgm:pt modelId="{0DA80051-E0D2-4159-8CAF-8DED8A694D3B}" type="pres">
      <dgm:prSet presAssocID="{3B76AC94-2B6D-45B0-9E88-F815225856FC}" presName="negativeSpace" presStyleCnt="0"/>
      <dgm:spPr/>
    </dgm:pt>
    <dgm:pt modelId="{23760560-A62E-4213-B5C2-F1C981547443}" type="pres">
      <dgm:prSet presAssocID="{3B76AC94-2B6D-45B0-9E88-F815225856FC}" presName="childText" presStyleLbl="conFgAcc1" presStyleIdx="0" presStyleCnt="3">
        <dgm:presLayoutVars>
          <dgm:bulletEnabled val="1"/>
        </dgm:presLayoutVars>
      </dgm:prSet>
      <dgm:spPr/>
    </dgm:pt>
    <dgm:pt modelId="{CD195835-270E-4393-AB3C-497BBA49A8CF}" type="pres">
      <dgm:prSet presAssocID="{25E800BC-1F57-490D-9881-BC6AFA5444DF}" presName="spaceBetweenRectangles" presStyleCnt="0"/>
      <dgm:spPr/>
    </dgm:pt>
    <dgm:pt modelId="{C5B99D75-A9B5-4E1A-9C40-3D2CE8266090}" type="pres">
      <dgm:prSet presAssocID="{C33F12DF-FFC2-4A5A-8AAA-7D6049023B12}" presName="parentLin" presStyleCnt="0"/>
      <dgm:spPr/>
    </dgm:pt>
    <dgm:pt modelId="{E3CE14B7-31EC-430F-8427-C29D87AA2855}" type="pres">
      <dgm:prSet presAssocID="{C33F12DF-FFC2-4A5A-8AAA-7D6049023B12}" presName="parentLeftMargin" presStyleLbl="node1" presStyleIdx="0" presStyleCnt="3"/>
      <dgm:spPr/>
    </dgm:pt>
    <dgm:pt modelId="{D7B1714A-BF8F-48DE-B88B-27499B8510ED}" type="pres">
      <dgm:prSet presAssocID="{C33F12DF-FFC2-4A5A-8AAA-7D6049023B12}" presName="parentText" presStyleLbl="node1" presStyleIdx="1" presStyleCnt="3">
        <dgm:presLayoutVars>
          <dgm:chMax val="0"/>
          <dgm:bulletEnabled val="1"/>
        </dgm:presLayoutVars>
      </dgm:prSet>
      <dgm:spPr/>
    </dgm:pt>
    <dgm:pt modelId="{1DEFAD9D-6361-456E-98BE-514581C86A42}" type="pres">
      <dgm:prSet presAssocID="{C33F12DF-FFC2-4A5A-8AAA-7D6049023B12}" presName="negativeSpace" presStyleCnt="0"/>
      <dgm:spPr/>
    </dgm:pt>
    <dgm:pt modelId="{0F9E6EE8-049F-4913-9812-DAFBA3EF2E87}" type="pres">
      <dgm:prSet presAssocID="{C33F12DF-FFC2-4A5A-8AAA-7D6049023B12}" presName="childText" presStyleLbl="conFgAcc1" presStyleIdx="1" presStyleCnt="3">
        <dgm:presLayoutVars>
          <dgm:bulletEnabled val="1"/>
        </dgm:presLayoutVars>
      </dgm:prSet>
      <dgm:spPr/>
    </dgm:pt>
    <dgm:pt modelId="{702B1567-6B6A-47DE-A77E-123591425EAA}" type="pres">
      <dgm:prSet presAssocID="{6558C4F9-9382-4EE9-B96B-BBFD56A3D2F2}" presName="spaceBetweenRectangles" presStyleCnt="0"/>
      <dgm:spPr/>
    </dgm:pt>
    <dgm:pt modelId="{E6D21FAA-90FC-4779-A4E8-353D7029B181}" type="pres">
      <dgm:prSet presAssocID="{752F9E2E-11D6-40C8-8A64-E6DF5BF26EE1}" presName="parentLin" presStyleCnt="0"/>
      <dgm:spPr/>
    </dgm:pt>
    <dgm:pt modelId="{3E9D05DE-9782-4C47-84AD-C4565B75E12D}" type="pres">
      <dgm:prSet presAssocID="{752F9E2E-11D6-40C8-8A64-E6DF5BF26EE1}" presName="parentLeftMargin" presStyleLbl="node1" presStyleIdx="1" presStyleCnt="3"/>
      <dgm:spPr/>
    </dgm:pt>
    <dgm:pt modelId="{ACC81B27-DB56-4944-8419-FF3B3BC58FE0}" type="pres">
      <dgm:prSet presAssocID="{752F9E2E-11D6-40C8-8A64-E6DF5BF26EE1}" presName="parentText" presStyleLbl="node1" presStyleIdx="2" presStyleCnt="3">
        <dgm:presLayoutVars>
          <dgm:chMax val="0"/>
          <dgm:bulletEnabled val="1"/>
        </dgm:presLayoutVars>
      </dgm:prSet>
      <dgm:spPr/>
    </dgm:pt>
    <dgm:pt modelId="{6749F1BA-9635-4165-96B6-9AD97D2D0D2A}" type="pres">
      <dgm:prSet presAssocID="{752F9E2E-11D6-40C8-8A64-E6DF5BF26EE1}" presName="negativeSpace" presStyleCnt="0"/>
      <dgm:spPr/>
    </dgm:pt>
    <dgm:pt modelId="{27DD858E-408A-4A95-83AA-0A87E42AA5CD}" type="pres">
      <dgm:prSet presAssocID="{752F9E2E-11D6-40C8-8A64-E6DF5BF26EE1}" presName="childText" presStyleLbl="conFgAcc1" presStyleIdx="2" presStyleCnt="3" custLinFactNeighborY="70606">
        <dgm:presLayoutVars>
          <dgm:bulletEnabled val="1"/>
        </dgm:presLayoutVars>
      </dgm:prSet>
      <dgm:spPr/>
    </dgm:pt>
  </dgm:ptLst>
  <dgm:cxnLst>
    <dgm:cxn modelId="{7D1C3908-5C60-4489-8A1C-D95DA99B4405}" type="presOf" srcId="{25874815-D52E-43DB-B7F8-0450FE1CAB66}" destId="{443E8500-1374-4F10-9257-C36E6BE82875}" srcOrd="0" destOrd="0" presId="urn:microsoft.com/office/officeart/2005/8/layout/list1"/>
    <dgm:cxn modelId="{D3444D12-1986-4820-86BD-43BB6FC73A1A}" type="presOf" srcId="{F65A7ACF-4B19-4BD5-9541-91462CE7B121}" destId="{27DD858E-408A-4A95-83AA-0A87E42AA5CD}" srcOrd="0" destOrd="1" presId="urn:microsoft.com/office/officeart/2005/8/layout/list1"/>
    <dgm:cxn modelId="{CCECDE2A-5534-4193-A3D1-366954C91246}" srcId="{752F9E2E-11D6-40C8-8A64-E6DF5BF26EE1}" destId="{F65A7ACF-4B19-4BD5-9541-91462CE7B121}" srcOrd="1" destOrd="0" parTransId="{B3918435-705C-4EDF-8545-3BA6E7E09399}" sibTransId="{9AE785B0-579C-4A2F-9B51-D6E7E38B3450}"/>
    <dgm:cxn modelId="{422C262B-7B8E-4E4C-81DF-E3E6CC149824}" type="presOf" srcId="{752F9E2E-11D6-40C8-8A64-E6DF5BF26EE1}" destId="{3E9D05DE-9782-4C47-84AD-C4565B75E12D}" srcOrd="0" destOrd="0" presId="urn:microsoft.com/office/officeart/2005/8/layout/list1"/>
    <dgm:cxn modelId="{38879B2B-57C9-4CBB-AFCD-80C7870B9B3F}" srcId="{752F9E2E-11D6-40C8-8A64-E6DF5BF26EE1}" destId="{2F8AADE0-7E46-4831-833B-A46CEDB3B6F7}" srcOrd="0" destOrd="0" parTransId="{01C482A8-D20C-4BEE-A22A-42CF0E31B057}" sibTransId="{B5FF8AA9-3973-4A84-A3DA-CCCD5AF913AF}"/>
    <dgm:cxn modelId="{7D16F33B-E096-45A7-9FF7-E218FCDCB60C}" srcId="{25874815-D52E-43DB-B7F8-0450FE1CAB66}" destId="{752F9E2E-11D6-40C8-8A64-E6DF5BF26EE1}" srcOrd="2" destOrd="0" parTransId="{AA4B41E7-6D0B-47E6-9BC4-6CABD26EF0E8}" sibTransId="{DF82D1DD-F202-4024-B7D6-2177CE9CFF20}"/>
    <dgm:cxn modelId="{0F7EB45C-4DF2-4085-98F1-95C6D2131224}" srcId="{25874815-D52E-43DB-B7F8-0450FE1CAB66}" destId="{C33F12DF-FFC2-4A5A-8AAA-7D6049023B12}" srcOrd="1" destOrd="0" parTransId="{5EFE5515-0467-4E4A-8A90-6E7A0739185A}" sibTransId="{6558C4F9-9382-4EE9-B96B-BBFD56A3D2F2}"/>
    <dgm:cxn modelId="{9D8EB267-2B55-4913-B42E-A6F25E858BD1}" srcId="{25874815-D52E-43DB-B7F8-0450FE1CAB66}" destId="{3B76AC94-2B6D-45B0-9E88-F815225856FC}" srcOrd="0" destOrd="0" parTransId="{9D14A5FD-E6C8-471A-8D39-1556C9F263CD}" sibTransId="{25E800BC-1F57-490D-9881-BC6AFA5444DF}"/>
    <dgm:cxn modelId="{AF68EA6A-0B22-4D9E-A7A9-369B98D419AB}" type="presOf" srcId="{3B76AC94-2B6D-45B0-9E88-F815225856FC}" destId="{6A763BB2-A22F-4624-B42C-D6AB6A1852B0}" srcOrd="1" destOrd="0" presId="urn:microsoft.com/office/officeart/2005/8/layout/list1"/>
    <dgm:cxn modelId="{9EE3B97A-B838-4FFF-83F6-9B1C02F64712}" type="presOf" srcId="{752F9E2E-11D6-40C8-8A64-E6DF5BF26EE1}" destId="{ACC81B27-DB56-4944-8419-FF3B3BC58FE0}" srcOrd="1" destOrd="0" presId="urn:microsoft.com/office/officeart/2005/8/layout/list1"/>
    <dgm:cxn modelId="{55A72E9E-DE18-47A9-A440-E088594F5977}" type="presOf" srcId="{2F8AADE0-7E46-4831-833B-A46CEDB3B6F7}" destId="{27DD858E-408A-4A95-83AA-0A87E42AA5CD}" srcOrd="0" destOrd="0" presId="urn:microsoft.com/office/officeart/2005/8/layout/list1"/>
    <dgm:cxn modelId="{082F62A3-DEC5-41A6-84AC-90B720E07155}" srcId="{752F9E2E-11D6-40C8-8A64-E6DF5BF26EE1}" destId="{C6C35DA5-FBF2-4B22-B7E4-643038A4F3D0}" srcOrd="2" destOrd="0" parTransId="{583B5D74-5F3D-4EBA-AD52-BAC999245744}" sibTransId="{F024D0D7-7B52-4B42-949C-459D6445D5D7}"/>
    <dgm:cxn modelId="{C23AA2BA-0DEA-4DB2-9B72-A538033A6951}" type="presOf" srcId="{C33F12DF-FFC2-4A5A-8AAA-7D6049023B12}" destId="{D7B1714A-BF8F-48DE-B88B-27499B8510ED}" srcOrd="1" destOrd="0" presId="urn:microsoft.com/office/officeart/2005/8/layout/list1"/>
    <dgm:cxn modelId="{CCCCA0C5-851B-4421-89F5-27992D0ED946}" type="presOf" srcId="{C6C35DA5-FBF2-4B22-B7E4-643038A4F3D0}" destId="{27DD858E-408A-4A95-83AA-0A87E42AA5CD}" srcOrd="0" destOrd="2" presId="urn:microsoft.com/office/officeart/2005/8/layout/list1"/>
    <dgm:cxn modelId="{5E2C36D3-A6D7-4AF1-8E88-A5B8ECBDE798}" type="presOf" srcId="{3B76AC94-2B6D-45B0-9E88-F815225856FC}" destId="{476CEE69-CEE5-436F-BC18-F5C802EE4A51}" srcOrd="0" destOrd="0" presId="urn:microsoft.com/office/officeart/2005/8/layout/list1"/>
    <dgm:cxn modelId="{E7F973F9-231A-4DB2-8DF8-EEED188B7B04}" type="presOf" srcId="{C33F12DF-FFC2-4A5A-8AAA-7D6049023B12}" destId="{E3CE14B7-31EC-430F-8427-C29D87AA2855}" srcOrd="0" destOrd="0" presId="urn:microsoft.com/office/officeart/2005/8/layout/list1"/>
    <dgm:cxn modelId="{FC25560C-4A32-4C34-95A2-DF824A879CA7}" type="presParOf" srcId="{443E8500-1374-4F10-9257-C36E6BE82875}" destId="{9DF6D020-71CA-4870-AD0B-1F4C71D40C91}" srcOrd="0" destOrd="0" presId="urn:microsoft.com/office/officeart/2005/8/layout/list1"/>
    <dgm:cxn modelId="{41A36F7B-4A79-4281-9BD6-850F71B9DFEA}" type="presParOf" srcId="{9DF6D020-71CA-4870-AD0B-1F4C71D40C91}" destId="{476CEE69-CEE5-436F-BC18-F5C802EE4A51}" srcOrd="0" destOrd="0" presId="urn:microsoft.com/office/officeart/2005/8/layout/list1"/>
    <dgm:cxn modelId="{0643FA15-7436-45EB-B38F-742E8E0F5594}" type="presParOf" srcId="{9DF6D020-71CA-4870-AD0B-1F4C71D40C91}" destId="{6A763BB2-A22F-4624-B42C-D6AB6A1852B0}" srcOrd="1" destOrd="0" presId="urn:microsoft.com/office/officeart/2005/8/layout/list1"/>
    <dgm:cxn modelId="{AF4A9AB6-BAFD-4DFE-ADF4-E9EAE5537896}" type="presParOf" srcId="{443E8500-1374-4F10-9257-C36E6BE82875}" destId="{0DA80051-E0D2-4159-8CAF-8DED8A694D3B}" srcOrd="1" destOrd="0" presId="urn:microsoft.com/office/officeart/2005/8/layout/list1"/>
    <dgm:cxn modelId="{EA737B61-C60A-43C5-8D86-4ADD67FD404F}" type="presParOf" srcId="{443E8500-1374-4F10-9257-C36E6BE82875}" destId="{23760560-A62E-4213-B5C2-F1C981547443}" srcOrd="2" destOrd="0" presId="urn:microsoft.com/office/officeart/2005/8/layout/list1"/>
    <dgm:cxn modelId="{E2A8F95D-EC7B-4686-ADFD-31285A8A931A}" type="presParOf" srcId="{443E8500-1374-4F10-9257-C36E6BE82875}" destId="{CD195835-270E-4393-AB3C-497BBA49A8CF}" srcOrd="3" destOrd="0" presId="urn:microsoft.com/office/officeart/2005/8/layout/list1"/>
    <dgm:cxn modelId="{E54C80E4-3307-4023-B064-FC7E98B7E95E}" type="presParOf" srcId="{443E8500-1374-4F10-9257-C36E6BE82875}" destId="{C5B99D75-A9B5-4E1A-9C40-3D2CE8266090}" srcOrd="4" destOrd="0" presId="urn:microsoft.com/office/officeart/2005/8/layout/list1"/>
    <dgm:cxn modelId="{D74479FC-BEB1-4650-A91E-E017E6D80DA9}" type="presParOf" srcId="{C5B99D75-A9B5-4E1A-9C40-3D2CE8266090}" destId="{E3CE14B7-31EC-430F-8427-C29D87AA2855}" srcOrd="0" destOrd="0" presId="urn:microsoft.com/office/officeart/2005/8/layout/list1"/>
    <dgm:cxn modelId="{1581623B-436B-49F1-ADA1-C0FE6D2CF1EC}" type="presParOf" srcId="{C5B99D75-A9B5-4E1A-9C40-3D2CE8266090}" destId="{D7B1714A-BF8F-48DE-B88B-27499B8510ED}" srcOrd="1" destOrd="0" presId="urn:microsoft.com/office/officeart/2005/8/layout/list1"/>
    <dgm:cxn modelId="{003C99B7-6833-4CA4-9CB2-844926D05E71}" type="presParOf" srcId="{443E8500-1374-4F10-9257-C36E6BE82875}" destId="{1DEFAD9D-6361-456E-98BE-514581C86A42}" srcOrd="5" destOrd="0" presId="urn:microsoft.com/office/officeart/2005/8/layout/list1"/>
    <dgm:cxn modelId="{D95E1F4F-8A55-42F5-91D6-F17550A87FED}" type="presParOf" srcId="{443E8500-1374-4F10-9257-C36E6BE82875}" destId="{0F9E6EE8-049F-4913-9812-DAFBA3EF2E87}" srcOrd="6" destOrd="0" presId="urn:microsoft.com/office/officeart/2005/8/layout/list1"/>
    <dgm:cxn modelId="{619FAAC5-1B8C-41D5-8858-2F29860F8994}" type="presParOf" srcId="{443E8500-1374-4F10-9257-C36E6BE82875}" destId="{702B1567-6B6A-47DE-A77E-123591425EAA}" srcOrd="7" destOrd="0" presId="urn:microsoft.com/office/officeart/2005/8/layout/list1"/>
    <dgm:cxn modelId="{2877B075-084B-4A7E-AA35-A47665B06BC1}" type="presParOf" srcId="{443E8500-1374-4F10-9257-C36E6BE82875}" destId="{E6D21FAA-90FC-4779-A4E8-353D7029B181}" srcOrd="8" destOrd="0" presId="urn:microsoft.com/office/officeart/2005/8/layout/list1"/>
    <dgm:cxn modelId="{889BDC7E-5BC8-4F3F-8EE0-71D8F72201EA}" type="presParOf" srcId="{E6D21FAA-90FC-4779-A4E8-353D7029B181}" destId="{3E9D05DE-9782-4C47-84AD-C4565B75E12D}" srcOrd="0" destOrd="0" presId="urn:microsoft.com/office/officeart/2005/8/layout/list1"/>
    <dgm:cxn modelId="{2B75A59C-66F1-4686-AF6E-BAABA0A2D483}" type="presParOf" srcId="{E6D21FAA-90FC-4779-A4E8-353D7029B181}" destId="{ACC81B27-DB56-4944-8419-FF3B3BC58FE0}" srcOrd="1" destOrd="0" presId="urn:microsoft.com/office/officeart/2005/8/layout/list1"/>
    <dgm:cxn modelId="{055FFA89-15B1-4F97-BBB3-A88DA1804612}" type="presParOf" srcId="{443E8500-1374-4F10-9257-C36E6BE82875}" destId="{6749F1BA-9635-4165-96B6-9AD97D2D0D2A}" srcOrd="9" destOrd="0" presId="urn:microsoft.com/office/officeart/2005/8/layout/list1"/>
    <dgm:cxn modelId="{908405BC-4255-4D5D-947E-6706E2EAE49B}" type="presParOf" srcId="{443E8500-1374-4F10-9257-C36E6BE82875}" destId="{27DD858E-408A-4A95-83AA-0A87E42AA5CD}" srcOrd="10"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23E63DD-2992-4F54-9D00-E9B5DBCDEAC5}">
      <dsp:nvSpPr>
        <dsp:cNvPr id="0" name=""/>
        <dsp:cNvSpPr/>
      </dsp:nvSpPr>
      <dsp:spPr>
        <a:xfrm>
          <a:off x="0" y="281438"/>
          <a:ext cx="6263640" cy="694575"/>
        </a:xfrm>
        <a:prstGeom prst="rect">
          <a:avLst/>
        </a:prstGeom>
        <a:solidFill>
          <a:schemeClr val="lt1">
            <a:alpha val="90000"/>
            <a:hueOff val="0"/>
            <a:satOff val="0"/>
            <a:lumOff val="0"/>
            <a:alphaOff val="0"/>
          </a:schemeClr>
        </a:solidFill>
        <a:ln w="19050" cap="rnd" cmpd="sng" algn="ctr">
          <a:solidFill>
            <a:schemeClr val="accent5">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86128" tIns="187452" rIns="486128" bIns="64008" numCol="1" spcCol="1270" anchor="t" anchorCtr="0">
          <a:noAutofit/>
        </a:bodyPr>
        <a:lstStyle/>
        <a:p>
          <a:pPr marL="57150" lvl="1" indent="-57150" algn="l" defTabSz="400050">
            <a:lnSpc>
              <a:spcPct val="90000"/>
            </a:lnSpc>
            <a:spcBef>
              <a:spcPct val="0"/>
            </a:spcBef>
            <a:spcAft>
              <a:spcPct val="15000"/>
            </a:spcAft>
            <a:buChar char="•"/>
          </a:pPr>
          <a:r>
            <a:rPr lang="ja-JP" altLang="en-US" sz="900" kern="1200" dirty="0"/>
            <a:t>チーム編成の時・設計の時・お金を借りる時・維持・運営の時</a:t>
          </a:r>
          <a:endParaRPr lang="en-US" sz="900" kern="1200" dirty="0"/>
        </a:p>
        <a:p>
          <a:pPr marL="57150" lvl="1" indent="-57150" algn="l" defTabSz="400050">
            <a:lnSpc>
              <a:spcPct val="90000"/>
            </a:lnSpc>
            <a:spcBef>
              <a:spcPct val="0"/>
            </a:spcBef>
            <a:spcAft>
              <a:spcPct val="15000"/>
            </a:spcAft>
            <a:buChar char="•"/>
          </a:pPr>
          <a:r>
            <a:rPr lang="ja-JP" altLang="en-US" sz="900" kern="1200" dirty="0"/>
            <a:t>自分でない人が、担当の仕事をする時</a:t>
          </a:r>
          <a:endParaRPr lang="en-US" sz="900" kern="1200" dirty="0"/>
        </a:p>
      </dsp:txBody>
      <dsp:txXfrm>
        <a:off x="0" y="281438"/>
        <a:ext cx="6263640" cy="694575"/>
      </dsp:txXfrm>
    </dsp:sp>
    <dsp:sp modelId="{F962E086-E10A-4BE7-B02A-9368BE6B2471}">
      <dsp:nvSpPr>
        <dsp:cNvPr id="0" name=""/>
        <dsp:cNvSpPr/>
      </dsp:nvSpPr>
      <dsp:spPr>
        <a:xfrm>
          <a:off x="313182" y="148598"/>
          <a:ext cx="4384548" cy="265680"/>
        </a:xfrm>
        <a:prstGeom prst="roundRect">
          <a:avLst/>
        </a:prstGeom>
        <a:solidFill>
          <a:schemeClr val="accent5">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5725" tIns="0" rIns="165725" bIns="0" numCol="1" spcCol="1270" anchor="ctr" anchorCtr="0">
          <a:noAutofit/>
        </a:bodyPr>
        <a:lstStyle/>
        <a:p>
          <a:pPr marL="0" lvl="0" indent="0" algn="l" defTabSz="400050">
            <a:lnSpc>
              <a:spcPct val="90000"/>
            </a:lnSpc>
            <a:spcBef>
              <a:spcPct val="0"/>
            </a:spcBef>
            <a:spcAft>
              <a:spcPct val="35000"/>
            </a:spcAft>
            <a:buNone/>
          </a:pPr>
          <a:r>
            <a:rPr lang="ja-JP" altLang="en-US" sz="900" kern="1200" dirty="0"/>
            <a:t>もし一人で全部やるなら不要</a:t>
          </a:r>
          <a:endParaRPr lang="en-US" sz="900" kern="1200" dirty="0"/>
        </a:p>
      </dsp:txBody>
      <dsp:txXfrm>
        <a:off x="326151" y="161567"/>
        <a:ext cx="4358610" cy="239742"/>
      </dsp:txXfrm>
    </dsp:sp>
    <dsp:sp modelId="{569B8622-3AAB-4472-81B2-6121DFBFF19F}">
      <dsp:nvSpPr>
        <dsp:cNvPr id="0" name=""/>
        <dsp:cNvSpPr/>
      </dsp:nvSpPr>
      <dsp:spPr>
        <a:xfrm>
          <a:off x="0" y="1157453"/>
          <a:ext cx="6263640" cy="694575"/>
        </a:xfrm>
        <a:prstGeom prst="rect">
          <a:avLst/>
        </a:prstGeom>
        <a:solidFill>
          <a:schemeClr val="lt1">
            <a:alpha val="90000"/>
            <a:hueOff val="0"/>
            <a:satOff val="0"/>
            <a:lumOff val="0"/>
            <a:alphaOff val="0"/>
          </a:schemeClr>
        </a:solidFill>
        <a:ln w="19050" cap="rnd" cmpd="sng" algn="ctr">
          <a:solidFill>
            <a:schemeClr val="accent5">
              <a:hueOff val="499051"/>
              <a:satOff val="-10098"/>
              <a:lumOff val="314"/>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86128" tIns="187452" rIns="486128" bIns="64008" numCol="1" spcCol="1270" anchor="t" anchorCtr="0">
          <a:noAutofit/>
        </a:bodyPr>
        <a:lstStyle/>
        <a:p>
          <a:pPr marL="57150" lvl="1" indent="-57150" algn="l" defTabSz="400050">
            <a:lnSpc>
              <a:spcPct val="90000"/>
            </a:lnSpc>
            <a:spcBef>
              <a:spcPct val="0"/>
            </a:spcBef>
            <a:spcAft>
              <a:spcPct val="15000"/>
            </a:spcAft>
            <a:buChar char="•"/>
          </a:pPr>
          <a:r>
            <a:rPr lang="ja-JP" altLang="en-US" sz="900" kern="1200" dirty="0"/>
            <a:t>チームをいい加減に（コンセプトなしに）構築しているチームが多い</a:t>
          </a:r>
          <a:endParaRPr lang="en-US" sz="900" kern="1200" dirty="0"/>
        </a:p>
        <a:p>
          <a:pPr marL="57150" lvl="1" indent="-57150" algn="l" defTabSz="400050">
            <a:lnSpc>
              <a:spcPct val="90000"/>
            </a:lnSpc>
            <a:spcBef>
              <a:spcPct val="0"/>
            </a:spcBef>
            <a:spcAft>
              <a:spcPct val="15000"/>
            </a:spcAft>
            <a:buChar char="•"/>
          </a:pPr>
          <a:r>
            <a:rPr lang="ja-JP" altLang="en-US" sz="900" kern="1200" dirty="0"/>
            <a:t>最初から合意する必要はないが常に意識して必要に応じ今のコンセプト</a:t>
          </a:r>
          <a:endParaRPr lang="en-US" sz="900" kern="1200" dirty="0"/>
        </a:p>
      </dsp:txBody>
      <dsp:txXfrm>
        <a:off x="0" y="1157453"/>
        <a:ext cx="6263640" cy="694575"/>
      </dsp:txXfrm>
    </dsp:sp>
    <dsp:sp modelId="{200FBE3D-7758-4C78-8756-70A7496B047E}">
      <dsp:nvSpPr>
        <dsp:cNvPr id="0" name=""/>
        <dsp:cNvSpPr/>
      </dsp:nvSpPr>
      <dsp:spPr>
        <a:xfrm>
          <a:off x="313182" y="1024613"/>
          <a:ext cx="4384548" cy="265680"/>
        </a:xfrm>
        <a:prstGeom prst="roundRect">
          <a:avLst/>
        </a:prstGeom>
        <a:solidFill>
          <a:schemeClr val="accent5">
            <a:hueOff val="499051"/>
            <a:satOff val="-10098"/>
            <a:lumOff val="314"/>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5725" tIns="0" rIns="165725" bIns="0" numCol="1" spcCol="1270" anchor="ctr" anchorCtr="0">
          <a:noAutofit/>
        </a:bodyPr>
        <a:lstStyle/>
        <a:p>
          <a:pPr marL="0" lvl="0" indent="0" algn="l" defTabSz="400050">
            <a:lnSpc>
              <a:spcPct val="90000"/>
            </a:lnSpc>
            <a:spcBef>
              <a:spcPct val="0"/>
            </a:spcBef>
            <a:spcAft>
              <a:spcPct val="35000"/>
            </a:spcAft>
            <a:buNone/>
          </a:pPr>
          <a:r>
            <a:rPr lang="ja-JP" altLang="en-US" sz="900" kern="1200" dirty="0"/>
            <a:t>チームに人・企業を誘う時：何といって誘いますか？</a:t>
          </a:r>
          <a:endParaRPr lang="en-US" sz="900" kern="1200" dirty="0"/>
        </a:p>
      </dsp:txBody>
      <dsp:txXfrm>
        <a:off x="326151" y="1037582"/>
        <a:ext cx="4358610" cy="239742"/>
      </dsp:txXfrm>
    </dsp:sp>
    <dsp:sp modelId="{219545D6-2F08-449F-B97A-DE22DA825942}">
      <dsp:nvSpPr>
        <dsp:cNvPr id="0" name=""/>
        <dsp:cNvSpPr/>
      </dsp:nvSpPr>
      <dsp:spPr>
        <a:xfrm>
          <a:off x="0" y="2033468"/>
          <a:ext cx="6263640" cy="694575"/>
        </a:xfrm>
        <a:prstGeom prst="rect">
          <a:avLst/>
        </a:prstGeom>
        <a:solidFill>
          <a:schemeClr val="lt1">
            <a:alpha val="90000"/>
            <a:hueOff val="0"/>
            <a:satOff val="0"/>
            <a:lumOff val="0"/>
            <a:alphaOff val="0"/>
          </a:schemeClr>
        </a:solidFill>
        <a:ln w="19050" cap="rnd" cmpd="sng" algn="ctr">
          <a:solidFill>
            <a:schemeClr val="accent5">
              <a:hueOff val="998102"/>
              <a:satOff val="-20196"/>
              <a:lumOff val="628"/>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86128" tIns="187452" rIns="486128" bIns="64008" numCol="1" spcCol="1270" anchor="t" anchorCtr="0">
          <a:noAutofit/>
        </a:bodyPr>
        <a:lstStyle/>
        <a:p>
          <a:pPr marL="57150" lvl="1" indent="-57150" algn="l" defTabSz="400050">
            <a:lnSpc>
              <a:spcPct val="90000"/>
            </a:lnSpc>
            <a:spcBef>
              <a:spcPct val="0"/>
            </a:spcBef>
            <a:spcAft>
              <a:spcPct val="15000"/>
            </a:spcAft>
            <a:buChar char="•"/>
          </a:pPr>
          <a:r>
            <a:rPr kumimoji="1" lang="ja-JP" altLang="en-US" sz="900" kern="1200" dirty="0"/>
            <a:t>後で話が違う！とならない。特にやってもらいたい業務。えぇそんな！はないよう</a:t>
          </a:r>
        </a:p>
        <a:p>
          <a:pPr marL="57150" lvl="1" indent="-57150" algn="l" defTabSz="400050">
            <a:lnSpc>
              <a:spcPct val="90000"/>
            </a:lnSpc>
            <a:spcBef>
              <a:spcPct val="0"/>
            </a:spcBef>
            <a:spcAft>
              <a:spcPct val="15000"/>
            </a:spcAft>
            <a:buChar char="•"/>
          </a:pPr>
          <a:r>
            <a:rPr kumimoji="1" lang="ja-JP" altLang="en-US" sz="900" kern="1200" dirty="0"/>
            <a:t>提案に穴が開く。頼りにしている分野の専門家のはず。なのに。。。。</a:t>
          </a:r>
        </a:p>
      </dsp:txBody>
      <dsp:txXfrm>
        <a:off x="0" y="2033468"/>
        <a:ext cx="6263640" cy="694575"/>
      </dsp:txXfrm>
    </dsp:sp>
    <dsp:sp modelId="{59BD22F8-5DAD-4411-B1CC-45065CAF5A00}">
      <dsp:nvSpPr>
        <dsp:cNvPr id="0" name=""/>
        <dsp:cNvSpPr/>
      </dsp:nvSpPr>
      <dsp:spPr>
        <a:xfrm>
          <a:off x="313178" y="1762632"/>
          <a:ext cx="4384548" cy="265680"/>
        </a:xfrm>
        <a:prstGeom prst="roundRect">
          <a:avLst/>
        </a:prstGeom>
        <a:solidFill>
          <a:schemeClr val="accent5">
            <a:hueOff val="998102"/>
            <a:satOff val="-20196"/>
            <a:lumOff val="628"/>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5725" tIns="0" rIns="165725" bIns="0" numCol="1" spcCol="1270" anchor="ctr" anchorCtr="0">
          <a:noAutofit/>
        </a:bodyPr>
        <a:lstStyle/>
        <a:p>
          <a:pPr marL="0" lvl="0" indent="0" algn="l" defTabSz="400050">
            <a:lnSpc>
              <a:spcPct val="90000"/>
            </a:lnSpc>
            <a:spcBef>
              <a:spcPct val="0"/>
            </a:spcBef>
            <a:spcAft>
              <a:spcPct val="35000"/>
            </a:spcAft>
            <a:buNone/>
          </a:pPr>
          <a:r>
            <a:rPr lang="ja-JP" altLang="en-US" sz="900" kern="1200" dirty="0"/>
            <a:t>少なくとも進め方・考えている分担・義務・権利の話は</a:t>
          </a:r>
          <a:endParaRPr lang="en-US" sz="900" kern="1200" dirty="0"/>
        </a:p>
      </dsp:txBody>
      <dsp:txXfrm>
        <a:off x="326147" y="1775601"/>
        <a:ext cx="4358610" cy="239742"/>
      </dsp:txXfrm>
    </dsp:sp>
    <dsp:sp modelId="{1EE39692-4D7A-445D-B44C-FD406C62C531}">
      <dsp:nvSpPr>
        <dsp:cNvPr id="0" name=""/>
        <dsp:cNvSpPr/>
      </dsp:nvSpPr>
      <dsp:spPr>
        <a:xfrm>
          <a:off x="0" y="2909483"/>
          <a:ext cx="6263640" cy="694575"/>
        </a:xfrm>
        <a:prstGeom prst="rect">
          <a:avLst/>
        </a:prstGeom>
        <a:solidFill>
          <a:schemeClr val="lt1">
            <a:alpha val="90000"/>
            <a:hueOff val="0"/>
            <a:satOff val="0"/>
            <a:lumOff val="0"/>
            <a:alphaOff val="0"/>
          </a:schemeClr>
        </a:solidFill>
        <a:ln w="19050" cap="rnd" cmpd="sng" algn="ctr">
          <a:solidFill>
            <a:schemeClr val="accent5">
              <a:hueOff val="1497154"/>
              <a:satOff val="-30293"/>
              <a:lumOff val="941"/>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86128" tIns="187452" rIns="486128" bIns="64008" numCol="1" spcCol="1270" anchor="t" anchorCtr="0">
          <a:noAutofit/>
        </a:bodyPr>
        <a:lstStyle/>
        <a:p>
          <a:pPr marL="57150" lvl="1" indent="-57150" algn="l" defTabSz="400050">
            <a:lnSpc>
              <a:spcPct val="90000"/>
            </a:lnSpc>
            <a:spcBef>
              <a:spcPct val="0"/>
            </a:spcBef>
            <a:spcAft>
              <a:spcPct val="15000"/>
            </a:spcAft>
            <a:buChar char="•"/>
          </a:pPr>
          <a:r>
            <a:rPr lang="ja-JP" sz="900" kern="1200" dirty="0"/>
            <a:t>自分の専門のところ、きちんとやってくれてるところを選びたい。</a:t>
          </a:r>
          <a:endParaRPr lang="en-US" sz="900" kern="1200" dirty="0"/>
        </a:p>
        <a:p>
          <a:pPr marL="57150" lvl="1" indent="-57150" algn="l" defTabSz="400050">
            <a:lnSpc>
              <a:spcPct val="90000"/>
            </a:lnSpc>
            <a:spcBef>
              <a:spcPct val="0"/>
            </a:spcBef>
            <a:spcAft>
              <a:spcPct val="15000"/>
            </a:spcAft>
            <a:buChar char="•"/>
          </a:pPr>
          <a:r>
            <a:rPr lang="ja-JP" altLang="en-US" sz="900" kern="1200" dirty="0"/>
            <a:t>主張もするが柔軟な。。。</a:t>
          </a:r>
          <a:endParaRPr lang="en-US" sz="900" kern="1200" dirty="0"/>
        </a:p>
      </dsp:txBody>
      <dsp:txXfrm>
        <a:off x="0" y="2909483"/>
        <a:ext cx="6263640" cy="694575"/>
      </dsp:txXfrm>
    </dsp:sp>
    <dsp:sp modelId="{D8C45E76-DFD6-4E95-B27E-AB9CB2307DD6}">
      <dsp:nvSpPr>
        <dsp:cNvPr id="0" name=""/>
        <dsp:cNvSpPr/>
      </dsp:nvSpPr>
      <dsp:spPr>
        <a:xfrm>
          <a:off x="313182" y="2776643"/>
          <a:ext cx="4384548" cy="265680"/>
        </a:xfrm>
        <a:prstGeom prst="roundRect">
          <a:avLst/>
        </a:prstGeom>
        <a:solidFill>
          <a:schemeClr val="accent5">
            <a:hueOff val="1497154"/>
            <a:satOff val="-30293"/>
            <a:lumOff val="941"/>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5725" tIns="0" rIns="165725" bIns="0" numCol="1" spcCol="1270" anchor="ctr" anchorCtr="0">
          <a:noAutofit/>
        </a:bodyPr>
        <a:lstStyle/>
        <a:p>
          <a:pPr marL="0" lvl="0" indent="0" algn="l" defTabSz="400050">
            <a:lnSpc>
              <a:spcPct val="90000"/>
            </a:lnSpc>
            <a:spcBef>
              <a:spcPct val="0"/>
            </a:spcBef>
            <a:spcAft>
              <a:spcPct val="35000"/>
            </a:spcAft>
            <a:buNone/>
          </a:pPr>
          <a:r>
            <a:rPr lang="ja-JP" sz="900" kern="1200" dirty="0"/>
            <a:t>専門によるこだわりがある。</a:t>
          </a:r>
          <a:r>
            <a:rPr lang="ja-JP" altLang="en-US" sz="900" kern="1200" dirty="0"/>
            <a:t>コンセプトとの齟齬・協調可能？</a:t>
          </a:r>
          <a:endParaRPr lang="en-US" sz="900" kern="1200" dirty="0"/>
        </a:p>
      </dsp:txBody>
      <dsp:txXfrm>
        <a:off x="326151" y="2789612"/>
        <a:ext cx="4358610" cy="239742"/>
      </dsp:txXfrm>
    </dsp:sp>
    <dsp:sp modelId="{C3DA3F60-67B7-4DA7-ACF2-4A401BB1DE52}">
      <dsp:nvSpPr>
        <dsp:cNvPr id="0" name=""/>
        <dsp:cNvSpPr/>
      </dsp:nvSpPr>
      <dsp:spPr>
        <a:xfrm>
          <a:off x="0" y="3785498"/>
          <a:ext cx="6263640" cy="694575"/>
        </a:xfrm>
        <a:prstGeom prst="rect">
          <a:avLst/>
        </a:prstGeom>
        <a:solidFill>
          <a:schemeClr val="lt1">
            <a:alpha val="90000"/>
            <a:hueOff val="0"/>
            <a:satOff val="0"/>
            <a:lumOff val="0"/>
            <a:alphaOff val="0"/>
          </a:schemeClr>
        </a:solidFill>
        <a:ln w="19050" cap="rnd" cmpd="sng" algn="ctr">
          <a:solidFill>
            <a:schemeClr val="accent5">
              <a:hueOff val="1996205"/>
              <a:satOff val="-40391"/>
              <a:lumOff val="1255"/>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86128" tIns="187452" rIns="486128" bIns="64008" numCol="1" spcCol="1270" anchor="t" anchorCtr="0">
          <a:noAutofit/>
        </a:bodyPr>
        <a:lstStyle/>
        <a:p>
          <a:pPr marL="57150" lvl="1" indent="-57150" algn="l" defTabSz="400050">
            <a:lnSpc>
              <a:spcPct val="90000"/>
            </a:lnSpc>
            <a:spcBef>
              <a:spcPct val="0"/>
            </a:spcBef>
            <a:spcAft>
              <a:spcPct val="15000"/>
            </a:spcAft>
            <a:buChar char="•"/>
          </a:pPr>
          <a:r>
            <a:rPr kumimoji="1" lang="ja-JP" altLang="en-US" sz="900" kern="1200" dirty="0"/>
            <a:t>最初に来た企業・人・銀行などに飛びつかない</a:t>
          </a:r>
        </a:p>
        <a:p>
          <a:pPr marL="57150" lvl="1" indent="-57150" algn="l" defTabSz="400050">
            <a:lnSpc>
              <a:spcPct val="90000"/>
            </a:lnSpc>
            <a:spcBef>
              <a:spcPct val="0"/>
            </a:spcBef>
            <a:spcAft>
              <a:spcPct val="15000"/>
            </a:spcAft>
            <a:buChar char="•"/>
          </a:pPr>
          <a:r>
            <a:rPr kumimoji="1" lang="ja-JP" altLang="en-US" sz="900" kern="1200" dirty="0"/>
            <a:t>保留しつつ、他のチームにとられないよう。コンセプトを明確に。</a:t>
          </a:r>
        </a:p>
      </dsp:txBody>
      <dsp:txXfrm>
        <a:off x="0" y="3785498"/>
        <a:ext cx="6263640" cy="694575"/>
      </dsp:txXfrm>
    </dsp:sp>
    <dsp:sp modelId="{8299837E-970A-4F04-A016-AD9E0C110E93}">
      <dsp:nvSpPr>
        <dsp:cNvPr id="0" name=""/>
        <dsp:cNvSpPr/>
      </dsp:nvSpPr>
      <dsp:spPr>
        <a:xfrm>
          <a:off x="313182" y="3652658"/>
          <a:ext cx="4384548" cy="265680"/>
        </a:xfrm>
        <a:prstGeom prst="roundRect">
          <a:avLst/>
        </a:prstGeom>
        <a:solidFill>
          <a:schemeClr val="accent5">
            <a:hueOff val="1996205"/>
            <a:satOff val="-40391"/>
            <a:lumOff val="1255"/>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5725" tIns="0" rIns="165725" bIns="0" numCol="1" spcCol="1270" anchor="ctr" anchorCtr="0">
          <a:noAutofit/>
        </a:bodyPr>
        <a:lstStyle/>
        <a:p>
          <a:pPr marL="0" lvl="0" indent="0" algn="l" defTabSz="400050">
            <a:lnSpc>
              <a:spcPct val="90000"/>
            </a:lnSpc>
            <a:spcBef>
              <a:spcPct val="0"/>
            </a:spcBef>
            <a:spcAft>
              <a:spcPct val="35000"/>
            </a:spcAft>
            <a:buNone/>
          </a:pPr>
          <a:r>
            <a:rPr lang="ja-JP" altLang="en-US" sz="900" kern="1200" dirty="0"/>
            <a:t>チーム編成は成功の</a:t>
          </a:r>
          <a:r>
            <a:rPr lang="en-US" altLang="ja-JP" sz="900" kern="1200" dirty="0"/>
            <a:t>6</a:t>
          </a:r>
          <a:r>
            <a:rPr lang="ja-JP" altLang="en-US" sz="900" kern="1200" dirty="0"/>
            <a:t>割：早めに取り掛かり慎重に</a:t>
          </a:r>
          <a:endParaRPr lang="en-US" sz="900" kern="1200" dirty="0"/>
        </a:p>
      </dsp:txBody>
      <dsp:txXfrm>
        <a:off x="326151" y="3665627"/>
        <a:ext cx="4358610" cy="239742"/>
      </dsp:txXfrm>
    </dsp:sp>
    <dsp:sp modelId="{0291FB9A-20FE-44A9-ADDB-3C43D9D9868B}">
      <dsp:nvSpPr>
        <dsp:cNvPr id="0" name=""/>
        <dsp:cNvSpPr/>
      </dsp:nvSpPr>
      <dsp:spPr>
        <a:xfrm>
          <a:off x="0" y="4661513"/>
          <a:ext cx="6263640" cy="694575"/>
        </a:xfrm>
        <a:prstGeom prst="rect">
          <a:avLst/>
        </a:prstGeom>
        <a:solidFill>
          <a:schemeClr val="lt1">
            <a:alpha val="90000"/>
            <a:hueOff val="0"/>
            <a:satOff val="0"/>
            <a:lumOff val="0"/>
            <a:alphaOff val="0"/>
          </a:schemeClr>
        </a:solidFill>
        <a:ln w="19050" cap="rnd" cmpd="sng" algn="ctr">
          <a:solidFill>
            <a:schemeClr val="accent5">
              <a:hueOff val="2495256"/>
              <a:satOff val="-50489"/>
              <a:lumOff val="1569"/>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86128" tIns="187452" rIns="486128" bIns="64008" numCol="1" spcCol="1270" anchor="t" anchorCtr="0">
          <a:noAutofit/>
        </a:bodyPr>
        <a:lstStyle/>
        <a:p>
          <a:pPr marL="57150" lvl="1" indent="-57150" algn="l" defTabSz="400050">
            <a:lnSpc>
              <a:spcPct val="90000"/>
            </a:lnSpc>
            <a:spcBef>
              <a:spcPct val="0"/>
            </a:spcBef>
            <a:spcAft>
              <a:spcPct val="15000"/>
            </a:spcAft>
            <a:buChar char="•"/>
          </a:pPr>
          <a:r>
            <a:rPr kumimoji="1" lang="ja-JP" altLang="en-US" sz="900" kern="1200" dirty="0"/>
            <a:t>判断（プロジェクトマネージャーにとって重要）するには情報が不可欠。</a:t>
          </a:r>
        </a:p>
        <a:p>
          <a:pPr marL="57150" lvl="1" indent="-57150" algn="l" defTabSz="400050">
            <a:lnSpc>
              <a:spcPct val="90000"/>
            </a:lnSpc>
            <a:spcBef>
              <a:spcPct val="0"/>
            </a:spcBef>
            <a:spcAft>
              <a:spcPct val="15000"/>
            </a:spcAft>
            <a:buChar char="•"/>
          </a:pPr>
          <a:r>
            <a:rPr kumimoji="1" lang="ja-JP" altLang="en-US" sz="900" kern="1200" dirty="0"/>
            <a:t>コンセプトに基づき・情報に基づき・スピードに遅れず。</a:t>
          </a:r>
        </a:p>
      </dsp:txBody>
      <dsp:txXfrm>
        <a:off x="0" y="4661513"/>
        <a:ext cx="6263640" cy="694575"/>
      </dsp:txXfrm>
    </dsp:sp>
    <dsp:sp modelId="{64FA084F-1EBC-4542-9788-3B2D3E1868BD}">
      <dsp:nvSpPr>
        <dsp:cNvPr id="0" name=""/>
        <dsp:cNvSpPr/>
      </dsp:nvSpPr>
      <dsp:spPr>
        <a:xfrm>
          <a:off x="313182" y="4510427"/>
          <a:ext cx="4384548" cy="265680"/>
        </a:xfrm>
        <a:prstGeom prst="roundRect">
          <a:avLst/>
        </a:prstGeom>
        <a:solidFill>
          <a:schemeClr val="accent5">
            <a:hueOff val="2495256"/>
            <a:satOff val="-50489"/>
            <a:lumOff val="1569"/>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5725" tIns="0" rIns="165725" bIns="0" numCol="1" spcCol="1270" anchor="ctr" anchorCtr="0">
          <a:noAutofit/>
        </a:bodyPr>
        <a:lstStyle/>
        <a:p>
          <a:pPr marL="0" lvl="0" indent="0" algn="l" defTabSz="400050">
            <a:lnSpc>
              <a:spcPct val="90000"/>
            </a:lnSpc>
            <a:spcBef>
              <a:spcPct val="0"/>
            </a:spcBef>
            <a:spcAft>
              <a:spcPct val="35000"/>
            </a:spcAft>
            <a:buNone/>
          </a:pPr>
          <a:r>
            <a:rPr lang="ja-JP" altLang="en-US" sz="900" kern="1200" dirty="0"/>
            <a:t>調査とデータ・情報収集をしっかりと！</a:t>
          </a:r>
          <a:endParaRPr lang="en-US" sz="900" kern="1200" dirty="0"/>
        </a:p>
      </dsp:txBody>
      <dsp:txXfrm>
        <a:off x="326151" y="4523396"/>
        <a:ext cx="4358610" cy="239742"/>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3760560-A62E-4213-B5C2-F1C981547443}">
      <dsp:nvSpPr>
        <dsp:cNvPr id="0" name=""/>
        <dsp:cNvSpPr/>
      </dsp:nvSpPr>
      <dsp:spPr>
        <a:xfrm>
          <a:off x="0" y="337595"/>
          <a:ext cx="9618133" cy="478800"/>
        </a:xfrm>
        <a:prstGeom prst="rect">
          <a:avLst/>
        </a:prstGeom>
        <a:solidFill>
          <a:schemeClr val="lt1">
            <a:alpha val="90000"/>
            <a:hueOff val="0"/>
            <a:satOff val="0"/>
            <a:lumOff val="0"/>
            <a:alphaOff val="0"/>
          </a:schemeClr>
        </a:solidFill>
        <a:ln w="19050" cap="rnd"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6A763BB2-A22F-4624-B42C-D6AB6A1852B0}">
      <dsp:nvSpPr>
        <dsp:cNvPr id="0" name=""/>
        <dsp:cNvSpPr/>
      </dsp:nvSpPr>
      <dsp:spPr>
        <a:xfrm>
          <a:off x="480906" y="57155"/>
          <a:ext cx="6732693" cy="560880"/>
        </a:xfrm>
        <a:prstGeom prst="roundRect">
          <a:avLst/>
        </a:prstGeom>
        <a:solidFill>
          <a:schemeClr val="accent2">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4480" tIns="0" rIns="254480" bIns="0" numCol="1" spcCol="1270" anchor="ctr" anchorCtr="0">
          <a:noAutofit/>
        </a:bodyPr>
        <a:lstStyle/>
        <a:p>
          <a:pPr marL="0" lvl="0" indent="0" algn="l" defTabSz="844550">
            <a:lnSpc>
              <a:spcPct val="90000"/>
            </a:lnSpc>
            <a:spcBef>
              <a:spcPct val="0"/>
            </a:spcBef>
            <a:spcAft>
              <a:spcPct val="35000"/>
            </a:spcAft>
            <a:buNone/>
          </a:pPr>
          <a:r>
            <a:rPr lang="ja-JP" sz="1900" kern="1200"/>
            <a:t>常に繰り返し、現在のコンセプトの確認・討議を実施</a:t>
          </a:r>
          <a:endParaRPr lang="en-US" sz="1900" kern="1200"/>
        </a:p>
      </dsp:txBody>
      <dsp:txXfrm>
        <a:off x="508286" y="84535"/>
        <a:ext cx="6677933" cy="506120"/>
      </dsp:txXfrm>
    </dsp:sp>
    <dsp:sp modelId="{0F9E6EE8-049F-4913-9812-DAFBA3EF2E87}">
      <dsp:nvSpPr>
        <dsp:cNvPr id="0" name=""/>
        <dsp:cNvSpPr/>
      </dsp:nvSpPr>
      <dsp:spPr>
        <a:xfrm>
          <a:off x="0" y="1199436"/>
          <a:ext cx="9618133" cy="478800"/>
        </a:xfrm>
        <a:prstGeom prst="rect">
          <a:avLst/>
        </a:prstGeom>
        <a:solidFill>
          <a:schemeClr val="lt1">
            <a:alpha val="90000"/>
            <a:hueOff val="0"/>
            <a:satOff val="0"/>
            <a:lumOff val="0"/>
            <a:alphaOff val="0"/>
          </a:schemeClr>
        </a:solidFill>
        <a:ln w="19050" cap="rnd"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D7B1714A-BF8F-48DE-B88B-27499B8510ED}">
      <dsp:nvSpPr>
        <dsp:cNvPr id="0" name=""/>
        <dsp:cNvSpPr/>
      </dsp:nvSpPr>
      <dsp:spPr>
        <a:xfrm>
          <a:off x="480906" y="918995"/>
          <a:ext cx="6732693" cy="560880"/>
        </a:xfrm>
        <a:prstGeom prst="roundRect">
          <a:avLst/>
        </a:prstGeom>
        <a:solidFill>
          <a:schemeClr val="accent3">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4480" tIns="0" rIns="254480" bIns="0" numCol="1" spcCol="1270" anchor="ctr" anchorCtr="0">
          <a:noAutofit/>
        </a:bodyPr>
        <a:lstStyle/>
        <a:p>
          <a:pPr marL="0" lvl="0" indent="0" algn="l" defTabSz="844550">
            <a:lnSpc>
              <a:spcPct val="90000"/>
            </a:lnSpc>
            <a:spcBef>
              <a:spcPct val="0"/>
            </a:spcBef>
            <a:spcAft>
              <a:spcPct val="35000"/>
            </a:spcAft>
            <a:buNone/>
          </a:pPr>
          <a:r>
            <a:rPr lang="ja-JP" sz="1900" kern="1200"/>
            <a:t>変更のたびに連絡・討議</a:t>
          </a:r>
          <a:endParaRPr lang="en-US" sz="1900" kern="1200"/>
        </a:p>
      </dsp:txBody>
      <dsp:txXfrm>
        <a:off x="508286" y="946375"/>
        <a:ext cx="6677933" cy="506120"/>
      </dsp:txXfrm>
    </dsp:sp>
    <dsp:sp modelId="{27DD858E-408A-4A95-83AA-0A87E42AA5CD}">
      <dsp:nvSpPr>
        <dsp:cNvPr id="0" name=""/>
        <dsp:cNvSpPr/>
      </dsp:nvSpPr>
      <dsp:spPr>
        <a:xfrm>
          <a:off x="0" y="2118432"/>
          <a:ext cx="9618133" cy="1975050"/>
        </a:xfrm>
        <a:prstGeom prst="rect">
          <a:avLst/>
        </a:prstGeom>
        <a:solidFill>
          <a:schemeClr val="lt1">
            <a:alpha val="90000"/>
            <a:hueOff val="0"/>
            <a:satOff val="0"/>
            <a:lumOff val="0"/>
            <a:alphaOff val="0"/>
          </a:schemeClr>
        </a:solidFill>
        <a:ln w="19050" cap="rnd" cmpd="sng"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46474" tIns="395732" rIns="746474" bIns="135128" numCol="1" spcCol="1270" anchor="t" anchorCtr="0">
          <a:noAutofit/>
        </a:bodyPr>
        <a:lstStyle/>
        <a:p>
          <a:pPr marL="171450" lvl="1" indent="-171450" algn="l" defTabSz="844550">
            <a:lnSpc>
              <a:spcPct val="90000"/>
            </a:lnSpc>
            <a:spcBef>
              <a:spcPct val="0"/>
            </a:spcBef>
            <a:spcAft>
              <a:spcPct val="15000"/>
            </a:spcAft>
            <a:buChar char="•"/>
          </a:pPr>
          <a:r>
            <a:rPr lang="ja-JP" sz="1900" kern="1200"/>
            <a:t>コンセプトからの展開と論理構成を確認し文章化</a:t>
          </a:r>
          <a:endParaRPr lang="en-US" sz="1900" kern="1200"/>
        </a:p>
        <a:p>
          <a:pPr marL="171450" lvl="1" indent="-171450" algn="l" defTabSz="844550">
            <a:lnSpc>
              <a:spcPct val="90000"/>
            </a:lnSpc>
            <a:spcBef>
              <a:spcPct val="0"/>
            </a:spcBef>
            <a:spcAft>
              <a:spcPct val="15000"/>
            </a:spcAft>
            <a:buChar char="•"/>
          </a:pPr>
          <a:r>
            <a:rPr lang="ja-JP" sz="1900" kern="1200"/>
            <a:t>プロジェクトマネージャーはすべて把握</a:t>
          </a:r>
          <a:endParaRPr lang="en-US" sz="1900" kern="1200"/>
        </a:p>
        <a:p>
          <a:pPr marL="171450" lvl="1" indent="-171450" algn="l" defTabSz="844550">
            <a:lnSpc>
              <a:spcPct val="90000"/>
            </a:lnSpc>
            <a:spcBef>
              <a:spcPct val="0"/>
            </a:spcBef>
            <a:spcAft>
              <a:spcPct val="15000"/>
            </a:spcAft>
            <a:buChar char="•"/>
          </a:pPr>
          <a:r>
            <a:rPr lang="ja-JP" sz="1900" kern="1200"/>
            <a:t>コンテンツ化して、提案作成担当に伝えるよう</a:t>
          </a:r>
          <a:endParaRPr lang="en-US" sz="1900" kern="1200"/>
        </a:p>
      </dsp:txBody>
      <dsp:txXfrm>
        <a:off x="0" y="2118432"/>
        <a:ext cx="9618133" cy="1975050"/>
      </dsp:txXfrm>
    </dsp:sp>
    <dsp:sp modelId="{ACC81B27-DB56-4944-8419-FF3B3BC58FE0}">
      <dsp:nvSpPr>
        <dsp:cNvPr id="0" name=""/>
        <dsp:cNvSpPr/>
      </dsp:nvSpPr>
      <dsp:spPr>
        <a:xfrm>
          <a:off x="480906" y="1780836"/>
          <a:ext cx="6732693" cy="560880"/>
        </a:xfrm>
        <a:prstGeom prst="roundRect">
          <a:avLst/>
        </a:prstGeom>
        <a:solidFill>
          <a:schemeClr val="accent4">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4480" tIns="0" rIns="254480" bIns="0" numCol="1" spcCol="1270" anchor="ctr" anchorCtr="0">
          <a:noAutofit/>
        </a:bodyPr>
        <a:lstStyle/>
        <a:p>
          <a:pPr marL="0" lvl="0" indent="0" algn="l" defTabSz="844550">
            <a:lnSpc>
              <a:spcPct val="90000"/>
            </a:lnSpc>
            <a:spcBef>
              <a:spcPct val="0"/>
            </a:spcBef>
            <a:spcAft>
              <a:spcPct val="35000"/>
            </a:spcAft>
            <a:buNone/>
          </a:pPr>
          <a:r>
            <a:rPr lang="ja-JP" sz="1900" kern="1200"/>
            <a:t>各分科会の報告・決定事項の全体会議</a:t>
          </a:r>
          <a:endParaRPr lang="en-US" sz="1900" kern="1200"/>
        </a:p>
      </dsp:txBody>
      <dsp:txXfrm>
        <a:off x="508286" y="1808216"/>
        <a:ext cx="6677933" cy="506120"/>
      </dsp:txXfrm>
    </dsp:sp>
  </dsp:spTree>
</dsp:drawing>
</file>

<file path=ppt/diagrams/layout1.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A80DF37-9A09-4D4C-A415-9671782230D2}" type="datetimeFigureOut">
              <a:rPr kumimoji="1" lang="ja-JP" altLang="en-US" smtClean="0"/>
              <a:t>2021/9/23</a:t>
            </a:fld>
            <a:endParaRPr kumimoji="1" lang="ja-JP" altLang="en-US"/>
          </a:p>
        </p:txBody>
      </p:sp>
      <p:sp>
        <p:nvSpPr>
          <p:cNvPr id="4" name="スライド イメージ プレースホルダー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E5C8699-273E-4E9C-B5EA-7785870C065A}" type="slidenum">
              <a:rPr kumimoji="1" lang="ja-JP" altLang="en-US" smtClean="0"/>
              <a:t>‹#›</a:t>
            </a:fld>
            <a:endParaRPr kumimoji="1" lang="ja-JP" altLang="en-US"/>
          </a:p>
        </p:txBody>
      </p:sp>
    </p:spTree>
    <p:extLst>
      <p:ext uri="{BB962C8B-B14F-4D97-AF65-F5344CB8AC3E}">
        <p14:creationId xmlns:p14="http://schemas.microsoft.com/office/powerpoint/2010/main" val="2312037779"/>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pPr>
              <a:defRPr/>
            </a:pPr>
            <a:fld id="{20ED0C2E-D043-4235-9A33-791557908BA7}" type="slidenum">
              <a:rPr lang="en-US" altLang="ja-JP" smtClean="0"/>
              <a:pPr>
                <a:defRPr/>
              </a:pPr>
              <a:t>23</a:t>
            </a:fld>
            <a:endParaRPr lang="en-US" altLang="ja-JP"/>
          </a:p>
        </p:txBody>
      </p:sp>
    </p:spTree>
    <p:extLst>
      <p:ext uri="{BB962C8B-B14F-4D97-AF65-F5344CB8AC3E}">
        <p14:creationId xmlns:p14="http://schemas.microsoft.com/office/powerpoint/2010/main" val="126474185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ja-JP" altLang="en-US"/>
              <a:t>マスター タイトルの書式設定</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1F85FF2A-8E53-4F41-8127-45D98A382F46}" type="datetime1">
              <a:rPr kumimoji="1" lang="ja-JP" altLang="en-US" smtClean="0"/>
              <a:t>2021/9/23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CBE0B6B-AA1C-4A08-8C69-36F95E8FD104}" type="slidenum">
              <a:rPr kumimoji="1" lang="ja-JP" altLang="en-US" smtClean="0"/>
              <a:t>‹#›</a:t>
            </a:fld>
            <a:endParaRPr kumimoji="1" lang="ja-JP" altLang="en-US"/>
          </a:p>
        </p:txBody>
      </p:sp>
    </p:spTree>
    <p:extLst>
      <p:ext uri="{BB962C8B-B14F-4D97-AF65-F5344CB8AC3E}">
        <p14:creationId xmlns:p14="http://schemas.microsoft.com/office/powerpoint/2010/main" val="31252965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タイトルとキャプション">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5E08ECBA-C932-4754-8DB1-5E75E5352340}" type="datetime1">
              <a:rPr kumimoji="1" lang="ja-JP" altLang="en-US" smtClean="0"/>
              <a:t>2021/9/23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CBE0B6B-AA1C-4A08-8C69-36F95E8FD104}" type="slidenum">
              <a:rPr kumimoji="1" lang="ja-JP" altLang="en-US" smtClean="0"/>
              <a:t>‹#›</a:t>
            </a:fld>
            <a:endParaRPr kumimoji="1" lang="ja-JP" altLang="en-US"/>
          </a:p>
        </p:txBody>
      </p:sp>
    </p:spTree>
    <p:extLst>
      <p:ext uri="{BB962C8B-B14F-4D97-AF65-F5344CB8AC3E}">
        <p14:creationId xmlns:p14="http://schemas.microsoft.com/office/powerpoint/2010/main" val="688404713"/>
      </p:ext>
    </p:extLst>
  </p:cSld>
  <p:clrMapOvr>
    <a:masterClrMapping/>
  </p:clrMapOvr>
  <p:hf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引用 (キャプション付き)">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ja-JP" altLang="en-US"/>
              <a:t>マスター タイトルの書式設定</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a:t>マスター テキストの書式設定</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5E08ECBA-C932-4754-8DB1-5E75E5352340}" type="datetime1">
              <a:rPr kumimoji="1" lang="ja-JP" altLang="en-US" smtClean="0"/>
              <a:t>2021/9/23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CBE0B6B-AA1C-4A08-8C69-36F95E8FD104}" type="slidenum">
              <a:rPr kumimoji="1" lang="ja-JP" altLang="en-US" smtClean="0"/>
              <a:t>‹#›</a:t>
            </a:fld>
            <a:endParaRPr kumimoji="1" lang="ja-JP" altLang="en-US"/>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365343113"/>
      </p:ext>
    </p:extLst>
  </p:cSld>
  <p:clrMapOvr>
    <a:masterClrMapping/>
  </p:clrMapOvr>
  <p:hf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名札">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5E08ECBA-C932-4754-8DB1-5E75E5352340}" type="datetime1">
              <a:rPr kumimoji="1" lang="ja-JP" altLang="en-US" smtClean="0"/>
              <a:t>2021/9/23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CBE0B6B-AA1C-4A08-8C69-36F95E8FD104}" type="slidenum">
              <a:rPr kumimoji="1" lang="ja-JP" altLang="en-US" smtClean="0"/>
              <a:t>‹#›</a:t>
            </a:fld>
            <a:endParaRPr kumimoji="1" lang="ja-JP" altLang="en-US"/>
          </a:p>
        </p:txBody>
      </p:sp>
    </p:spTree>
    <p:extLst>
      <p:ext uri="{BB962C8B-B14F-4D97-AF65-F5344CB8AC3E}">
        <p14:creationId xmlns:p14="http://schemas.microsoft.com/office/powerpoint/2010/main" val="3003521826"/>
      </p:ext>
    </p:extLst>
  </p:cSld>
  <p:clrMapOvr>
    <a:masterClrMapping/>
  </p:clrMapOvr>
  <p:hf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引用付きの名札">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ja-JP" altLang="en-US"/>
              <a:t>マスター タイトルの書式設定</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a:t>マスター テキストの書式設定</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5E08ECBA-C932-4754-8DB1-5E75E5352340}" type="datetime1">
              <a:rPr kumimoji="1" lang="ja-JP" altLang="en-US" smtClean="0"/>
              <a:t>2021/9/23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CBE0B6B-AA1C-4A08-8C69-36F95E8FD104}" type="slidenum">
              <a:rPr kumimoji="1" lang="ja-JP" altLang="en-US" smtClean="0"/>
              <a:t>‹#›</a:t>
            </a:fld>
            <a:endParaRPr kumimoji="1" lang="ja-JP" alt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541911489"/>
      </p:ext>
    </p:extLst>
  </p:cSld>
  <p:clrMapOvr>
    <a:masterClrMapping/>
  </p:clrMapOvr>
  <p:hf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真または偽">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ja-JP" altLang="en-US"/>
              <a:t>マスター タイトルの書式設定</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a:t>マスター テキストの書式設定</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5E08ECBA-C932-4754-8DB1-5E75E5352340}" type="datetime1">
              <a:rPr kumimoji="1" lang="ja-JP" altLang="en-US" smtClean="0"/>
              <a:t>2021/9/23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CBE0B6B-AA1C-4A08-8C69-36F95E8FD104}" type="slidenum">
              <a:rPr kumimoji="1" lang="ja-JP" altLang="en-US" smtClean="0"/>
              <a:t>‹#›</a:t>
            </a:fld>
            <a:endParaRPr kumimoji="1" lang="ja-JP" altLang="en-US"/>
          </a:p>
        </p:txBody>
      </p:sp>
    </p:spTree>
    <p:extLst>
      <p:ext uri="{BB962C8B-B14F-4D97-AF65-F5344CB8AC3E}">
        <p14:creationId xmlns:p14="http://schemas.microsoft.com/office/powerpoint/2010/main" val="4014915052"/>
      </p:ext>
    </p:extLst>
  </p:cSld>
  <p:clrMapOvr>
    <a:masterClrMapping/>
  </p:clrMapOvr>
  <p:hf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571FD0F-ADFE-4FDB-91E2-FEFFF183E0E8}" type="datetime1">
              <a:rPr kumimoji="1" lang="ja-JP" altLang="en-US" smtClean="0"/>
              <a:t>2021/9/23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CBE0B6B-AA1C-4A08-8C69-36F95E8FD104}" type="slidenum">
              <a:rPr kumimoji="1" lang="ja-JP" altLang="en-US" smtClean="0"/>
              <a:t>‹#›</a:t>
            </a:fld>
            <a:endParaRPr kumimoji="1" lang="ja-JP" altLang="en-US"/>
          </a:p>
        </p:txBody>
      </p:sp>
    </p:spTree>
    <p:extLst>
      <p:ext uri="{BB962C8B-B14F-4D97-AF65-F5344CB8AC3E}">
        <p14:creationId xmlns:p14="http://schemas.microsoft.com/office/powerpoint/2010/main" val="20384162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758DB5F8-F3C6-49B9-A18F-6A72A8742605}" type="datetime1">
              <a:rPr kumimoji="1" lang="ja-JP" altLang="en-US" smtClean="0"/>
              <a:t>2021/9/23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CBE0B6B-AA1C-4A08-8C69-36F95E8FD104}" type="slidenum">
              <a:rPr kumimoji="1" lang="ja-JP" altLang="en-US" smtClean="0"/>
              <a:t>‹#›</a:t>
            </a:fld>
            <a:endParaRPr kumimoji="1" lang="ja-JP" altLang="en-US"/>
          </a:p>
        </p:txBody>
      </p:sp>
    </p:spTree>
    <p:extLst>
      <p:ext uri="{BB962C8B-B14F-4D97-AF65-F5344CB8AC3E}">
        <p14:creationId xmlns:p14="http://schemas.microsoft.com/office/powerpoint/2010/main" val="18612346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C0787090-0927-4446-BC43-1317A5CFC1AF}" type="datetime1">
              <a:rPr kumimoji="1" lang="ja-JP" altLang="en-US" smtClean="0"/>
              <a:t>2021/9/23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CBE0B6B-AA1C-4A08-8C69-36F95E8FD104}" type="slidenum">
              <a:rPr kumimoji="1" lang="ja-JP" altLang="en-US" smtClean="0"/>
              <a:t>‹#›</a:t>
            </a:fld>
            <a:endParaRPr kumimoji="1" lang="ja-JP" altLang="en-US"/>
          </a:p>
        </p:txBody>
      </p:sp>
    </p:spTree>
    <p:extLst>
      <p:ext uri="{BB962C8B-B14F-4D97-AF65-F5344CB8AC3E}">
        <p14:creationId xmlns:p14="http://schemas.microsoft.com/office/powerpoint/2010/main" val="34251018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673D6A2E-6AD3-4CFA-962B-EC4FF071E679}" type="datetime1">
              <a:rPr kumimoji="1" lang="ja-JP" altLang="en-US" smtClean="0"/>
              <a:t>2021/9/23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CBE0B6B-AA1C-4A08-8C69-36F95E8FD104}" type="slidenum">
              <a:rPr kumimoji="1" lang="ja-JP" altLang="en-US" smtClean="0"/>
              <a:t>‹#›</a:t>
            </a:fld>
            <a:endParaRPr kumimoji="1" lang="ja-JP" altLang="en-US"/>
          </a:p>
        </p:txBody>
      </p:sp>
    </p:spTree>
    <p:extLst>
      <p:ext uri="{BB962C8B-B14F-4D97-AF65-F5344CB8AC3E}">
        <p14:creationId xmlns:p14="http://schemas.microsoft.com/office/powerpoint/2010/main" val="2923160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D7A2EC11-F609-4800-B172-3B0060CE7DDA}" type="datetime1">
              <a:rPr kumimoji="1" lang="ja-JP" altLang="en-US" smtClean="0"/>
              <a:t>2021/9/23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8CBE0B6B-AA1C-4A08-8C69-36F95E8FD104}" type="slidenum">
              <a:rPr kumimoji="1" lang="ja-JP" altLang="en-US" smtClean="0"/>
              <a:t>‹#›</a:t>
            </a:fld>
            <a:endParaRPr kumimoji="1" lang="ja-JP" altLang="en-US"/>
          </a:p>
        </p:txBody>
      </p:sp>
    </p:spTree>
    <p:extLst>
      <p:ext uri="{BB962C8B-B14F-4D97-AF65-F5344CB8AC3E}">
        <p14:creationId xmlns:p14="http://schemas.microsoft.com/office/powerpoint/2010/main" val="21041201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54AA90BC-8C28-43F8-9667-940C428F5C24}" type="datetime1">
              <a:rPr kumimoji="1" lang="ja-JP" altLang="en-US" smtClean="0"/>
              <a:t>2021/9/23</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8CBE0B6B-AA1C-4A08-8C69-36F95E8FD104}" type="slidenum">
              <a:rPr kumimoji="1" lang="ja-JP" altLang="en-US" smtClean="0"/>
              <a:t>‹#›</a:t>
            </a:fld>
            <a:endParaRPr kumimoji="1" lang="ja-JP" altLang="en-US"/>
          </a:p>
        </p:txBody>
      </p:sp>
    </p:spTree>
    <p:extLst>
      <p:ext uri="{BB962C8B-B14F-4D97-AF65-F5344CB8AC3E}">
        <p14:creationId xmlns:p14="http://schemas.microsoft.com/office/powerpoint/2010/main" val="38140373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75A1E98E-49C1-4443-A0C2-B6B23D02547D}" type="datetime1">
              <a:rPr kumimoji="1" lang="ja-JP" altLang="en-US" smtClean="0"/>
              <a:t>2021/9/23</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8CBE0B6B-AA1C-4A08-8C69-36F95E8FD104}" type="slidenum">
              <a:rPr kumimoji="1" lang="ja-JP" altLang="en-US" smtClean="0"/>
              <a:t>‹#›</a:t>
            </a:fld>
            <a:endParaRPr kumimoji="1" lang="ja-JP" altLang="en-US"/>
          </a:p>
        </p:txBody>
      </p:sp>
    </p:spTree>
    <p:extLst>
      <p:ext uri="{BB962C8B-B14F-4D97-AF65-F5344CB8AC3E}">
        <p14:creationId xmlns:p14="http://schemas.microsoft.com/office/powerpoint/2010/main" val="13272756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29F0708-8B1A-4211-9921-4CAF22326716}" type="datetime1">
              <a:rPr kumimoji="1" lang="ja-JP" altLang="en-US" smtClean="0"/>
              <a:t>2021/9/23</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8CBE0B6B-AA1C-4A08-8C69-36F95E8FD104}" type="slidenum">
              <a:rPr kumimoji="1" lang="ja-JP" altLang="en-US" smtClean="0"/>
              <a:t>‹#›</a:t>
            </a:fld>
            <a:endParaRPr kumimoji="1" lang="ja-JP" altLang="en-US"/>
          </a:p>
        </p:txBody>
      </p:sp>
    </p:spTree>
    <p:extLst>
      <p:ext uri="{BB962C8B-B14F-4D97-AF65-F5344CB8AC3E}">
        <p14:creationId xmlns:p14="http://schemas.microsoft.com/office/powerpoint/2010/main" val="5944676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ja-JP" altLang="en-US"/>
              <a:t>マスター タイトルの書式設定</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EAF923E8-6F34-44BA-BA6B-F13918573776}" type="datetime1">
              <a:rPr kumimoji="1" lang="ja-JP" altLang="en-US" smtClean="0"/>
              <a:t>2021/9/23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8CBE0B6B-AA1C-4A08-8C69-36F95E8FD104}" type="slidenum">
              <a:rPr kumimoji="1" lang="ja-JP" altLang="en-US" smtClean="0"/>
              <a:t>‹#›</a:t>
            </a:fld>
            <a:endParaRPr kumimoji="1" lang="ja-JP" altLang="en-US"/>
          </a:p>
        </p:txBody>
      </p:sp>
    </p:spTree>
    <p:extLst>
      <p:ext uri="{BB962C8B-B14F-4D97-AF65-F5344CB8AC3E}">
        <p14:creationId xmlns:p14="http://schemas.microsoft.com/office/powerpoint/2010/main" val="28186439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CC49FFA9-AC0E-49AE-8D76-70A67465F9E9}" type="datetime1">
              <a:rPr kumimoji="1" lang="ja-JP" altLang="en-US" smtClean="0"/>
              <a:t>2021/9/23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8CBE0B6B-AA1C-4A08-8C69-36F95E8FD104}" type="slidenum">
              <a:rPr kumimoji="1" lang="ja-JP" altLang="en-US" smtClean="0"/>
              <a:t>‹#›</a:t>
            </a:fld>
            <a:endParaRPr kumimoji="1" lang="ja-JP" altLang="en-US"/>
          </a:p>
        </p:txBody>
      </p:sp>
    </p:spTree>
    <p:extLst>
      <p:ext uri="{BB962C8B-B14F-4D97-AF65-F5344CB8AC3E}">
        <p14:creationId xmlns:p14="http://schemas.microsoft.com/office/powerpoint/2010/main" val="31964177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5E08ECBA-C932-4754-8DB1-5E75E5352340}" type="datetime1">
              <a:rPr kumimoji="1" lang="ja-JP" altLang="en-US" smtClean="0"/>
              <a:t>2021/9/23</a:t>
            </a:fld>
            <a:endParaRPr kumimoji="1" lang="ja-JP" alt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8CBE0B6B-AA1C-4A08-8C69-36F95E8FD104}" type="slidenum">
              <a:rPr kumimoji="1" lang="ja-JP" altLang="en-US" smtClean="0"/>
              <a:t>‹#›</a:t>
            </a:fld>
            <a:endParaRPr kumimoji="1" lang="ja-JP" altLang="en-US"/>
          </a:p>
        </p:txBody>
      </p:sp>
    </p:spTree>
    <p:extLst>
      <p:ext uri="{BB962C8B-B14F-4D97-AF65-F5344CB8AC3E}">
        <p14:creationId xmlns:p14="http://schemas.microsoft.com/office/powerpoint/2010/main" val="409158417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hf hdr="0" ftr="0" dt="0"/>
  <p:txStyles>
    <p:titleStyle>
      <a:lvl1pPr algn="l" defTabSz="457200" rtl="0" eaLnBrk="1" latinLnBrk="0" hangingPunct="1">
        <a:spcBef>
          <a:spcPct val="0"/>
        </a:spcBef>
        <a:buNone/>
        <a:defRPr kumimoji="1" sz="3600" kern="1200">
          <a:solidFill>
            <a:schemeClr val="accent1"/>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kumimoji="1"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kumimoji="1"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kumimoji="1"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3" Type="http://schemas.openxmlformats.org/officeDocument/2006/relationships/hyperlink" Target="mailto:iba@image.ocn.ne.jp"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NULL"/></Relationships>
</file>

<file path=ppt/slides/_rels/slide3.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63FFABE2-8D5C-4D33-A697-81A63FE30CF2}"/>
              </a:ext>
            </a:extLst>
          </p:cNvPr>
          <p:cNvPicPr>
            <a:picLocks noChangeAspect="1"/>
          </p:cNvPicPr>
          <p:nvPr/>
        </p:nvPicPr>
        <p:blipFill rotWithShape="1">
          <a:blip r:embed="rId2"/>
          <a:srcRect t="7704" b="459"/>
          <a:stretch/>
        </p:blipFill>
        <p:spPr>
          <a:xfrm>
            <a:off x="249082" y="397749"/>
            <a:ext cx="12191980" cy="6857990"/>
          </a:xfrm>
          <a:prstGeom prst="rect">
            <a:avLst/>
          </a:prstGeom>
        </p:spPr>
      </p:pic>
      <p:sp>
        <p:nvSpPr>
          <p:cNvPr id="3" name="字幕 2">
            <a:extLst>
              <a:ext uri="{FF2B5EF4-FFF2-40B4-BE49-F238E27FC236}">
                <a16:creationId xmlns:a16="http://schemas.microsoft.com/office/drawing/2014/main" id="{4133CC19-36A0-414C-BE86-ED0CE65FBC11}"/>
              </a:ext>
            </a:extLst>
          </p:cNvPr>
          <p:cNvSpPr>
            <a:spLocks noGrp="1"/>
          </p:cNvSpPr>
          <p:nvPr>
            <p:ph type="subTitle" idx="1"/>
          </p:nvPr>
        </p:nvSpPr>
        <p:spPr>
          <a:xfrm>
            <a:off x="1529821" y="4803471"/>
            <a:ext cx="9422261" cy="1360831"/>
          </a:xfrm>
        </p:spPr>
        <p:txBody>
          <a:bodyPr>
            <a:normAutofit/>
          </a:bodyPr>
          <a:lstStyle/>
          <a:p>
            <a:pPr algn="r"/>
            <a:r>
              <a:rPr kumimoji="1" lang="en-US" altLang="ja-JP" sz="2000" dirty="0"/>
              <a:t>2021</a:t>
            </a:r>
            <a:r>
              <a:rPr kumimoji="1" lang="ja-JP" altLang="en-US" sz="2000" dirty="0"/>
              <a:t>年</a:t>
            </a:r>
            <a:r>
              <a:rPr kumimoji="1" lang="en-US" altLang="ja-JP" sz="2000" dirty="0"/>
              <a:t>9</a:t>
            </a:r>
            <a:r>
              <a:rPr kumimoji="1" lang="ja-JP" altLang="en-US" sz="2000" dirty="0"/>
              <a:t>月</a:t>
            </a:r>
            <a:r>
              <a:rPr kumimoji="1" lang="en-US" altLang="ja-JP" sz="2000" dirty="0"/>
              <a:t>29</a:t>
            </a:r>
            <a:r>
              <a:rPr kumimoji="1" lang="ja-JP" altLang="en-US" sz="2000" dirty="0"/>
              <a:t>日</a:t>
            </a:r>
            <a:endParaRPr kumimoji="1" lang="en-US" altLang="ja-JP" sz="2000" dirty="0"/>
          </a:p>
          <a:p>
            <a:pPr algn="r"/>
            <a:r>
              <a:rPr lang="ja-JP" altLang="en-US" sz="2000" dirty="0"/>
              <a:t>一般社団法人　国土政策研究会　理事　伊庭　良知</a:t>
            </a:r>
            <a:endParaRPr lang="en-US" altLang="ja-JP" sz="2000" dirty="0"/>
          </a:p>
          <a:p>
            <a:pPr algn="r"/>
            <a:r>
              <a:rPr kumimoji="1" lang="ja-JP" altLang="en-US" sz="2000" dirty="0"/>
              <a:t>連絡・質問：　</a:t>
            </a:r>
            <a:r>
              <a:rPr kumimoji="1" lang="en-US" altLang="ja-JP" sz="2000" dirty="0"/>
              <a:t>iba@image.ocn.ne.jp</a:t>
            </a:r>
            <a:endParaRPr kumimoji="1" lang="ja-JP" altLang="en-US" sz="2000" dirty="0"/>
          </a:p>
        </p:txBody>
      </p:sp>
      <p:sp>
        <p:nvSpPr>
          <p:cNvPr id="10" name="タイトル 1">
            <a:extLst>
              <a:ext uri="{FF2B5EF4-FFF2-40B4-BE49-F238E27FC236}">
                <a16:creationId xmlns:a16="http://schemas.microsoft.com/office/drawing/2014/main" id="{DC038741-4E81-43DA-AF1F-740DCA947E03}"/>
              </a:ext>
            </a:extLst>
          </p:cNvPr>
          <p:cNvSpPr txBox="1">
            <a:spLocks/>
          </p:cNvSpPr>
          <p:nvPr/>
        </p:nvSpPr>
        <p:spPr>
          <a:xfrm>
            <a:off x="1287150" y="809594"/>
            <a:ext cx="9938664" cy="1834056"/>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algn="r"/>
            <a:r>
              <a:rPr lang="en-US" altLang="ja-JP" sz="4000" dirty="0"/>
              <a:t>PPP</a:t>
            </a:r>
            <a:r>
              <a:rPr lang="ja-JP" altLang="en-US" sz="4000" dirty="0"/>
              <a:t>・</a:t>
            </a:r>
            <a:r>
              <a:rPr lang="en-US" altLang="ja-JP" sz="4000" dirty="0"/>
              <a:t>PFI</a:t>
            </a:r>
            <a:r>
              <a:rPr lang="ja-JP" altLang="en-US" sz="4000" dirty="0"/>
              <a:t>プロジェクトマネージャー養成</a:t>
            </a:r>
            <a:br>
              <a:rPr lang="en-US" altLang="ja-JP" sz="4000" dirty="0"/>
            </a:br>
            <a:r>
              <a:rPr lang="ja-JP" altLang="en-US" sz="4000" dirty="0"/>
              <a:t>専門講座シリーズ　全</a:t>
            </a:r>
            <a:r>
              <a:rPr lang="en-US" altLang="ja-JP" sz="4000" dirty="0"/>
              <a:t>10</a:t>
            </a:r>
            <a:r>
              <a:rPr lang="ja-JP" altLang="en-US" sz="4000" dirty="0"/>
              <a:t>回</a:t>
            </a:r>
            <a:br>
              <a:rPr lang="en-US" altLang="ja-JP" sz="4000" dirty="0"/>
            </a:br>
            <a:r>
              <a:rPr lang="ja-JP" altLang="en-US" sz="4000" dirty="0"/>
              <a:t>第</a:t>
            </a:r>
            <a:r>
              <a:rPr lang="en-US" altLang="ja-JP" sz="4000" dirty="0"/>
              <a:t>6</a:t>
            </a:r>
            <a:r>
              <a:rPr lang="ja-JP" altLang="en-US" sz="4000" dirty="0"/>
              <a:t>回提案の方向・コンセプト</a:t>
            </a:r>
          </a:p>
        </p:txBody>
      </p:sp>
    </p:spTree>
    <p:extLst>
      <p:ext uri="{BB962C8B-B14F-4D97-AF65-F5344CB8AC3E}">
        <p14:creationId xmlns:p14="http://schemas.microsoft.com/office/powerpoint/2010/main" val="275289926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4">
            <a:extLst>
              <a:ext uri="{FF2B5EF4-FFF2-40B4-BE49-F238E27FC236}">
                <a16:creationId xmlns:a16="http://schemas.microsoft.com/office/drawing/2014/main" id="{15E17101-47A0-4A81-99E1-205BC5B5FC09}"/>
              </a:ext>
            </a:extLst>
          </p:cNvPr>
          <p:cNvSpPr>
            <a:spLocks noGrp="1"/>
          </p:cNvSpPr>
          <p:nvPr>
            <p:ph type="title"/>
          </p:nvPr>
        </p:nvSpPr>
        <p:spPr>
          <a:xfrm>
            <a:off x="838200" y="398580"/>
            <a:ext cx="10515600" cy="958926"/>
          </a:xfrm>
        </p:spPr>
        <p:txBody>
          <a:bodyPr>
            <a:normAutofit fontScale="90000"/>
          </a:bodyPr>
          <a:lstStyle/>
          <a:p>
            <a:r>
              <a:rPr lang="ja-JP" altLang="en-US" dirty="0"/>
              <a:t>大体明らかになることだけで方向性は？</a:t>
            </a:r>
            <a:br>
              <a:rPr lang="en-US" altLang="ja-JP" dirty="0"/>
            </a:br>
            <a:r>
              <a:rPr lang="ja-JP" altLang="en-US" dirty="0"/>
              <a:t>情報がはいってくる都度・コンセプトの深化のイメージ</a:t>
            </a:r>
          </a:p>
        </p:txBody>
      </p:sp>
      <p:sp>
        <p:nvSpPr>
          <p:cNvPr id="4" name="スライド番号プレースホルダー 3">
            <a:extLst>
              <a:ext uri="{FF2B5EF4-FFF2-40B4-BE49-F238E27FC236}">
                <a16:creationId xmlns:a16="http://schemas.microsoft.com/office/drawing/2014/main" id="{3630D0F5-AC09-4E8E-A70D-E5700502461A}"/>
              </a:ext>
            </a:extLst>
          </p:cNvPr>
          <p:cNvSpPr>
            <a:spLocks noGrp="1"/>
          </p:cNvSpPr>
          <p:nvPr>
            <p:ph type="sldNum" sz="quarter" idx="12"/>
          </p:nvPr>
        </p:nvSpPr>
        <p:spPr/>
        <p:txBody>
          <a:bodyPr/>
          <a:lstStyle/>
          <a:p>
            <a:fld id="{8CBE0B6B-AA1C-4A08-8C69-36F95E8FD104}" type="slidenum">
              <a:rPr kumimoji="1" lang="ja-JP" altLang="en-US" smtClean="0"/>
              <a:t>10</a:t>
            </a:fld>
            <a:endParaRPr kumimoji="1" lang="ja-JP" altLang="en-US"/>
          </a:p>
        </p:txBody>
      </p:sp>
      <p:sp>
        <p:nvSpPr>
          <p:cNvPr id="6" name="四角形: 角を丸くする 5">
            <a:extLst>
              <a:ext uri="{FF2B5EF4-FFF2-40B4-BE49-F238E27FC236}">
                <a16:creationId xmlns:a16="http://schemas.microsoft.com/office/drawing/2014/main" id="{CB362D5A-B27A-4338-9286-A79965DFCD29}"/>
              </a:ext>
            </a:extLst>
          </p:cNvPr>
          <p:cNvSpPr/>
          <p:nvPr/>
        </p:nvSpPr>
        <p:spPr>
          <a:xfrm>
            <a:off x="3284035" y="1499838"/>
            <a:ext cx="2235819" cy="875371"/>
          </a:xfrm>
          <a:prstGeom prst="round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kumimoji="1" lang="ja-JP" altLang="en-US" dirty="0"/>
              <a:t>審査員の</a:t>
            </a:r>
            <a:endParaRPr kumimoji="1" lang="en-US" altLang="ja-JP" dirty="0"/>
          </a:p>
          <a:p>
            <a:pPr algn="ctr"/>
            <a:r>
              <a:rPr lang="ja-JP" altLang="en-US" dirty="0"/>
              <a:t>メンバーは</a:t>
            </a:r>
            <a:endParaRPr lang="en-US" altLang="ja-JP" dirty="0"/>
          </a:p>
          <a:p>
            <a:pPr algn="ctr"/>
            <a:r>
              <a:rPr kumimoji="1" lang="ja-JP" altLang="en-US" dirty="0"/>
              <a:t>わかる</a:t>
            </a:r>
          </a:p>
        </p:txBody>
      </p:sp>
      <p:sp>
        <p:nvSpPr>
          <p:cNvPr id="7" name="四角形: 角を丸くする 6">
            <a:extLst>
              <a:ext uri="{FF2B5EF4-FFF2-40B4-BE49-F238E27FC236}">
                <a16:creationId xmlns:a16="http://schemas.microsoft.com/office/drawing/2014/main" id="{DAE03132-DDA0-4303-9972-73F651A03B98}"/>
              </a:ext>
            </a:extLst>
          </p:cNvPr>
          <p:cNvSpPr/>
          <p:nvPr/>
        </p:nvSpPr>
        <p:spPr>
          <a:xfrm>
            <a:off x="414454" y="1499838"/>
            <a:ext cx="2235819" cy="875371"/>
          </a:xfrm>
          <a:prstGeom prst="round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kumimoji="1" lang="ja-JP" altLang="en-US" dirty="0"/>
              <a:t>コンサルの有無</a:t>
            </a:r>
            <a:endParaRPr kumimoji="1" lang="en-US" altLang="ja-JP" dirty="0"/>
          </a:p>
          <a:p>
            <a:pPr algn="ctr"/>
            <a:r>
              <a:rPr lang="ja-JP" altLang="en-US" dirty="0"/>
              <a:t>どのコンサル</a:t>
            </a:r>
            <a:endParaRPr lang="en-US" altLang="ja-JP" dirty="0"/>
          </a:p>
          <a:p>
            <a:pPr algn="ctr"/>
            <a:r>
              <a:rPr kumimoji="1" lang="ja-JP" altLang="en-US" dirty="0"/>
              <a:t>わかる！</a:t>
            </a:r>
          </a:p>
        </p:txBody>
      </p:sp>
      <p:sp>
        <p:nvSpPr>
          <p:cNvPr id="8" name="正方形/長方形 7">
            <a:extLst>
              <a:ext uri="{FF2B5EF4-FFF2-40B4-BE49-F238E27FC236}">
                <a16:creationId xmlns:a16="http://schemas.microsoft.com/office/drawing/2014/main" id="{9CA11D00-9EC8-4744-8828-EF5D3074FD0C}"/>
              </a:ext>
            </a:extLst>
          </p:cNvPr>
          <p:cNvSpPr/>
          <p:nvPr/>
        </p:nvSpPr>
        <p:spPr>
          <a:xfrm>
            <a:off x="414453" y="2653989"/>
            <a:ext cx="2235819" cy="875371"/>
          </a:xfrm>
          <a:prstGeom prst="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kumimoji="1" lang="ja-JP" altLang="en-US" dirty="0"/>
              <a:t>比較表</a:t>
            </a:r>
            <a:endParaRPr kumimoji="1" lang="en-US" altLang="ja-JP" dirty="0"/>
          </a:p>
          <a:p>
            <a:pPr algn="ctr"/>
            <a:r>
              <a:rPr lang="ja-JP" altLang="en-US" dirty="0"/>
              <a:t>つくるか</a:t>
            </a:r>
            <a:endParaRPr lang="en-US" altLang="ja-JP" dirty="0"/>
          </a:p>
          <a:p>
            <a:pPr algn="ctr"/>
            <a:r>
              <a:rPr kumimoji="1" lang="ja-JP" altLang="en-US" dirty="0"/>
              <a:t>想像つく</a:t>
            </a:r>
          </a:p>
        </p:txBody>
      </p:sp>
      <p:sp>
        <p:nvSpPr>
          <p:cNvPr id="9" name="正方形/長方形 8">
            <a:extLst>
              <a:ext uri="{FF2B5EF4-FFF2-40B4-BE49-F238E27FC236}">
                <a16:creationId xmlns:a16="http://schemas.microsoft.com/office/drawing/2014/main" id="{A3501102-ACEA-4839-B53F-1D522904C30E}"/>
              </a:ext>
            </a:extLst>
          </p:cNvPr>
          <p:cNvSpPr/>
          <p:nvPr/>
        </p:nvSpPr>
        <p:spPr>
          <a:xfrm>
            <a:off x="414452" y="4992028"/>
            <a:ext cx="2235819" cy="875371"/>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kumimoji="1" lang="ja-JP" altLang="en-US" dirty="0"/>
              <a:t>読みやすい提案か</a:t>
            </a:r>
            <a:endParaRPr kumimoji="1" lang="en-US" altLang="ja-JP" dirty="0"/>
          </a:p>
          <a:p>
            <a:pPr algn="ctr"/>
            <a:r>
              <a:rPr lang="ja-JP" altLang="en-US" dirty="0"/>
              <a:t>キーワードいっぱいの提案か決定</a:t>
            </a:r>
            <a:endParaRPr kumimoji="1" lang="ja-JP" altLang="en-US" dirty="0"/>
          </a:p>
        </p:txBody>
      </p:sp>
      <p:sp>
        <p:nvSpPr>
          <p:cNvPr id="10" name="正方形/長方形 9">
            <a:extLst>
              <a:ext uri="{FF2B5EF4-FFF2-40B4-BE49-F238E27FC236}">
                <a16:creationId xmlns:a16="http://schemas.microsoft.com/office/drawing/2014/main" id="{345C18F8-2E07-455A-8413-5015A7F43946}"/>
              </a:ext>
            </a:extLst>
          </p:cNvPr>
          <p:cNvSpPr/>
          <p:nvPr/>
        </p:nvSpPr>
        <p:spPr>
          <a:xfrm>
            <a:off x="3284034" y="2653989"/>
            <a:ext cx="2235819" cy="875371"/>
          </a:xfrm>
          <a:prstGeom prst="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kumimoji="1" lang="ja-JP" altLang="en-US" dirty="0"/>
              <a:t>委員情報</a:t>
            </a:r>
            <a:endParaRPr kumimoji="1" lang="en-US" altLang="ja-JP" dirty="0"/>
          </a:p>
          <a:p>
            <a:pPr algn="ctr"/>
            <a:r>
              <a:rPr kumimoji="1" lang="ja-JP" altLang="en-US" dirty="0"/>
              <a:t>で</a:t>
            </a:r>
            <a:endParaRPr kumimoji="1" lang="en-US" altLang="ja-JP" dirty="0"/>
          </a:p>
          <a:p>
            <a:pPr algn="ctr"/>
            <a:r>
              <a:rPr lang="ja-JP" altLang="en-US" dirty="0"/>
              <a:t>委員会の雰囲気</a:t>
            </a:r>
            <a:endParaRPr kumimoji="1" lang="ja-JP" altLang="en-US" dirty="0"/>
          </a:p>
        </p:txBody>
      </p:sp>
      <p:sp>
        <p:nvSpPr>
          <p:cNvPr id="11" name="正方形/長方形 10">
            <a:extLst>
              <a:ext uri="{FF2B5EF4-FFF2-40B4-BE49-F238E27FC236}">
                <a16:creationId xmlns:a16="http://schemas.microsoft.com/office/drawing/2014/main" id="{327A809F-D35D-4205-B905-3E42DDE36624}"/>
              </a:ext>
            </a:extLst>
          </p:cNvPr>
          <p:cNvSpPr/>
          <p:nvPr/>
        </p:nvSpPr>
        <p:spPr>
          <a:xfrm>
            <a:off x="3284034" y="3865754"/>
            <a:ext cx="2235819" cy="875371"/>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ja-JP" altLang="en-US" dirty="0"/>
              <a:t>委員情報</a:t>
            </a:r>
            <a:endParaRPr lang="en-US" altLang="ja-JP" dirty="0"/>
          </a:p>
          <a:p>
            <a:pPr algn="ctr"/>
            <a:r>
              <a:rPr kumimoji="1" lang="ja-JP" altLang="en-US" dirty="0"/>
              <a:t>可能な限り</a:t>
            </a:r>
            <a:endParaRPr kumimoji="1" lang="en-US" altLang="ja-JP" dirty="0"/>
          </a:p>
          <a:p>
            <a:pPr algn="ctr"/>
            <a:r>
              <a:rPr lang="ja-JP" altLang="en-US" dirty="0"/>
              <a:t>だれが主導？</a:t>
            </a:r>
            <a:endParaRPr kumimoji="1" lang="ja-JP" altLang="en-US" dirty="0"/>
          </a:p>
        </p:txBody>
      </p:sp>
      <p:sp>
        <p:nvSpPr>
          <p:cNvPr id="12" name="正方形/長方形 11">
            <a:extLst>
              <a:ext uri="{FF2B5EF4-FFF2-40B4-BE49-F238E27FC236}">
                <a16:creationId xmlns:a16="http://schemas.microsoft.com/office/drawing/2014/main" id="{5374AC03-B31C-4D2F-8DD7-C12F5BCB87C4}"/>
              </a:ext>
            </a:extLst>
          </p:cNvPr>
          <p:cNvSpPr/>
          <p:nvPr/>
        </p:nvSpPr>
        <p:spPr>
          <a:xfrm>
            <a:off x="3284033" y="4992028"/>
            <a:ext cx="2235819" cy="875371"/>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kumimoji="1" lang="ja-JP" altLang="en-US" dirty="0"/>
              <a:t>誰向きの提案に　するか決定</a:t>
            </a:r>
            <a:endParaRPr kumimoji="1" lang="en-US" altLang="ja-JP" dirty="0"/>
          </a:p>
          <a:p>
            <a:pPr algn="ctr"/>
            <a:r>
              <a:rPr lang="ja-JP" altLang="en-US" dirty="0"/>
              <a:t>それ以外の配慮</a:t>
            </a:r>
            <a:endParaRPr kumimoji="1" lang="ja-JP" altLang="en-US" dirty="0"/>
          </a:p>
        </p:txBody>
      </p:sp>
      <p:sp>
        <p:nvSpPr>
          <p:cNvPr id="13" name="四角形: 角を丸くする 12">
            <a:extLst>
              <a:ext uri="{FF2B5EF4-FFF2-40B4-BE49-F238E27FC236}">
                <a16:creationId xmlns:a16="http://schemas.microsoft.com/office/drawing/2014/main" id="{4F1F3184-00B9-4B59-83D8-5640AF7EA17B}"/>
              </a:ext>
            </a:extLst>
          </p:cNvPr>
          <p:cNvSpPr/>
          <p:nvPr/>
        </p:nvSpPr>
        <p:spPr>
          <a:xfrm>
            <a:off x="6096000" y="1499837"/>
            <a:ext cx="2235819" cy="875371"/>
          </a:xfrm>
          <a:prstGeom prst="round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kumimoji="1" lang="ja-JP" altLang="en-US" dirty="0"/>
              <a:t>審査委員会の　　主導性の判断</a:t>
            </a:r>
            <a:endParaRPr kumimoji="1" lang="en-US" altLang="ja-JP" dirty="0"/>
          </a:p>
          <a:p>
            <a:pPr algn="ctr"/>
            <a:r>
              <a:rPr lang="ja-JP" altLang="en-US" dirty="0"/>
              <a:t>大体わかる</a:t>
            </a:r>
            <a:endParaRPr kumimoji="1" lang="ja-JP" altLang="en-US" dirty="0"/>
          </a:p>
        </p:txBody>
      </p:sp>
      <p:sp>
        <p:nvSpPr>
          <p:cNvPr id="14" name="正方形/長方形 13">
            <a:extLst>
              <a:ext uri="{FF2B5EF4-FFF2-40B4-BE49-F238E27FC236}">
                <a16:creationId xmlns:a16="http://schemas.microsoft.com/office/drawing/2014/main" id="{740D4616-001F-4EDC-87F8-9AB0788E78FE}"/>
              </a:ext>
            </a:extLst>
          </p:cNvPr>
          <p:cNvSpPr/>
          <p:nvPr/>
        </p:nvSpPr>
        <p:spPr>
          <a:xfrm>
            <a:off x="6096000" y="2653989"/>
            <a:ext cx="2235819" cy="875371"/>
          </a:xfrm>
          <a:prstGeom prst="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kumimoji="1" lang="ja-JP" altLang="en-US" sz="1600" dirty="0"/>
              <a:t>委員会の回数</a:t>
            </a:r>
            <a:endParaRPr kumimoji="1" lang="en-US" altLang="ja-JP" sz="1600" dirty="0"/>
          </a:p>
          <a:p>
            <a:pPr algn="ctr"/>
            <a:r>
              <a:rPr lang="en-US" altLang="ja-JP" sz="1600" dirty="0"/>
              <a:t>3</a:t>
            </a:r>
            <a:r>
              <a:rPr lang="ja-JP" altLang="en-US" sz="1600" dirty="0"/>
              <a:t>回以下：コンサル・</a:t>
            </a:r>
            <a:endParaRPr lang="en-US" altLang="ja-JP" sz="1600" dirty="0"/>
          </a:p>
          <a:p>
            <a:pPr algn="ctr"/>
            <a:r>
              <a:rPr kumimoji="1" lang="ja-JP" altLang="en-US" sz="1600" dirty="0"/>
              <a:t>事務局主導</a:t>
            </a:r>
          </a:p>
        </p:txBody>
      </p:sp>
      <p:sp>
        <p:nvSpPr>
          <p:cNvPr id="15" name="正方形/長方形 14">
            <a:extLst>
              <a:ext uri="{FF2B5EF4-FFF2-40B4-BE49-F238E27FC236}">
                <a16:creationId xmlns:a16="http://schemas.microsoft.com/office/drawing/2014/main" id="{6CA542AC-A7CF-485A-AEAC-CCA25BD2801F}"/>
              </a:ext>
            </a:extLst>
          </p:cNvPr>
          <p:cNvSpPr/>
          <p:nvPr/>
        </p:nvSpPr>
        <p:spPr>
          <a:xfrm>
            <a:off x="6095999" y="3865754"/>
            <a:ext cx="2235819" cy="875371"/>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ja-JP" altLang="en-US" sz="1600" dirty="0"/>
              <a:t>コンサル調査</a:t>
            </a:r>
            <a:endParaRPr lang="en-US" altLang="ja-JP" sz="1600" dirty="0"/>
          </a:p>
          <a:p>
            <a:pPr algn="ctr"/>
            <a:r>
              <a:rPr kumimoji="1" lang="ja-JP" altLang="en-US" sz="1600" dirty="0"/>
              <a:t>発注文書の読み込み</a:t>
            </a:r>
          </a:p>
        </p:txBody>
      </p:sp>
      <p:sp>
        <p:nvSpPr>
          <p:cNvPr id="16" name="正方形/長方形 15">
            <a:extLst>
              <a:ext uri="{FF2B5EF4-FFF2-40B4-BE49-F238E27FC236}">
                <a16:creationId xmlns:a16="http://schemas.microsoft.com/office/drawing/2014/main" id="{9417A68F-84DB-4D97-9BE8-A91FF6E21B5C}"/>
              </a:ext>
            </a:extLst>
          </p:cNvPr>
          <p:cNvSpPr/>
          <p:nvPr/>
        </p:nvSpPr>
        <p:spPr>
          <a:xfrm>
            <a:off x="6095999" y="4992028"/>
            <a:ext cx="2235819" cy="875371"/>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kumimoji="1" lang="ja-JP" altLang="en-US" dirty="0"/>
              <a:t>審査基準の評価項目を必ず埋める</a:t>
            </a:r>
            <a:endParaRPr kumimoji="1" lang="en-US" altLang="ja-JP" dirty="0"/>
          </a:p>
          <a:p>
            <a:pPr algn="ctr"/>
            <a:r>
              <a:rPr lang="ja-JP" altLang="en-US" dirty="0"/>
              <a:t>キーワード準備</a:t>
            </a:r>
            <a:endParaRPr kumimoji="1" lang="ja-JP" altLang="en-US" dirty="0"/>
          </a:p>
        </p:txBody>
      </p:sp>
      <p:sp>
        <p:nvSpPr>
          <p:cNvPr id="17" name="右中かっこ 16">
            <a:extLst>
              <a:ext uri="{FF2B5EF4-FFF2-40B4-BE49-F238E27FC236}">
                <a16:creationId xmlns:a16="http://schemas.microsoft.com/office/drawing/2014/main" id="{81320041-CF26-48C4-AB5F-66599D229BAB}"/>
              </a:ext>
            </a:extLst>
          </p:cNvPr>
          <p:cNvSpPr/>
          <p:nvPr/>
        </p:nvSpPr>
        <p:spPr>
          <a:xfrm>
            <a:off x="8610600" y="1410629"/>
            <a:ext cx="176561" cy="4583151"/>
          </a:xfrm>
          <a:prstGeom prst="rightBrace">
            <a:avLst/>
          </a:prstGeom>
          <a:ln w="76200"/>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18" name="正方形/長方形 17">
            <a:extLst>
              <a:ext uri="{FF2B5EF4-FFF2-40B4-BE49-F238E27FC236}">
                <a16:creationId xmlns:a16="http://schemas.microsoft.com/office/drawing/2014/main" id="{7B52288E-F9D2-4F6F-B1A2-F1110C31FB77}"/>
              </a:ext>
            </a:extLst>
          </p:cNvPr>
          <p:cNvSpPr/>
          <p:nvPr/>
        </p:nvSpPr>
        <p:spPr>
          <a:xfrm>
            <a:off x="8863359" y="1900855"/>
            <a:ext cx="2616820" cy="3602697"/>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kumimoji="1" lang="ja-JP" altLang="en-US" dirty="0"/>
              <a:t>提案書</a:t>
            </a:r>
            <a:endParaRPr kumimoji="1" lang="en-US" altLang="ja-JP" dirty="0"/>
          </a:p>
          <a:p>
            <a:pPr algn="ctr"/>
            <a:r>
              <a:rPr kumimoji="1" lang="ja-JP" altLang="en-US" dirty="0"/>
              <a:t>提案書の方向性</a:t>
            </a:r>
            <a:endParaRPr kumimoji="1" lang="en-US" altLang="ja-JP" dirty="0"/>
          </a:p>
          <a:p>
            <a:pPr algn="ctr"/>
            <a:r>
              <a:rPr lang="ja-JP" altLang="en-US" dirty="0"/>
              <a:t>キャッチ</a:t>
            </a:r>
            <a:r>
              <a:rPr lang="en-US" altLang="ja-JP" dirty="0"/>
              <a:t>―</a:t>
            </a:r>
            <a:r>
              <a:rPr lang="ja-JP" altLang="en-US" dirty="0"/>
              <a:t>？</a:t>
            </a:r>
            <a:endParaRPr lang="en-US" altLang="ja-JP" dirty="0"/>
          </a:p>
          <a:p>
            <a:pPr algn="ctr"/>
            <a:r>
              <a:rPr kumimoji="1" lang="ja-JP" altLang="en-US" dirty="0"/>
              <a:t>キーワード</a:t>
            </a:r>
            <a:endParaRPr kumimoji="1" lang="en-US" altLang="ja-JP" dirty="0"/>
          </a:p>
          <a:p>
            <a:pPr algn="ctr"/>
            <a:r>
              <a:rPr lang="ja-JP" altLang="en-US" dirty="0"/>
              <a:t>視覚的・文章的</a:t>
            </a:r>
            <a:endParaRPr lang="en-US" altLang="ja-JP" dirty="0"/>
          </a:p>
          <a:p>
            <a:pPr algn="ctr"/>
            <a:endParaRPr lang="en-US" altLang="ja-JP" dirty="0"/>
          </a:p>
          <a:p>
            <a:pPr algn="ctr"/>
            <a:r>
              <a:rPr kumimoji="1" lang="ja-JP" altLang="en-US" dirty="0"/>
              <a:t>コンテンツの方向性</a:t>
            </a:r>
            <a:endParaRPr kumimoji="1" lang="en-US" altLang="ja-JP" dirty="0"/>
          </a:p>
          <a:p>
            <a:pPr algn="ctr"/>
            <a:r>
              <a:rPr lang="ja-JP" altLang="en-US" dirty="0"/>
              <a:t>（第</a:t>
            </a:r>
            <a:r>
              <a:rPr lang="en-US" altLang="ja-JP" dirty="0"/>
              <a:t>8</a:t>
            </a:r>
            <a:r>
              <a:rPr lang="ja-JP" altLang="en-US" dirty="0"/>
              <a:t>回コンセプト）</a:t>
            </a:r>
            <a:endParaRPr lang="en-US" altLang="ja-JP" dirty="0"/>
          </a:p>
          <a:p>
            <a:pPr algn="ctr"/>
            <a:endParaRPr kumimoji="1" lang="en-US" altLang="ja-JP" dirty="0"/>
          </a:p>
          <a:p>
            <a:pPr algn="ctr"/>
            <a:r>
              <a:rPr lang="ja-JP" altLang="en-US" dirty="0"/>
              <a:t>価格・内容</a:t>
            </a:r>
            <a:endParaRPr lang="en-US" altLang="ja-JP" dirty="0"/>
          </a:p>
          <a:p>
            <a:pPr algn="ctr"/>
            <a:endParaRPr lang="en-US" altLang="ja-JP" dirty="0"/>
          </a:p>
          <a:p>
            <a:pPr algn="ctr"/>
            <a:r>
              <a:rPr kumimoji="1" lang="en-US" altLang="ja-JP" dirty="0"/>
              <a:t>1</a:t>
            </a:r>
            <a:r>
              <a:rPr kumimoji="1" lang="ja-JP" altLang="en-US" dirty="0"/>
              <a:t>点はいくら？</a:t>
            </a:r>
            <a:endParaRPr kumimoji="1" lang="en-US" altLang="ja-JP" dirty="0"/>
          </a:p>
          <a:p>
            <a:pPr algn="ctr"/>
            <a:r>
              <a:rPr lang="ja-JP" altLang="en-US" dirty="0"/>
              <a:t>何が喜ばれるか？</a:t>
            </a:r>
            <a:endParaRPr kumimoji="1" lang="ja-JP" altLang="en-US" dirty="0"/>
          </a:p>
        </p:txBody>
      </p:sp>
    </p:spTree>
    <p:extLst>
      <p:ext uri="{BB962C8B-B14F-4D97-AF65-F5344CB8AC3E}">
        <p14:creationId xmlns:p14="http://schemas.microsoft.com/office/powerpoint/2010/main" val="12857409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a:extLst>
              <a:ext uri="{FF2B5EF4-FFF2-40B4-BE49-F238E27FC236}">
                <a16:creationId xmlns:a16="http://schemas.microsoft.com/office/drawing/2014/main" id="{598DEBA9-56EB-43DA-BD40-AA2CE952768A}"/>
              </a:ext>
            </a:extLst>
          </p:cNvPr>
          <p:cNvSpPr>
            <a:spLocks noGrp="1"/>
          </p:cNvSpPr>
          <p:nvPr>
            <p:ph type="title"/>
          </p:nvPr>
        </p:nvSpPr>
        <p:spPr/>
        <p:txBody>
          <a:bodyPr/>
          <a:lstStyle/>
          <a:p>
            <a:r>
              <a:rPr lang="ja-JP" altLang="en-US" dirty="0"/>
              <a:t>プレゼンテーションを意識するのも</a:t>
            </a:r>
            <a:br>
              <a:rPr lang="en-US" altLang="ja-JP" dirty="0"/>
            </a:br>
            <a:r>
              <a:rPr lang="ja-JP" altLang="en-US" dirty="0"/>
              <a:t>ひとつの方法</a:t>
            </a:r>
          </a:p>
        </p:txBody>
      </p:sp>
      <p:sp>
        <p:nvSpPr>
          <p:cNvPr id="5" name="テキスト プレースホルダー 4">
            <a:extLst>
              <a:ext uri="{FF2B5EF4-FFF2-40B4-BE49-F238E27FC236}">
                <a16:creationId xmlns:a16="http://schemas.microsoft.com/office/drawing/2014/main" id="{C8D47667-5C9E-4094-8EBA-B8E044D56212}"/>
              </a:ext>
            </a:extLst>
          </p:cNvPr>
          <p:cNvSpPr>
            <a:spLocks noGrp="1"/>
          </p:cNvSpPr>
          <p:nvPr>
            <p:ph type="body" idx="1"/>
          </p:nvPr>
        </p:nvSpPr>
        <p:spPr>
          <a:xfrm>
            <a:off x="677335" y="4527448"/>
            <a:ext cx="8596668" cy="1393850"/>
          </a:xfrm>
        </p:spPr>
        <p:txBody>
          <a:bodyPr/>
          <a:lstStyle/>
          <a:p>
            <a:r>
              <a:rPr lang="en-US" altLang="ja-JP" dirty="0"/>
              <a:t>20</a:t>
            </a:r>
            <a:r>
              <a:rPr lang="ja-JP" altLang="en-US" dirty="0"/>
              <a:t>分のプレゼン、</a:t>
            </a:r>
            <a:r>
              <a:rPr lang="en-US" altLang="ja-JP" dirty="0"/>
              <a:t>30</a:t>
            </a:r>
            <a:r>
              <a:rPr lang="ja-JP" altLang="en-US" dirty="0"/>
              <a:t>分の質疑応答</a:t>
            </a:r>
            <a:endParaRPr lang="en-US" altLang="ja-JP" dirty="0"/>
          </a:p>
          <a:p>
            <a:r>
              <a:rPr lang="ja-JP" altLang="en-US" dirty="0"/>
              <a:t>売りのプレゼン</a:t>
            </a:r>
            <a:endParaRPr lang="en-US" altLang="ja-JP" dirty="0"/>
          </a:p>
          <a:p>
            <a:r>
              <a:rPr lang="ja-JP" altLang="en-US" dirty="0"/>
              <a:t>守りの質疑　　質問を得意分野に誘導　　そこを聞きたくなるように誘導</a:t>
            </a:r>
            <a:endParaRPr lang="en-US" altLang="ja-JP" dirty="0"/>
          </a:p>
          <a:p>
            <a:endParaRPr lang="ja-JP" altLang="en-US" dirty="0"/>
          </a:p>
        </p:txBody>
      </p:sp>
      <p:sp>
        <p:nvSpPr>
          <p:cNvPr id="3" name="スライド番号プレースホルダー 2">
            <a:extLst>
              <a:ext uri="{FF2B5EF4-FFF2-40B4-BE49-F238E27FC236}">
                <a16:creationId xmlns:a16="http://schemas.microsoft.com/office/drawing/2014/main" id="{15352197-E333-4ED3-BBFF-BD9503069CC8}"/>
              </a:ext>
            </a:extLst>
          </p:cNvPr>
          <p:cNvSpPr>
            <a:spLocks noGrp="1"/>
          </p:cNvSpPr>
          <p:nvPr>
            <p:ph type="sldNum" sz="quarter" idx="12"/>
          </p:nvPr>
        </p:nvSpPr>
        <p:spPr/>
        <p:txBody>
          <a:bodyPr/>
          <a:lstStyle/>
          <a:p>
            <a:fld id="{8CBE0B6B-AA1C-4A08-8C69-36F95E8FD104}" type="slidenum">
              <a:rPr kumimoji="1" lang="ja-JP" altLang="en-US" smtClean="0"/>
              <a:t>11</a:t>
            </a:fld>
            <a:endParaRPr kumimoji="1" lang="ja-JP" altLang="en-US"/>
          </a:p>
        </p:txBody>
      </p:sp>
    </p:spTree>
    <p:extLst>
      <p:ext uri="{BB962C8B-B14F-4D97-AF65-F5344CB8AC3E}">
        <p14:creationId xmlns:p14="http://schemas.microsoft.com/office/powerpoint/2010/main" val="354070860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 name="Picture 4">
            <a:extLst>
              <a:ext uri="{FF2B5EF4-FFF2-40B4-BE49-F238E27FC236}">
                <a16:creationId xmlns:a16="http://schemas.microsoft.com/office/drawing/2014/main" id="{0A60938D-688D-479F-B2CA-0EC9782FA4FA}"/>
              </a:ext>
            </a:extLst>
          </p:cNvPr>
          <p:cNvPicPr>
            <a:picLocks noChangeAspect="1"/>
          </p:cNvPicPr>
          <p:nvPr/>
        </p:nvPicPr>
        <p:blipFill rotWithShape="1">
          <a:blip r:embed="rId2"/>
          <a:srcRect t="7704" b="459"/>
          <a:stretch/>
        </p:blipFill>
        <p:spPr>
          <a:xfrm>
            <a:off x="8673582" y="198407"/>
            <a:ext cx="3239487" cy="1822212"/>
          </a:xfrm>
          <a:prstGeom prst="rect">
            <a:avLst/>
          </a:prstGeom>
        </p:spPr>
      </p:pic>
      <p:cxnSp>
        <p:nvCxnSpPr>
          <p:cNvPr id="21" name="直線矢印コネクタ 20">
            <a:extLst>
              <a:ext uri="{FF2B5EF4-FFF2-40B4-BE49-F238E27FC236}">
                <a16:creationId xmlns:a16="http://schemas.microsoft.com/office/drawing/2014/main" id="{0BF476EE-5529-4203-8102-0B459E486E1A}"/>
              </a:ext>
            </a:extLst>
          </p:cNvPr>
          <p:cNvCxnSpPr>
            <a:stCxn id="19" idx="3"/>
          </p:cNvCxnSpPr>
          <p:nvPr/>
        </p:nvCxnSpPr>
        <p:spPr>
          <a:xfrm>
            <a:off x="3334214" y="3217125"/>
            <a:ext cx="3288681" cy="18585"/>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sp>
        <p:nvSpPr>
          <p:cNvPr id="6" name="タイトル 5">
            <a:extLst>
              <a:ext uri="{FF2B5EF4-FFF2-40B4-BE49-F238E27FC236}">
                <a16:creationId xmlns:a16="http://schemas.microsoft.com/office/drawing/2014/main" id="{93667513-1B48-4516-889D-2762B0A2073F}"/>
              </a:ext>
            </a:extLst>
          </p:cNvPr>
          <p:cNvSpPr>
            <a:spLocks noGrp="1"/>
          </p:cNvSpPr>
          <p:nvPr>
            <p:ph type="title"/>
          </p:nvPr>
        </p:nvSpPr>
        <p:spPr/>
        <p:txBody>
          <a:bodyPr>
            <a:normAutofit/>
          </a:bodyPr>
          <a:lstStyle/>
          <a:p>
            <a:pPr marL="0" marR="0" lvl="0" indent="0" defTabSz="914400" rtl="0" eaLnBrk="1" fontAlgn="auto" latinLnBrk="0" hangingPunct="1">
              <a:lnSpc>
                <a:spcPct val="90000"/>
              </a:lnSpc>
              <a:spcBef>
                <a:spcPts val="1000"/>
              </a:spcBef>
              <a:spcAft>
                <a:spcPts val="0"/>
              </a:spcAft>
              <a:tabLst/>
              <a:defRPr/>
            </a:pPr>
            <a:r>
              <a:rPr lang="ja-JP" altLang="en-US" dirty="0"/>
              <a:t>審査での提案書の取り扱い</a:t>
            </a:r>
            <a:br>
              <a:rPr lang="en-US" altLang="ja-JP" dirty="0"/>
            </a:br>
            <a:r>
              <a:rPr lang="ja-JP" altLang="en-US" dirty="0"/>
              <a:t>について</a:t>
            </a:r>
          </a:p>
        </p:txBody>
      </p:sp>
      <p:sp>
        <p:nvSpPr>
          <p:cNvPr id="8" name="スライド番号プレースホルダー 7">
            <a:extLst>
              <a:ext uri="{FF2B5EF4-FFF2-40B4-BE49-F238E27FC236}">
                <a16:creationId xmlns:a16="http://schemas.microsoft.com/office/drawing/2014/main" id="{26126C3E-AED2-4463-B006-8C172212400F}"/>
              </a:ext>
            </a:extLst>
          </p:cNvPr>
          <p:cNvSpPr>
            <a:spLocks noGrp="1"/>
          </p:cNvSpPr>
          <p:nvPr>
            <p:ph type="sldNum" sz="quarter" idx="12"/>
          </p:nvPr>
        </p:nvSpPr>
        <p:spPr>
          <a:xfrm>
            <a:off x="8610600" y="6363665"/>
            <a:ext cx="2743200" cy="365125"/>
          </a:xfrm>
        </p:spPr>
        <p:txBody>
          <a:bodyPr/>
          <a:lstStyle/>
          <a:p>
            <a:fld id="{8CBE0B6B-AA1C-4A08-8C69-36F95E8FD104}" type="slidenum">
              <a:rPr kumimoji="1" lang="ja-JP" altLang="en-US" smtClean="0"/>
              <a:t>12</a:t>
            </a:fld>
            <a:endParaRPr kumimoji="1" lang="ja-JP" altLang="en-US" dirty="0"/>
          </a:p>
        </p:txBody>
      </p:sp>
      <p:sp>
        <p:nvSpPr>
          <p:cNvPr id="5" name="四角形: 角を丸くする 4">
            <a:extLst>
              <a:ext uri="{FF2B5EF4-FFF2-40B4-BE49-F238E27FC236}">
                <a16:creationId xmlns:a16="http://schemas.microsoft.com/office/drawing/2014/main" id="{B8664AFF-96FF-4A1C-BB59-B8AFB34CA569}"/>
              </a:ext>
            </a:extLst>
          </p:cNvPr>
          <p:cNvSpPr/>
          <p:nvPr/>
        </p:nvSpPr>
        <p:spPr>
          <a:xfrm>
            <a:off x="401444" y="1884555"/>
            <a:ext cx="2196790" cy="501805"/>
          </a:xfrm>
          <a:prstGeom prst="round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kumimoji="1" lang="ja-JP" altLang="en-US" dirty="0"/>
              <a:t>提案提出</a:t>
            </a:r>
          </a:p>
        </p:txBody>
      </p:sp>
      <p:sp>
        <p:nvSpPr>
          <p:cNvPr id="9" name="四角形: 角を丸くする 8">
            <a:extLst>
              <a:ext uri="{FF2B5EF4-FFF2-40B4-BE49-F238E27FC236}">
                <a16:creationId xmlns:a16="http://schemas.microsoft.com/office/drawing/2014/main" id="{6D0F0676-22B6-4046-9773-3FA0E842C80D}"/>
              </a:ext>
            </a:extLst>
          </p:cNvPr>
          <p:cNvSpPr/>
          <p:nvPr/>
        </p:nvSpPr>
        <p:spPr>
          <a:xfrm>
            <a:off x="1273098" y="2633546"/>
            <a:ext cx="2334322" cy="3443868"/>
          </a:xfrm>
          <a:prstGeom prst="roundRect">
            <a:avLst/>
          </a:prstGeom>
          <a:solidFill>
            <a:srgbClr val="CCFF99">
              <a:alpha val="47843"/>
            </a:srgbClr>
          </a:solidFill>
        </p:spPr>
        <p:style>
          <a:lnRef idx="1">
            <a:schemeClr val="accent6"/>
          </a:lnRef>
          <a:fillRef idx="2">
            <a:schemeClr val="accent6"/>
          </a:fillRef>
          <a:effectRef idx="1">
            <a:schemeClr val="accent6"/>
          </a:effectRef>
          <a:fontRef idx="minor">
            <a:schemeClr val="dk1"/>
          </a:fontRef>
        </p:style>
        <p:txBody>
          <a:bodyPr rtlCol="0" anchor="ctr"/>
          <a:lstStyle/>
          <a:p>
            <a:pPr algn="ctr"/>
            <a:r>
              <a:rPr kumimoji="1" lang="ja-JP" altLang="en-US" dirty="0"/>
              <a:t>副本</a:t>
            </a:r>
            <a:endParaRPr kumimoji="1" lang="en-US" altLang="ja-JP" dirty="0"/>
          </a:p>
          <a:p>
            <a:pPr algn="ctr"/>
            <a:r>
              <a:rPr lang="ja-JP" altLang="en-US" dirty="0"/>
              <a:t>各委員に送付</a:t>
            </a:r>
            <a:endParaRPr lang="en-US" altLang="ja-JP" dirty="0"/>
          </a:p>
          <a:p>
            <a:pPr algn="ctr"/>
            <a:endParaRPr kumimoji="1" lang="en-US" altLang="ja-JP" dirty="0"/>
          </a:p>
          <a:p>
            <a:pPr algn="ctr"/>
            <a:r>
              <a:rPr lang="ja-JP" altLang="en-US" b="1" dirty="0"/>
              <a:t>企業名伏せる</a:t>
            </a:r>
            <a:endParaRPr lang="en-US" altLang="ja-JP" b="1" dirty="0"/>
          </a:p>
          <a:p>
            <a:pPr algn="ctr"/>
            <a:r>
              <a:rPr lang="ja-JP" altLang="en-US" dirty="0"/>
              <a:t>ほぼわかる</a:t>
            </a:r>
            <a:endParaRPr lang="en-US" altLang="ja-JP" dirty="0"/>
          </a:p>
          <a:p>
            <a:pPr algn="ctr"/>
            <a:r>
              <a:rPr kumimoji="1" lang="ja-JP" altLang="en-US" b="1" dirty="0"/>
              <a:t>入札価格は委員に知らせない</a:t>
            </a:r>
            <a:endParaRPr kumimoji="1" lang="en-US" altLang="ja-JP" b="1" dirty="0"/>
          </a:p>
          <a:p>
            <a:pPr algn="ctr"/>
            <a:r>
              <a:rPr lang="ja-JP" altLang="en-US" dirty="0"/>
              <a:t>様式のエクセル</a:t>
            </a:r>
            <a:endParaRPr lang="en-US" altLang="ja-JP" dirty="0"/>
          </a:p>
          <a:p>
            <a:pPr algn="ctr"/>
            <a:r>
              <a:rPr lang="ja-JP" altLang="en-US" dirty="0"/>
              <a:t>副本についてると</a:t>
            </a:r>
            <a:endParaRPr lang="en-US" altLang="ja-JP" dirty="0"/>
          </a:p>
          <a:p>
            <a:pPr algn="ctr"/>
            <a:r>
              <a:rPr lang="ja-JP" altLang="en-US" dirty="0"/>
              <a:t>金額はわかる</a:t>
            </a:r>
            <a:endParaRPr kumimoji="1" lang="ja-JP" altLang="en-US" dirty="0"/>
          </a:p>
        </p:txBody>
      </p:sp>
      <p:sp>
        <p:nvSpPr>
          <p:cNvPr id="10" name="四角形: 角を丸くする 9">
            <a:extLst>
              <a:ext uri="{FF2B5EF4-FFF2-40B4-BE49-F238E27FC236}">
                <a16:creationId xmlns:a16="http://schemas.microsoft.com/office/drawing/2014/main" id="{2EFD7F67-1AE4-4EE0-B34E-7F7210730543}"/>
              </a:ext>
            </a:extLst>
          </p:cNvPr>
          <p:cNvSpPr/>
          <p:nvPr/>
        </p:nvSpPr>
        <p:spPr>
          <a:xfrm>
            <a:off x="6348761" y="2633545"/>
            <a:ext cx="2334322" cy="3443869"/>
          </a:xfrm>
          <a:prstGeom prst="roundRect">
            <a:avLst/>
          </a:prstGeom>
          <a:solidFill>
            <a:srgbClr val="CCFF99">
              <a:alpha val="32941"/>
            </a:srgbClr>
          </a:solidFill>
        </p:spPr>
        <p:style>
          <a:lnRef idx="1">
            <a:schemeClr val="accent6"/>
          </a:lnRef>
          <a:fillRef idx="2">
            <a:schemeClr val="accent6"/>
          </a:fillRef>
          <a:effectRef idx="1">
            <a:schemeClr val="accent6"/>
          </a:effectRef>
          <a:fontRef idx="minor">
            <a:schemeClr val="dk1"/>
          </a:fontRef>
        </p:style>
        <p:txBody>
          <a:bodyPr rtlCol="0" anchor="ctr"/>
          <a:lstStyle/>
          <a:p>
            <a:pPr algn="ctr"/>
            <a:r>
              <a:rPr kumimoji="1" lang="ja-JP" altLang="en-US" sz="1600" dirty="0"/>
              <a:t>審査委員会</a:t>
            </a:r>
            <a:endParaRPr kumimoji="1" lang="en-US" altLang="ja-JP" sz="1600" dirty="0"/>
          </a:p>
          <a:p>
            <a:pPr algn="ctr"/>
            <a:r>
              <a:rPr lang="en-US" altLang="ja-JP" sz="1600" dirty="0"/>
              <a:t>1</a:t>
            </a:r>
            <a:r>
              <a:rPr lang="ja-JP" altLang="en-US" sz="1600" dirty="0"/>
              <a:t>回 </a:t>
            </a:r>
            <a:r>
              <a:rPr lang="en-US" altLang="ja-JP" sz="1600" dirty="0"/>
              <a:t>or 2</a:t>
            </a:r>
            <a:r>
              <a:rPr lang="ja-JP" altLang="en-US" sz="1600" dirty="0"/>
              <a:t>回</a:t>
            </a:r>
            <a:endParaRPr lang="en-US" altLang="ja-JP" sz="1600" dirty="0"/>
          </a:p>
          <a:p>
            <a:pPr algn="ctr"/>
            <a:r>
              <a:rPr kumimoji="1" lang="ja-JP" altLang="en-US" sz="1600" dirty="0"/>
              <a:t>仮点数集計</a:t>
            </a:r>
            <a:endParaRPr kumimoji="1" lang="en-US" altLang="ja-JP" sz="1600" dirty="0"/>
          </a:p>
          <a:p>
            <a:pPr algn="ctr"/>
            <a:r>
              <a:rPr lang="ja-JP" altLang="en-US" sz="1600" dirty="0"/>
              <a:t>討議</a:t>
            </a:r>
            <a:endParaRPr lang="en-US" altLang="ja-JP" sz="1600" dirty="0"/>
          </a:p>
          <a:p>
            <a:pPr algn="ctr"/>
            <a:endParaRPr kumimoji="1" lang="en-US" altLang="ja-JP" sz="1600" dirty="0"/>
          </a:p>
          <a:p>
            <a:pPr algn="ctr"/>
            <a:r>
              <a:rPr lang="ja-JP" altLang="en-US" sz="1600" dirty="0"/>
              <a:t>プレゼンテーション</a:t>
            </a:r>
            <a:endParaRPr lang="en-US" altLang="ja-JP" sz="1600" dirty="0"/>
          </a:p>
          <a:p>
            <a:pPr algn="ctr"/>
            <a:endParaRPr kumimoji="1" lang="en-US" altLang="ja-JP" sz="1600" dirty="0"/>
          </a:p>
          <a:p>
            <a:pPr algn="ctr"/>
            <a:r>
              <a:rPr lang="ja-JP" altLang="en-US" sz="1600" dirty="0"/>
              <a:t>仮点数修正</a:t>
            </a:r>
            <a:endParaRPr lang="en-US" altLang="ja-JP" sz="1600" dirty="0"/>
          </a:p>
          <a:p>
            <a:pPr algn="ctr"/>
            <a:r>
              <a:rPr kumimoji="1" lang="ja-JP" altLang="en-US" sz="1600" dirty="0"/>
              <a:t>討議</a:t>
            </a:r>
            <a:endParaRPr kumimoji="1" lang="en-US" altLang="ja-JP" sz="1600" dirty="0"/>
          </a:p>
          <a:p>
            <a:pPr algn="ctr"/>
            <a:r>
              <a:rPr kumimoji="1" lang="ja-JP" altLang="en-US" sz="1600" dirty="0"/>
              <a:t>本点数付け</a:t>
            </a:r>
            <a:endParaRPr kumimoji="1" lang="en-US" altLang="ja-JP" sz="1600" dirty="0"/>
          </a:p>
          <a:p>
            <a:pPr algn="ctr"/>
            <a:r>
              <a:rPr lang="ja-JP" altLang="en-US" sz="1600" dirty="0"/>
              <a:t>決定・答申</a:t>
            </a:r>
            <a:endParaRPr kumimoji="1" lang="ja-JP" altLang="en-US" sz="1600" dirty="0"/>
          </a:p>
        </p:txBody>
      </p:sp>
      <p:sp>
        <p:nvSpPr>
          <p:cNvPr id="7" name="楕円 6">
            <a:extLst>
              <a:ext uri="{FF2B5EF4-FFF2-40B4-BE49-F238E27FC236}">
                <a16:creationId xmlns:a16="http://schemas.microsoft.com/office/drawing/2014/main" id="{7D4F8379-1C00-4A81-867F-C26AC793B1F2}"/>
              </a:ext>
            </a:extLst>
          </p:cNvPr>
          <p:cNvSpPr/>
          <p:nvPr/>
        </p:nvSpPr>
        <p:spPr>
          <a:xfrm>
            <a:off x="3756100" y="4711390"/>
            <a:ext cx="2224668" cy="1405054"/>
          </a:xfrm>
          <a:prstGeom prst="ellipse">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kumimoji="1" lang="ja-JP" altLang="en-US" dirty="0"/>
              <a:t>比較表</a:t>
            </a:r>
            <a:endParaRPr kumimoji="1" lang="en-US" altLang="ja-JP" dirty="0"/>
          </a:p>
          <a:p>
            <a:pPr algn="ctr"/>
            <a:r>
              <a:rPr lang="ja-JP" altLang="en-US" dirty="0"/>
              <a:t>コンサル作成</a:t>
            </a:r>
            <a:endParaRPr lang="en-US" altLang="ja-JP" dirty="0"/>
          </a:p>
          <a:p>
            <a:pPr algn="ctr"/>
            <a:r>
              <a:rPr kumimoji="1" lang="ja-JP" altLang="en-US" dirty="0"/>
              <a:t>委員に送付</a:t>
            </a:r>
          </a:p>
        </p:txBody>
      </p:sp>
      <p:sp>
        <p:nvSpPr>
          <p:cNvPr id="12" name="楕円 11">
            <a:extLst>
              <a:ext uri="{FF2B5EF4-FFF2-40B4-BE49-F238E27FC236}">
                <a16:creationId xmlns:a16="http://schemas.microsoft.com/office/drawing/2014/main" id="{2CAC25BE-FF25-4685-8A84-37B47337CEAE}"/>
              </a:ext>
            </a:extLst>
          </p:cNvPr>
          <p:cNvSpPr/>
          <p:nvPr/>
        </p:nvSpPr>
        <p:spPr>
          <a:xfrm>
            <a:off x="3776547" y="2514598"/>
            <a:ext cx="2224668" cy="1405054"/>
          </a:xfrm>
          <a:prstGeom prst="ellipse">
            <a:avLst/>
          </a:prstGeom>
          <a:solidFill>
            <a:srgbClr val="E2F0D9">
              <a:alpha val="41176"/>
            </a:srgbClr>
          </a:solidFill>
        </p:spPr>
        <p:style>
          <a:lnRef idx="1">
            <a:schemeClr val="accent6"/>
          </a:lnRef>
          <a:fillRef idx="2">
            <a:schemeClr val="accent6"/>
          </a:fillRef>
          <a:effectRef idx="1">
            <a:schemeClr val="accent6"/>
          </a:effectRef>
          <a:fontRef idx="minor">
            <a:schemeClr val="dk1"/>
          </a:fontRef>
        </p:style>
        <p:txBody>
          <a:bodyPr rtlCol="0" anchor="ctr"/>
          <a:lstStyle/>
          <a:p>
            <a:pPr algn="ctr"/>
            <a:r>
              <a:rPr kumimoji="1" lang="ja-JP" altLang="en-US" dirty="0"/>
              <a:t>委員</a:t>
            </a:r>
            <a:endParaRPr kumimoji="1" lang="en-US" altLang="ja-JP" dirty="0"/>
          </a:p>
          <a:p>
            <a:pPr algn="ctr"/>
            <a:r>
              <a:rPr lang="ja-JP" altLang="en-US" dirty="0"/>
              <a:t>提案読みつつ</a:t>
            </a:r>
            <a:endParaRPr lang="en-US" altLang="ja-JP" dirty="0"/>
          </a:p>
          <a:p>
            <a:pPr algn="ctr"/>
            <a:r>
              <a:rPr kumimoji="1" lang="ja-JP" altLang="en-US" dirty="0"/>
              <a:t>仮点数</a:t>
            </a:r>
            <a:endParaRPr kumimoji="1" lang="en-US" altLang="ja-JP" dirty="0"/>
          </a:p>
          <a:p>
            <a:pPr algn="ctr"/>
            <a:r>
              <a:rPr lang="ja-JP" altLang="en-US" dirty="0"/>
              <a:t>付け</a:t>
            </a:r>
            <a:endParaRPr kumimoji="1" lang="ja-JP" altLang="en-US" dirty="0"/>
          </a:p>
        </p:txBody>
      </p:sp>
      <p:sp>
        <p:nvSpPr>
          <p:cNvPr id="14" name="四角形: 角を丸くする 13">
            <a:extLst>
              <a:ext uri="{FF2B5EF4-FFF2-40B4-BE49-F238E27FC236}">
                <a16:creationId xmlns:a16="http://schemas.microsoft.com/office/drawing/2014/main" id="{6C7D5FC3-8A82-43A2-8802-6598098CE2CD}"/>
              </a:ext>
            </a:extLst>
          </p:cNvPr>
          <p:cNvSpPr/>
          <p:nvPr/>
        </p:nvSpPr>
        <p:spPr>
          <a:xfrm>
            <a:off x="9004610" y="2586870"/>
            <a:ext cx="2334322" cy="2297364"/>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kumimoji="1" lang="ja-JP" altLang="en-US" sz="1600" dirty="0"/>
              <a:t>審査委員会</a:t>
            </a:r>
            <a:endParaRPr kumimoji="1" lang="en-US" altLang="ja-JP" sz="1600" dirty="0"/>
          </a:p>
          <a:p>
            <a:pPr algn="ctr"/>
            <a:r>
              <a:rPr lang="en-US" altLang="ja-JP" sz="1600" dirty="0"/>
              <a:t>2</a:t>
            </a:r>
            <a:r>
              <a:rPr lang="ja-JP" altLang="en-US" sz="1600" dirty="0"/>
              <a:t>回</a:t>
            </a:r>
            <a:endParaRPr lang="en-US" altLang="ja-JP" sz="1600" dirty="0"/>
          </a:p>
          <a:p>
            <a:pPr algn="ctr"/>
            <a:endParaRPr kumimoji="1" lang="en-US" altLang="ja-JP" sz="1600" dirty="0"/>
          </a:p>
          <a:p>
            <a:pPr algn="ctr"/>
            <a:r>
              <a:rPr lang="ja-JP" altLang="en-US" sz="1600" dirty="0"/>
              <a:t>プレゼンテーション</a:t>
            </a:r>
            <a:endParaRPr lang="en-US" altLang="ja-JP" sz="1600" dirty="0"/>
          </a:p>
          <a:p>
            <a:pPr algn="ctr"/>
            <a:endParaRPr kumimoji="1" lang="en-US" altLang="ja-JP" sz="1600" dirty="0"/>
          </a:p>
          <a:p>
            <a:pPr algn="ctr"/>
            <a:r>
              <a:rPr lang="ja-JP" altLang="en-US" sz="1600" dirty="0"/>
              <a:t>仮点数修正</a:t>
            </a:r>
            <a:endParaRPr lang="en-US" altLang="ja-JP" sz="1600" dirty="0"/>
          </a:p>
          <a:p>
            <a:pPr algn="ctr"/>
            <a:r>
              <a:rPr kumimoji="1" lang="ja-JP" altLang="en-US" sz="1600" dirty="0"/>
              <a:t>討議</a:t>
            </a:r>
            <a:endParaRPr kumimoji="1" lang="en-US" altLang="ja-JP" sz="1600" dirty="0"/>
          </a:p>
          <a:p>
            <a:pPr algn="ctr"/>
            <a:r>
              <a:rPr kumimoji="1" lang="ja-JP" altLang="en-US" sz="1600" dirty="0"/>
              <a:t>本点数付け</a:t>
            </a:r>
            <a:endParaRPr kumimoji="1" lang="en-US" altLang="ja-JP" sz="1600" dirty="0"/>
          </a:p>
          <a:p>
            <a:pPr algn="ctr"/>
            <a:r>
              <a:rPr lang="ja-JP" altLang="en-US" sz="1600" dirty="0"/>
              <a:t>決定・答申</a:t>
            </a:r>
            <a:endParaRPr kumimoji="1" lang="ja-JP" altLang="en-US" sz="1600" dirty="0"/>
          </a:p>
        </p:txBody>
      </p:sp>
      <p:sp>
        <p:nvSpPr>
          <p:cNvPr id="11" name="四角形: 角を丸くする 10">
            <a:extLst>
              <a:ext uri="{FF2B5EF4-FFF2-40B4-BE49-F238E27FC236}">
                <a16:creationId xmlns:a16="http://schemas.microsoft.com/office/drawing/2014/main" id="{2DD6A8E3-0C7A-4D44-B330-2410E90B15B6}"/>
              </a:ext>
            </a:extLst>
          </p:cNvPr>
          <p:cNvSpPr/>
          <p:nvPr/>
        </p:nvSpPr>
        <p:spPr>
          <a:xfrm>
            <a:off x="6670289" y="2826621"/>
            <a:ext cx="1834375" cy="1196898"/>
          </a:xfrm>
          <a:prstGeom prst="roundRect">
            <a:avLst/>
          </a:prstGeom>
          <a:no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6" name="直線矢印コネクタ 15">
            <a:extLst>
              <a:ext uri="{FF2B5EF4-FFF2-40B4-BE49-F238E27FC236}">
                <a16:creationId xmlns:a16="http://schemas.microsoft.com/office/drawing/2014/main" id="{18A029BD-BFAF-429B-BB8B-DB02715A6E49}"/>
              </a:ext>
            </a:extLst>
          </p:cNvPr>
          <p:cNvCxnSpPr>
            <a:cxnSpLocks/>
            <a:stCxn id="7" idx="0"/>
          </p:cNvCxnSpPr>
          <p:nvPr/>
        </p:nvCxnSpPr>
        <p:spPr>
          <a:xfrm flipV="1">
            <a:off x="4868434" y="3919652"/>
            <a:ext cx="0" cy="791738"/>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sp>
        <p:nvSpPr>
          <p:cNvPr id="19" name="四角形: 角を丸くする 18">
            <a:extLst>
              <a:ext uri="{FF2B5EF4-FFF2-40B4-BE49-F238E27FC236}">
                <a16:creationId xmlns:a16="http://schemas.microsoft.com/office/drawing/2014/main" id="{6C04F514-0056-4BCF-A285-9FE9BBE727E2}"/>
              </a:ext>
            </a:extLst>
          </p:cNvPr>
          <p:cNvSpPr/>
          <p:nvPr/>
        </p:nvSpPr>
        <p:spPr>
          <a:xfrm>
            <a:off x="1499839" y="2847276"/>
            <a:ext cx="1834375" cy="739698"/>
          </a:xfrm>
          <a:prstGeom prst="roundRect">
            <a:avLst/>
          </a:prstGeom>
          <a:no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4" name="矢印: 折線 23">
            <a:extLst>
              <a:ext uri="{FF2B5EF4-FFF2-40B4-BE49-F238E27FC236}">
                <a16:creationId xmlns:a16="http://schemas.microsoft.com/office/drawing/2014/main" id="{D5128BA3-28A1-4A05-B76F-D994A8201FE5}"/>
              </a:ext>
            </a:extLst>
          </p:cNvPr>
          <p:cNvSpPr/>
          <p:nvPr/>
        </p:nvSpPr>
        <p:spPr>
          <a:xfrm rot="10800000" flipH="1">
            <a:off x="925552" y="2386359"/>
            <a:ext cx="347545" cy="2007218"/>
          </a:xfrm>
          <a:prstGeom prst="bentArrow">
            <a:avLst>
              <a:gd name="adj1" fmla="val 25000"/>
              <a:gd name="adj2" fmla="val 31867"/>
              <a:gd name="adj3" fmla="val 25000"/>
              <a:gd name="adj4" fmla="val 4375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25" name="四角形: 角を丸くする 24">
            <a:extLst>
              <a:ext uri="{FF2B5EF4-FFF2-40B4-BE49-F238E27FC236}">
                <a16:creationId xmlns:a16="http://schemas.microsoft.com/office/drawing/2014/main" id="{F3026C15-B079-4E27-9D12-C35A46C6AEBE}"/>
              </a:ext>
            </a:extLst>
          </p:cNvPr>
          <p:cNvSpPr/>
          <p:nvPr/>
        </p:nvSpPr>
        <p:spPr>
          <a:xfrm>
            <a:off x="6389649" y="1884556"/>
            <a:ext cx="4949283" cy="501805"/>
          </a:xfrm>
          <a:prstGeom prst="roundRect">
            <a:avLst/>
          </a:prstGeom>
          <a:solidFill>
            <a:srgbClr val="CCFF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chemeClr val="tx1"/>
                </a:solidFill>
              </a:rPr>
              <a:t>最終決定審査委員会（</a:t>
            </a:r>
            <a:r>
              <a:rPr kumimoji="1" lang="en-US" altLang="ja-JP" dirty="0">
                <a:solidFill>
                  <a:schemeClr val="tx1"/>
                </a:solidFill>
              </a:rPr>
              <a:t>1</a:t>
            </a:r>
            <a:r>
              <a:rPr kumimoji="1" lang="ja-JP" altLang="en-US" dirty="0">
                <a:solidFill>
                  <a:schemeClr val="tx1"/>
                </a:solidFill>
              </a:rPr>
              <a:t>回 </a:t>
            </a:r>
            <a:r>
              <a:rPr kumimoji="1" lang="en-US" altLang="ja-JP" dirty="0">
                <a:solidFill>
                  <a:schemeClr val="tx1"/>
                </a:solidFill>
              </a:rPr>
              <a:t>or 2</a:t>
            </a:r>
            <a:r>
              <a:rPr kumimoji="1" lang="ja-JP" altLang="en-US" dirty="0">
                <a:solidFill>
                  <a:schemeClr val="tx1"/>
                </a:solidFill>
              </a:rPr>
              <a:t>回）</a:t>
            </a:r>
          </a:p>
        </p:txBody>
      </p:sp>
      <p:cxnSp>
        <p:nvCxnSpPr>
          <p:cNvPr id="26" name="直線矢印コネクタ 25">
            <a:extLst>
              <a:ext uri="{FF2B5EF4-FFF2-40B4-BE49-F238E27FC236}">
                <a16:creationId xmlns:a16="http://schemas.microsoft.com/office/drawing/2014/main" id="{9A072BE7-0334-4309-976D-4C293F150368}"/>
              </a:ext>
            </a:extLst>
          </p:cNvPr>
          <p:cNvCxnSpPr>
            <a:cxnSpLocks/>
          </p:cNvCxnSpPr>
          <p:nvPr/>
        </p:nvCxnSpPr>
        <p:spPr>
          <a:xfrm>
            <a:off x="8480502" y="3209688"/>
            <a:ext cx="613318" cy="0"/>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sp>
        <p:nvSpPr>
          <p:cNvPr id="28" name="正方形/長方形 27">
            <a:extLst>
              <a:ext uri="{FF2B5EF4-FFF2-40B4-BE49-F238E27FC236}">
                <a16:creationId xmlns:a16="http://schemas.microsoft.com/office/drawing/2014/main" id="{DDB6C1DF-A629-4584-A2F9-B22E3FBAA5CE}"/>
              </a:ext>
            </a:extLst>
          </p:cNvPr>
          <p:cNvSpPr/>
          <p:nvPr/>
        </p:nvSpPr>
        <p:spPr>
          <a:xfrm>
            <a:off x="9004609" y="5073805"/>
            <a:ext cx="2334322" cy="853060"/>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kumimoji="1" lang="ja-JP" altLang="en-US" dirty="0"/>
              <a:t>提案書返還</a:t>
            </a:r>
          </a:p>
        </p:txBody>
      </p:sp>
    </p:spTree>
    <p:extLst>
      <p:ext uri="{BB962C8B-B14F-4D97-AF65-F5344CB8AC3E}">
        <p14:creationId xmlns:p14="http://schemas.microsoft.com/office/powerpoint/2010/main" val="11573515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C3A652D-E488-49B0-A4FC-53A3B784DC46}"/>
              </a:ext>
            </a:extLst>
          </p:cNvPr>
          <p:cNvSpPr>
            <a:spLocks noGrp="1"/>
          </p:cNvSpPr>
          <p:nvPr>
            <p:ph type="title"/>
          </p:nvPr>
        </p:nvSpPr>
        <p:spPr>
          <a:xfrm>
            <a:off x="677334" y="609599"/>
            <a:ext cx="8929442" cy="1977483"/>
          </a:xfrm>
        </p:spPr>
        <p:txBody>
          <a:bodyPr>
            <a:normAutofit/>
          </a:bodyPr>
          <a:lstStyle/>
          <a:p>
            <a:r>
              <a:rPr kumimoji="1" lang="ja-JP" altLang="en-US" sz="2800" dirty="0">
                <a:solidFill>
                  <a:schemeClr val="tx1"/>
                </a:solidFill>
              </a:rPr>
              <a:t>プレゼンテーションに意識　その１　事業計画分野</a:t>
            </a:r>
            <a:br>
              <a:rPr kumimoji="1" lang="en-US" altLang="ja-JP" sz="2800" dirty="0">
                <a:solidFill>
                  <a:schemeClr val="tx1"/>
                </a:solidFill>
              </a:rPr>
            </a:br>
            <a:r>
              <a:rPr kumimoji="1" lang="ja-JP" altLang="en-US" sz="2800" dirty="0">
                <a:solidFill>
                  <a:schemeClr val="tx1"/>
                </a:solidFill>
              </a:rPr>
              <a:t>各分野担当者がコンセプト→具体的なキーポイント</a:t>
            </a:r>
            <a:br>
              <a:rPr kumimoji="1" lang="en-US" altLang="ja-JP" sz="2800" dirty="0">
                <a:solidFill>
                  <a:schemeClr val="tx1"/>
                </a:solidFill>
              </a:rPr>
            </a:br>
            <a:r>
              <a:rPr kumimoji="1" lang="ja-JP" altLang="en-US" sz="2800" dirty="0">
                <a:solidFill>
                  <a:schemeClr val="tx1"/>
                </a:solidFill>
              </a:rPr>
              <a:t>を。発表する。　　</a:t>
            </a:r>
            <a:br>
              <a:rPr kumimoji="1" lang="en-US" altLang="ja-JP" sz="2800" dirty="0">
                <a:solidFill>
                  <a:schemeClr val="tx1"/>
                </a:solidFill>
              </a:rPr>
            </a:br>
            <a:r>
              <a:rPr kumimoji="1" lang="ja-JP" altLang="en-US" sz="2800" dirty="0">
                <a:solidFill>
                  <a:schemeClr val="tx1"/>
                </a:solidFill>
              </a:rPr>
              <a:t>ことを意識して、　提案作成のとき　実行してもらう。</a:t>
            </a:r>
          </a:p>
        </p:txBody>
      </p:sp>
      <p:sp>
        <p:nvSpPr>
          <p:cNvPr id="3" name="スライド番号プレースホルダー 2">
            <a:extLst>
              <a:ext uri="{FF2B5EF4-FFF2-40B4-BE49-F238E27FC236}">
                <a16:creationId xmlns:a16="http://schemas.microsoft.com/office/drawing/2014/main" id="{B7E2777E-4969-4633-8DE8-D5C3E83AF149}"/>
              </a:ext>
            </a:extLst>
          </p:cNvPr>
          <p:cNvSpPr>
            <a:spLocks noGrp="1"/>
          </p:cNvSpPr>
          <p:nvPr>
            <p:ph type="sldNum" sz="quarter" idx="12"/>
          </p:nvPr>
        </p:nvSpPr>
        <p:spPr/>
        <p:txBody>
          <a:bodyPr/>
          <a:lstStyle/>
          <a:p>
            <a:fld id="{8CBE0B6B-AA1C-4A08-8C69-36F95E8FD104}" type="slidenum">
              <a:rPr kumimoji="1" lang="ja-JP" altLang="en-US" smtClean="0">
                <a:solidFill>
                  <a:schemeClr val="tx1"/>
                </a:solidFill>
              </a:rPr>
              <a:t>13</a:t>
            </a:fld>
            <a:endParaRPr kumimoji="1" lang="ja-JP" altLang="en-US">
              <a:solidFill>
                <a:schemeClr val="tx1"/>
              </a:solidFill>
            </a:endParaRPr>
          </a:p>
        </p:txBody>
      </p:sp>
      <p:sp>
        <p:nvSpPr>
          <p:cNvPr id="4" name="四角形: 角を丸くする 3">
            <a:extLst>
              <a:ext uri="{FF2B5EF4-FFF2-40B4-BE49-F238E27FC236}">
                <a16:creationId xmlns:a16="http://schemas.microsoft.com/office/drawing/2014/main" id="{D54AF9B0-DE95-415C-8C01-932D03F00177}"/>
              </a:ext>
            </a:extLst>
          </p:cNvPr>
          <p:cNvSpPr/>
          <p:nvPr/>
        </p:nvSpPr>
        <p:spPr>
          <a:xfrm>
            <a:off x="2213515" y="2587082"/>
            <a:ext cx="1198756" cy="46835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chemeClr val="tx1"/>
                </a:solidFill>
              </a:rPr>
              <a:t>組織図</a:t>
            </a:r>
          </a:p>
        </p:txBody>
      </p:sp>
      <p:sp>
        <p:nvSpPr>
          <p:cNvPr id="5" name="四角形: 角を丸くする 4">
            <a:extLst>
              <a:ext uri="{FF2B5EF4-FFF2-40B4-BE49-F238E27FC236}">
                <a16:creationId xmlns:a16="http://schemas.microsoft.com/office/drawing/2014/main" id="{DCDB0CA2-7EF4-4E8F-ADBD-95E74205CA2C}"/>
              </a:ext>
            </a:extLst>
          </p:cNvPr>
          <p:cNvSpPr/>
          <p:nvPr/>
        </p:nvSpPr>
        <p:spPr>
          <a:xfrm>
            <a:off x="2213515" y="3194824"/>
            <a:ext cx="1198756" cy="46835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chemeClr val="tx1"/>
                </a:solidFill>
              </a:rPr>
              <a:t>金融交渉</a:t>
            </a:r>
          </a:p>
        </p:txBody>
      </p:sp>
      <p:sp>
        <p:nvSpPr>
          <p:cNvPr id="6" name="四角形: 角を丸くする 5">
            <a:extLst>
              <a:ext uri="{FF2B5EF4-FFF2-40B4-BE49-F238E27FC236}">
                <a16:creationId xmlns:a16="http://schemas.microsoft.com/office/drawing/2014/main" id="{ADF30063-65F1-4F00-B1BD-900634F08DE9}"/>
              </a:ext>
            </a:extLst>
          </p:cNvPr>
          <p:cNvSpPr/>
          <p:nvPr/>
        </p:nvSpPr>
        <p:spPr>
          <a:xfrm>
            <a:off x="2213515" y="3802566"/>
            <a:ext cx="1198756" cy="62446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chemeClr val="tx1"/>
                </a:solidFill>
              </a:rPr>
              <a:t>リスク</a:t>
            </a:r>
            <a:endParaRPr kumimoji="1" lang="en-US" altLang="ja-JP" dirty="0">
              <a:solidFill>
                <a:schemeClr val="tx1"/>
              </a:solidFill>
            </a:endParaRPr>
          </a:p>
          <a:p>
            <a:pPr algn="ctr"/>
            <a:r>
              <a:rPr kumimoji="1" lang="ja-JP" altLang="en-US" dirty="0">
                <a:solidFill>
                  <a:schemeClr val="tx1"/>
                </a:solidFill>
              </a:rPr>
              <a:t>分析</a:t>
            </a:r>
          </a:p>
        </p:txBody>
      </p:sp>
      <p:sp>
        <p:nvSpPr>
          <p:cNvPr id="7" name="四角形: 角を丸くする 6">
            <a:extLst>
              <a:ext uri="{FF2B5EF4-FFF2-40B4-BE49-F238E27FC236}">
                <a16:creationId xmlns:a16="http://schemas.microsoft.com/office/drawing/2014/main" id="{500B9D30-DE5F-4E19-B3B9-AE9EE7D5F67D}"/>
              </a:ext>
            </a:extLst>
          </p:cNvPr>
          <p:cNvSpPr/>
          <p:nvPr/>
        </p:nvSpPr>
        <p:spPr>
          <a:xfrm>
            <a:off x="2213515" y="4564565"/>
            <a:ext cx="1198756" cy="62446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chemeClr val="tx1"/>
                </a:solidFill>
              </a:rPr>
              <a:t>自治体との関係</a:t>
            </a:r>
          </a:p>
        </p:txBody>
      </p:sp>
      <p:sp>
        <p:nvSpPr>
          <p:cNvPr id="8" name="正方形/長方形 7">
            <a:extLst>
              <a:ext uri="{FF2B5EF4-FFF2-40B4-BE49-F238E27FC236}">
                <a16:creationId xmlns:a16="http://schemas.microsoft.com/office/drawing/2014/main" id="{E623033F-2E05-4210-85F7-8E594E527D8D}"/>
              </a:ext>
            </a:extLst>
          </p:cNvPr>
          <p:cNvSpPr/>
          <p:nvPr/>
        </p:nvSpPr>
        <p:spPr>
          <a:xfrm>
            <a:off x="239751" y="2587082"/>
            <a:ext cx="1366025" cy="345428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chemeClr val="tx1"/>
                </a:solidFill>
              </a:rPr>
              <a:t>事業計画</a:t>
            </a:r>
            <a:endParaRPr kumimoji="1" lang="en-US" altLang="ja-JP" dirty="0">
              <a:solidFill>
                <a:schemeClr val="tx1"/>
              </a:solidFill>
            </a:endParaRPr>
          </a:p>
          <a:p>
            <a:pPr algn="ctr"/>
            <a:endParaRPr kumimoji="1" lang="en-US" altLang="ja-JP" dirty="0">
              <a:solidFill>
                <a:schemeClr val="tx1"/>
              </a:solidFill>
            </a:endParaRPr>
          </a:p>
          <a:p>
            <a:pPr algn="ctr"/>
            <a:r>
              <a:rPr kumimoji="1" lang="ja-JP" altLang="en-US" dirty="0">
                <a:solidFill>
                  <a:schemeClr val="tx1"/>
                </a:solidFill>
              </a:rPr>
              <a:t>コンセプト</a:t>
            </a:r>
            <a:endParaRPr kumimoji="1" lang="en-US" altLang="ja-JP" dirty="0">
              <a:solidFill>
                <a:schemeClr val="tx1"/>
              </a:solidFill>
            </a:endParaRPr>
          </a:p>
          <a:p>
            <a:pPr algn="ctr"/>
            <a:endParaRPr kumimoji="1" lang="en-US" altLang="ja-JP" dirty="0">
              <a:solidFill>
                <a:schemeClr val="tx1"/>
              </a:solidFill>
            </a:endParaRPr>
          </a:p>
          <a:p>
            <a:pPr algn="ctr"/>
            <a:r>
              <a:rPr kumimoji="1" lang="ja-JP" altLang="en-US" dirty="0">
                <a:solidFill>
                  <a:schemeClr val="tx1"/>
                </a:solidFill>
              </a:rPr>
              <a:t>として</a:t>
            </a:r>
            <a:endParaRPr kumimoji="1" lang="en-US" altLang="ja-JP" dirty="0">
              <a:solidFill>
                <a:schemeClr val="tx1"/>
              </a:solidFill>
            </a:endParaRPr>
          </a:p>
          <a:p>
            <a:pPr algn="ctr"/>
            <a:r>
              <a:rPr kumimoji="1" lang="ja-JP" altLang="en-US" dirty="0">
                <a:solidFill>
                  <a:schemeClr val="tx1"/>
                </a:solidFill>
              </a:rPr>
              <a:t>必要な</a:t>
            </a:r>
            <a:endParaRPr kumimoji="1" lang="en-US" altLang="ja-JP" dirty="0">
              <a:solidFill>
                <a:schemeClr val="tx1"/>
              </a:solidFill>
            </a:endParaRPr>
          </a:p>
          <a:p>
            <a:pPr algn="ctr"/>
            <a:endParaRPr kumimoji="1" lang="en-US" altLang="ja-JP" dirty="0">
              <a:solidFill>
                <a:schemeClr val="tx1"/>
              </a:solidFill>
            </a:endParaRPr>
          </a:p>
          <a:p>
            <a:pPr algn="ctr"/>
            <a:r>
              <a:rPr kumimoji="1" lang="ja-JP" altLang="en-US" dirty="0">
                <a:solidFill>
                  <a:schemeClr val="tx1"/>
                </a:solidFill>
              </a:rPr>
              <a:t>個別項目</a:t>
            </a:r>
          </a:p>
        </p:txBody>
      </p:sp>
      <p:sp>
        <p:nvSpPr>
          <p:cNvPr id="9" name="四角形: 角を丸くする 8">
            <a:extLst>
              <a:ext uri="{FF2B5EF4-FFF2-40B4-BE49-F238E27FC236}">
                <a16:creationId xmlns:a16="http://schemas.microsoft.com/office/drawing/2014/main" id="{AC593975-571D-45AA-8C3F-BECE2F8EC590}"/>
              </a:ext>
            </a:extLst>
          </p:cNvPr>
          <p:cNvSpPr/>
          <p:nvPr/>
        </p:nvSpPr>
        <p:spPr>
          <a:xfrm>
            <a:off x="2213515" y="5326564"/>
            <a:ext cx="1198756" cy="62446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chemeClr val="tx1"/>
                </a:solidFill>
              </a:rPr>
              <a:t>提案金額</a:t>
            </a:r>
            <a:endParaRPr kumimoji="1" lang="en-US" altLang="ja-JP" dirty="0">
              <a:solidFill>
                <a:schemeClr val="tx1"/>
              </a:solidFill>
            </a:endParaRPr>
          </a:p>
          <a:p>
            <a:pPr algn="ctr"/>
            <a:r>
              <a:rPr kumimoji="1" lang="ja-JP" altLang="en-US" dirty="0">
                <a:solidFill>
                  <a:schemeClr val="tx1"/>
                </a:solidFill>
              </a:rPr>
              <a:t>と内容</a:t>
            </a:r>
          </a:p>
        </p:txBody>
      </p:sp>
      <p:sp>
        <p:nvSpPr>
          <p:cNvPr id="10" name="四角形: 角を丸くする 9">
            <a:extLst>
              <a:ext uri="{FF2B5EF4-FFF2-40B4-BE49-F238E27FC236}">
                <a16:creationId xmlns:a16="http://schemas.microsoft.com/office/drawing/2014/main" id="{82406B3C-244C-48B3-94A7-506BF063A907}"/>
              </a:ext>
            </a:extLst>
          </p:cNvPr>
          <p:cNvSpPr/>
          <p:nvPr/>
        </p:nvSpPr>
        <p:spPr>
          <a:xfrm>
            <a:off x="3504271" y="2590798"/>
            <a:ext cx="6540087" cy="46835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chemeClr val="tx1"/>
                </a:solidFill>
              </a:rPr>
              <a:t>組織図：組織で何を売りに。。。</a:t>
            </a:r>
          </a:p>
        </p:txBody>
      </p:sp>
      <p:sp>
        <p:nvSpPr>
          <p:cNvPr id="11" name="四角形: 角を丸くする 10">
            <a:extLst>
              <a:ext uri="{FF2B5EF4-FFF2-40B4-BE49-F238E27FC236}">
                <a16:creationId xmlns:a16="http://schemas.microsoft.com/office/drawing/2014/main" id="{D5BEBD06-2212-41C9-9FF9-B43DE92B7CD1}"/>
              </a:ext>
            </a:extLst>
          </p:cNvPr>
          <p:cNvSpPr/>
          <p:nvPr/>
        </p:nvSpPr>
        <p:spPr>
          <a:xfrm>
            <a:off x="3504271" y="3194824"/>
            <a:ext cx="6540087" cy="46835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chemeClr val="tx1"/>
                </a:solidFill>
              </a:rPr>
              <a:t>銀行の関与。融資のスキーム。なぜこの銀行か？　等</a:t>
            </a:r>
          </a:p>
        </p:txBody>
      </p:sp>
      <p:sp>
        <p:nvSpPr>
          <p:cNvPr id="12" name="四角形: 角を丸くする 11">
            <a:extLst>
              <a:ext uri="{FF2B5EF4-FFF2-40B4-BE49-F238E27FC236}">
                <a16:creationId xmlns:a16="http://schemas.microsoft.com/office/drawing/2014/main" id="{3A1F70C2-228C-4C18-BC0A-69EB26B31CA6}"/>
              </a:ext>
            </a:extLst>
          </p:cNvPr>
          <p:cNvSpPr/>
          <p:nvPr/>
        </p:nvSpPr>
        <p:spPr>
          <a:xfrm>
            <a:off x="3504270" y="3819852"/>
            <a:ext cx="6540087" cy="46835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chemeClr val="tx1"/>
                </a:solidFill>
              </a:rPr>
              <a:t>本事業のリスク？。分析と対策：回避・移転・補償　等</a:t>
            </a:r>
          </a:p>
        </p:txBody>
      </p:sp>
      <p:sp>
        <p:nvSpPr>
          <p:cNvPr id="13" name="四角形: 角を丸くする 12">
            <a:extLst>
              <a:ext uri="{FF2B5EF4-FFF2-40B4-BE49-F238E27FC236}">
                <a16:creationId xmlns:a16="http://schemas.microsoft.com/office/drawing/2014/main" id="{A07F0F27-18C4-409C-BA7F-32D1846B89D1}"/>
              </a:ext>
            </a:extLst>
          </p:cNvPr>
          <p:cNvSpPr/>
          <p:nvPr/>
        </p:nvSpPr>
        <p:spPr>
          <a:xfrm>
            <a:off x="3504270" y="4555833"/>
            <a:ext cx="6540087" cy="46835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chemeClr val="tx1"/>
                </a:solidFill>
              </a:rPr>
              <a:t>自治体との関係：自治体の状況：自治体にどう支援できるか</a:t>
            </a:r>
          </a:p>
        </p:txBody>
      </p:sp>
      <p:sp>
        <p:nvSpPr>
          <p:cNvPr id="14" name="四角形: 角を丸くする 13">
            <a:extLst>
              <a:ext uri="{FF2B5EF4-FFF2-40B4-BE49-F238E27FC236}">
                <a16:creationId xmlns:a16="http://schemas.microsoft.com/office/drawing/2014/main" id="{B164A464-E683-42D8-A06B-FE6D8D1834D8}"/>
              </a:ext>
            </a:extLst>
          </p:cNvPr>
          <p:cNvSpPr/>
          <p:nvPr/>
        </p:nvSpPr>
        <p:spPr>
          <a:xfrm>
            <a:off x="3504270" y="5326563"/>
            <a:ext cx="6540087" cy="624467"/>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chemeClr val="tx1"/>
                </a:solidFill>
              </a:rPr>
              <a:t>金額：どの辺をねらう。</a:t>
            </a:r>
            <a:endParaRPr kumimoji="1" lang="en-US" altLang="ja-JP" dirty="0">
              <a:solidFill>
                <a:schemeClr val="tx1"/>
              </a:solidFill>
            </a:endParaRPr>
          </a:p>
          <a:p>
            <a:pPr algn="ctr"/>
            <a:r>
              <a:rPr kumimoji="1" lang="ja-JP" altLang="en-US" dirty="0">
                <a:solidFill>
                  <a:schemeClr val="tx1"/>
                </a:solidFill>
              </a:rPr>
              <a:t>長期収支表の意識・サービス対価はどう計算。どこに現れる</a:t>
            </a:r>
          </a:p>
        </p:txBody>
      </p:sp>
    </p:spTree>
    <p:extLst>
      <p:ext uri="{BB962C8B-B14F-4D97-AF65-F5344CB8AC3E}">
        <p14:creationId xmlns:p14="http://schemas.microsoft.com/office/powerpoint/2010/main" val="284163817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C3A652D-E488-49B0-A4FC-53A3B784DC46}"/>
              </a:ext>
            </a:extLst>
          </p:cNvPr>
          <p:cNvSpPr>
            <a:spLocks noGrp="1"/>
          </p:cNvSpPr>
          <p:nvPr>
            <p:ph type="title"/>
          </p:nvPr>
        </p:nvSpPr>
        <p:spPr>
          <a:xfrm>
            <a:off x="677334" y="609599"/>
            <a:ext cx="8929442" cy="1977483"/>
          </a:xfrm>
        </p:spPr>
        <p:txBody>
          <a:bodyPr>
            <a:normAutofit/>
          </a:bodyPr>
          <a:lstStyle/>
          <a:p>
            <a:r>
              <a:rPr kumimoji="1" lang="ja-JP" altLang="en-US" sz="2800" dirty="0">
                <a:solidFill>
                  <a:schemeClr val="tx1"/>
                </a:solidFill>
              </a:rPr>
              <a:t>プレゼンテーションに意識　その２　設計建設分野</a:t>
            </a:r>
            <a:br>
              <a:rPr kumimoji="1" lang="en-US" altLang="ja-JP" sz="2800" dirty="0">
                <a:solidFill>
                  <a:schemeClr val="tx1"/>
                </a:solidFill>
              </a:rPr>
            </a:br>
            <a:r>
              <a:rPr kumimoji="1" lang="ja-JP" altLang="en-US" sz="2800" dirty="0">
                <a:solidFill>
                  <a:schemeClr val="tx1"/>
                </a:solidFill>
              </a:rPr>
              <a:t>各分野担当者がコンセプト→具体的なキーポイント</a:t>
            </a:r>
            <a:br>
              <a:rPr kumimoji="1" lang="en-US" altLang="ja-JP" sz="2800" dirty="0">
                <a:solidFill>
                  <a:schemeClr val="tx1"/>
                </a:solidFill>
              </a:rPr>
            </a:br>
            <a:r>
              <a:rPr kumimoji="1" lang="ja-JP" altLang="en-US" sz="2800" dirty="0">
                <a:solidFill>
                  <a:schemeClr val="tx1"/>
                </a:solidFill>
              </a:rPr>
              <a:t>を。発表する。　　</a:t>
            </a:r>
            <a:br>
              <a:rPr kumimoji="1" lang="en-US" altLang="ja-JP" sz="2800" dirty="0">
                <a:solidFill>
                  <a:schemeClr val="tx1"/>
                </a:solidFill>
              </a:rPr>
            </a:br>
            <a:r>
              <a:rPr kumimoji="1" lang="ja-JP" altLang="en-US" sz="2800" dirty="0">
                <a:solidFill>
                  <a:schemeClr val="tx1"/>
                </a:solidFill>
              </a:rPr>
              <a:t>ことを意識して、　提案作成のとき　実行してもらう。</a:t>
            </a:r>
          </a:p>
        </p:txBody>
      </p:sp>
      <p:sp>
        <p:nvSpPr>
          <p:cNvPr id="3" name="スライド番号プレースホルダー 2">
            <a:extLst>
              <a:ext uri="{FF2B5EF4-FFF2-40B4-BE49-F238E27FC236}">
                <a16:creationId xmlns:a16="http://schemas.microsoft.com/office/drawing/2014/main" id="{B7E2777E-4969-4633-8DE8-D5C3E83AF149}"/>
              </a:ext>
            </a:extLst>
          </p:cNvPr>
          <p:cNvSpPr>
            <a:spLocks noGrp="1"/>
          </p:cNvSpPr>
          <p:nvPr>
            <p:ph type="sldNum" sz="quarter" idx="12"/>
          </p:nvPr>
        </p:nvSpPr>
        <p:spPr/>
        <p:txBody>
          <a:bodyPr/>
          <a:lstStyle/>
          <a:p>
            <a:fld id="{8CBE0B6B-AA1C-4A08-8C69-36F95E8FD104}" type="slidenum">
              <a:rPr kumimoji="1" lang="ja-JP" altLang="en-US" smtClean="0">
                <a:solidFill>
                  <a:schemeClr val="tx1"/>
                </a:solidFill>
              </a:rPr>
              <a:t>14</a:t>
            </a:fld>
            <a:endParaRPr kumimoji="1" lang="ja-JP" altLang="en-US">
              <a:solidFill>
                <a:schemeClr val="tx1"/>
              </a:solidFill>
            </a:endParaRPr>
          </a:p>
        </p:txBody>
      </p:sp>
      <p:sp>
        <p:nvSpPr>
          <p:cNvPr id="4" name="四角形: 角を丸くする 3">
            <a:extLst>
              <a:ext uri="{FF2B5EF4-FFF2-40B4-BE49-F238E27FC236}">
                <a16:creationId xmlns:a16="http://schemas.microsoft.com/office/drawing/2014/main" id="{D54AF9B0-DE95-415C-8C01-932D03F00177}"/>
              </a:ext>
            </a:extLst>
          </p:cNvPr>
          <p:cNvSpPr/>
          <p:nvPr/>
        </p:nvSpPr>
        <p:spPr>
          <a:xfrm>
            <a:off x="2213515" y="2587082"/>
            <a:ext cx="1198756" cy="46835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chemeClr val="tx1"/>
                </a:solidFill>
              </a:rPr>
              <a:t>全体配置</a:t>
            </a:r>
          </a:p>
        </p:txBody>
      </p:sp>
      <p:sp>
        <p:nvSpPr>
          <p:cNvPr id="5" name="四角形: 角を丸くする 4">
            <a:extLst>
              <a:ext uri="{FF2B5EF4-FFF2-40B4-BE49-F238E27FC236}">
                <a16:creationId xmlns:a16="http://schemas.microsoft.com/office/drawing/2014/main" id="{DCDB0CA2-7EF4-4E8F-ADBD-95E74205CA2C}"/>
              </a:ext>
            </a:extLst>
          </p:cNvPr>
          <p:cNvSpPr/>
          <p:nvPr/>
        </p:nvSpPr>
        <p:spPr>
          <a:xfrm>
            <a:off x="2213515" y="3194824"/>
            <a:ext cx="1198756" cy="46835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chemeClr val="tx1"/>
                </a:solidFill>
              </a:rPr>
              <a:t>意匠設計</a:t>
            </a:r>
          </a:p>
        </p:txBody>
      </p:sp>
      <p:sp>
        <p:nvSpPr>
          <p:cNvPr id="6" name="四角形: 角を丸くする 5">
            <a:extLst>
              <a:ext uri="{FF2B5EF4-FFF2-40B4-BE49-F238E27FC236}">
                <a16:creationId xmlns:a16="http://schemas.microsoft.com/office/drawing/2014/main" id="{ADF30063-65F1-4F00-B1BD-900634F08DE9}"/>
              </a:ext>
            </a:extLst>
          </p:cNvPr>
          <p:cNvSpPr/>
          <p:nvPr/>
        </p:nvSpPr>
        <p:spPr>
          <a:xfrm>
            <a:off x="2213515" y="3802566"/>
            <a:ext cx="1198756" cy="62446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a:solidFill>
                  <a:schemeClr val="tx1"/>
                </a:solidFill>
              </a:rPr>
              <a:t>設計の売り</a:t>
            </a:r>
            <a:endParaRPr kumimoji="1" lang="en-US" altLang="ja-JP" sz="1400" dirty="0">
              <a:solidFill>
                <a:schemeClr val="tx1"/>
              </a:solidFill>
            </a:endParaRPr>
          </a:p>
          <a:p>
            <a:pPr algn="ctr"/>
            <a:r>
              <a:rPr kumimoji="1" lang="ja-JP" altLang="en-US" sz="1400" dirty="0">
                <a:solidFill>
                  <a:schemeClr val="tx1"/>
                </a:solidFill>
              </a:rPr>
              <a:t>はどこ？</a:t>
            </a:r>
          </a:p>
        </p:txBody>
      </p:sp>
      <p:sp>
        <p:nvSpPr>
          <p:cNvPr id="7" name="四角形: 角を丸くする 6">
            <a:extLst>
              <a:ext uri="{FF2B5EF4-FFF2-40B4-BE49-F238E27FC236}">
                <a16:creationId xmlns:a16="http://schemas.microsoft.com/office/drawing/2014/main" id="{500B9D30-DE5F-4E19-B3B9-AE9EE7D5F67D}"/>
              </a:ext>
            </a:extLst>
          </p:cNvPr>
          <p:cNvSpPr/>
          <p:nvPr/>
        </p:nvSpPr>
        <p:spPr>
          <a:xfrm>
            <a:off x="2213515" y="4564565"/>
            <a:ext cx="1198756" cy="62446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a:solidFill>
                  <a:schemeClr val="tx1"/>
                </a:solidFill>
              </a:rPr>
              <a:t>建設分野</a:t>
            </a:r>
            <a:endParaRPr kumimoji="1" lang="en-US" altLang="ja-JP" sz="1400" dirty="0">
              <a:solidFill>
                <a:schemeClr val="tx1"/>
              </a:solidFill>
            </a:endParaRPr>
          </a:p>
          <a:p>
            <a:pPr algn="ctr"/>
            <a:r>
              <a:rPr kumimoji="1" lang="ja-JP" altLang="en-US" sz="1400" dirty="0">
                <a:solidFill>
                  <a:schemeClr val="tx1"/>
                </a:solidFill>
              </a:rPr>
              <a:t>工程・品質</a:t>
            </a:r>
            <a:endParaRPr kumimoji="1" lang="en-US" altLang="ja-JP" sz="1400" dirty="0">
              <a:solidFill>
                <a:schemeClr val="tx1"/>
              </a:solidFill>
            </a:endParaRPr>
          </a:p>
          <a:p>
            <a:pPr algn="ctr"/>
            <a:r>
              <a:rPr kumimoji="1" lang="ja-JP" altLang="en-US" sz="1400" dirty="0">
                <a:solidFill>
                  <a:schemeClr val="tx1"/>
                </a:solidFill>
              </a:rPr>
              <a:t>環境・安全</a:t>
            </a:r>
          </a:p>
        </p:txBody>
      </p:sp>
      <p:sp>
        <p:nvSpPr>
          <p:cNvPr id="8" name="正方形/長方形 7">
            <a:extLst>
              <a:ext uri="{FF2B5EF4-FFF2-40B4-BE49-F238E27FC236}">
                <a16:creationId xmlns:a16="http://schemas.microsoft.com/office/drawing/2014/main" id="{E623033F-2E05-4210-85F7-8E594E527D8D}"/>
              </a:ext>
            </a:extLst>
          </p:cNvPr>
          <p:cNvSpPr/>
          <p:nvPr/>
        </p:nvSpPr>
        <p:spPr>
          <a:xfrm>
            <a:off x="239751" y="2587082"/>
            <a:ext cx="1366025" cy="345428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chemeClr val="tx1"/>
                </a:solidFill>
              </a:rPr>
              <a:t>設計・建設</a:t>
            </a:r>
            <a:endParaRPr kumimoji="1" lang="en-US" altLang="ja-JP" dirty="0">
              <a:solidFill>
                <a:schemeClr val="tx1"/>
              </a:solidFill>
            </a:endParaRPr>
          </a:p>
          <a:p>
            <a:pPr algn="ctr"/>
            <a:r>
              <a:rPr kumimoji="1" lang="ja-JP" altLang="en-US" dirty="0">
                <a:solidFill>
                  <a:schemeClr val="tx1"/>
                </a:solidFill>
              </a:rPr>
              <a:t>コンセプト</a:t>
            </a:r>
            <a:endParaRPr kumimoji="1" lang="en-US" altLang="ja-JP" dirty="0">
              <a:solidFill>
                <a:schemeClr val="tx1"/>
              </a:solidFill>
            </a:endParaRPr>
          </a:p>
          <a:p>
            <a:pPr algn="ctr"/>
            <a:endParaRPr kumimoji="1" lang="en-US" altLang="ja-JP" dirty="0">
              <a:solidFill>
                <a:schemeClr val="tx1"/>
              </a:solidFill>
            </a:endParaRPr>
          </a:p>
          <a:p>
            <a:pPr algn="ctr"/>
            <a:r>
              <a:rPr kumimoji="1" lang="ja-JP" altLang="en-US" dirty="0">
                <a:solidFill>
                  <a:schemeClr val="tx1"/>
                </a:solidFill>
              </a:rPr>
              <a:t>として</a:t>
            </a:r>
            <a:endParaRPr kumimoji="1" lang="en-US" altLang="ja-JP" dirty="0">
              <a:solidFill>
                <a:schemeClr val="tx1"/>
              </a:solidFill>
            </a:endParaRPr>
          </a:p>
          <a:p>
            <a:pPr algn="ctr"/>
            <a:r>
              <a:rPr kumimoji="1" lang="ja-JP" altLang="en-US" dirty="0">
                <a:solidFill>
                  <a:schemeClr val="tx1"/>
                </a:solidFill>
              </a:rPr>
              <a:t>必要な</a:t>
            </a:r>
            <a:endParaRPr kumimoji="1" lang="en-US" altLang="ja-JP" dirty="0">
              <a:solidFill>
                <a:schemeClr val="tx1"/>
              </a:solidFill>
            </a:endParaRPr>
          </a:p>
          <a:p>
            <a:pPr algn="ctr"/>
            <a:endParaRPr kumimoji="1" lang="en-US" altLang="ja-JP" dirty="0">
              <a:solidFill>
                <a:schemeClr val="tx1"/>
              </a:solidFill>
            </a:endParaRPr>
          </a:p>
          <a:p>
            <a:pPr algn="ctr"/>
            <a:r>
              <a:rPr kumimoji="1" lang="ja-JP" altLang="en-US" dirty="0">
                <a:solidFill>
                  <a:schemeClr val="tx1"/>
                </a:solidFill>
              </a:rPr>
              <a:t>個別項目</a:t>
            </a:r>
          </a:p>
        </p:txBody>
      </p:sp>
      <p:sp>
        <p:nvSpPr>
          <p:cNvPr id="9" name="四角形: 角を丸くする 8">
            <a:extLst>
              <a:ext uri="{FF2B5EF4-FFF2-40B4-BE49-F238E27FC236}">
                <a16:creationId xmlns:a16="http://schemas.microsoft.com/office/drawing/2014/main" id="{AC593975-571D-45AA-8C3F-BECE2F8EC590}"/>
              </a:ext>
            </a:extLst>
          </p:cNvPr>
          <p:cNvSpPr/>
          <p:nvPr/>
        </p:nvSpPr>
        <p:spPr>
          <a:xfrm>
            <a:off x="2213515" y="5326564"/>
            <a:ext cx="1198756" cy="62446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chemeClr val="tx1"/>
                </a:solidFill>
              </a:rPr>
              <a:t>工程表</a:t>
            </a:r>
            <a:endParaRPr kumimoji="1" lang="en-US" altLang="ja-JP" dirty="0">
              <a:solidFill>
                <a:schemeClr val="tx1"/>
              </a:solidFill>
            </a:endParaRPr>
          </a:p>
          <a:p>
            <a:pPr algn="ctr"/>
            <a:r>
              <a:rPr kumimoji="1" lang="ja-JP" altLang="en-US" dirty="0">
                <a:solidFill>
                  <a:schemeClr val="tx1"/>
                </a:solidFill>
              </a:rPr>
              <a:t>仮設図</a:t>
            </a:r>
          </a:p>
        </p:txBody>
      </p:sp>
      <p:sp>
        <p:nvSpPr>
          <p:cNvPr id="10" name="四角形: 角を丸くする 9">
            <a:extLst>
              <a:ext uri="{FF2B5EF4-FFF2-40B4-BE49-F238E27FC236}">
                <a16:creationId xmlns:a16="http://schemas.microsoft.com/office/drawing/2014/main" id="{82406B3C-244C-48B3-94A7-506BF063A907}"/>
              </a:ext>
            </a:extLst>
          </p:cNvPr>
          <p:cNvSpPr/>
          <p:nvPr/>
        </p:nvSpPr>
        <p:spPr>
          <a:xfrm>
            <a:off x="3504271" y="2590798"/>
            <a:ext cx="6540087" cy="46835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dirty="0">
                <a:solidFill>
                  <a:schemeClr val="tx1"/>
                </a:solidFill>
              </a:rPr>
              <a:t>全体配置で何をどう配慮したか：作業するだけでなく、なぜを！</a:t>
            </a:r>
          </a:p>
        </p:txBody>
      </p:sp>
      <p:sp>
        <p:nvSpPr>
          <p:cNvPr id="11" name="四角形: 角を丸くする 10">
            <a:extLst>
              <a:ext uri="{FF2B5EF4-FFF2-40B4-BE49-F238E27FC236}">
                <a16:creationId xmlns:a16="http://schemas.microsoft.com/office/drawing/2014/main" id="{D5BEBD06-2212-41C9-9FF9-B43DE92B7CD1}"/>
              </a:ext>
            </a:extLst>
          </p:cNvPr>
          <p:cNvSpPr/>
          <p:nvPr/>
        </p:nvSpPr>
        <p:spPr>
          <a:xfrm>
            <a:off x="3504271" y="3194824"/>
            <a:ext cx="6540087" cy="46835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chemeClr val="tx1"/>
                </a:solidFill>
              </a:rPr>
              <a:t>ひとつひとつの意匠に理由を考えつつ（コンセプトを意識）</a:t>
            </a:r>
          </a:p>
        </p:txBody>
      </p:sp>
      <p:sp>
        <p:nvSpPr>
          <p:cNvPr id="12" name="四角形: 角を丸くする 11">
            <a:extLst>
              <a:ext uri="{FF2B5EF4-FFF2-40B4-BE49-F238E27FC236}">
                <a16:creationId xmlns:a16="http://schemas.microsoft.com/office/drawing/2014/main" id="{3A1F70C2-228C-4C18-BC0A-69EB26B31CA6}"/>
              </a:ext>
            </a:extLst>
          </p:cNvPr>
          <p:cNvSpPr/>
          <p:nvPr/>
        </p:nvSpPr>
        <p:spPr>
          <a:xfrm>
            <a:off x="3504270" y="3819852"/>
            <a:ext cx="6540087" cy="46835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chemeClr val="tx1"/>
                </a:solidFill>
              </a:rPr>
              <a:t>コンセプトと関連してこの設計はどこがすぐれているのか</a:t>
            </a:r>
          </a:p>
        </p:txBody>
      </p:sp>
      <p:sp>
        <p:nvSpPr>
          <p:cNvPr id="13" name="四角形: 角を丸くする 12">
            <a:extLst>
              <a:ext uri="{FF2B5EF4-FFF2-40B4-BE49-F238E27FC236}">
                <a16:creationId xmlns:a16="http://schemas.microsoft.com/office/drawing/2014/main" id="{A07F0F27-18C4-409C-BA7F-32D1846B89D1}"/>
              </a:ext>
            </a:extLst>
          </p:cNvPr>
          <p:cNvSpPr/>
          <p:nvPr/>
        </p:nvSpPr>
        <p:spPr>
          <a:xfrm>
            <a:off x="3504270" y="4555832"/>
            <a:ext cx="6540087" cy="624467"/>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chemeClr val="tx1"/>
                </a:solidFill>
              </a:rPr>
              <a:t>建設・施工の項目で書くことを求められるのは</a:t>
            </a:r>
            <a:endParaRPr kumimoji="1" lang="en-US" altLang="ja-JP" dirty="0">
              <a:solidFill>
                <a:schemeClr val="tx1"/>
              </a:solidFill>
            </a:endParaRPr>
          </a:p>
          <a:p>
            <a:pPr algn="ctr"/>
            <a:r>
              <a:rPr kumimoji="1" lang="ja-JP" altLang="en-US" dirty="0">
                <a:solidFill>
                  <a:schemeClr val="tx1"/>
                </a:solidFill>
              </a:rPr>
              <a:t>決まっている。</a:t>
            </a:r>
          </a:p>
        </p:txBody>
      </p:sp>
      <p:sp>
        <p:nvSpPr>
          <p:cNvPr id="14" name="四角形: 角を丸くする 13">
            <a:extLst>
              <a:ext uri="{FF2B5EF4-FFF2-40B4-BE49-F238E27FC236}">
                <a16:creationId xmlns:a16="http://schemas.microsoft.com/office/drawing/2014/main" id="{B164A464-E683-42D8-A06B-FE6D8D1834D8}"/>
              </a:ext>
            </a:extLst>
          </p:cNvPr>
          <p:cNvSpPr/>
          <p:nvPr/>
        </p:nvSpPr>
        <p:spPr>
          <a:xfrm>
            <a:off x="3504270" y="5326563"/>
            <a:ext cx="6540087" cy="624467"/>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a:solidFill>
                  <a:schemeClr val="tx1"/>
                </a:solidFill>
              </a:rPr>
              <a:t>工程表はしっかり・現場をよく知ってる人は通常業務の工程表をつくる傾向</a:t>
            </a:r>
            <a:endParaRPr kumimoji="1" lang="en-US" altLang="ja-JP" sz="1400" dirty="0">
              <a:solidFill>
                <a:schemeClr val="tx1"/>
              </a:solidFill>
            </a:endParaRPr>
          </a:p>
          <a:p>
            <a:pPr algn="ctr"/>
            <a:r>
              <a:rPr kumimoji="1" lang="ja-JP" altLang="en-US" sz="1400" dirty="0">
                <a:solidFill>
                  <a:schemeClr val="tx1"/>
                </a:solidFill>
              </a:rPr>
              <a:t>提案に出す工程表・仮設図は、審査員に、我々がいかに優れているか訴える</a:t>
            </a:r>
          </a:p>
        </p:txBody>
      </p:sp>
    </p:spTree>
    <p:extLst>
      <p:ext uri="{BB962C8B-B14F-4D97-AF65-F5344CB8AC3E}">
        <p14:creationId xmlns:p14="http://schemas.microsoft.com/office/powerpoint/2010/main" val="294154032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C3A652D-E488-49B0-A4FC-53A3B784DC46}"/>
              </a:ext>
            </a:extLst>
          </p:cNvPr>
          <p:cNvSpPr>
            <a:spLocks noGrp="1"/>
          </p:cNvSpPr>
          <p:nvPr>
            <p:ph type="title"/>
          </p:nvPr>
        </p:nvSpPr>
        <p:spPr>
          <a:xfrm>
            <a:off x="677334" y="609599"/>
            <a:ext cx="8929442" cy="1977483"/>
          </a:xfrm>
        </p:spPr>
        <p:txBody>
          <a:bodyPr>
            <a:normAutofit/>
          </a:bodyPr>
          <a:lstStyle/>
          <a:p>
            <a:r>
              <a:rPr kumimoji="1" lang="ja-JP" altLang="en-US" sz="2800" dirty="0">
                <a:solidFill>
                  <a:schemeClr val="tx1"/>
                </a:solidFill>
              </a:rPr>
              <a:t>プレゼンテーションに意識　その３　維持管理分野</a:t>
            </a:r>
            <a:br>
              <a:rPr kumimoji="1" lang="en-US" altLang="ja-JP" sz="2800" dirty="0">
                <a:solidFill>
                  <a:schemeClr val="tx1"/>
                </a:solidFill>
              </a:rPr>
            </a:br>
            <a:r>
              <a:rPr kumimoji="1" lang="ja-JP" altLang="en-US" sz="2800" dirty="0">
                <a:solidFill>
                  <a:schemeClr val="tx1"/>
                </a:solidFill>
              </a:rPr>
              <a:t>各分野担当者がコンセプト→具体的なキーポイント</a:t>
            </a:r>
            <a:br>
              <a:rPr kumimoji="1" lang="en-US" altLang="ja-JP" sz="2800" dirty="0">
                <a:solidFill>
                  <a:schemeClr val="tx1"/>
                </a:solidFill>
              </a:rPr>
            </a:br>
            <a:r>
              <a:rPr kumimoji="1" lang="ja-JP" altLang="en-US" sz="2800" dirty="0">
                <a:solidFill>
                  <a:schemeClr val="tx1"/>
                </a:solidFill>
              </a:rPr>
              <a:t>を。発表する。　　</a:t>
            </a:r>
            <a:br>
              <a:rPr kumimoji="1" lang="en-US" altLang="ja-JP" sz="2800" dirty="0">
                <a:solidFill>
                  <a:schemeClr val="tx1"/>
                </a:solidFill>
              </a:rPr>
            </a:br>
            <a:r>
              <a:rPr kumimoji="1" lang="ja-JP" altLang="en-US" sz="2800" dirty="0">
                <a:solidFill>
                  <a:schemeClr val="tx1"/>
                </a:solidFill>
              </a:rPr>
              <a:t>ことを意識して、　提案作成のとき　実行してもらう。</a:t>
            </a:r>
          </a:p>
        </p:txBody>
      </p:sp>
      <p:sp>
        <p:nvSpPr>
          <p:cNvPr id="3" name="スライド番号プレースホルダー 2">
            <a:extLst>
              <a:ext uri="{FF2B5EF4-FFF2-40B4-BE49-F238E27FC236}">
                <a16:creationId xmlns:a16="http://schemas.microsoft.com/office/drawing/2014/main" id="{B7E2777E-4969-4633-8DE8-D5C3E83AF149}"/>
              </a:ext>
            </a:extLst>
          </p:cNvPr>
          <p:cNvSpPr>
            <a:spLocks noGrp="1"/>
          </p:cNvSpPr>
          <p:nvPr>
            <p:ph type="sldNum" sz="quarter" idx="12"/>
          </p:nvPr>
        </p:nvSpPr>
        <p:spPr/>
        <p:txBody>
          <a:bodyPr/>
          <a:lstStyle/>
          <a:p>
            <a:fld id="{8CBE0B6B-AA1C-4A08-8C69-36F95E8FD104}" type="slidenum">
              <a:rPr kumimoji="1" lang="ja-JP" altLang="en-US" smtClean="0">
                <a:solidFill>
                  <a:schemeClr val="tx1"/>
                </a:solidFill>
              </a:rPr>
              <a:t>15</a:t>
            </a:fld>
            <a:endParaRPr kumimoji="1" lang="ja-JP" altLang="en-US">
              <a:solidFill>
                <a:schemeClr val="tx1"/>
              </a:solidFill>
            </a:endParaRPr>
          </a:p>
        </p:txBody>
      </p:sp>
      <p:sp>
        <p:nvSpPr>
          <p:cNvPr id="4" name="四角形: 角を丸くする 3">
            <a:extLst>
              <a:ext uri="{FF2B5EF4-FFF2-40B4-BE49-F238E27FC236}">
                <a16:creationId xmlns:a16="http://schemas.microsoft.com/office/drawing/2014/main" id="{D54AF9B0-DE95-415C-8C01-932D03F00177}"/>
              </a:ext>
            </a:extLst>
          </p:cNvPr>
          <p:cNvSpPr/>
          <p:nvPr/>
        </p:nvSpPr>
        <p:spPr>
          <a:xfrm>
            <a:off x="2213515" y="2587082"/>
            <a:ext cx="1198756" cy="46835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a:solidFill>
                  <a:schemeClr val="tx1"/>
                </a:solidFill>
              </a:rPr>
              <a:t>維持</a:t>
            </a:r>
            <a:endParaRPr kumimoji="1" lang="en-US" altLang="ja-JP" sz="1400" dirty="0">
              <a:solidFill>
                <a:schemeClr val="tx1"/>
              </a:solidFill>
            </a:endParaRPr>
          </a:p>
          <a:p>
            <a:pPr algn="ctr"/>
            <a:r>
              <a:rPr kumimoji="1" lang="ja-JP" altLang="en-US" sz="1400" dirty="0">
                <a:solidFill>
                  <a:schemeClr val="tx1"/>
                </a:solidFill>
              </a:rPr>
              <a:t>コンセプト</a:t>
            </a:r>
          </a:p>
        </p:txBody>
      </p:sp>
      <p:sp>
        <p:nvSpPr>
          <p:cNvPr id="5" name="四角形: 角を丸くする 4">
            <a:extLst>
              <a:ext uri="{FF2B5EF4-FFF2-40B4-BE49-F238E27FC236}">
                <a16:creationId xmlns:a16="http://schemas.microsoft.com/office/drawing/2014/main" id="{DCDB0CA2-7EF4-4E8F-ADBD-95E74205CA2C}"/>
              </a:ext>
            </a:extLst>
          </p:cNvPr>
          <p:cNvSpPr/>
          <p:nvPr/>
        </p:nvSpPr>
        <p:spPr>
          <a:xfrm>
            <a:off x="2213515" y="3194824"/>
            <a:ext cx="1198756" cy="46835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a:solidFill>
                  <a:schemeClr val="tx1"/>
                </a:solidFill>
              </a:rPr>
              <a:t>体制</a:t>
            </a:r>
          </a:p>
        </p:txBody>
      </p:sp>
      <p:sp>
        <p:nvSpPr>
          <p:cNvPr id="6" name="四角形: 角を丸くする 5">
            <a:extLst>
              <a:ext uri="{FF2B5EF4-FFF2-40B4-BE49-F238E27FC236}">
                <a16:creationId xmlns:a16="http://schemas.microsoft.com/office/drawing/2014/main" id="{ADF30063-65F1-4F00-B1BD-900634F08DE9}"/>
              </a:ext>
            </a:extLst>
          </p:cNvPr>
          <p:cNvSpPr/>
          <p:nvPr/>
        </p:nvSpPr>
        <p:spPr>
          <a:xfrm>
            <a:off x="2213515" y="3802566"/>
            <a:ext cx="1198756" cy="62446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a:solidFill>
                  <a:schemeClr val="tx1"/>
                </a:solidFill>
              </a:rPr>
              <a:t>点検</a:t>
            </a:r>
            <a:endParaRPr kumimoji="1" lang="en-US" altLang="ja-JP" sz="1400" dirty="0">
              <a:solidFill>
                <a:schemeClr val="tx1"/>
              </a:solidFill>
            </a:endParaRPr>
          </a:p>
          <a:p>
            <a:pPr algn="ctr"/>
            <a:r>
              <a:rPr kumimoji="1" lang="ja-JP" altLang="en-US" sz="1400" dirty="0">
                <a:solidFill>
                  <a:schemeClr val="tx1"/>
                </a:solidFill>
              </a:rPr>
              <a:t>業務分野</a:t>
            </a:r>
          </a:p>
        </p:txBody>
      </p:sp>
      <p:sp>
        <p:nvSpPr>
          <p:cNvPr id="7" name="四角形: 角を丸くする 6">
            <a:extLst>
              <a:ext uri="{FF2B5EF4-FFF2-40B4-BE49-F238E27FC236}">
                <a16:creationId xmlns:a16="http://schemas.microsoft.com/office/drawing/2014/main" id="{500B9D30-DE5F-4E19-B3B9-AE9EE7D5F67D}"/>
              </a:ext>
            </a:extLst>
          </p:cNvPr>
          <p:cNvSpPr/>
          <p:nvPr/>
        </p:nvSpPr>
        <p:spPr>
          <a:xfrm>
            <a:off x="2213515" y="4564565"/>
            <a:ext cx="1198756" cy="62446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a:solidFill>
                  <a:schemeClr val="tx1"/>
                </a:solidFill>
              </a:rPr>
              <a:t>法定点検</a:t>
            </a:r>
            <a:endParaRPr kumimoji="1" lang="en-US" altLang="ja-JP" sz="1400" dirty="0">
              <a:solidFill>
                <a:schemeClr val="tx1"/>
              </a:solidFill>
            </a:endParaRPr>
          </a:p>
          <a:p>
            <a:pPr algn="ctr"/>
            <a:r>
              <a:rPr kumimoji="1" lang="ja-JP" altLang="en-US" sz="1400" dirty="0">
                <a:solidFill>
                  <a:schemeClr val="tx1"/>
                </a:solidFill>
              </a:rPr>
              <a:t>定期点検</a:t>
            </a:r>
          </a:p>
        </p:txBody>
      </p:sp>
      <p:sp>
        <p:nvSpPr>
          <p:cNvPr id="8" name="正方形/長方形 7">
            <a:extLst>
              <a:ext uri="{FF2B5EF4-FFF2-40B4-BE49-F238E27FC236}">
                <a16:creationId xmlns:a16="http://schemas.microsoft.com/office/drawing/2014/main" id="{E623033F-2E05-4210-85F7-8E594E527D8D}"/>
              </a:ext>
            </a:extLst>
          </p:cNvPr>
          <p:cNvSpPr/>
          <p:nvPr/>
        </p:nvSpPr>
        <p:spPr>
          <a:xfrm>
            <a:off x="239751" y="2587082"/>
            <a:ext cx="1366025" cy="345428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chemeClr val="tx1"/>
                </a:solidFill>
              </a:rPr>
              <a:t>維持管理</a:t>
            </a:r>
            <a:endParaRPr kumimoji="1" lang="en-US" altLang="ja-JP" dirty="0">
              <a:solidFill>
                <a:schemeClr val="tx1"/>
              </a:solidFill>
            </a:endParaRPr>
          </a:p>
          <a:p>
            <a:pPr algn="ctr"/>
            <a:r>
              <a:rPr kumimoji="1" lang="ja-JP" altLang="en-US" dirty="0">
                <a:solidFill>
                  <a:schemeClr val="tx1"/>
                </a:solidFill>
              </a:rPr>
              <a:t>コンセプト</a:t>
            </a:r>
            <a:endParaRPr kumimoji="1" lang="en-US" altLang="ja-JP" dirty="0">
              <a:solidFill>
                <a:schemeClr val="tx1"/>
              </a:solidFill>
            </a:endParaRPr>
          </a:p>
          <a:p>
            <a:pPr algn="ctr"/>
            <a:endParaRPr kumimoji="1" lang="en-US" altLang="ja-JP" dirty="0">
              <a:solidFill>
                <a:schemeClr val="tx1"/>
              </a:solidFill>
            </a:endParaRPr>
          </a:p>
          <a:p>
            <a:pPr algn="ctr"/>
            <a:r>
              <a:rPr kumimoji="1" lang="ja-JP" altLang="en-US" dirty="0">
                <a:solidFill>
                  <a:schemeClr val="tx1"/>
                </a:solidFill>
              </a:rPr>
              <a:t>として</a:t>
            </a:r>
            <a:endParaRPr kumimoji="1" lang="en-US" altLang="ja-JP" dirty="0">
              <a:solidFill>
                <a:schemeClr val="tx1"/>
              </a:solidFill>
            </a:endParaRPr>
          </a:p>
          <a:p>
            <a:pPr algn="ctr"/>
            <a:r>
              <a:rPr kumimoji="1" lang="ja-JP" altLang="en-US" dirty="0">
                <a:solidFill>
                  <a:schemeClr val="tx1"/>
                </a:solidFill>
              </a:rPr>
              <a:t>必要な</a:t>
            </a:r>
            <a:endParaRPr kumimoji="1" lang="en-US" altLang="ja-JP" dirty="0">
              <a:solidFill>
                <a:schemeClr val="tx1"/>
              </a:solidFill>
            </a:endParaRPr>
          </a:p>
          <a:p>
            <a:pPr algn="ctr"/>
            <a:endParaRPr kumimoji="1" lang="en-US" altLang="ja-JP" dirty="0">
              <a:solidFill>
                <a:schemeClr val="tx1"/>
              </a:solidFill>
            </a:endParaRPr>
          </a:p>
          <a:p>
            <a:pPr algn="ctr"/>
            <a:r>
              <a:rPr kumimoji="1" lang="ja-JP" altLang="en-US" dirty="0">
                <a:solidFill>
                  <a:schemeClr val="tx1"/>
                </a:solidFill>
              </a:rPr>
              <a:t>個別項目</a:t>
            </a:r>
          </a:p>
        </p:txBody>
      </p:sp>
      <p:sp>
        <p:nvSpPr>
          <p:cNvPr id="9" name="四角形: 角を丸くする 8">
            <a:extLst>
              <a:ext uri="{FF2B5EF4-FFF2-40B4-BE49-F238E27FC236}">
                <a16:creationId xmlns:a16="http://schemas.microsoft.com/office/drawing/2014/main" id="{AC593975-571D-45AA-8C3F-BECE2F8EC590}"/>
              </a:ext>
            </a:extLst>
          </p:cNvPr>
          <p:cNvSpPr/>
          <p:nvPr/>
        </p:nvSpPr>
        <p:spPr>
          <a:xfrm>
            <a:off x="2213515" y="5326564"/>
            <a:ext cx="1198756" cy="81775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chemeClr val="tx1"/>
                </a:solidFill>
              </a:rPr>
              <a:t>小修繕</a:t>
            </a:r>
          </a:p>
        </p:txBody>
      </p:sp>
      <p:sp>
        <p:nvSpPr>
          <p:cNvPr id="10" name="四角形: 角を丸くする 9">
            <a:extLst>
              <a:ext uri="{FF2B5EF4-FFF2-40B4-BE49-F238E27FC236}">
                <a16:creationId xmlns:a16="http://schemas.microsoft.com/office/drawing/2014/main" id="{82406B3C-244C-48B3-94A7-506BF063A907}"/>
              </a:ext>
            </a:extLst>
          </p:cNvPr>
          <p:cNvSpPr/>
          <p:nvPr/>
        </p:nvSpPr>
        <p:spPr>
          <a:xfrm>
            <a:off x="3504271" y="2590798"/>
            <a:ext cx="6540087" cy="46835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dirty="0">
                <a:solidFill>
                  <a:schemeClr val="tx1"/>
                </a:solidFill>
              </a:rPr>
              <a:t>長期の事業：どう維持：先の読めない長期：リスク分析</a:t>
            </a:r>
            <a:endParaRPr kumimoji="1" lang="en-US" altLang="ja-JP" sz="1600" dirty="0">
              <a:solidFill>
                <a:schemeClr val="tx1"/>
              </a:solidFill>
            </a:endParaRPr>
          </a:p>
          <a:p>
            <a:pPr algn="ctr"/>
            <a:r>
              <a:rPr kumimoji="1" lang="ja-JP" altLang="en-US" sz="1600" dirty="0">
                <a:solidFill>
                  <a:schemeClr val="tx1"/>
                </a:solidFill>
              </a:rPr>
              <a:t>リスクを考慮した維持管理計画コンセプト</a:t>
            </a:r>
          </a:p>
        </p:txBody>
      </p:sp>
      <p:sp>
        <p:nvSpPr>
          <p:cNvPr id="11" name="四角形: 角を丸くする 10">
            <a:extLst>
              <a:ext uri="{FF2B5EF4-FFF2-40B4-BE49-F238E27FC236}">
                <a16:creationId xmlns:a16="http://schemas.microsoft.com/office/drawing/2014/main" id="{D5BEBD06-2212-41C9-9FF9-B43DE92B7CD1}"/>
              </a:ext>
            </a:extLst>
          </p:cNvPr>
          <p:cNvSpPr/>
          <p:nvPr/>
        </p:nvSpPr>
        <p:spPr>
          <a:xfrm>
            <a:off x="3504271" y="3194824"/>
            <a:ext cx="6540087" cy="46835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a:solidFill>
                  <a:schemeClr val="tx1"/>
                </a:solidFill>
              </a:rPr>
              <a:t>点検計画・維持修繕業務計画</a:t>
            </a:r>
            <a:endParaRPr kumimoji="1" lang="en-US" altLang="ja-JP" sz="1400" dirty="0">
              <a:solidFill>
                <a:schemeClr val="tx1"/>
              </a:solidFill>
            </a:endParaRPr>
          </a:p>
          <a:p>
            <a:pPr algn="ctr"/>
            <a:r>
              <a:rPr kumimoji="1" lang="ja-JP" altLang="en-US" sz="1400" dirty="0">
                <a:solidFill>
                  <a:schemeClr val="tx1"/>
                </a:solidFill>
              </a:rPr>
              <a:t>実施部隊・企業との関係：緊急時対応：改善体制・</a:t>
            </a:r>
            <a:r>
              <a:rPr kumimoji="1" lang="en-US" altLang="ja-JP" sz="1400" dirty="0">
                <a:solidFill>
                  <a:schemeClr val="tx1"/>
                </a:solidFill>
              </a:rPr>
              <a:t>PSA</a:t>
            </a:r>
            <a:r>
              <a:rPr kumimoji="1" lang="ja-JP" altLang="en-US" sz="1400" dirty="0">
                <a:solidFill>
                  <a:schemeClr val="tx1"/>
                </a:solidFill>
              </a:rPr>
              <a:t>サイクルとか</a:t>
            </a:r>
          </a:p>
        </p:txBody>
      </p:sp>
      <p:sp>
        <p:nvSpPr>
          <p:cNvPr id="12" name="四角形: 角を丸くする 11">
            <a:extLst>
              <a:ext uri="{FF2B5EF4-FFF2-40B4-BE49-F238E27FC236}">
                <a16:creationId xmlns:a16="http://schemas.microsoft.com/office/drawing/2014/main" id="{3A1F70C2-228C-4C18-BC0A-69EB26B31CA6}"/>
              </a:ext>
            </a:extLst>
          </p:cNvPr>
          <p:cNvSpPr/>
          <p:nvPr/>
        </p:nvSpPr>
        <p:spPr>
          <a:xfrm>
            <a:off x="3504270" y="3819852"/>
            <a:ext cx="6540087" cy="58971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chemeClr val="tx1"/>
                </a:solidFill>
              </a:rPr>
              <a:t>建築・外構・設備・電気・警備</a:t>
            </a:r>
            <a:endParaRPr kumimoji="1" lang="en-US" altLang="ja-JP" dirty="0">
              <a:solidFill>
                <a:schemeClr val="tx1"/>
              </a:solidFill>
            </a:endParaRPr>
          </a:p>
          <a:p>
            <a:pPr algn="ctr"/>
            <a:r>
              <a:rPr kumimoji="1" lang="ja-JP" altLang="en-US" dirty="0">
                <a:solidFill>
                  <a:schemeClr val="tx1"/>
                </a:solidFill>
              </a:rPr>
              <a:t>植栽・舗装修繕・警備（安全・安心）</a:t>
            </a:r>
          </a:p>
        </p:txBody>
      </p:sp>
      <p:sp>
        <p:nvSpPr>
          <p:cNvPr id="13" name="四角形: 角を丸くする 12">
            <a:extLst>
              <a:ext uri="{FF2B5EF4-FFF2-40B4-BE49-F238E27FC236}">
                <a16:creationId xmlns:a16="http://schemas.microsoft.com/office/drawing/2014/main" id="{A07F0F27-18C4-409C-BA7F-32D1846B89D1}"/>
              </a:ext>
            </a:extLst>
          </p:cNvPr>
          <p:cNvSpPr/>
          <p:nvPr/>
        </p:nvSpPr>
        <p:spPr>
          <a:xfrm>
            <a:off x="3504270" y="4555832"/>
            <a:ext cx="6540087" cy="624467"/>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chemeClr val="tx1"/>
                </a:solidFill>
              </a:rPr>
              <a:t>法定は普通にやる</a:t>
            </a:r>
            <a:endParaRPr kumimoji="1" lang="en-US" altLang="ja-JP" dirty="0">
              <a:solidFill>
                <a:schemeClr val="tx1"/>
              </a:solidFill>
            </a:endParaRPr>
          </a:p>
          <a:p>
            <a:pPr algn="ctr"/>
            <a:r>
              <a:rPr kumimoji="1" lang="ja-JP" altLang="en-US" dirty="0">
                <a:solidFill>
                  <a:schemeClr val="tx1"/>
                </a:solidFill>
              </a:rPr>
              <a:t>定期点検は独自にやる　ので　　差別化ポイント</a:t>
            </a:r>
          </a:p>
        </p:txBody>
      </p:sp>
      <p:sp>
        <p:nvSpPr>
          <p:cNvPr id="14" name="四角形: 角を丸くする 13">
            <a:extLst>
              <a:ext uri="{FF2B5EF4-FFF2-40B4-BE49-F238E27FC236}">
                <a16:creationId xmlns:a16="http://schemas.microsoft.com/office/drawing/2014/main" id="{B164A464-E683-42D8-A06B-FE6D8D1834D8}"/>
              </a:ext>
            </a:extLst>
          </p:cNvPr>
          <p:cNvSpPr/>
          <p:nvPr/>
        </p:nvSpPr>
        <p:spPr>
          <a:xfrm>
            <a:off x="3504270" y="5326563"/>
            <a:ext cx="6540087" cy="81775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a:solidFill>
                  <a:schemeClr val="tx1"/>
                </a:solidFill>
              </a:rPr>
              <a:t>小修繕は事業範囲・事業費範囲</a:t>
            </a:r>
            <a:endParaRPr kumimoji="1" lang="en-US" altLang="ja-JP" sz="1400" dirty="0">
              <a:solidFill>
                <a:schemeClr val="tx1"/>
              </a:solidFill>
            </a:endParaRPr>
          </a:p>
          <a:p>
            <a:pPr algn="ctr"/>
            <a:r>
              <a:rPr kumimoji="1" lang="ja-JP" altLang="en-US" sz="1400" dirty="0">
                <a:solidFill>
                  <a:schemeClr val="tx1"/>
                </a:solidFill>
              </a:rPr>
              <a:t>これまでの経験ノウハウ：</a:t>
            </a:r>
            <a:endParaRPr kumimoji="1" lang="en-US" altLang="ja-JP" sz="1400" dirty="0">
              <a:solidFill>
                <a:schemeClr val="tx1"/>
              </a:solidFill>
            </a:endParaRPr>
          </a:p>
          <a:p>
            <a:pPr algn="ctr"/>
            <a:r>
              <a:rPr kumimoji="1" lang="ja-JP" altLang="en-US" sz="1400" dirty="0">
                <a:solidFill>
                  <a:schemeClr val="tx1"/>
                </a:solidFill>
              </a:rPr>
              <a:t>なくてもあるように：ある企業を、なければ情報収集してあるように書く</a:t>
            </a:r>
          </a:p>
        </p:txBody>
      </p:sp>
    </p:spTree>
    <p:extLst>
      <p:ext uri="{BB962C8B-B14F-4D97-AF65-F5344CB8AC3E}">
        <p14:creationId xmlns:p14="http://schemas.microsoft.com/office/powerpoint/2010/main" val="52389872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C3A652D-E488-49B0-A4FC-53A3B784DC46}"/>
              </a:ext>
            </a:extLst>
          </p:cNvPr>
          <p:cNvSpPr>
            <a:spLocks noGrp="1"/>
          </p:cNvSpPr>
          <p:nvPr>
            <p:ph type="title"/>
          </p:nvPr>
        </p:nvSpPr>
        <p:spPr>
          <a:xfrm>
            <a:off x="677334" y="609599"/>
            <a:ext cx="8929442" cy="1977483"/>
          </a:xfrm>
        </p:spPr>
        <p:txBody>
          <a:bodyPr>
            <a:normAutofit/>
          </a:bodyPr>
          <a:lstStyle/>
          <a:p>
            <a:r>
              <a:rPr kumimoji="1" lang="ja-JP" altLang="en-US" sz="2800" dirty="0">
                <a:solidFill>
                  <a:schemeClr val="tx1"/>
                </a:solidFill>
              </a:rPr>
              <a:t>プレゼンテーションに意識　その４　運営分野</a:t>
            </a:r>
            <a:br>
              <a:rPr kumimoji="1" lang="en-US" altLang="ja-JP" sz="2800" dirty="0">
                <a:solidFill>
                  <a:schemeClr val="tx1"/>
                </a:solidFill>
              </a:rPr>
            </a:br>
            <a:r>
              <a:rPr kumimoji="1" lang="ja-JP" altLang="en-US" sz="2800" dirty="0">
                <a:solidFill>
                  <a:schemeClr val="tx1"/>
                </a:solidFill>
              </a:rPr>
              <a:t>各分野担当者がコンセプト→具体的なキーポイント</a:t>
            </a:r>
            <a:br>
              <a:rPr kumimoji="1" lang="en-US" altLang="ja-JP" sz="2800" dirty="0">
                <a:solidFill>
                  <a:schemeClr val="tx1"/>
                </a:solidFill>
              </a:rPr>
            </a:br>
            <a:r>
              <a:rPr kumimoji="1" lang="ja-JP" altLang="en-US" sz="2800" dirty="0">
                <a:solidFill>
                  <a:schemeClr val="tx1"/>
                </a:solidFill>
              </a:rPr>
              <a:t>を。発表する。　　</a:t>
            </a:r>
            <a:br>
              <a:rPr kumimoji="1" lang="en-US" altLang="ja-JP" sz="2800" dirty="0">
                <a:solidFill>
                  <a:schemeClr val="tx1"/>
                </a:solidFill>
              </a:rPr>
            </a:br>
            <a:r>
              <a:rPr kumimoji="1" lang="ja-JP" altLang="en-US" sz="2800" dirty="0">
                <a:solidFill>
                  <a:schemeClr val="tx1"/>
                </a:solidFill>
              </a:rPr>
              <a:t>ことを意識して、　提案作成のとき　実行してもらう。</a:t>
            </a:r>
          </a:p>
        </p:txBody>
      </p:sp>
      <p:sp>
        <p:nvSpPr>
          <p:cNvPr id="3" name="スライド番号プレースホルダー 2">
            <a:extLst>
              <a:ext uri="{FF2B5EF4-FFF2-40B4-BE49-F238E27FC236}">
                <a16:creationId xmlns:a16="http://schemas.microsoft.com/office/drawing/2014/main" id="{B7E2777E-4969-4633-8DE8-D5C3E83AF149}"/>
              </a:ext>
            </a:extLst>
          </p:cNvPr>
          <p:cNvSpPr>
            <a:spLocks noGrp="1"/>
          </p:cNvSpPr>
          <p:nvPr>
            <p:ph type="sldNum" sz="quarter" idx="12"/>
          </p:nvPr>
        </p:nvSpPr>
        <p:spPr/>
        <p:txBody>
          <a:bodyPr/>
          <a:lstStyle/>
          <a:p>
            <a:fld id="{8CBE0B6B-AA1C-4A08-8C69-36F95E8FD104}" type="slidenum">
              <a:rPr kumimoji="1" lang="ja-JP" altLang="en-US" smtClean="0">
                <a:solidFill>
                  <a:schemeClr val="tx1"/>
                </a:solidFill>
              </a:rPr>
              <a:t>16</a:t>
            </a:fld>
            <a:endParaRPr kumimoji="1" lang="ja-JP" altLang="en-US">
              <a:solidFill>
                <a:schemeClr val="tx1"/>
              </a:solidFill>
            </a:endParaRPr>
          </a:p>
        </p:txBody>
      </p:sp>
      <p:sp>
        <p:nvSpPr>
          <p:cNvPr id="4" name="四角形: 角を丸くする 3">
            <a:extLst>
              <a:ext uri="{FF2B5EF4-FFF2-40B4-BE49-F238E27FC236}">
                <a16:creationId xmlns:a16="http://schemas.microsoft.com/office/drawing/2014/main" id="{D54AF9B0-DE95-415C-8C01-932D03F00177}"/>
              </a:ext>
            </a:extLst>
          </p:cNvPr>
          <p:cNvSpPr/>
          <p:nvPr/>
        </p:nvSpPr>
        <p:spPr>
          <a:xfrm>
            <a:off x="2213515" y="2587082"/>
            <a:ext cx="1198756" cy="46835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a:solidFill>
                  <a:schemeClr val="tx1"/>
                </a:solidFill>
              </a:rPr>
              <a:t>運営</a:t>
            </a:r>
            <a:endParaRPr kumimoji="1" lang="en-US" altLang="ja-JP" sz="1400" dirty="0">
              <a:solidFill>
                <a:schemeClr val="tx1"/>
              </a:solidFill>
            </a:endParaRPr>
          </a:p>
          <a:p>
            <a:pPr algn="ctr"/>
            <a:r>
              <a:rPr kumimoji="1" lang="ja-JP" altLang="en-US" sz="1400" dirty="0">
                <a:solidFill>
                  <a:schemeClr val="tx1"/>
                </a:solidFill>
              </a:rPr>
              <a:t>コンセプト</a:t>
            </a:r>
          </a:p>
        </p:txBody>
      </p:sp>
      <p:sp>
        <p:nvSpPr>
          <p:cNvPr id="5" name="四角形: 角を丸くする 4">
            <a:extLst>
              <a:ext uri="{FF2B5EF4-FFF2-40B4-BE49-F238E27FC236}">
                <a16:creationId xmlns:a16="http://schemas.microsoft.com/office/drawing/2014/main" id="{DCDB0CA2-7EF4-4E8F-ADBD-95E74205CA2C}"/>
              </a:ext>
            </a:extLst>
          </p:cNvPr>
          <p:cNvSpPr/>
          <p:nvPr/>
        </p:nvSpPr>
        <p:spPr>
          <a:xfrm>
            <a:off x="2213515" y="3194824"/>
            <a:ext cx="1198756" cy="46835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400" dirty="0">
                <a:solidFill>
                  <a:schemeClr val="tx1"/>
                </a:solidFill>
              </a:rPr>
              <a:t>SPC</a:t>
            </a:r>
            <a:r>
              <a:rPr kumimoji="1" lang="ja-JP" altLang="en-US" sz="1400" dirty="0">
                <a:solidFill>
                  <a:schemeClr val="tx1"/>
                </a:solidFill>
              </a:rPr>
              <a:t>運営</a:t>
            </a:r>
          </a:p>
        </p:txBody>
      </p:sp>
      <p:sp>
        <p:nvSpPr>
          <p:cNvPr id="6" name="四角形: 角を丸くする 5">
            <a:extLst>
              <a:ext uri="{FF2B5EF4-FFF2-40B4-BE49-F238E27FC236}">
                <a16:creationId xmlns:a16="http://schemas.microsoft.com/office/drawing/2014/main" id="{ADF30063-65F1-4F00-B1BD-900634F08DE9}"/>
              </a:ext>
            </a:extLst>
          </p:cNvPr>
          <p:cNvSpPr/>
          <p:nvPr/>
        </p:nvSpPr>
        <p:spPr>
          <a:xfrm>
            <a:off x="2213515" y="3802566"/>
            <a:ext cx="1198756" cy="62446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a:solidFill>
                  <a:schemeClr val="tx1"/>
                </a:solidFill>
              </a:rPr>
              <a:t>業務の</a:t>
            </a:r>
            <a:endParaRPr kumimoji="1" lang="en-US" altLang="ja-JP" sz="1400" dirty="0">
              <a:solidFill>
                <a:schemeClr val="tx1"/>
              </a:solidFill>
            </a:endParaRPr>
          </a:p>
          <a:p>
            <a:pPr algn="ctr"/>
            <a:r>
              <a:rPr kumimoji="1" lang="ja-JP" altLang="en-US" sz="1400" dirty="0">
                <a:solidFill>
                  <a:schemeClr val="tx1"/>
                </a:solidFill>
              </a:rPr>
              <a:t>運営</a:t>
            </a:r>
          </a:p>
        </p:txBody>
      </p:sp>
      <p:sp>
        <p:nvSpPr>
          <p:cNvPr id="7" name="四角形: 角を丸くする 6">
            <a:extLst>
              <a:ext uri="{FF2B5EF4-FFF2-40B4-BE49-F238E27FC236}">
                <a16:creationId xmlns:a16="http://schemas.microsoft.com/office/drawing/2014/main" id="{500B9D30-DE5F-4E19-B3B9-AE9EE7D5F67D}"/>
              </a:ext>
            </a:extLst>
          </p:cNvPr>
          <p:cNvSpPr/>
          <p:nvPr/>
        </p:nvSpPr>
        <p:spPr>
          <a:xfrm>
            <a:off x="2213515" y="4564565"/>
            <a:ext cx="1198756" cy="62446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a:solidFill>
                  <a:schemeClr val="tx1"/>
                </a:solidFill>
              </a:rPr>
              <a:t>運営業務</a:t>
            </a:r>
          </a:p>
        </p:txBody>
      </p:sp>
      <p:sp>
        <p:nvSpPr>
          <p:cNvPr id="8" name="正方形/長方形 7">
            <a:extLst>
              <a:ext uri="{FF2B5EF4-FFF2-40B4-BE49-F238E27FC236}">
                <a16:creationId xmlns:a16="http://schemas.microsoft.com/office/drawing/2014/main" id="{E623033F-2E05-4210-85F7-8E594E527D8D}"/>
              </a:ext>
            </a:extLst>
          </p:cNvPr>
          <p:cNvSpPr/>
          <p:nvPr/>
        </p:nvSpPr>
        <p:spPr>
          <a:xfrm>
            <a:off x="239751" y="2587082"/>
            <a:ext cx="1366025" cy="345428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chemeClr val="tx1"/>
                </a:solidFill>
              </a:rPr>
              <a:t>運営</a:t>
            </a:r>
            <a:endParaRPr kumimoji="1" lang="en-US" altLang="ja-JP" dirty="0">
              <a:solidFill>
                <a:schemeClr val="tx1"/>
              </a:solidFill>
            </a:endParaRPr>
          </a:p>
          <a:p>
            <a:pPr algn="ctr"/>
            <a:r>
              <a:rPr kumimoji="1" lang="ja-JP" altLang="en-US" dirty="0">
                <a:solidFill>
                  <a:schemeClr val="tx1"/>
                </a:solidFill>
              </a:rPr>
              <a:t>コンセプト</a:t>
            </a:r>
            <a:endParaRPr kumimoji="1" lang="en-US" altLang="ja-JP" dirty="0">
              <a:solidFill>
                <a:schemeClr val="tx1"/>
              </a:solidFill>
            </a:endParaRPr>
          </a:p>
          <a:p>
            <a:pPr algn="ctr"/>
            <a:endParaRPr kumimoji="1" lang="en-US" altLang="ja-JP" dirty="0">
              <a:solidFill>
                <a:schemeClr val="tx1"/>
              </a:solidFill>
            </a:endParaRPr>
          </a:p>
          <a:p>
            <a:pPr algn="ctr"/>
            <a:r>
              <a:rPr kumimoji="1" lang="ja-JP" altLang="en-US" dirty="0">
                <a:solidFill>
                  <a:schemeClr val="tx1"/>
                </a:solidFill>
              </a:rPr>
              <a:t>として</a:t>
            </a:r>
            <a:endParaRPr kumimoji="1" lang="en-US" altLang="ja-JP" dirty="0">
              <a:solidFill>
                <a:schemeClr val="tx1"/>
              </a:solidFill>
            </a:endParaRPr>
          </a:p>
          <a:p>
            <a:pPr algn="ctr"/>
            <a:r>
              <a:rPr kumimoji="1" lang="ja-JP" altLang="en-US" dirty="0">
                <a:solidFill>
                  <a:schemeClr val="tx1"/>
                </a:solidFill>
              </a:rPr>
              <a:t>必要な</a:t>
            </a:r>
            <a:endParaRPr kumimoji="1" lang="en-US" altLang="ja-JP" dirty="0">
              <a:solidFill>
                <a:schemeClr val="tx1"/>
              </a:solidFill>
            </a:endParaRPr>
          </a:p>
          <a:p>
            <a:pPr algn="ctr"/>
            <a:endParaRPr kumimoji="1" lang="en-US" altLang="ja-JP" dirty="0">
              <a:solidFill>
                <a:schemeClr val="tx1"/>
              </a:solidFill>
            </a:endParaRPr>
          </a:p>
          <a:p>
            <a:pPr algn="ctr"/>
            <a:r>
              <a:rPr kumimoji="1" lang="ja-JP" altLang="en-US" dirty="0">
                <a:solidFill>
                  <a:schemeClr val="tx1"/>
                </a:solidFill>
              </a:rPr>
              <a:t>個別項目</a:t>
            </a:r>
            <a:endParaRPr kumimoji="1" lang="en-US" altLang="ja-JP" dirty="0">
              <a:solidFill>
                <a:schemeClr val="tx1"/>
              </a:solidFill>
            </a:endParaRPr>
          </a:p>
          <a:p>
            <a:pPr algn="ctr"/>
            <a:endParaRPr kumimoji="1" lang="en-US" altLang="ja-JP" dirty="0">
              <a:solidFill>
                <a:schemeClr val="tx1"/>
              </a:solidFill>
            </a:endParaRPr>
          </a:p>
          <a:p>
            <a:pPr algn="ctr"/>
            <a:r>
              <a:rPr kumimoji="1" lang="ja-JP" altLang="en-US" dirty="0">
                <a:solidFill>
                  <a:schemeClr val="tx1"/>
                </a:solidFill>
              </a:rPr>
              <a:t>運営てなに</a:t>
            </a:r>
            <a:endParaRPr kumimoji="1" lang="en-US" altLang="ja-JP" dirty="0">
              <a:solidFill>
                <a:schemeClr val="tx1"/>
              </a:solidFill>
            </a:endParaRPr>
          </a:p>
          <a:p>
            <a:pPr algn="ctr"/>
            <a:r>
              <a:rPr kumimoji="1" lang="ja-JP" altLang="en-US" dirty="0">
                <a:solidFill>
                  <a:schemeClr val="tx1"/>
                </a:solidFill>
              </a:rPr>
              <a:t>ない事業</a:t>
            </a:r>
            <a:endParaRPr kumimoji="1" lang="en-US" altLang="ja-JP" dirty="0">
              <a:solidFill>
                <a:schemeClr val="tx1"/>
              </a:solidFill>
            </a:endParaRPr>
          </a:p>
          <a:p>
            <a:pPr algn="ctr"/>
            <a:r>
              <a:rPr kumimoji="1" lang="en-US" altLang="ja-JP" dirty="0">
                <a:solidFill>
                  <a:schemeClr val="tx1"/>
                </a:solidFill>
              </a:rPr>
              <a:t>SPC</a:t>
            </a:r>
            <a:r>
              <a:rPr kumimoji="1" lang="ja-JP" altLang="en-US" dirty="0">
                <a:solidFill>
                  <a:schemeClr val="tx1"/>
                </a:solidFill>
              </a:rPr>
              <a:t>運営</a:t>
            </a:r>
            <a:endParaRPr kumimoji="1" lang="en-US" altLang="ja-JP" dirty="0">
              <a:solidFill>
                <a:schemeClr val="tx1"/>
              </a:solidFill>
            </a:endParaRPr>
          </a:p>
          <a:p>
            <a:pPr algn="ctr"/>
            <a:r>
              <a:rPr kumimoji="1" lang="ja-JP" altLang="en-US" dirty="0">
                <a:solidFill>
                  <a:schemeClr val="tx1"/>
                </a:solidFill>
              </a:rPr>
              <a:t>業務運営</a:t>
            </a:r>
          </a:p>
        </p:txBody>
      </p:sp>
      <p:sp>
        <p:nvSpPr>
          <p:cNvPr id="9" name="四角形: 角を丸くする 8">
            <a:extLst>
              <a:ext uri="{FF2B5EF4-FFF2-40B4-BE49-F238E27FC236}">
                <a16:creationId xmlns:a16="http://schemas.microsoft.com/office/drawing/2014/main" id="{AC593975-571D-45AA-8C3F-BECE2F8EC590}"/>
              </a:ext>
            </a:extLst>
          </p:cNvPr>
          <p:cNvSpPr/>
          <p:nvPr/>
        </p:nvSpPr>
        <p:spPr>
          <a:xfrm>
            <a:off x="2213515" y="5326564"/>
            <a:ext cx="1198756" cy="62446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chemeClr val="tx1"/>
                </a:solidFill>
              </a:rPr>
              <a:t>運営</a:t>
            </a:r>
            <a:endParaRPr kumimoji="1" lang="en-US" altLang="ja-JP" dirty="0">
              <a:solidFill>
                <a:schemeClr val="tx1"/>
              </a:solidFill>
            </a:endParaRPr>
          </a:p>
          <a:p>
            <a:pPr algn="ctr"/>
            <a:r>
              <a:rPr kumimoji="1" lang="ja-JP" altLang="en-US" dirty="0">
                <a:solidFill>
                  <a:schemeClr val="tx1"/>
                </a:solidFill>
              </a:rPr>
              <a:t>計画表</a:t>
            </a:r>
          </a:p>
        </p:txBody>
      </p:sp>
      <p:sp>
        <p:nvSpPr>
          <p:cNvPr id="10" name="四角形: 角を丸くする 9">
            <a:extLst>
              <a:ext uri="{FF2B5EF4-FFF2-40B4-BE49-F238E27FC236}">
                <a16:creationId xmlns:a16="http://schemas.microsoft.com/office/drawing/2014/main" id="{82406B3C-244C-48B3-94A7-506BF063A907}"/>
              </a:ext>
            </a:extLst>
          </p:cNvPr>
          <p:cNvSpPr/>
          <p:nvPr/>
        </p:nvSpPr>
        <p:spPr>
          <a:xfrm>
            <a:off x="3504271" y="2590798"/>
            <a:ext cx="6540087" cy="46835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dirty="0">
                <a:solidFill>
                  <a:schemeClr val="tx1"/>
                </a:solidFill>
              </a:rPr>
              <a:t>長期の事業：どう運営：先の読めない長期：リスク分析</a:t>
            </a:r>
            <a:endParaRPr kumimoji="1" lang="en-US" altLang="ja-JP" sz="1600" dirty="0">
              <a:solidFill>
                <a:schemeClr val="tx1"/>
              </a:solidFill>
            </a:endParaRPr>
          </a:p>
          <a:p>
            <a:pPr algn="ctr"/>
            <a:r>
              <a:rPr kumimoji="1" lang="ja-JP" altLang="en-US" sz="1600" dirty="0">
                <a:solidFill>
                  <a:schemeClr val="tx1"/>
                </a:solidFill>
              </a:rPr>
              <a:t>リスクを考慮した運営計画コンセプト</a:t>
            </a:r>
          </a:p>
        </p:txBody>
      </p:sp>
      <p:sp>
        <p:nvSpPr>
          <p:cNvPr id="11" name="四角形: 角を丸くする 10">
            <a:extLst>
              <a:ext uri="{FF2B5EF4-FFF2-40B4-BE49-F238E27FC236}">
                <a16:creationId xmlns:a16="http://schemas.microsoft.com/office/drawing/2014/main" id="{D5BEBD06-2212-41C9-9FF9-B43DE92B7CD1}"/>
              </a:ext>
            </a:extLst>
          </p:cNvPr>
          <p:cNvSpPr/>
          <p:nvPr/>
        </p:nvSpPr>
        <p:spPr>
          <a:xfrm>
            <a:off x="3504271" y="3194824"/>
            <a:ext cx="6540087" cy="46835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a:solidFill>
                  <a:schemeClr val="tx1"/>
                </a:solidFill>
              </a:rPr>
              <a:t>SPC</a:t>
            </a:r>
            <a:r>
              <a:rPr kumimoji="1" lang="ja-JP" altLang="en-US" dirty="0">
                <a:solidFill>
                  <a:schemeClr val="tx1"/>
                </a:solidFill>
              </a:rPr>
              <a:t>はいったい誰がどう運営するかのコンセプト</a:t>
            </a:r>
          </a:p>
        </p:txBody>
      </p:sp>
      <p:sp>
        <p:nvSpPr>
          <p:cNvPr id="12" name="四角形: 角を丸くする 11">
            <a:extLst>
              <a:ext uri="{FF2B5EF4-FFF2-40B4-BE49-F238E27FC236}">
                <a16:creationId xmlns:a16="http://schemas.microsoft.com/office/drawing/2014/main" id="{3A1F70C2-228C-4C18-BC0A-69EB26B31CA6}"/>
              </a:ext>
            </a:extLst>
          </p:cNvPr>
          <p:cNvSpPr/>
          <p:nvPr/>
        </p:nvSpPr>
        <p:spPr>
          <a:xfrm>
            <a:off x="3504270" y="3819852"/>
            <a:ext cx="6540087" cy="58971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chemeClr val="tx1"/>
                </a:solidFill>
              </a:rPr>
              <a:t>業務の運営とはなにか明確でない案件が多い</a:t>
            </a:r>
            <a:endParaRPr kumimoji="1" lang="en-US" altLang="ja-JP" dirty="0">
              <a:solidFill>
                <a:schemeClr val="tx1"/>
              </a:solidFill>
            </a:endParaRPr>
          </a:p>
          <a:p>
            <a:pPr algn="ctr"/>
            <a:r>
              <a:rPr kumimoji="1" lang="ja-JP" altLang="en-US" dirty="0">
                <a:solidFill>
                  <a:schemeClr val="tx1"/>
                </a:solidFill>
              </a:rPr>
              <a:t>業務の運営：きちんと明文化しておくと　でコンセプト</a:t>
            </a:r>
          </a:p>
        </p:txBody>
      </p:sp>
      <p:sp>
        <p:nvSpPr>
          <p:cNvPr id="13" name="四角形: 角を丸くする 12">
            <a:extLst>
              <a:ext uri="{FF2B5EF4-FFF2-40B4-BE49-F238E27FC236}">
                <a16:creationId xmlns:a16="http://schemas.microsoft.com/office/drawing/2014/main" id="{A07F0F27-18C4-409C-BA7F-32D1846B89D1}"/>
              </a:ext>
            </a:extLst>
          </p:cNvPr>
          <p:cNvSpPr/>
          <p:nvPr/>
        </p:nvSpPr>
        <p:spPr>
          <a:xfrm>
            <a:off x="3504270" y="4555832"/>
            <a:ext cx="6540087" cy="624467"/>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chemeClr val="tx1"/>
                </a:solidFill>
              </a:rPr>
              <a:t>運営の明文化・運営の組織体制・自治体との協力体制</a:t>
            </a:r>
            <a:endParaRPr kumimoji="1" lang="en-US" altLang="ja-JP" dirty="0">
              <a:solidFill>
                <a:schemeClr val="tx1"/>
              </a:solidFill>
            </a:endParaRPr>
          </a:p>
          <a:p>
            <a:pPr algn="ctr"/>
            <a:r>
              <a:rPr kumimoji="1" lang="ja-JP" altLang="en-US" dirty="0">
                <a:solidFill>
                  <a:schemeClr val="tx1"/>
                </a:solidFill>
              </a:rPr>
              <a:t>だれがやるのか：委託契約の意識：見積が必要</a:t>
            </a:r>
          </a:p>
        </p:txBody>
      </p:sp>
      <p:sp>
        <p:nvSpPr>
          <p:cNvPr id="14" name="四角形: 角を丸くする 13">
            <a:extLst>
              <a:ext uri="{FF2B5EF4-FFF2-40B4-BE49-F238E27FC236}">
                <a16:creationId xmlns:a16="http://schemas.microsoft.com/office/drawing/2014/main" id="{B164A464-E683-42D8-A06B-FE6D8D1834D8}"/>
              </a:ext>
            </a:extLst>
          </p:cNvPr>
          <p:cNvSpPr/>
          <p:nvPr/>
        </p:nvSpPr>
        <p:spPr>
          <a:xfrm>
            <a:off x="3504270" y="5326563"/>
            <a:ext cx="6540087" cy="624467"/>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a:solidFill>
                  <a:schemeClr val="tx1"/>
                </a:solidFill>
              </a:rPr>
              <a:t>担当する企業が作成：コンセプトや金額を意識してもらう</a:t>
            </a:r>
            <a:endParaRPr kumimoji="1" lang="en-US" altLang="ja-JP" sz="1400" dirty="0">
              <a:solidFill>
                <a:schemeClr val="tx1"/>
              </a:solidFill>
            </a:endParaRPr>
          </a:p>
          <a:p>
            <a:pPr algn="ctr"/>
            <a:r>
              <a:rPr kumimoji="1" lang="ja-JP" altLang="en-US" sz="1400" dirty="0">
                <a:solidFill>
                  <a:schemeClr val="tx1"/>
                </a:solidFill>
              </a:rPr>
              <a:t>プロジェクトマネージャーが気を配って：運営担当企業が</a:t>
            </a:r>
            <a:r>
              <a:rPr kumimoji="1" lang="en-US" altLang="ja-JP" sz="1400" dirty="0">
                <a:solidFill>
                  <a:schemeClr val="tx1"/>
                </a:solidFill>
              </a:rPr>
              <a:t>PFI</a:t>
            </a:r>
            <a:r>
              <a:rPr kumimoji="1" lang="ja-JP" altLang="en-US" sz="1400" dirty="0">
                <a:solidFill>
                  <a:schemeClr val="tx1"/>
                </a:solidFill>
              </a:rPr>
              <a:t>の認識が弱い</a:t>
            </a:r>
            <a:endParaRPr kumimoji="1" lang="en-US" altLang="ja-JP" sz="1400" dirty="0">
              <a:solidFill>
                <a:schemeClr val="tx1"/>
              </a:solidFill>
            </a:endParaRPr>
          </a:p>
        </p:txBody>
      </p:sp>
    </p:spTree>
    <p:extLst>
      <p:ext uri="{BB962C8B-B14F-4D97-AF65-F5344CB8AC3E}">
        <p14:creationId xmlns:p14="http://schemas.microsoft.com/office/powerpoint/2010/main" val="370539800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C3A652D-E488-49B0-A4FC-53A3B784DC46}"/>
              </a:ext>
            </a:extLst>
          </p:cNvPr>
          <p:cNvSpPr>
            <a:spLocks noGrp="1"/>
          </p:cNvSpPr>
          <p:nvPr>
            <p:ph type="title"/>
          </p:nvPr>
        </p:nvSpPr>
        <p:spPr>
          <a:xfrm>
            <a:off x="677334" y="609599"/>
            <a:ext cx="8929442" cy="1977483"/>
          </a:xfrm>
        </p:spPr>
        <p:txBody>
          <a:bodyPr>
            <a:normAutofit/>
          </a:bodyPr>
          <a:lstStyle/>
          <a:p>
            <a:r>
              <a:rPr kumimoji="1" lang="ja-JP" altLang="en-US" sz="2800" dirty="0">
                <a:solidFill>
                  <a:schemeClr val="tx1"/>
                </a:solidFill>
              </a:rPr>
              <a:t>プレゼンテーションに意識　その５　自主事業分野</a:t>
            </a:r>
            <a:br>
              <a:rPr kumimoji="1" lang="en-US" altLang="ja-JP" sz="2800" dirty="0">
                <a:solidFill>
                  <a:schemeClr val="tx1"/>
                </a:solidFill>
              </a:rPr>
            </a:br>
            <a:r>
              <a:rPr kumimoji="1" lang="ja-JP" altLang="en-US" sz="2800" dirty="0">
                <a:solidFill>
                  <a:schemeClr val="tx1"/>
                </a:solidFill>
              </a:rPr>
              <a:t>各分野担当者がコンセプト→具体的なキーポイント</a:t>
            </a:r>
            <a:br>
              <a:rPr kumimoji="1" lang="en-US" altLang="ja-JP" sz="2800" dirty="0">
                <a:solidFill>
                  <a:schemeClr val="tx1"/>
                </a:solidFill>
              </a:rPr>
            </a:br>
            <a:r>
              <a:rPr kumimoji="1" lang="ja-JP" altLang="en-US" sz="2800" dirty="0">
                <a:solidFill>
                  <a:schemeClr val="tx1"/>
                </a:solidFill>
              </a:rPr>
              <a:t>を。発表する。　　</a:t>
            </a:r>
            <a:br>
              <a:rPr kumimoji="1" lang="en-US" altLang="ja-JP" sz="2800" dirty="0">
                <a:solidFill>
                  <a:schemeClr val="tx1"/>
                </a:solidFill>
              </a:rPr>
            </a:br>
            <a:r>
              <a:rPr kumimoji="1" lang="ja-JP" altLang="en-US" sz="2800" dirty="0">
                <a:solidFill>
                  <a:schemeClr val="tx1"/>
                </a:solidFill>
              </a:rPr>
              <a:t>ことを意識して、　提案作成のとき　実行してもらう。</a:t>
            </a:r>
          </a:p>
        </p:txBody>
      </p:sp>
      <p:sp>
        <p:nvSpPr>
          <p:cNvPr id="3" name="スライド番号プレースホルダー 2">
            <a:extLst>
              <a:ext uri="{FF2B5EF4-FFF2-40B4-BE49-F238E27FC236}">
                <a16:creationId xmlns:a16="http://schemas.microsoft.com/office/drawing/2014/main" id="{B7E2777E-4969-4633-8DE8-D5C3E83AF149}"/>
              </a:ext>
            </a:extLst>
          </p:cNvPr>
          <p:cNvSpPr>
            <a:spLocks noGrp="1"/>
          </p:cNvSpPr>
          <p:nvPr>
            <p:ph type="sldNum" sz="quarter" idx="12"/>
          </p:nvPr>
        </p:nvSpPr>
        <p:spPr/>
        <p:txBody>
          <a:bodyPr/>
          <a:lstStyle/>
          <a:p>
            <a:fld id="{8CBE0B6B-AA1C-4A08-8C69-36F95E8FD104}" type="slidenum">
              <a:rPr kumimoji="1" lang="ja-JP" altLang="en-US" smtClean="0">
                <a:solidFill>
                  <a:schemeClr val="tx1"/>
                </a:solidFill>
              </a:rPr>
              <a:t>17</a:t>
            </a:fld>
            <a:endParaRPr kumimoji="1" lang="ja-JP" altLang="en-US">
              <a:solidFill>
                <a:schemeClr val="tx1"/>
              </a:solidFill>
            </a:endParaRPr>
          </a:p>
        </p:txBody>
      </p:sp>
      <p:sp>
        <p:nvSpPr>
          <p:cNvPr id="4" name="四角形: 角を丸くする 3">
            <a:extLst>
              <a:ext uri="{FF2B5EF4-FFF2-40B4-BE49-F238E27FC236}">
                <a16:creationId xmlns:a16="http://schemas.microsoft.com/office/drawing/2014/main" id="{D54AF9B0-DE95-415C-8C01-932D03F00177}"/>
              </a:ext>
            </a:extLst>
          </p:cNvPr>
          <p:cNvSpPr/>
          <p:nvPr/>
        </p:nvSpPr>
        <p:spPr>
          <a:xfrm>
            <a:off x="2213515" y="2587082"/>
            <a:ext cx="1198756" cy="46835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a:solidFill>
                  <a:schemeClr val="tx1"/>
                </a:solidFill>
              </a:rPr>
              <a:t>自主事業</a:t>
            </a:r>
            <a:endParaRPr kumimoji="1" lang="en-US" altLang="ja-JP" sz="1400" dirty="0">
              <a:solidFill>
                <a:schemeClr val="tx1"/>
              </a:solidFill>
            </a:endParaRPr>
          </a:p>
          <a:p>
            <a:pPr algn="ctr"/>
            <a:r>
              <a:rPr kumimoji="1" lang="ja-JP" altLang="en-US" sz="1400" dirty="0">
                <a:solidFill>
                  <a:schemeClr val="tx1"/>
                </a:solidFill>
              </a:rPr>
              <a:t>コンセプト</a:t>
            </a:r>
          </a:p>
        </p:txBody>
      </p:sp>
      <p:sp>
        <p:nvSpPr>
          <p:cNvPr id="5" name="四角形: 角を丸くする 4">
            <a:extLst>
              <a:ext uri="{FF2B5EF4-FFF2-40B4-BE49-F238E27FC236}">
                <a16:creationId xmlns:a16="http://schemas.microsoft.com/office/drawing/2014/main" id="{DCDB0CA2-7EF4-4E8F-ADBD-95E74205CA2C}"/>
              </a:ext>
            </a:extLst>
          </p:cNvPr>
          <p:cNvSpPr/>
          <p:nvPr/>
        </p:nvSpPr>
        <p:spPr>
          <a:xfrm>
            <a:off x="2213515" y="3194824"/>
            <a:ext cx="1198756" cy="46835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a:solidFill>
                  <a:schemeClr val="tx1"/>
                </a:solidFill>
              </a:rPr>
              <a:t>おまかせ</a:t>
            </a:r>
          </a:p>
        </p:txBody>
      </p:sp>
      <p:sp>
        <p:nvSpPr>
          <p:cNvPr id="6" name="四角形: 角を丸くする 5">
            <a:extLst>
              <a:ext uri="{FF2B5EF4-FFF2-40B4-BE49-F238E27FC236}">
                <a16:creationId xmlns:a16="http://schemas.microsoft.com/office/drawing/2014/main" id="{ADF30063-65F1-4F00-B1BD-900634F08DE9}"/>
              </a:ext>
            </a:extLst>
          </p:cNvPr>
          <p:cNvSpPr/>
          <p:nvPr/>
        </p:nvSpPr>
        <p:spPr>
          <a:xfrm>
            <a:off x="2213515" y="3802566"/>
            <a:ext cx="1198756" cy="62446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a:solidFill>
                  <a:schemeClr val="tx1"/>
                </a:solidFill>
              </a:rPr>
              <a:t>提案</a:t>
            </a:r>
            <a:endParaRPr kumimoji="1" lang="en-US" altLang="ja-JP" sz="1400" dirty="0">
              <a:solidFill>
                <a:schemeClr val="tx1"/>
              </a:solidFill>
            </a:endParaRPr>
          </a:p>
          <a:p>
            <a:pPr algn="ctr"/>
            <a:r>
              <a:rPr kumimoji="1" lang="ja-JP" altLang="en-US" sz="1400" dirty="0">
                <a:solidFill>
                  <a:schemeClr val="tx1"/>
                </a:solidFill>
              </a:rPr>
              <a:t>できれば</a:t>
            </a:r>
          </a:p>
        </p:txBody>
      </p:sp>
      <p:sp>
        <p:nvSpPr>
          <p:cNvPr id="7" name="四角形: 角を丸くする 6">
            <a:extLst>
              <a:ext uri="{FF2B5EF4-FFF2-40B4-BE49-F238E27FC236}">
                <a16:creationId xmlns:a16="http://schemas.microsoft.com/office/drawing/2014/main" id="{500B9D30-DE5F-4E19-B3B9-AE9EE7D5F67D}"/>
              </a:ext>
            </a:extLst>
          </p:cNvPr>
          <p:cNvSpPr/>
          <p:nvPr/>
        </p:nvSpPr>
        <p:spPr>
          <a:xfrm>
            <a:off x="2213515" y="4564565"/>
            <a:ext cx="1198756" cy="62446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a:solidFill>
                  <a:schemeClr val="tx1"/>
                </a:solidFill>
              </a:rPr>
              <a:t>コンセプト</a:t>
            </a:r>
            <a:endParaRPr kumimoji="1" lang="en-US" altLang="ja-JP" sz="1400" dirty="0">
              <a:solidFill>
                <a:schemeClr val="tx1"/>
              </a:solidFill>
            </a:endParaRPr>
          </a:p>
          <a:p>
            <a:pPr algn="ctr"/>
            <a:r>
              <a:rPr kumimoji="1" lang="ja-JP" altLang="en-US" sz="1400" dirty="0">
                <a:solidFill>
                  <a:schemeClr val="tx1"/>
                </a:solidFill>
              </a:rPr>
              <a:t>は</a:t>
            </a:r>
          </a:p>
        </p:txBody>
      </p:sp>
      <p:sp>
        <p:nvSpPr>
          <p:cNvPr id="8" name="正方形/長方形 7">
            <a:extLst>
              <a:ext uri="{FF2B5EF4-FFF2-40B4-BE49-F238E27FC236}">
                <a16:creationId xmlns:a16="http://schemas.microsoft.com/office/drawing/2014/main" id="{E623033F-2E05-4210-85F7-8E594E527D8D}"/>
              </a:ext>
            </a:extLst>
          </p:cNvPr>
          <p:cNvSpPr/>
          <p:nvPr/>
        </p:nvSpPr>
        <p:spPr>
          <a:xfrm>
            <a:off x="239751" y="2587082"/>
            <a:ext cx="1366025" cy="345428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chemeClr val="tx1"/>
                </a:solidFill>
              </a:rPr>
              <a:t>自主事業</a:t>
            </a:r>
            <a:endParaRPr kumimoji="1" lang="en-US" altLang="ja-JP" dirty="0">
              <a:solidFill>
                <a:schemeClr val="tx1"/>
              </a:solidFill>
            </a:endParaRPr>
          </a:p>
          <a:p>
            <a:pPr algn="ctr"/>
            <a:r>
              <a:rPr kumimoji="1" lang="ja-JP" altLang="en-US" dirty="0">
                <a:solidFill>
                  <a:schemeClr val="tx1"/>
                </a:solidFill>
              </a:rPr>
              <a:t>コンセプト</a:t>
            </a:r>
            <a:endParaRPr kumimoji="1" lang="en-US" altLang="ja-JP" dirty="0">
              <a:solidFill>
                <a:schemeClr val="tx1"/>
              </a:solidFill>
            </a:endParaRPr>
          </a:p>
          <a:p>
            <a:pPr algn="ctr"/>
            <a:r>
              <a:rPr kumimoji="1" lang="ja-JP" altLang="en-US" dirty="0">
                <a:solidFill>
                  <a:schemeClr val="tx1"/>
                </a:solidFill>
              </a:rPr>
              <a:t>として</a:t>
            </a:r>
            <a:endParaRPr kumimoji="1" lang="en-US" altLang="ja-JP" dirty="0">
              <a:solidFill>
                <a:schemeClr val="tx1"/>
              </a:solidFill>
            </a:endParaRPr>
          </a:p>
          <a:p>
            <a:pPr algn="ctr"/>
            <a:r>
              <a:rPr kumimoji="1" lang="ja-JP" altLang="en-US" dirty="0">
                <a:solidFill>
                  <a:schemeClr val="tx1"/>
                </a:solidFill>
              </a:rPr>
              <a:t>必要な</a:t>
            </a:r>
            <a:endParaRPr kumimoji="1" lang="en-US" altLang="ja-JP" dirty="0">
              <a:solidFill>
                <a:schemeClr val="tx1"/>
              </a:solidFill>
            </a:endParaRPr>
          </a:p>
          <a:p>
            <a:pPr algn="ctr"/>
            <a:r>
              <a:rPr kumimoji="1" lang="ja-JP" altLang="en-US" dirty="0">
                <a:solidFill>
                  <a:schemeClr val="tx1"/>
                </a:solidFill>
              </a:rPr>
              <a:t>個別項目</a:t>
            </a:r>
            <a:endParaRPr kumimoji="1" lang="en-US" altLang="ja-JP" dirty="0">
              <a:solidFill>
                <a:schemeClr val="tx1"/>
              </a:solidFill>
            </a:endParaRPr>
          </a:p>
          <a:p>
            <a:pPr algn="ctr"/>
            <a:endParaRPr kumimoji="1" lang="en-US" altLang="ja-JP" dirty="0">
              <a:solidFill>
                <a:schemeClr val="tx1"/>
              </a:solidFill>
            </a:endParaRPr>
          </a:p>
          <a:p>
            <a:pPr algn="ctr"/>
            <a:r>
              <a:rPr kumimoji="1" lang="ja-JP" altLang="en-US" dirty="0">
                <a:solidFill>
                  <a:schemeClr val="tx1"/>
                </a:solidFill>
              </a:rPr>
              <a:t>自主事業</a:t>
            </a:r>
            <a:endParaRPr kumimoji="1" lang="en-US" altLang="ja-JP" dirty="0">
              <a:solidFill>
                <a:schemeClr val="tx1"/>
              </a:solidFill>
            </a:endParaRPr>
          </a:p>
          <a:p>
            <a:pPr algn="ctr"/>
            <a:r>
              <a:rPr kumimoji="1" lang="ja-JP" altLang="en-US" dirty="0">
                <a:solidFill>
                  <a:schemeClr val="tx1"/>
                </a:solidFill>
              </a:rPr>
              <a:t>必要</a:t>
            </a:r>
            <a:endParaRPr kumimoji="1" lang="en-US" altLang="ja-JP" dirty="0">
              <a:solidFill>
                <a:schemeClr val="tx1"/>
              </a:solidFill>
            </a:endParaRPr>
          </a:p>
          <a:p>
            <a:pPr algn="ctr"/>
            <a:r>
              <a:rPr kumimoji="1" lang="ja-JP" altLang="en-US" dirty="0">
                <a:solidFill>
                  <a:schemeClr val="tx1"/>
                </a:solidFill>
              </a:rPr>
              <a:t>ない事案が</a:t>
            </a:r>
            <a:endParaRPr kumimoji="1" lang="en-US" altLang="ja-JP" dirty="0">
              <a:solidFill>
                <a:schemeClr val="tx1"/>
              </a:solidFill>
            </a:endParaRPr>
          </a:p>
          <a:p>
            <a:pPr algn="ctr"/>
            <a:r>
              <a:rPr kumimoji="1" lang="ja-JP" altLang="en-US" dirty="0">
                <a:solidFill>
                  <a:schemeClr val="tx1"/>
                </a:solidFill>
              </a:rPr>
              <a:t>多い</a:t>
            </a:r>
            <a:endParaRPr kumimoji="1" lang="en-US" altLang="ja-JP" dirty="0">
              <a:solidFill>
                <a:schemeClr val="tx1"/>
              </a:solidFill>
            </a:endParaRPr>
          </a:p>
          <a:p>
            <a:pPr algn="ctr"/>
            <a:endParaRPr kumimoji="1" lang="en-US" altLang="ja-JP" dirty="0">
              <a:solidFill>
                <a:schemeClr val="tx1"/>
              </a:solidFill>
            </a:endParaRPr>
          </a:p>
          <a:p>
            <a:pPr algn="ctr"/>
            <a:r>
              <a:rPr kumimoji="1" lang="ja-JP" altLang="en-US" dirty="0">
                <a:solidFill>
                  <a:schemeClr val="tx1"/>
                </a:solidFill>
              </a:rPr>
              <a:t>担う企業</a:t>
            </a:r>
          </a:p>
        </p:txBody>
      </p:sp>
      <p:sp>
        <p:nvSpPr>
          <p:cNvPr id="9" name="四角形: 角を丸くする 8">
            <a:extLst>
              <a:ext uri="{FF2B5EF4-FFF2-40B4-BE49-F238E27FC236}">
                <a16:creationId xmlns:a16="http://schemas.microsoft.com/office/drawing/2014/main" id="{AC593975-571D-45AA-8C3F-BECE2F8EC590}"/>
              </a:ext>
            </a:extLst>
          </p:cNvPr>
          <p:cNvSpPr/>
          <p:nvPr/>
        </p:nvSpPr>
        <p:spPr>
          <a:xfrm>
            <a:off x="2213515" y="5326564"/>
            <a:ext cx="1198756" cy="62446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chemeClr val="tx1"/>
                </a:solidFill>
              </a:rPr>
              <a:t>設定できないとき</a:t>
            </a:r>
          </a:p>
        </p:txBody>
      </p:sp>
      <p:sp>
        <p:nvSpPr>
          <p:cNvPr id="10" name="四角形: 角を丸くする 9">
            <a:extLst>
              <a:ext uri="{FF2B5EF4-FFF2-40B4-BE49-F238E27FC236}">
                <a16:creationId xmlns:a16="http://schemas.microsoft.com/office/drawing/2014/main" id="{82406B3C-244C-48B3-94A7-506BF063A907}"/>
              </a:ext>
            </a:extLst>
          </p:cNvPr>
          <p:cNvSpPr/>
          <p:nvPr/>
        </p:nvSpPr>
        <p:spPr>
          <a:xfrm>
            <a:off x="3504271" y="2590798"/>
            <a:ext cx="6540087" cy="46835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dirty="0">
                <a:solidFill>
                  <a:schemeClr val="tx1"/>
                </a:solidFill>
              </a:rPr>
              <a:t>自主事業は担う企業の確保がすべて</a:t>
            </a:r>
          </a:p>
        </p:txBody>
      </p:sp>
      <p:sp>
        <p:nvSpPr>
          <p:cNvPr id="11" name="四角形: 角を丸くする 10">
            <a:extLst>
              <a:ext uri="{FF2B5EF4-FFF2-40B4-BE49-F238E27FC236}">
                <a16:creationId xmlns:a16="http://schemas.microsoft.com/office/drawing/2014/main" id="{D5BEBD06-2212-41C9-9FF9-B43DE92B7CD1}"/>
              </a:ext>
            </a:extLst>
          </p:cNvPr>
          <p:cNvSpPr/>
          <p:nvPr/>
        </p:nvSpPr>
        <p:spPr>
          <a:xfrm>
            <a:off x="3504271" y="3194824"/>
            <a:ext cx="6540087" cy="46835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a:solidFill>
                  <a:schemeClr val="tx1"/>
                </a:solidFill>
              </a:rPr>
              <a:t>自主事業を担う企業におまかせ　なので</a:t>
            </a:r>
            <a:endParaRPr kumimoji="1" lang="en-US" altLang="ja-JP" sz="1400" dirty="0">
              <a:solidFill>
                <a:schemeClr val="tx1"/>
              </a:solidFill>
            </a:endParaRPr>
          </a:p>
          <a:p>
            <a:pPr algn="ctr"/>
            <a:r>
              <a:rPr kumimoji="1" lang="ja-JP" altLang="en-US" sz="1400" dirty="0">
                <a:solidFill>
                  <a:schemeClr val="tx1"/>
                </a:solidFill>
              </a:rPr>
              <a:t>この企業とプロジェクトリーダーの話し合いが大切</a:t>
            </a:r>
          </a:p>
        </p:txBody>
      </p:sp>
      <p:sp>
        <p:nvSpPr>
          <p:cNvPr id="12" name="四角形: 角を丸くする 11">
            <a:extLst>
              <a:ext uri="{FF2B5EF4-FFF2-40B4-BE49-F238E27FC236}">
                <a16:creationId xmlns:a16="http://schemas.microsoft.com/office/drawing/2014/main" id="{3A1F70C2-228C-4C18-BC0A-69EB26B31CA6}"/>
              </a:ext>
            </a:extLst>
          </p:cNvPr>
          <p:cNvSpPr/>
          <p:nvPr/>
        </p:nvSpPr>
        <p:spPr>
          <a:xfrm>
            <a:off x="3504270" y="3819852"/>
            <a:ext cx="6540087" cy="58971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chemeClr val="tx1"/>
                </a:solidFill>
              </a:rPr>
              <a:t>ほぼ何とかなることは多いが事業コンセプトにより近く</a:t>
            </a:r>
            <a:endParaRPr kumimoji="1" lang="en-US" altLang="ja-JP" dirty="0">
              <a:solidFill>
                <a:schemeClr val="tx1"/>
              </a:solidFill>
            </a:endParaRPr>
          </a:p>
          <a:p>
            <a:pPr algn="ctr"/>
            <a:r>
              <a:rPr kumimoji="1" lang="ja-JP" altLang="en-US" dirty="0">
                <a:solidFill>
                  <a:schemeClr val="tx1"/>
                </a:solidFill>
              </a:rPr>
              <a:t>より自治体に有利な自主事業か、のコンセプト</a:t>
            </a:r>
          </a:p>
        </p:txBody>
      </p:sp>
      <p:sp>
        <p:nvSpPr>
          <p:cNvPr id="13" name="四角形: 角を丸くする 12">
            <a:extLst>
              <a:ext uri="{FF2B5EF4-FFF2-40B4-BE49-F238E27FC236}">
                <a16:creationId xmlns:a16="http://schemas.microsoft.com/office/drawing/2014/main" id="{A07F0F27-18C4-409C-BA7F-32D1846B89D1}"/>
              </a:ext>
            </a:extLst>
          </p:cNvPr>
          <p:cNvSpPr/>
          <p:nvPr/>
        </p:nvSpPr>
        <p:spPr>
          <a:xfrm>
            <a:off x="3504270" y="4555832"/>
            <a:ext cx="6540087" cy="624467"/>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solidFill>
                  <a:schemeClr val="tx1"/>
                </a:solidFill>
              </a:rPr>
              <a:t>より自治体の要求に近い分野：福祉・利便性とか</a:t>
            </a:r>
            <a:endParaRPr kumimoji="1" lang="en-US" altLang="ja-JP" dirty="0">
              <a:solidFill>
                <a:schemeClr val="tx1"/>
              </a:solidFill>
            </a:endParaRPr>
          </a:p>
          <a:p>
            <a:pPr algn="ctr"/>
            <a:r>
              <a:rPr kumimoji="1" lang="ja-JP" altLang="en-US" dirty="0">
                <a:solidFill>
                  <a:schemeClr val="tx1"/>
                </a:solidFill>
              </a:rPr>
              <a:t>自主事業からの自治体の収入はより多く</a:t>
            </a:r>
          </a:p>
        </p:txBody>
      </p:sp>
      <p:sp>
        <p:nvSpPr>
          <p:cNvPr id="14" name="四角形: 角を丸くする 13">
            <a:extLst>
              <a:ext uri="{FF2B5EF4-FFF2-40B4-BE49-F238E27FC236}">
                <a16:creationId xmlns:a16="http://schemas.microsoft.com/office/drawing/2014/main" id="{B164A464-E683-42D8-A06B-FE6D8D1834D8}"/>
              </a:ext>
            </a:extLst>
          </p:cNvPr>
          <p:cNvSpPr/>
          <p:nvPr/>
        </p:nvSpPr>
        <p:spPr>
          <a:xfrm>
            <a:off x="3504270" y="5326563"/>
            <a:ext cx="6540087" cy="624467"/>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a:solidFill>
                  <a:schemeClr val="tx1"/>
                </a:solidFill>
              </a:rPr>
              <a:t>できない理由：努力しなかった感がでないように・努力したエビデンス</a:t>
            </a:r>
            <a:endParaRPr kumimoji="1" lang="en-US" altLang="ja-JP" sz="1400" dirty="0">
              <a:solidFill>
                <a:schemeClr val="tx1"/>
              </a:solidFill>
            </a:endParaRPr>
          </a:p>
          <a:p>
            <a:pPr algn="ctr"/>
            <a:r>
              <a:rPr kumimoji="1" lang="ja-JP" altLang="en-US" sz="1400" dirty="0">
                <a:solidFill>
                  <a:schemeClr val="tx1"/>
                </a:solidFill>
              </a:rPr>
              <a:t>どのチームも設定できないような困難な条件だったのか</a:t>
            </a:r>
          </a:p>
        </p:txBody>
      </p:sp>
    </p:spTree>
    <p:extLst>
      <p:ext uri="{BB962C8B-B14F-4D97-AF65-F5344CB8AC3E}">
        <p14:creationId xmlns:p14="http://schemas.microsoft.com/office/powerpoint/2010/main" val="277807823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9F4444CE-BC8D-4D61-B303-4C05614E62A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タイトル 1">
            <a:extLst>
              <a:ext uri="{FF2B5EF4-FFF2-40B4-BE49-F238E27FC236}">
                <a16:creationId xmlns:a16="http://schemas.microsoft.com/office/drawing/2014/main" id="{536A2D18-BFE2-4E71-9D11-70B213670017}"/>
              </a:ext>
            </a:extLst>
          </p:cNvPr>
          <p:cNvSpPr>
            <a:spLocks noGrp="1"/>
          </p:cNvSpPr>
          <p:nvPr>
            <p:ph type="title"/>
          </p:nvPr>
        </p:nvSpPr>
        <p:spPr>
          <a:xfrm>
            <a:off x="1286933" y="609600"/>
            <a:ext cx="10197494" cy="1099457"/>
          </a:xfrm>
        </p:spPr>
        <p:txBody>
          <a:bodyPr>
            <a:normAutofit/>
          </a:bodyPr>
          <a:lstStyle/>
          <a:p>
            <a:r>
              <a:rPr lang="ja-JP" altLang="en-US" dirty="0"/>
              <a:t>コンソ</a:t>
            </a:r>
            <a:r>
              <a:rPr lang="en-US" altLang="ja-JP" dirty="0"/>
              <a:t>―</a:t>
            </a:r>
            <a:r>
              <a:rPr lang="ja-JP" altLang="en-US" dirty="0"/>
              <a:t>シャム会議期間の間：</a:t>
            </a:r>
            <a:endParaRPr kumimoji="1" lang="ja-JP" altLang="en-US" dirty="0"/>
          </a:p>
        </p:txBody>
      </p:sp>
      <p:sp>
        <p:nvSpPr>
          <p:cNvPr id="12" name="Isosceles Triangle 11">
            <a:extLst>
              <a:ext uri="{FF2B5EF4-FFF2-40B4-BE49-F238E27FC236}">
                <a16:creationId xmlns:a16="http://schemas.microsoft.com/office/drawing/2014/main" id="{73772B81-181F-48B7-8826-4D9686D15DF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 name="スライド番号プレースホルダー 2">
            <a:extLst>
              <a:ext uri="{FF2B5EF4-FFF2-40B4-BE49-F238E27FC236}">
                <a16:creationId xmlns:a16="http://schemas.microsoft.com/office/drawing/2014/main" id="{52AA744C-90D1-4CE2-8A59-5381F7E15511}"/>
              </a:ext>
            </a:extLst>
          </p:cNvPr>
          <p:cNvSpPr>
            <a:spLocks noGrp="1"/>
          </p:cNvSpPr>
          <p:nvPr>
            <p:ph type="sldNum" sz="quarter" idx="12"/>
          </p:nvPr>
        </p:nvSpPr>
        <p:spPr>
          <a:xfrm>
            <a:off x="9894532" y="6182876"/>
            <a:ext cx="683339" cy="365125"/>
          </a:xfrm>
        </p:spPr>
        <p:txBody>
          <a:bodyPr>
            <a:normAutofit/>
          </a:bodyPr>
          <a:lstStyle/>
          <a:p>
            <a:pPr>
              <a:spcAft>
                <a:spcPts val="600"/>
              </a:spcAft>
            </a:pPr>
            <a:fld id="{8CBE0B6B-AA1C-4A08-8C69-36F95E8FD104}" type="slidenum">
              <a:rPr kumimoji="1" lang="ja-JP" altLang="en-US" smtClean="0"/>
              <a:pPr>
                <a:spcAft>
                  <a:spcPts val="600"/>
                </a:spcAft>
              </a:pPr>
              <a:t>18</a:t>
            </a:fld>
            <a:endParaRPr kumimoji="1" lang="ja-JP" altLang="en-US"/>
          </a:p>
        </p:txBody>
      </p:sp>
      <p:sp>
        <p:nvSpPr>
          <p:cNvPr id="14" name="Isosceles Triangle 13">
            <a:extLst>
              <a:ext uri="{FF2B5EF4-FFF2-40B4-BE49-F238E27FC236}">
                <a16:creationId xmlns:a16="http://schemas.microsoft.com/office/drawing/2014/main" id="{B2205F6E-03C6-4E92-877C-E2482F6599A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1743267"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aphicFrame>
        <p:nvGraphicFramePr>
          <p:cNvPr id="6" name="コンテンツ プレースホルダー 3">
            <a:extLst>
              <a:ext uri="{FF2B5EF4-FFF2-40B4-BE49-F238E27FC236}">
                <a16:creationId xmlns:a16="http://schemas.microsoft.com/office/drawing/2014/main" id="{AA10A865-8E18-4ACC-A566-DD42DE834AB9}"/>
              </a:ext>
            </a:extLst>
          </p:cNvPr>
          <p:cNvGraphicFramePr>
            <a:graphicFrameLocks noGrp="1"/>
          </p:cNvGraphicFramePr>
          <p:nvPr>
            <p:ph idx="1"/>
            <p:extLst>
              <p:ext uri="{D42A27DB-BD31-4B8C-83A1-F6EECF244321}">
                <p14:modId xmlns:p14="http://schemas.microsoft.com/office/powerpoint/2010/main" val="4014472961"/>
              </p:ext>
            </p:extLst>
          </p:nvPr>
        </p:nvGraphicFramePr>
        <p:xfrm>
          <a:off x="1353840" y="1382259"/>
          <a:ext cx="9618133" cy="409348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02695711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4">
            <a:extLst>
              <a:ext uri="{FF2B5EF4-FFF2-40B4-BE49-F238E27FC236}">
                <a16:creationId xmlns:a16="http://schemas.microsoft.com/office/drawing/2014/main" id="{19C38DA8-C97F-41DA-8352-82CA8CD31DFD}"/>
              </a:ext>
            </a:extLst>
          </p:cNvPr>
          <p:cNvSpPr>
            <a:spLocks noGrp="1"/>
          </p:cNvSpPr>
          <p:nvPr>
            <p:ph type="title"/>
          </p:nvPr>
        </p:nvSpPr>
        <p:spPr/>
        <p:txBody>
          <a:bodyPr/>
          <a:lstStyle/>
          <a:p>
            <a:r>
              <a:rPr lang="ja-JP" altLang="en-US" dirty="0"/>
              <a:t>提案策定のコンセプトからの手順</a:t>
            </a:r>
          </a:p>
        </p:txBody>
      </p:sp>
      <p:sp>
        <p:nvSpPr>
          <p:cNvPr id="6" name="テキスト プレースホルダー 5">
            <a:extLst>
              <a:ext uri="{FF2B5EF4-FFF2-40B4-BE49-F238E27FC236}">
                <a16:creationId xmlns:a16="http://schemas.microsoft.com/office/drawing/2014/main" id="{B3EC5099-89CC-4441-9C98-D3411ECB3D18}"/>
              </a:ext>
            </a:extLst>
          </p:cNvPr>
          <p:cNvSpPr>
            <a:spLocks noGrp="1"/>
          </p:cNvSpPr>
          <p:nvPr>
            <p:ph type="body" idx="1"/>
          </p:nvPr>
        </p:nvSpPr>
        <p:spPr/>
        <p:txBody>
          <a:bodyPr/>
          <a:lstStyle/>
          <a:p>
            <a:endParaRPr lang="ja-JP" altLang="en-US"/>
          </a:p>
        </p:txBody>
      </p:sp>
      <p:sp>
        <p:nvSpPr>
          <p:cNvPr id="4" name="スライド番号プレースホルダー 3">
            <a:extLst>
              <a:ext uri="{FF2B5EF4-FFF2-40B4-BE49-F238E27FC236}">
                <a16:creationId xmlns:a16="http://schemas.microsoft.com/office/drawing/2014/main" id="{06F31B47-756A-4B3B-8CC6-28EF1BF6910A}"/>
              </a:ext>
            </a:extLst>
          </p:cNvPr>
          <p:cNvSpPr>
            <a:spLocks noGrp="1"/>
          </p:cNvSpPr>
          <p:nvPr>
            <p:ph type="sldNum" sz="quarter" idx="12"/>
          </p:nvPr>
        </p:nvSpPr>
        <p:spPr/>
        <p:txBody>
          <a:bodyPr/>
          <a:lstStyle/>
          <a:p>
            <a:fld id="{8CBE0B6B-AA1C-4A08-8C69-36F95E8FD104}" type="slidenum">
              <a:rPr kumimoji="1" lang="ja-JP" altLang="en-US" smtClean="0"/>
              <a:t>19</a:t>
            </a:fld>
            <a:endParaRPr kumimoji="1" lang="ja-JP" altLang="en-US"/>
          </a:p>
        </p:txBody>
      </p:sp>
    </p:spTree>
    <p:extLst>
      <p:ext uri="{BB962C8B-B14F-4D97-AF65-F5344CB8AC3E}">
        <p14:creationId xmlns:p14="http://schemas.microsoft.com/office/powerpoint/2010/main" val="7751460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46A3CA5-A161-452B-9825-716C53B30358}"/>
              </a:ext>
            </a:extLst>
          </p:cNvPr>
          <p:cNvSpPr>
            <a:spLocks noGrp="1"/>
          </p:cNvSpPr>
          <p:nvPr>
            <p:ph type="title"/>
          </p:nvPr>
        </p:nvSpPr>
        <p:spPr>
          <a:xfrm>
            <a:off x="839788" y="365126"/>
            <a:ext cx="7750875" cy="731838"/>
          </a:xfrm>
        </p:spPr>
        <p:txBody>
          <a:bodyPr/>
          <a:lstStyle/>
          <a:p>
            <a:r>
              <a:rPr kumimoji="1" lang="ja-JP" altLang="en-US" dirty="0"/>
              <a:t>　　　　</a:t>
            </a:r>
            <a:r>
              <a:rPr kumimoji="1" lang="en-US" altLang="ja-JP" dirty="0"/>
              <a:t>10</a:t>
            </a:r>
            <a:r>
              <a:rPr kumimoji="1" lang="ja-JP" altLang="en-US" dirty="0"/>
              <a:t>回の内容</a:t>
            </a:r>
          </a:p>
        </p:txBody>
      </p:sp>
      <p:sp>
        <p:nvSpPr>
          <p:cNvPr id="12" name="コンテンツ プレースホルダー 6">
            <a:extLst>
              <a:ext uri="{FF2B5EF4-FFF2-40B4-BE49-F238E27FC236}">
                <a16:creationId xmlns:a16="http://schemas.microsoft.com/office/drawing/2014/main" id="{873D3D2C-B431-427E-9117-8EEB01E56546}"/>
              </a:ext>
            </a:extLst>
          </p:cNvPr>
          <p:cNvSpPr>
            <a:spLocks noGrp="1"/>
          </p:cNvSpPr>
          <p:nvPr>
            <p:ph sz="half" idx="2"/>
          </p:nvPr>
        </p:nvSpPr>
        <p:spPr>
          <a:xfrm>
            <a:off x="392516" y="1462089"/>
            <a:ext cx="5779684" cy="4727573"/>
          </a:xfrm>
        </p:spPr>
        <p:txBody>
          <a:bodyPr>
            <a:normAutofit/>
          </a:bodyPr>
          <a:lstStyle/>
          <a:p>
            <a:pPr marL="0" indent="0">
              <a:buNone/>
            </a:pPr>
            <a:r>
              <a:rPr lang="ja-JP" altLang="en-US" dirty="0"/>
              <a:t>第</a:t>
            </a:r>
            <a:r>
              <a:rPr lang="en-US" altLang="ja-JP" dirty="0"/>
              <a:t>1</a:t>
            </a:r>
            <a:r>
              <a:rPr lang="ja-JP" altLang="en-US" dirty="0"/>
              <a:t>回　チーム編成の要諦</a:t>
            </a:r>
            <a:endParaRPr lang="en-US" altLang="ja-JP" dirty="0"/>
          </a:p>
          <a:p>
            <a:pPr marL="0" indent="0">
              <a:buNone/>
            </a:pPr>
            <a:endParaRPr lang="en-US" altLang="ja-JP" dirty="0"/>
          </a:p>
          <a:p>
            <a:pPr marL="0" indent="0">
              <a:buNone/>
            </a:pPr>
            <a:r>
              <a:rPr lang="ja-JP" altLang="en-US" dirty="0"/>
              <a:t>第</a:t>
            </a:r>
            <a:r>
              <a:rPr lang="en-US" altLang="ja-JP" dirty="0"/>
              <a:t>2</a:t>
            </a:r>
            <a:r>
              <a:rPr lang="ja-JP" altLang="en-US" dirty="0"/>
              <a:t>回　チーム運営のプロセス　</a:t>
            </a:r>
            <a:endParaRPr lang="en-US" altLang="ja-JP" dirty="0"/>
          </a:p>
          <a:p>
            <a:pPr marL="0" indent="0">
              <a:buNone/>
            </a:pPr>
            <a:endParaRPr lang="en-US" altLang="ja-JP" sz="2400" dirty="0"/>
          </a:p>
          <a:p>
            <a:pPr marL="0" indent="0">
              <a:buNone/>
            </a:pPr>
            <a:r>
              <a:rPr lang="ja-JP" altLang="en-US" dirty="0"/>
              <a:t>第</a:t>
            </a:r>
            <a:r>
              <a:rPr lang="en-US" altLang="ja-JP" dirty="0"/>
              <a:t>3</a:t>
            </a:r>
            <a:r>
              <a:rPr lang="ja-JP" altLang="en-US" dirty="0"/>
              <a:t>回　提案作成の詳細</a:t>
            </a:r>
            <a:endParaRPr lang="en-US" altLang="ja-JP" dirty="0"/>
          </a:p>
          <a:p>
            <a:pPr marL="0" indent="0">
              <a:buNone/>
            </a:pPr>
            <a:endParaRPr lang="en-US" altLang="ja-JP" dirty="0"/>
          </a:p>
          <a:p>
            <a:pPr marL="0" indent="0">
              <a:buNone/>
            </a:pPr>
            <a:r>
              <a:rPr lang="ja-JP" altLang="en-US" dirty="0"/>
              <a:t>第</a:t>
            </a:r>
            <a:r>
              <a:rPr lang="en-US" altLang="ja-JP" dirty="0"/>
              <a:t>4</a:t>
            </a:r>
            <a:r>
              <a:rPr lang="ja-JP" altLang="en-US" dirty="0"/>
              <a:t>回　金融機関の選定・協議</a:t>
            </a:r>
            <a:endParaRPr lang="en-US" altLang="ja-JP" dirty="0"/>
          </a:p>
          <a:p>
            <a:pPr marL="0" indent="0">
              <a:buNone/>
            </a:pPr>
            <a:endParaRPr lang="en-US" altLang="ja-JP" dirty="0"/>
          </a:p>
          <a:p>
            <a:pPr marL="0" indent="0">
              <a:buNone/>
            </a:pPr>
            <a:r>
              <a:rPr lang="ja-JP" altLang="en-US" b="1" dirty="0"/>
              <a:t>第</a:t>
            </a:r>
            <a:r>
              <a:rPr lang="en-US" altLang="ja-JP" b="1" dirty="0"/>
              <a:t>5</a:t>
            </a:r>
            <a:r>
              <a:rPr lang="ja-JP" altLang="en-US" b="1" dirty="0"/>
              <a:t>回　審査委員会と審査</a:t>
            </a:r>
          </a:p>
        </p:txBody>
      </p:sp>
      <p:sp>
        <p:nvSpPr>
          <p:cNvPr id="9" name="コンテンツ プレースホルダー 8">
            <a:extLst>
              <a:ext uri="{FF2B5EF4-FFF2-40B4-BE49-F238E27FC236}">
                <a16:creationId xmlns:a16="http://schemas.microsoft.com/office/drawing/2014/main" id="{2E9C8D53-EF85-4582-82D3-F28C84674C01}"/>
              </a:ext>
            </a:extLst>
          </p:cNvPr>
          <p:cNvSpPr>
            <a:spLocks noGrp="1"/>
          </p:cNvSpPr>
          <p:nvPr>
            <p:ph sz="quarter" idx="4"/>
          </p:nvPr>
        </p:nvSpPr>
        <p:spPr>
          <a:xfrm>
            <a:off x="3980986" y="1539241"/>
            <a:ext cx="6117187" cy="4727574"/>
          </a:xfrm>
        </p:spPr>
        <p:txBody>
          <a:bodyPr>
            <a:normAutofit/>
          </a:bodyPr>
          <a:lstStyle/>
          <a:p>
            <a:pPr marL="0" indent="0">
              <a:buNone/>
            </a:pPr>
            <a:r>
              <a:rPr lang="ja-JP" altLang="en-US" sz="3200" b="1" dirty="0">
                <a:solidFill>
                  <a:srgbClr val="FF0000"/>
                </a:solidFill>
              </a:rPr>
              <a:t>第</a:t>
            </a:r>
            <a:r>
              <a:rPr lang="en-US" altLang="ja-JP" sz="3200" b="1" dirty="0">
                <a:solidFill>
                  <a:srgbClr val="FF0000"/>
                </a:solidFill>
              </a:rPr>
              <a:t>6</a:t>
            </a:r>
            <a:r>
              <a:rPr lang="ja-JP" altLang="en-US" sz="3200" b="1" dirty="0">
                <a:solidFill>
                  <a:srgbClr val="FF0000"/>
                </a:solidFill>
              </a:rPr>
              <a:t>回　提案の方向・コンセプト</a:t>
            </a:r>
            <a:endParaRPr lang="en-US" altLang="ja-JP" sz="3200" b="1" dirty="0">
              <a:solidFill>
                <a:srgbClr val="FF0000"/>
              </a:solidFill>
            </a:endParaRPr>
          </a:p>
          <a:p>
            <a:pPr marL="0" indent="0">
              <a:buNone/>
            </a:pPr>
            <a:endParaRPr lang="en-US" altLang="ja-JP" dirty="0"/>
          </a:p>
          <a:p>
            <a:pPr marL="0" indent="0">
              <a:buNone/>
            </a:pPr>
            <a:r>
              <a:rPr lang="ja-JP" altLang="en-US" dirty="0"/>
              <a:t>第</a:t>
            </a:r>
            <a:r>
              <a:rPr lang="en-US" altLang="ja-JP" dirty="0"/>
              <a:t>7</a:t>
            </a:r>
            <a:r>
              <a:rPr lang="ja-JP" altLang="en-US" dirty="0"/>
              <a:t>回　提案金額の成り立ち</a:t>
            </a:r>
            <a:endParaRPr lang="en-US" altLang="ja-JP" dirty="0"/>
          </a:p>
          <a:p>
            <a:pPr marL="0" indent="0">
              <a:buNone/>
            </a:pPr>
            <a:endParaRPr lang="en-US" altLang="ja-JP" dirty="0"/>
          </a:p>
          <a:p>
            <a:pPr marL="0" indent="0">
              <a:buNone/>
            </a:pPr>
            <a:r>
              <a:rPr lang="ja-JP" altLang="en-US" dirty="0"/>
              <a:t>第</a:t>
            </a:r>
            <a:r>
              <a:rPr lang="en-US" altLang="ja-JP" dirty="0"/>
              <a:t>8</a:t>
            </a:r>
            <a:r>
              <a:rPr lang="ja-JP" altLang="en-US" dirty="0"/>
              <a:t>回　提案書作成コンセプト</a:t>
            </a:r>
            <a:endParaRPr lang="en-US" altLang="ja-JP" dirty="0"/>
          </a:p>
          <a:p>
            <a:pPr marL="0" indent="0">
              <a:buNone/>
            </a:pPr>
            <a:endParaRPr lang="en-US" altLang="ja-JP" dirty="0"/>
          </a:p>
          <a:p>
            <a:pPr marL="0" indent="0">
              <a:buNone/>
            </a:pPr>
            <a:r>
              <a:rPr lang="ja-JP" altLang="en-US" dirty="0"/>
              <a:t>第</a:t>
            </a:r>
            <a:r>
              <a:rPr lang="en-US" altLang="ja-JP" dirty="0"/>
              <a:t>9</a:t>
            </a:r>
            <a:r>
              <a:rPr lang="ja-JP" altLang="en-US" dirty="0"/>
              <a:t>回　プレゼンテーション</a:t>
            </a:r>
            <a:endParaRPr lang="en-US" altLang="ja-JP" dirty="0"/>
          </a:p>
          <a:p>
            <a:pPr marL="0" indent="0">
              <a:buNone/>
            </a:pPr>
            <a:endParaRPr lang="en-US" altLang="ja-JP" dirty="0"/>
          </a:p>
          <a:p>
            <a:pPr marL="0" indent="0">
              <a:buNone/>
            </a:pPr>
            <a:r>
              <a:rPr lang="ja-JP" altLang="en-US" dirty="0"/>
              <a:t>第</a:t>
            </a:r>
            <a:r>
              <a:rPr lang="en-US" altLang="ja-JP" dirty="0"/>
              <a:t>10</a:t>
            </a:r>
            <a:r>
              <a:rPr lang="ja-JP" altLang="en-US" dirty="0"/>
              <a:t>回　</a:t>
            </a:r>
            <a:r>
              <a:rPr lang="en-US" altLang="ja-JP" dirty="0"/>
              <a:t>SPC</a:t>
            </a:r>
            <a:r>
              <a:rPr lang="ja-JP" altLang="en-US" dirty="0"/>
              <a:t>の経営</a:t>
            </a:r>
          </a:p>
        </p:txBody>
      </p:sp>
      <p:sp>
        <p:nvSpPr>
          <p:cNvPr id="11" name="スライド番号プレースホルダー 10">
            <a:extLst>
              <a:ext uri="{FF2B5EF4-FFF2-40B4-BE49-F238E27FC236}">
                <a16:creationId xmlns:a16="http://schemas.microsoft.com/office/drawing/2014/main" id="{F61FBBE1-224D-4819-A7F1-F1DA8D4097DE}"/>
              </a:ext>
            </a:extLst>
          </p:cNvPr>
          <p:cNvSpPr>
            <a:spLocks noGrp="1"/>
          </p:cNvSpPr>
          <p:nvPr>
            <p:ph type="sldNum" sz="quarter" idx="12"/>
          </p:nvPr>
        </p:nvSpPr>
        <p:spPr/>
        <p:txBody>
          <a:bodyPr/>
          <a:lstStyle/>
          <a:p>
            <a:fld id="{8CBE0B6B-AA1C-4A08-8C69-36F95E8FD104}" type="slidenum">
              <a:rPr kumimoji="1" lang="ja-JP" altLang="en-US" smtClean="0"/>
              <a:t>2</a:t>
            </a:fld>
            <a:endParaRPr kumimoji="1" lang="ja-JP" altLang="en-US"/>
          </a:p>
        </p:txBody>
      </p:sp>
    </p:spTree>
    <p:extLst>
      <p:ext uri="{BB962C8B-B14F-4D97-AF65-F5344CB8AC3E}">
        <p14:creationId xmlns:p14="http://schemas.microsoft.com/office/powerpoint/2010/main" val="290376273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4">
            <a:extLst>
              <a:ext uri="{FF2B5EF4-FFF2-40B4-BE49-F238E27FC236}">
                <a16:creationId xmlns:a16="http://schemas.microsoft.com/office/drawing/2014/main" id="{E2E74263-2EE7-41AF-990F-8A2E7BA43913}"/>
              </a:ext>
            </a:extLst>
          </p:cNvPr>
          <p:cNvSpPr>
            <a:spLocks noGrp="1"/>
          </p:cNvSpPr>
          <p:nvPr>
            <p:ph type="title"/>
          </p:nvPr>
        </p:nvSpPr>
        <p:spPr>
          <a:xfrm>
            <a:off x="677334" y="616915"/>
            <a:ext cx="8596668" cy="538887"/>
          </a:xfrm>
        </p:spPr>
        <p:txBody>
          <a:bodyPr>
            <a:normAutofit fontScale="90000"/>
          </a:bodyPr>
          <a:lstStyle/>
          <a:p>
            <a:r>
              <a:rPr lang="ja-JP" altLang="en-US" dirty="0"/>
              <a:t>提案策定手順</a:t>
            </a:r>
          </a:p>
        </p:txBody>
      </p:sp>
      <p:sp>
        <p:nvSpPr>
          <p:cNvPr id="4" name="スライド番号プレースホルダー 3">
            <a:extLst>
              <a:ext uri="{FF2B5EF4-FFF2-40B4-BE49-F238E27FC236}">
                <a16:creationId xmlns:a16="http://schemas.microsoft.com/office/drawing/2014/main" id="{0696768C-734C-4D61-8AD3-E2BA3959EE60}"/>
              </a:ext>
            </a:extLst>
          </p:cNvPr>
          <p:cNvSpPr>
            <a:spLocks noGrp="1"/>
          </p:cNvSpPr>
          <p:nvPr>
            <p:ph type="sldNum" sz="quarter" idx="12"/>
          </p:nvPr>
        </p:nvSpPr>
        <p:spPr/>
        <p:txBody>
          <a:bodyPr/>
          <a:lstStyle/>
          <a:p>
            <a:pPr algn="l"/>
            <a:fld id="{8CBE0B6B-AA1C-4A08-8C69-36F95E8FD104}" type="slidenum">
              <a:rPr kumimoji="1" lang="ja-JP" altLang="en-US" smtClean="0"/>
              <a:pPr algn="l"/>
              <a:t>20</a:t>
            </a:fld>
            <a:endParaRPr kumimoji="1" lang="ja-JP" altLang="en-US"/>
          </a:p>
        </p:txBody>
      </p:sp>
      <p:sp>
        <p:nvSpPr>
          <p:cNvPr id="6" name="四角形: 角を丸くする 5">
            <a:extLst>
              <a:ext uri="{FF2B5EF4-FFF2-40B4-BE49-F238E27FC236}">
                <a16:creationId xmlns:a16="http://schemas.microsoft.com/office/drawing/2014/main" id="{0A3335B3-4851-455C-8F3A-9D1B3E20B2C2}"/>
              </a:ext>
            </a:extLst>
          </p:cNvPr>
          <p:cNvSpPr/>
          <p:nvPr/>
        </p:nvSpPr>
        <p:spPr>
          <a:xfrm>
            <a:off x="994867" y="1302107"/>
            <a:ext cx="7995514" cy="437484"/>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r>
              <a:rPr kumimoji="1" lang="ja-JP" altLang="en-US" dirty="0"/>
              <a:t>１．様式集により、提出提案の様式を準備（全提案様式ページ）</a:t>
            </a:r>
          </a:p>
        </p:txBody>
      </p:sp>
      <p:sp>
        <p:nvSpPr>
          <p:cNvPr id="7" name="四角形: 角を丸くする 6">
            <a:extLst>
              <a:ext uri="{FF2B5EF4-FFF2-40B4-BE49-F238E27FC236}">
                <a16:creationId xmlns:a16="http://schemas.microsoft.com/office/drawing/2014/main" id="{F88E81FB-4D25-4B91-BC14-DC326A51ED2C}"/>
              </a:ext>
            </a:extLst>
          </p:cNvPr>
          <p:cNvSpPr/>
          <p:nvPr/>
        </p:nvSpPr>
        <p:spPr>
          <a:xfrm>
            <a:off x="994867" y="1983831"/>
            <a:ext cx="7995514" cy="437484"/>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r>
              <a:rPr kumimoji="1" lang="ja-JP" altLang="en-US" dirty="0"/>
              <a:t>２．各様式に記載すべき項目の策定提示・審査基準・様式集から</a:t>
            </a:r>
          </a:p>
        </p:txBody>
      </p:sp>
      <p:sp>
        <p:nvSpPr>
          <p:cNvPr id="8" name="四角形: 角を丸くする 7">
            <a:extLst>
              <a:ext uri="{FF2B5EF4-FFF2-40B4-BE49-F238E27FC236}">
                <a16:creationId xmlns:a16="http://schemas.microsoft.com/office/drawing/2014/main" id="{C0F71F7B-5197-4A53-BB39-3A8A5E8B483F}"/>
              </a:ext>
            </a:extLst>
          </p:cNvPr>
          <p:cNvSpPr/>
          <p:nvPr/>
        </p:nvSpPr>
        <p:spPr>
          <a:xfrm>
            <a:off x="994867" y="2670821"/>
            <a:ext cx="7995514" cy="437484"/>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r>
              <a:rPr kumimoji="1" lang="ja-JP" altLang="en-US" dirty="0"/>
              <a:t>３．各様式集のコンテンツ提出企業・担当者・責任分担決定</a:t>
            </a:r>
          </a:p>
        </p:txBody>
      </p:sp>
      <p:sp>
        <p:nvSpPr>
          <p:cNvPr id="9" name="四角形: 角を丸くする 8">
            <a:extLst>
              <a:ext uri="{FF2B5EF4-FFF2-40B4-BE49-F238E27FC236}">
                <a16:creationId xmlns:a16="http://schemas.microsoft.com/office/drawing/2014/main" id="{B6D70DBC-19D5-4B3B-9647-D45A66C67DE5}"/>
              </a:ext>
            </a:extLst>
          </p:cNvPr>
          <p:cNvSpPr/>
          <p:nvPr/>
        </p:nvSpPr>
        <p:spPr>
          <a:xfrm>
            <a:off x="977911" y="4338365"/>
            <a:ext cx="7995514" cy="437484"/>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r>
              <a:rPr kumimoji="1" lang="ja-JP" altLang="en-US" dirty="0"/>
              <a:t>４．スケジュールにはコンテンツ出し納期を明確にし納期厳守</a:t>
            </a:r>
          </a:p>
        </p:txBody>
      </p:sp>
      <p:sp>
        <p:nvSpPr>
          <p:cNvPr id="10" name="四角形: 角を丸くする 9">
            <a:extLst>
              <a:ext uri="{FF2B5EF4-FFF2-40B4-BE49-F238E27FC236}">
                <a16:creationId xmlns:a16="http://schemas.microsoft.com/office/drawing/2014/main" id="{96F69824-4CBA-4A5B-9F3C-6FCA0DEC30CD}"/>
              </a:ext>
            </a:extLst>
          </p:cNvPr>
          <p:cNvSpPr/>
          <p:nvPr/>
        </p:nvSpPr>
        <p:spPr>
          <a:xfrm>
            <a:off x="1906859" y="3150881"/>
            <a:ext cx="7083522" cy="437484"/>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r>
              <a:rPr kumimoji="1" lang="ja-JP" altLang="en-US" dirty="0"/>
              <a:t>コンテンツ出し：</a:t>
            </a:r>
            <a:r>
              <a:rPr kumimoji="1" lang="en-US" altLang="ja-JP" dirty="0"/>
              <a:t>1</a:t>
            </a:r>
            <a:r>
              <a:rPr kumimoji="1" lang="ja-JP" altLang="en-US" dirty="0"/>
              <a:t>ページなら少なくとも</a:t>
            </a:r>
            <a:r>
              <a:rPr kumimoji="1" lang="en-US" altLang="ja-JP" dirty="0"/>
              <a:t>A</a:t>
            </a:r>
            <a:r>
              <a:rPr kumimoji="1" lang="ja-JP" altLang="en-US" dirty="0"/>
              <a:t>４　</a:t>
            </a:r>
            <a:r>
              <a:rPr kumimoji="1" lang="en-US" altLang="ja-JP" dirty="0"/>
              <a:t>1.5</a:t>
            </a:r>
            <a:r>
              <a:rPr kumimoji="1" lang="ja-JP" altLang="en-US" dirty="0"/>
              <a:t>ページくらいは</a:t>
            </a:r>
          </a:p>
        </p:txBody>
      </p:sp>
      <p:sp>
        <p:nvSpPr>
          <p:cNvPr id="11" name="四角形: 角を丸くする 10">
            <a:extLst>
              <a:ext uri="{FF2B5EF4-FFF2-40B4-BE49-F238E27FC236}">
                <a16:creationId xmlns:a16="http://schemas.microsoft.com/office/drawing/2014/main" id="{113DC72A-2D42-4D0C-A3D1-E49319310B01}"/>
              </a:ext>
            </a:extLst>
          </p:cNvPr>
          <p:cNvSpPr/>
          <p:nvPr/>
        </p:nvSpPr>
        <p:spPr>
          <a:xfrm>
            <a:off x="1906859" y="3645408"/>
            <a:ext cx="7083522" cy="437484"/>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r>
              <a:rPr kumimoji="1" lang="ja-JP" altLang="en-US" dirty="0"/>
              <a:t>コンテンツ出し：キーワードを含む箇条書きで　とか　記入注意</a:t>
            </a:r>
          </a:p>
        </p:txBody>
      </p:sp>
      <p:sp>
        <p:nvSpPr>
          <p:cNvPr id="12" name="四角形: 角を丸くする 11">
            <a:extLst>
              <a:ext uri="{FF2B5EF4-FFF2-40B4-BE49-F238E27FC236}">
                <a16:creationId xmlns:a16="http://schemas.microsoft.com/office/drawing/2014/main" id="{404FBEA9-3AAE-4E36-8C99-673849DC553D}"/>
              </a:ext>
            </a:extLst>
          </p:cNvPr>
          <p:cNvSpPr/>
          <p:nvPr/>
        </p:nvSpPr>
        <p:spPr>
          <a:xfrm>
            <a:off x="994867" y="5026325"/>
            <a:ext cx="7995514" cy="437484"/>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r>
              <a:rPr kumimoji="1" lang="ja-JP" altLang="en-US" dirty="0"/>
              <a:t>５．コンテンツを提案に展開：重要キーワードと説明用図表の決定・作成</a:t>
            </a:r>
          </a:p>
        </p:txBody>
      </p:sp>
      <p:sp>
        <p:nvSpPr>
          <p:cNvPr id="13" name="四角形: 角を丸くする 12">
            <a:extLst>
              <a:ext uri="{FF2B5EF4-FFF2-40B4-BE49-F238E27FC236}">
                <a16:creationId xmlns:a16="http://schemas.microsoft.com/office/drawing/2014/main" id="{D8D5D7FA-3FA0-49A3-857E-931048D6CC81}"/>
              </a:ext>
            </a:extLst>
          </p:cNvPr>
          <p:cNvSpPr/>
          <p:nvPr/>
        </p:nvSpPr>
        <p:spPr>
          <a:xfrm>
            <a:off x="994867" y="5707079"/>
            <a:ext cx="7995514" cy="607742"/>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r>
              <a:rPr kumimoji="1" lang="ja-JP" altLang="en-US" dirty="0"/>
              <a:t>６．最終合宿と読み合わせの実行</a:t>
            </a:r>
            <a:endParaRPr kumimoji="1" lang="en-US" altLang="ja-JP" dirty="0"/>
          </a:p>
          <a:p>
            <a:r>
              <a:rPr kumimoji="1" lang="ja-JP" altLang="en-US" dirty="0"/>
              <a:t>　　</a:t>
            </a:r>
            <a:r>
              <a:rPr kumimoji="1" lang="ja-JP" altLang="en-US" sz="1400" dirty="0"/>
              <a:t>合宿中</a:t>
            </a:r>
            <a:r>
              <a:rPr kumimoji="1" lang="en-US" altLang="ja-JP" sz="1400" dirty="0"/>
              <a:t>1</a:t>
            </a:r>
            <a:r>
              <a:rPr kumimoji="1" lang="ja-JP" altLang="en-US" sz="1400" dirty="0"/>
              <a:t>日は各コンテンツ出し企業は来るように・読み合わせは出席可能な人はくるように</a:t>
            </a:r>
            <a:endParaRPr kumimoji="1" lang="ja-JP" altLang="en-US" dirty="0"/>
          </a:p>
        </p:txBody>
      </p:sp>
      <p:sp>
        <p:nvSpPr>
          <p:cNvPr id="14" name="楕円 13">
            <a:extLst>
              <a:ext uri="{FF2B5EF4-FFF2-40B4-BE49-F238E27FC236}">
                <a16:creationId xmlns:a16="http://schemas.microsoft.com/office/drawing/2014/main" id="{77F88FEA-5BFC-4CBF-8A69-C4CCF3531569}"/>
              </a:ext>
            </a:extLst>
          </p:cNvPr>
          <p:cNvSpPr/>
          <p:nvPr/>
        </p:nvSpPr>
        <p:spPr>
          <a:xfrm>
            <a:off x="9156460" y="2759927"/>
            <a:ext cx="2635955" cy="3554894"/>
          </a:xfrm>
          <a:prstGeom prst="ellipse">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kumimoji="1" lang="ja-JP" altLang="en-US" sz="1600" dirty="0"/>
              <a:t>このあたりの</a:t>
            </a:r>
            <a:endParaRPr kumimoji="1" lang="en-US" altLang="ja-JP" sz="1600" dirty="0"/>
          </a:p>
          <a:p>
            <a:pPr algn="ctr"/>
            <a:r>
              <a:rPr kumimoji="1" lang="ja-JP" altLang="en-US" sz="1600" dirty="0"/>
              <a:t>タイミング</a:t>
            </a:r>
            <a:endParaRPr kumimoji="1" lang="en-US" altLang="ja-JP" sz="1600" dirty="0"/>
          </a:p>
          <a:p>
            <a:pPr algn="ctr"/>
            <a:r>
              <a:rPr kumimoji="1" lang="ja-JP" altLang="en-US" sz="1600" dirty="0"/>
              <a:t>銀行交渉</a:t>
            </a:r>
            <a:endParaRPr kumimoji="1" lang="en-US" altLang="ja-JP" sz="1600" dirty="0"/>
          </a:p>
          <a:p>
            <a:pPr algn="ctr"/>
            <a:r>
              <a:rPr kumimoji="1" lang="ja-JP" altLang="en-US" sz="1600" dirty="0"/>
              <a:t>スプレッド</a:t>
            </a:r>
            <a:endParaRPr kumimoji="1" lang="en-US" altLang="ja-JP" sz="1600" dirty="0"/>
          </a:p>
          <a:p>
            <a:pPr algn="ctr"/>
            <a:r>
              <a:rPr kumimoji="1" lang="ja-JP" altLang="en-US" sz="1600" dirty="0"/>
              <a:t>アップフロント</a:t>
            </a:r>
            <a:endParaRPr kumimoji="1" lang="en-US" altLang="ja-JP" sz="1600" dirty="0"/>
          </a:p>
          <a:p>
            <a:pPr algn="ctr"/>
            <a:endParaRPr kumimoji="1" lang="en-US" altLang="ja-JP" sz="1600" dirty="0"/>
          </a:p>
          <a:p>
            <a:pPr algn="ctr"/>
            <a:r>
              <a:rPr kumimoji="1" lang="ja-JP" altLang="en-US" sz="1600" dirty="0"/>
              <a:t>エクセル版</a:t>
            </a:r>
            <a:endParaRPr kumimoji="1" lang="en-US" altLang="ja-JP" sz="1600" dirty="0"/>
          </a:p>
          <a:p>
            <a:pPr algn="ctr"/>
            <a:r>
              <a:rPr kumimoji="1" lang="ja-JP" altLang="en-US" sz="1600" dirty="0"/>
              <a:t>シミュレーション</a:t>
            </a:r>
            <a:endParaRPr kumimoji="1" lang="en-US" altLang="ja-JP" sz="1600" dirty="0"/>
          </a:p>
          <a:p>
            <a:pPr algn="ctr"/>
            <a:r>
              <a:rPr kumimoji="1" lang="ja-JP" altLang="en-US" sz="1600" dirty="0"/>
              <a:t>提案金額</a:t>
            </a:r>
            <a:endParaRPr kumimoji="1" lang="en-US" altLang="ja-JP" sz="1600" dirty="0"/>
          </a:p>
          <a:p>
            <a:pPr algn="ctr"/>
            <a:r>
              <a:rPr kumimoji="1" lang="ja-JP" altLang="en-US" sz="1600" dirty="0"/>
              <a:t>策定・協議</a:t>
            </a:r>
            <a:endParaRPr kumimoji="1" lang="en-US" altLang="ja-JP" sz="1600" dirty="0"/>
          </a:p>
          <a:p>
            <a:pPr algn="ctr"/>
            <a:r>
              <a:rPr kumimoji="1" lang="ja-JP" altLang="en-US" sz="1600" dirty="0"/>
              <a:t>勝てる提案</a:t>
            </a:r>
            <a:endParaRPr kumimoji="1" lang="en-US" altLang="ja-JP" sz="1600" dirty="0"/>
          </a:p>
          <a:p>
            <a:pPr algn="ctr"/>
            <a:endParaRPr kumimoji="1" lang="en-US" altLang="ja-JP" sz="1600" dirty="0"/>
          </a:p>
          <a:p>
            <a:pPr algn="ctr"/>
            <a:r>
              <a:rPr kumimoji="1" lang="ja-JP" altLang="en-US" sz="1600"/>
              <a:t>金額決定</a:t>
            </a:r>
            <a:endParaRPr kumimoji="1" lang="ja-JP" altLang="en-US" sz="1600" dirty="0"/>
          </a:p>
        </p:txBody>
      </p:sp>
    </p:spTree>
    <p:extLst>
      <p:ext uri="{BB962C8B-B14F-4D97-AF65-F5344CB8AC3E}">
        <p14:creationId xmlns:p14="http://schemas.microsoft.com/office/powerpoint/2010/main" val="321006326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C026C4D-67A9-410C-B744-9440D6ED95AA}"/>
              </a:ext>
            </a:extLst>
          </p:cNvPr>
          <p:cNvSpPr>
            <a:spLocks noGrp="1"/>
          </p:cNvSpPr>
          <p:nvPr>
            <p:ph type="title"/>
          </p:nvPr>
        </p:nvSpPr>
        <p:spPr>
          <a:xfrm>
            <a:off x="677334" y="609600"/>
            <a:ext cx="8596668" cy="472068"/>
          </a:xfrm>
        </p:spPr>
        <p:txBody>
          <a:bodyPr>
            <a:normAutofit fontScale="90000"/>
          </a:bodyPr>
          <a:lstStyle/>
          <a:p>
            <a:r>
              <a:rPr kumimoji="1" lang="ja-JP" altLang="en-US" dirty="0"/>
              <a:t>エクセル版の提案書（次回に詳しく）</a:t>
            </a:r>
          </a:p>
        </p:txBody>
      </p:sp>
      <p:sp>
        <p:nvSpPr>
          <p:cNvPr id="3" name="スライド番号プレースホルダー 2">
            <a:extLst>
              <a:ext uri="{FF2B5EF4-FFF2-40B4-BE49-F238E27FC236}">
                <a16:creationId xmlns:a16="http://schemas.microsoft.com/office/drawing/2014/main" id="{9ABA5669-5D57-4B15-A459-725D219D8319}"/>
              </a:ext>
            </a:extLst>
          </p:cNvPr>
          <p:cNvSpPr>
            <a:spLocks noGrp="1"/>
          </p:cNvSpPr>
          <p:nvPr>
            <p:ph type="sldNum" sz="quarter" idx="12"/>
          </p:nvPr>
        </p:nvSpPr>
        <p:spPr/>
        <p:txBody>
          <a:bodyPr/>
          <a:lstStyle/>
          <a:p>
            <a:fld id="{8CBE0B6B-AA1C-4A08-8C69-36F95E8FD104}" type="slidenum">
              <a:rPr kumimoji="1" lang="ja-JP" altLang="en-US" smtClean="0"/>
              <a:t>21</a:t>
            </a:fld>
            <a:endParaRPr kumimoji="1" lang="ja-JP" altLang="en-US"/>
          </a:p>
        </p:txBody>
      </p:sp>
      <p:sp>
        <p:nvSpPr>
          <p:cNvPr id="4" name="四角形: 角を丸くする 3">
            <a:extLst>
              <a:ext uri="{FF2B5EF4-FFF2-40B4-BE49-F238E27FC236}">
                <a16:creationId xmlns:a16="http://schemas.microsoft.com/office/drawing/2014/main" id="{DDBE3801-0F42-4DD9-9187-DEED20B7F57D}"/>
              </a:ext>
            </a:extLst>
          </p:cNvPr>
          <p:cNvSpPr/>
          <p:nvPr/>
        </p:nvSpPr>
        <p:spPr>
          <a:xfrm>
            <a:off x="657922" y="1432932"/>
            <a:ext cx="3139068" cy="45162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t>施設整備内訳書</a:t>
            </a:r>
          </a:p>
        </p:txBody>
      </p:sp>
      <p:sp>
        <p:nvSpPr>
          <p:cNvPr id="5" name="四角形: 角を丸くする 4">
            <a:extLst>
              <a:ext uri="{FF2B5EF4-FFF2-40B4-BE49-F238E27FC236}">
                <a16:creationId xmlns:a16="http://schemas.microsoft.com/office/drawing/2014/main" id="{C435BC5E-3A9E-4B7A-866A-916019C8320F}"/>
              </a:ext>
            </a:extLst>
          </p:cNvPr>
          <p:cNvSpPr/>
          <p:nvPr/>
        </p:nvSpPr>
        <p:spPr>
          <a:xfrm>
            <a:off x="657922" y="2036956"/>
            <a:ext cx="3139068" cy="45162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t>維持管理・運営内訳書</a:t>
            </a:r>
          </a:p>
        </p:txBody>
      </p:sp>
      <p:sp>
        <p:nvSpPr>
          <p:cNvPr id="6" name="四角形: 角を丸くする 5">
            <a:extLst>
              <a:ext uri="{FF2B5EF4-FFF2-40B4-BE49-F238E27FC236}">
                <a16:creationId xmlns:a16="http://schemas.microsoft.com/office/drawing/2014/main" id="{0F232699-DF37-4D71-8873-364824091E2D}"/>
              </a:ext>
            </a:extLst>
          </p:cNvPr>
          <p:cNvSpPr/>
          <p:nvPr/>
        </p:nvSpPr>
        <p:spPr>
          <a:xfrm>
            <a:off x="677334" y="3259873"/>
            <a:ext cx="3139068" cy="45162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t>長期収支表</a:t>
            </a:r>
          </a:p>
        </p:txBody>
      </p:sp>
      <p:sp>
        <p:nvSpPr>
          <p:cNvPr id="7" name="矢印: 下 6">
            <a:extLst>
              <a:ext uri="{FF2B5EF4-FFF2-40B4-BE49-F238E27FC236}">
                <a16:creationId xmlns:a16="http://schemas.microsoft.com/office/drawing/2014/main" id="{94BEDC14-E625-4E8B-B7A7-D72AD28CFDF1}"/>
              </a:ext>
            </a:extLst>
          </p:cNvPr>
          <p:cNvSpPr/>
          <p:nvPr/>
        </p:nvSpPr>
        <p:spPr>
          <a:xfrm>
            <a:off x="1945888" y="2488580"/>
            <a:ext cx="535258" cy="771293"/>
          </a:xfrm>
          <a:prstGeom prst="downArrow">
            <a:avLst/>
          </a:prstGeom>
        </p:spPr>
        <p:style>
          <a:lnRef idx="1">
            <a:schemeClr val="accent4"/>
          </a:lnRef>
          <a:fillRef idx="2">
            <a:schemeClr val="accent4"/>
          </a:fillRef>
          <a:effectRef idx="1">
            <a:schemeClr val="accent4"/>
          </a:effectRef>
          <a:fontRef idx="minor">
            <a:schemeClr val="dk1"/>
          </a:fontRef>
        </p:style>
        <p:txBody>
          <a:bodyPr rtlCol="0" anchor="ctr"/>
          <a:lstStyle/>
          <a:p>
            <a:pPr algn="ctr"/>
            <a:endParaRPr kumimoji="1" lang="ja-JP" altLang="en-US"/>
          </a:p>
        </p:txBody>
      </p:sp>
      <p:sp>
        <p:nvSpPr>
          <p:cNvPr id="8" name="四角形: 角を丸くする 7">
            <a:extLst>
              <a:ext uri="{FF2B5EF4-FFF2-40B4-BE49-F238E27FC236}">
                <a16:creationId xmlns:a16="http://schemas.microsoft.com/office/drawing/2014/main" id="{2089A04F-7D3A-4CA7-871A-E81C808CB405}"/>
              </a:ext>
            </a:extLst>
          </p:cNvPr>
          <p:cNvSpPr/>
          <p:nvPr/>
        </p:nvSpPr>
        <p:spPr>
          <a:xfrm>
            <a:off x="4635190" y="2639121"/>
            <a:ext cx="3139068" cy="451624"/>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kumimoji="1" lang="ja-JP" altLang="en-US" dirty="0"/>
              <a:t>融資関係計算書</a:t>
            </a:r>
          </a:p>
        </p:txBody>
      </p:sp>
      <p:sp>
        <p:nvSpPr>
          <p:cNvPr id="9" name="楕円 8">
            <a:extLst>
              <a:ext uri="{FF2B5EF4-FFF2-40B4-BE49-F238E27FC236}">
                <a16:creationId xmlns:a16="http://schemas.microsoft.com/office/drawing/2014/main" id="{443F9763-F689-4FE4-A2CC-4656F568E8FF}"/>
              </a:ext>
            </a:extLst>
          </p:cNvPr>
          <p:cNvSpPr/>
          <p:nvPr/>
        </p:nvSpPr>
        <p:spPr>
          <a:xfrm>
            <a:off x="5313556" y="1600200"/>
            <a:ext cx="2090854" cy="752707"/>
          </a:xfrm>
          <a:prstGeom prst="ellipse">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kumimoji="1" lang="ja-JP" altLang="en-US" sz="1400" dirty="0"/>
              <a:t>様式にないが</a:t>
            </a:r>
            <a:endParaRPr kumimoji="1" lang="en-US" altLang="ja-JP" sz="1400" dirty="0"/>
          </a:p>
          <a:p>
            <a:pPr algn="ctr"/>
            <a:r>
              <a:rPr kumimoji="1" lang="ja-JP" altLang="en-US" sz="1400" dirty="0"/>
              <a:t>必要になる</a:t>
            </a:r>
          </a:p>
        </p:txBody>
      </p:sp>
      <p:sp>
        <p:nvSpPr>
          <p:cNvPr id="10" name="矢印: 下 9">
            <a:extLst>
              <a:ext uri="{FF2B5EF4-FFF2-40B4-BE49-F238E27FC236}">
                <a16:creationId xmlns:a16="http://schemas.microsoft.com/office/drawing/2014/main" id="{6E2B9E44-D99D-4311-99D4-159DB44A2D75}"/>
              </a:ext>
            </a:extLst>
          </p:cNvPr>
          <p:cNvSpPr/>
          <p:nvPr/>
        </p:nvSpPr>
        <p:spPr>
          <a:xfrm rot="2915108">
            <a:off x="3995611" y="2870037"/>
            <a:ext cx="535258" cy="771293"/>
          </a:xfrm>
          <a:prstGeom prst="downArrow">
            <a:avLst/>
          </a:prstGeom>
        </p:spPr>
        <p:style>
          <a:lnRef idx="1">
            <a:schemeClr val="accent4"/>
          </a:lnRef>
          <a:fillRef idx="2">
            <a:schemeClr val="accent4"/>
          </a:fillRef>
          <a:effectRef idx="1">
            <a:schemeClr val="accent4"/>
          </a:effectRef>
          <a:fontRef idx="minor">
            <a:schemeClr val="dk1"/>
          </a:fontRef>
        </p:style>
        <p:txBody>
          <a:bodyPr rtlCol="0" anchor="ctr"/>
          <a:lstStyle/>
          <a:p>
            <a:pPr algn="ctr"/>
            <a:endParaRPr kumimoji="1" lang="ja-JP" altLang="en-US"/>
          </a:p>
        </p:txBody>
      </p:sp>
      <p:sp>
        <p:nvSpPr>
          <p:cNvPr id="11" name="テキスト ボックス 10">
            <a:extLst>
              <a:ext uri="{FF2B5EF4-FFF2-40B4-BE49-F238E27FC236}">
                <a16:creationId xmlns:a16="http://schemas.microsoft.com/office/drawing/2014/main" id="{CC116213-5A78-4AFF-B9A8-4270675BECCA}"/>
              </a:ext>
            </a:extLst>
          </p:cNvPr>
          <p:cNvSpPr txBox="1"/>
          <p:nvPr/>
        </p:nvSpPr>
        <p:spPr>
          <a:xfrm>
            <a:off x="2336181" y="2842630"/>
            <a:ext cx="2146610" cy="369332"/>
          </a:xfrm>
          <a:prstGeom prst="rect">
            <a:avLst/>
          </a:prstGeom>
          <a:noFill/>
        </p:spPr>
        <p:txBody>
          <a:bodyPr wrap="square" rtlCol="0">
            <a:spAutoFit/>
          </a:bodyPr>
          <a:lstStyle/>
          <a:p>
            <a:r>
              <a:rPr kumimoji="1" lang="ja-JP" altLang="en-US" dirty="0"/>
              <a:t>数字が飛んでくる</a:t>
            </a:r>
          </a:p>
        </p:txBody>
      </p:sp>
      <p:sp>
        <p:nvSpPr>
          <p:cNvPr id="13" name="四角形: 角を丸くする 12">
            <a:extLst>
              <a:ext uri="{FF2B5EF4-FFF2-40B4-BE49-F238E27FC236}">
                <a16:creationId xmlns:a16="http://schemas.microsoft.com/office/drawing/2014/main" id="{1D44CCD5-A571-4CF6-8850-9F8C072463C6}"/>
              </a:ext>
            </a:extLst>
          </p:cNvPr>
          <p:cNvSpPr/>
          <p:nvPr/>
        </p:nvSpPr>
        <p:spPr>
          <a:xfrm>
            <a:off x="1295399" y="3868529"/>
            <a:ext cx="5110977" cy="451624"/>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kumimoji="1" lang="ja-JP" altLang="en-US" dirty="0"/>
              <a:t>サービス対価</a:t>
            </a:r>
            <a:r>
              <a:rPr kumimoji="1" lang="en-US" altLang="ja-JP" dirty="0"/>
              <a:t>A,B</a:t>
            </a:r>
            <a:r>
              <a:rPr kumimoji="1" lang="ja-JP" altLang="en-US" dirty="0"/>
              <a:t>とか合計が提案金額</a:t>
            </a:r>
          </a:p>
        </p:txBody>
      </p:sp>
      <p:sp>
        <p:nvSpPr>
          <p:cNvPr id="14" name="四角形: 角を丸くする 13">
            <a:extLst>
              <a:ext uri="{FF2B5EF4-FFF2-40B4-BE49-F238E27FC236}">
                <a16:creationId xmlns:a16="http://schemas.microsoft.com/office/drawing/2014/main" id="{075C63FB-7D1B-44F6-A716-8D7F9B6E0AB0}"/>
              </a:ext>
            </a:extLst>
          </p:cNvPr>
          <p:cNvSpPr/>
          <p:nvPr/>
        </p:nvSpPr>
        <p:spPr>
          <a:xfrm>
            <a:off x="1295399" y="4422386"/>
            <a:ext cx="5110977" cy="451624"/>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kumimoji="1" lang="en-US" altLang="ja-JP" dirty="0"/>
              <a:t>DSCR</a:t>
            </a:r>
            <a:r>
              <a:rPr kumimoji="1" lang="ja-JP" altLang="en-US" dirty="0"/>
              <a:t>チェック</a:t>
            </a:r>
          </a:p>
        </p:txBody>
      </p:sp>
      <p:sp>
        <p:nvSpPr>
          <p:cNvPr id="15" name="四角形: 角を丸くする 14">
            <a:extLst>
              <a:ext uri="{FF2B5EF4-FFF2-40B4-BE49-F238E27FC236}">
                <a16:creationId xmlns:a16="http://schemas.microsoft.com/office/drawing/2014/main" id="{1FD1824E-3550-4C30-99D7-591BFDFA8B86}"/>
              </a:ext>
            </a:extLst>
          </p:cNvPr>
          <p:cNvSpPr/>
          <p:nvPr/>
        </p:nvSpPr>
        <p:spPr>
          <a:xfrm>
            <a:off x="1295398" y="4976243"/>
            <a:ext cx="5110977" cy="451624"/>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kumimoji="1" lang="ja-JP" altLang="en-US" dirty="0"/>
              <a:t>バランスシート・キャッシュフローチェック</a:t>
            </a:r>
          </a:p>
        </p:txBody>
      </p:sp>
      <p:sp>
        <p:nvSpPr>
          <p:cNvPr id="16" name="四角形: 角を丸くする 15">
            <a:extLst>
              <a:ext uri="{FF2B5EF4-FFF2-40B4-BE49-F238E27FC236}">
                <a16:creationId xmlns:a16="http://schemas.microsoft.com/office/drawing/2014/main" id="{DBABDA0E-8CC7-4A89-ABE4-B3BAD8B2923E}"/>
              </a:ext>
            </a:extLst>
          </p:cNvPr>
          <p:cNvSpPr/>
          <p:nvPr/>
        </p:nvSpPr>
        <p:spPr>
          <a:xfrm>
            <a:off x="1295399" y="5599958"/>
            <a:ext cx="5110977" cy="451624"/>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kumimoji="1" lang="ja-JP" altLang="en-US" dirty="0"/>
              <a:t>建設期間中資金バランス・消費税</a:t>
            </a:r>
          </a:p>
        </p:txBody>
      </p:sp>
      <p:sp>
        <p:nvSpPr>
          <p:cNvPr id="17" name="右中かっこ 16">
            <a:extLst>
              <a:ext uri="{FF2B5EF4-FFF2-40B4-BE49-F238E27FC236}">
                <a16:creationId xmlns:a16="http://schemas.microsoft.com/office/drawing/2014/main" id="{81643402-30DC-4C63-B657-86CBB4C68736}"/>
              </a:ext>
            </a:extLst>
          </p:cNvPr>
          <p:cNvSpPr/>
          <p:nvPr/>
        </p:nvSpPr>
        <p:spPr>
          <a:xfrm>
            <a:off x="6545766" y="3791415"/>
            <a:ext cx="529683" cy="2313878"/>
          </a:xfrm>
          <a:prstGeom prst="rightBrace">
            <a:avLst/>
          </a:prstGeom>
          <a:ln w="76200"/>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18" name="正方形/長方形 17">
            <a:extLst>
              <a:ext uri="{FF2B5EF4-FFF2-40B4-BE49-F238E27FC236}">
                <a16:creationId xmlns:a16="http://schemas.microsoft.com/office/drawing/2014/main" id="{5356F0F2-A637-4033-919A-9D7B30E73577}"/>
              </a:ext>
            </a:extLst>
          </p:cNvPr>
          <p:cNvSpPr/>
          <p:nvPr/>
        </p:nvSpPr>
        <p:spPr>
          <a:xfrm>
            <a:off x="7281746" y="4125951"/>
            <a:ext cx="2196791" cy="1555595"/>
          </a:xfrm>
          <a:prstGeom prst="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kumimoji="1" lang="ja-JP" altLang="en-US" dirty="0"/>
              <a:t>提案金額</a:t>
            </a:r>
            <a:endParaRPr kumimoji="1" lang="en-US" altLang="ja-JP" dirty="0"/>
          </a:p>
          <a:p>
            <a:pPr algn="ctr"/>
            <a:r>
              <a:rPr kumimoji="1" lang="ja-JP" altLang="en-US" dirty="0"/>
              <a:t>確定</a:t>
            </a:r>
            <a:endParaRPr kumimoji="1" lang="en-US" altLang="ja-JP" dirty="0"/>
          </a:p>
          <a:p>
            <a:pPr algn="ctr"/>
            <a:endParaRPr kumimoji="1" lang="en-US" altLang="ja-JP" dirty="0"/>
          </a:p>
          <a:p>
            <a:pPr algn="ctr"/>
            <a:r>
              <a:rPr kumimoji="1" lang="ja-JP" altLang="en-US" dirty="0"/>
              <a:t>代表企業</a:t>
            </a:r>
            <a:endParaRPr kumimoji="1" lang="en-US" altLang="ja-JP" dirty="0"/>
          </a:p>
          <a:p>
            <a:pPr algn="ctr"/>
            <a:r>
              <a:rPr kumimoji="1" lang="ja-JP" altLang="en-US" dirty="0"/>
              <a:t>最後の決定</a:t>
            </a:r>
          </a:p>
        </p:txBody>
      </p:sp>
      <p:sp>
        <p:nvSpPr>
          <p:cNvPr id="19" name="四角形: 角を丸くする 18">
            <a:extLst>
              <a:ext uri="{FF2B5EF4-FFF2-40B4-BE49-F238E27FC236}">
                <a16:creationId xmlns:a16="http://schemas.microsoft.com/office/drawing/2014/main" id="{9332E919-F919-46C8-9F09-CBE9644B9824}"/>
              </a:ext>
            </a:extLst>
          </p:cNvPr>
          <p:cNvSpPr/>
          <p:nvPr/>
        </p:nvSpPr>
        <p:spPr>
          <a:xfrm>
            <a:off x="7849146" y="2639121"/>
            <a:ext cx="3139068" cy="451624"/>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kumimoji="1" lang="ja-JP" altLang="en-US" sz="1600" dirty="0"/>
              <a:t>建設期間中資金需給（月次）</a:t>
            </a:r>
          </a:p>
        </p:txBody>
      </p:sp>
      <p:sp>
        <p:nvSpPr>
          <p:cNvPr id="20" name="四角形: 角を丸くする 19">
            <a:extLst>
              <a:ext uri="{FF2B5EF4-FFF2-40B4-BE49-F238E27FC236}">
                <a16:creationId xmlns:a16="http://schemas.microsoft.com/office/drawing/2014/main" id="{4B893570-9CE3-49D5-B8F3-D558B654C4CC}"/>
              </a:ext>
            </a:extLst>
          </p:cNvPr>
          <p:cNvSpPr/>
          <p:nvPr/>
        </p:nvSpPr>
        <p:spPr>
          <a:xfrm>
            <a:off x="7849146" y="3203187"/>
            <a:ext cx="3139068" cy="508309"/>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kumimoji="1" lang="ja-JP" altLang="en-US" sz="1600" dirty="0"/>
              <a:t>建設期間中</a:t>
            </a:r>
            <a:endParaRPr kumimoji="1" lang="en-US" altLang="ja-JP" sz="1600" dirty="0"/>
          </a:p>
          <a:p>
            <a:pPr algn="ctr"/>
            <a:r>
              <a:rPr kumimoji="1" lang="ja-JP" altLang="en-US" sz="1600" dirty="0"/>
              <a:t>消費税支払い需給（月次）</a:t>
            </a:r>
          </a:p>
        </p:txBody>
      </p:sp>
    </p:spTree>
    <p:extLst>
      <p:ext uri="{BB962C8B-B14F-4D97-AF65-F5344CB8AC3E}">
        <p14:creationId xmlns:p14="http://schemas.microsoft.com/office/powerpoint/2010/main" val="5833030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27F0171-8B61-4832-B91A-F37E054CBA56}"/>
              </a:ext>
            </a:extLst>
          </p:cNvPr>
          <p:cNvSpPr>
            <a:spLocks noGrp="1"/>
          </p:cNvSpPr>
          <p:nvPr>
            <p:ph type="title"/>
          </p:nvPr>
        </p:nvSpPr>
        <p:spPr>
          <a:xfrm>
            <a:off x="915125" y="494995"/>
            <a:ext cx="10361752" cy="526564"/>
          </a:xfrm>
        </p:spPr>
        <p:style>
          <a:lnRef idx="2">
            <a:schemeClr val="accent6"/>
          </a:lnRef>
          <a:fillRef idx="1">
            <a:schemeClr val="lt1"/>
          </a:fillRef>
          <a:effectRef idx="0">
            <a:schemeClr val="accent6"/>
          </a:effectRef>
          <a:fontRef idx="minor">
            <a:schemeClr val="dk1"/>
          </a:fontRef>
        </p:style>
        <p:txBody>
          <a:bodyPr>
            <a:noAutofit/>
          </a:bodyPr>
          <a:lstStyle/>
          <a:p>
            <a:r>
              <a:rPr lang="ja-JP" altLang="en-US" sz="2799" dirty="0"/>
              <a:t>事業のお金の流れと契約の種類：エンド企業受取額１００想定</a:t>
            </a:r>
          </a:p>
        </p:txBody>
      </p:sp>
      <p:sp>
        <p:nvSpPr>
          <p:cNvPr id="3" name="正方形/長方形 2">
            <a:extLst>
              <a:ext uri="{FF2B5EF4-FFF2-40B4-BE49-F238E27FC236}">
                <a16:creationId xmlns:a16="http://schemas.microsoft.com/office/drawing/2014/main" id="{8F6CAF93-3016-463E-93EE-03532D97B6BE}"/>
              </a:ext>
            </a:extLst>
          </p:cNvPr>
          <p:cNvSpPr/>
          <p:nvPr/>
        </p:nvSpPr>
        <p:spPr>
          <a:xfrm>
            <a:off x="7385885" y="1265632"/>
            <a:ext cx="4467264" cy="5169897"/>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kumimoji="1" lang="ja-JP" altLang="en-US" sz="1799" dirty="0"/>
              <a:t>実際業務遂行（１００）</a:t>
            </a:r>
            <a:endParaRPr kumimoji="1" lang="en-US" altLang="ja-JP" sz="1799" dirty="0"/>
          </a:p>
          <a:p>
            <a:pPr algn="ctr"/>
            <a:endParaRPr kumimoji="1" lang="en-US" altLang="ja-JP" sz="1799" dirty="0"/>
          </a:p>
          <a:p>
            <a:pPr algn="ctr"/>
            <a:endParaRPr kumimoji="1" lang="en-US" altLang="ja-JP" sz="1799" dirty="0"/>
          </a:p>
          <a:p>
            <a:pPr algn="ctr"/>
            <a:endParaRPr kumimoji="1" lang="en-US" altLang="ja-JP" sz="1799" dirty="0"/>
          </a:p>
          <a:p>
            <a:pPr algn="ctr"/>
            <a:endParaRPr kumimoji="1" lang="en-US" altLang="ja-JP" sz="1799" dirty="0"/>
          </a:p>
          <a:p>
            <a:pPr algn="ctr"/>
            <a:endParaRPr kumimoji="1" lang="en-US" altLang="ja-JP" sz="1799" dirty="0"/>
          </a:p>
          <a:p>
            <a:pPr algn="ctr"/>
            <a:endParaRPr kumimoji="1" lang="en-US" altLang="ja-JP" sz="1799" dirty="0"/>
          </a:p>
          <a:p>
            <a:pPr algn="ctr"/>
            <a:endParaRPr kumimoji="1" lang="en-US" altLang="ja-JP" sz="1799" dirty="0"/>
          </a:p>
          <a:p>
            <a:pPr algn="ctr"/>
            <a:endParaRPr kumimoji="1" lang="en-US" altLang="ja-JP" sz="1799" dirty="0"/>
          </a:p>
          <a:p>
            <a:pPr algn="ctr"/>
            <a:endParaRPr kumimoji="1" lang="en-US" altLang="ja-JP" sz="1799" dirty="0"/>
          </a:p>
          <a:p>
            <a:pPr algn="ctr"/>
            <a:endParaRPr kumimoji="1" lang="en-US" altLang="ja-JP" sz="1799" dirty="0"/>
          </a:p>
          <a:p>
            <a:pPr algn="ctr"/>
            <a:endParaRPr kumimoji="1" lang="en-US" altLang="ja-JP" sz="1799" dirty="0"/>
          </a:p>
          <a:p>
            <a:pPr algn="ctr"/>
            <a:endParaRPr kumimoji="1" lang="en-US" altLang="ja-JP" sz="1799" dirty="0"/>
          </a:p>
          <a:p>
            <a:pPr algn="ctr"/>
            <a:endParaRPr kumimoji="1" lang="en-US" altLang="ja-JP" sz="1799" dirty="0"/>
          </a:p>
          <a:p>
            <a:pPr algn="ctr"/>
            <a:endParaRPr kumimoji="1" lang="en-US" altLang="ja-JP" sz="1799" dirty="0"/>
          </a:p>
          <a:p>
            <a:pPr algn="ctr"/>
            <a:endParaRPr kumimoji="1" lang="en-US" altLang="ja-JP" sz="1799" dirty="0"/>
          </a:p>
          <a:p>
            <a:pPr algn="ctr"/>
            <a:endParaRPr kumimoji="1" lang="en-US" altLang="ja-JP" sz="1799" dirty="0"/>
          </a:p>
          <a:p>
            <a:pPr algn="ctr"/>
            <a:endParaRPr kumimoji="1" lang="en-US" altLang="ja-JP" sz="1799" dirty="0"/>
          </a:p>
          <a:p>
            <a:pPr algn="ctr"/>
            <a:endParaRPr kumimoji="1" lang="ja-JP" altLang="en-US" sz="1799" dirty="0"/>
          </a:p>
        </p:txBody>
      </p:sp>
      <p:sp>
        <p:nvSpPr>
          <p:cNvPr id="4" name="四角形: 角を丸くする 3">
            <a:extLst>
              <a:ext uri="{FF2B5EF4-FFF2-40B4-BE49-F238E27FC236}">
                <a16:creationId xmlns:a16="http://schemas.microsoft.com/office/drawing/2014/main" id="{17120D5A-E567-4CED-9DB0-D21C24BE5D04}"/>
              </a:ext>
            </a:extLst>
          </p:cNvPr>
          <p:cNvSpPr/>
          <p:nvPr/>
        </p:nvSpPr>
        <p:spPr>
          <a:xfrm>
            <a:off x="7576704" y="1567395"/>
            <a:ext cx="1264739" cy="350577"/>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kumimoji="1" lang="ja-JP" altLang="en-US" sz="1799" dirty="0"/>
              <a:t>設計企業</a:t>
            </a:r>
          </a:p>
        </p:txBody>
      </p:sp>
      <p:sp>
        <p:nvSpPr>
          <p:cNvPr id="5" name="四角形: 角を丸くする 4">
            <a:extLst>
              <a:ext uri="{FF2B5EF4-FFF2-40B4-BE49-F238E27FC236}">
                <a16:creationId xmlns:a16="http://schemas.microsoft.com/office/drawing/2014/main" id="{FFF7894C-616A-41E9-A0DA-92E56C229AD6}"/>
              </a:ext>
            </a:extLst>
          </p:cNvPr>
          <p:cNvSpPr/>
          <p:nvPr/>
        </p:nvSpPr>
        <p:spPr>
          <a:xfrm>
            <a:off x="7576704" y="2023497"/>
            <a:ext cx="1264739" cy="530301"/>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kumimoji="1" lang="ja-JP" altLang="en-US" sz="1799" dirty="0"/>
              <a:t>建設企業</a:t>
            </a:r>
            <a:r>
              <a:rPr kumimoji="1" lang="en-US" altLang="ja-JP" sz="1799" dirty="0"/>
              <a:t>JV</a:t>
            </a:r>
            <a:endParaRPr kumimoji="1" lang="ja-JP" altLang="en-US" sz="1799" dirty="0"/>
          </a:p>
        </p:txBody>
      </p:sp>
      <p:sp>
        <p:nvSpPr>
          <p:cNvPr id="6" name="四角形: 角を丸くする 5">
            <a:extLst>
              <a:ext uri="{FF2B5EF4-FFF2-40B4-BE49-F238E27FC236}">
                <a16:creationId xmlns:a16="http://schemas.microsoft.com/office/drawing/2014/main" id="{87228FF7-328F-4BA4-903F-F59D12BC121C}"/>
              </a:ext>
            </a:extLst>
          </p:cNvPr>
          <p:cNvSpPr/>
          <p:nvPr/>
        </p:nvSpPr>
        <p:spPr>
          <a:xfrm>
            <a:off x="9849939" y="1568873"/>
            <a:ext cx="1264739" cy="350577"/>
          </a:xfrm>
          <a:prstGeom prst="round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kumimoji="1" lang="ja-JP" altLang="en-US" sz="1799" dirty="0"/>
              <a:t>工事監理</a:t>
            </a:r>
          </a:p>
        </p:txBody>
      </p:sp>
      <p:sp>
        <p:nvSpPr>
          <p:cNvPr id="7" name="四角形: 角を丸くする 6">
            <a:extLst>
              <a:ext uri="{FF2B5EF4-FFF2-40B4-BE49-F238E27FC236}">
                <a16:creationId xmlns:a16="http://schemas.microsoft.com/office/drawing/2014/main" id="{667C0574-F453-4F8B-B8A0-B5BBCEF1F81F}"/>
              </a:ext>
            </a:extLst>
          </p:cNvPr>
          <p:cNvSpPr/>
          <p:nvPr/>
        </p:nvSpPr>
        <p:spPr>
          <a:xfrm>
            <a:off x="9840417" y="2056426"/>
            <a:ext cx="1264739" cy="350577"/>
          </a:xfrm>
          <a:prstGeom prst="round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kumimoji="1" lang="ja-JP" altLang="en-US" sz="1799" dirty="0"/>
              <a:t>内装工事</a:t>
            </a:r>
          </a:p>
        </p:txBody>
      </p:sp>
      <p:sp>
        <p:nvSpPr>
          <p:cNvPr id="8" name="四角形: 角を丸くする 7">
            <a:extLst>
              <a:ext uri="{FF2B5EF4-FFF2-40B4-BE49-F238E27FC236}">
                <a16:creationId xmlns:a16="http://schemas.microsoft.com/office/drawing/2014/main" id="{EC64D0BF-F32E-401B-AAF6-A96CE17192B0}"/>
              </a:ext>
            </a:extLst>
          </p:cNvPr>
          <p:cNvSpPr/>
          <p:nvPr/>
        </p:nvSpPr>
        <p:spPr>
          <a:xfrm>
            <a:off x="9848035" y="2483035"/>
            <a:ext cx="1264739" cy="350577"/>
          </a:xfrm>
          <a:prstGeom prst="roundRect">
            <a:avLst/>
          </a:prstGeom>
        </p:spPr>
        <p:style>
          <a:lnRef idx="1">
            <a:schemeClr val="accent4"/>
          </a:lnRef>
          <a:fillRef idx="2">
            <a:schemeClr val="accent4"/>
          </a:fillRef>
          <a:effectRef idx="1">
            <a:schemeClr val="accent4"/>
          </a:effectRef>
          <a:fontRef idx="minor">
            <a:schemeClr val="dk1"/>
          </a:fontRef>
        </p:style>
        <p:txBody>
          <a:bodyPr rot="0" spcFirstLastPara="0" vertOverflow="overflow" horzOverflow="overflow" vert="horz" wrap="square" lIns="91416" tIns="45708" rIns="91416" bIns="45708" numCol="1" spcCol="0" rtlCol="0" fromWordArt="0" anchor="ctr" anchorCtr="0" forceAA="0" compatLnSpc="1">
            <a:prstTxWarp prst="textNoShape">
              <a:avLst/>
            </a:prstTxWarp>
            <a:noAutofit/>
          </a:bodyPr>
          <a:lstStyle/>
          <a:p>
            <a:pPr algn="ctr"/>
            <a:r>
              <a:rPr kumimoji="1" lang="ja-JP" altLang="en-US" sz="1799"/>
              <a:t>管工事</a:t>
            </a:r>
            <a:endParaRPr kumimoji="1" lang="ja-JP" altLang="en-US" sz="1799" dirty="0"/>
          </a:p>
        </p:txBody>
      </p:sp>
      <p:sp>
        <p:nvSpPr>
          <p:cNvPr id="9" name="四角形: 角を丸くする 8">
            <a:extLst>
              <a:ext uri="{FF2B5EF4-FFF2-40B4-BE49-F238E27FC236}">
                <a16:creationId xmlns:a16="http://schemas.microsoft.com/office/drawing/2014/main" id="{FC32BD4C-8FC7-4F68-B6A2-516C6E4E9665}"/>
              </a:ext>
            </a:extLst>
          </p:cNvPr>
          <p:cNvSpPr/>
          <p:nvPr/>
        </p:nvSpPr>
        <p:spPr>
          <a:xfrm>
            <a:off x="7585511" y="2635396"/>
            <a:ext cx="1264739" cy="350577"/>
          </a:xfrm>
          <a:prstGeom prst="roundRect">
            <a:avLst/>
          </a:prstGeom>
        </p:spPr>
        <p:style>
          <a:lnRef idx="1">
            <a:schemeClr val="accent2"/>
          </a:lnRef>
          <a:fillRef idx="2">
            <a:schemeClr val="accent2"/>
          </a:fillRef>
          <a:effectRef idx="1">
            <a:schemeClr val="accent2"/>
          </a:effectRef>
          <a:fontRef idx="minor">
            <a:schemeClr val="dk1"/>
          </a:fontRef>
        </p:style>
        <p:txBody>
          <a:bodyPr rot="0" spcFirstLastPara="0" vertOverflow="overflow" horzOverflow="overflow" vert="horz" wrap="square" lIns="91416" tIns="45708" rIns="91416" bIns="45708" numCol="1" spcCol="0" rtlCol="0" fromWordArt="0" anchor="ctr" anchorCtr="0" forceAA="0" compatLnSpc="1">
            <a:prstTxWarp prst="textNoShape">
              <a:avLst/>
            </a:prstTxWarp>
            <a:noAutofit/>
          </a:bodyPr>
          <a:lstStyle/>
          <a:p>
            <a:pPr algn="ctr"/>
            <a:r>
              <a:rPr kumimoji="1" lang="ja-JP" altLang="en-US" sz="1799" dirty="0"/>
              <a:t>電気工事</a:t>
            </a:r>
          </a:p>
        </p:txBody>
      </p:sp>
      <p:sp>
        <p:nvSpPr>
          <p:cNvPr id="10" name="四角形: 角を丸くする 9">
            <a:extLst>
              <a:ext uri="{FF2B5EF4-FFF2-40B4-BE49-F238E27FC236}">
                <a16:creationId xmlns:a16="http://schemas.microsoft.com/office/drawing/2014/main" id="{62B1B866-D367-45CE-9CB3-7E1B47F96D09}"/>
              </a:ext>
            </a:extLst>
          </p:cNvPr>
          <p:cNvSpPr/>
          <p:nvPr/>
        </p:nvSpPr>
        <p:spPr>
          <a:xfrm>
            <a:off x="4572397" y="1257866"/>
            <a:ext cx="733234" cy="2428242"/>
          </a:xfrm>
          <a:prstGeom prst="round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kumimoji="1" lang="en-US" altLang="ja-JP" sz="3199" dirty="0"/>
              <a:t>S</a:t>
            </a:r>
          </a:p>
          <a:p>
            <a:pPr algn="ctr"/>
            <a:r>
              <a:rPr kumimoji="1" lang="en-US" altLang="ja-JP" sz="3199" dirty="0"/>
              <a:t>P</a:t>
            </a:r>
          </a:p>
          <a:p>
            <a:pPr algn="ctr"/>
            <a:r>
              <a:rPr kumimoji="1" lang="en-US" altLang="ja-JP" sz="3199" dirty="0"/>
              <a:t>C</a:t>
            </a:r>
            <a:endParaRPr kumimoji="1" lang="ja-JP" altLang="en-US" sz="3199" dirty="0"/>
          </a:p>
        </p:txBody>
      </p:sp>
      <p:sp>
        <p:nvSpPr>
          <p:cNvPr id="11" name="四角形: 角を丸くする 10">
            <a:extLst>
              <a:ext uri="{FF2B5EF4-FFF2-40B4-BE49-F238E27FC236}">
                <a16:creationId xmlns:a16="http://schemas.microsoft.com/office/drawing/2014/main" id="{446FAE10-2E61-4E30-894D-D1F6E66286AC}"/>
              </a:ext>
            </a:extLst>
          </p:cNvPr>
          <p:cNvSpPr/>
          <p:nvPr/>
        </p:nvSpPr>
        <p:spPr>
          <a:xfrm>
            <a:off x="1525191" y="1248344"/>
            <a:ext cx="733234" cy="2428242"/>
          </a:xfrm>
          <a:prstGeom prst="round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kumimoji="1" lang="ja-JP" altLang="en-US" sz="2799" dirty="0"/>
              <a:t>自</a:t>
            </a:r>
            <a:endParaRPr kumimoji="1" lang="en-US" altLang="ja-JP" sz="2799" dirty="0"/>
          </a:p>
          <a:p>
            <a:pPr algn="ctr"/>
            <a:r>
              <a:rPr kumimoji="1" lang="ja-JP" altLang="en-US" sz="2799" dirty="0"/>
              <a:t>治</a:t>
            </a:r>
            <a:endParaRPr kumimoji="1" lang="en-US" altLang="ja-JP" sz="2799" dirty="0"/>
          </a:p>
          <a:p>
            <a:pPr algn="ctr"/>
            <a:r>
              <a:rPr kumimoji="1" lang="ja-JP" altLang="en-US" sz="2799" dirty="0"/>
              <a:t>体</a:t>
            </a:r>
          </a:p>
        </p:txBody>
      </p:sp>
      <p:sp>
        <p:nvSpPr>
          <p:cNvPr id="12" name="楕円 11">
            <a:extLst>
              <a:ext uri="{FF2B5EF4-FFF2-40B4-BE49-F238E27FC236}">
                <a16:creationId xmlns:a16="http://schemas.microsoft.com/office/drawing/2014/main" id="{9CE827AB-5E94-4BF3-8A45-BB2C00B8A3D0}"/>
              </a:ext>
            </a:extLst>
          </p:cNvPr>
          <p:cNvSpPr/>
          <p:nvPr/>
        </p:nvSpPr>
        <p:spPr>
          <a:xfrm>
            <a:off x="8850250" y="1505453"/>
            <a:ext cx="597678" cy="471133"/>
          </a:xfrm>
          <a:prstGeom prst="ellipse">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kumimoji="1" lang="ja-JP" altLang="en-US" sz="1799" dirty="0"/>
              <a:t>５</a:t>
            </a:r>
          </a:p>
        </p:txBody>
      </p:sp>
      <p:sp>
        <p:nvSpPr>
          <p:cNvPr id="13" name="楕円 12">
            <a:extLst>
              <a:ext uri="{FF2B5EF4-FFF2-40B4-BE49-F238E27FC236}">
                <a16:creationId xmlns:a16="http://schemas.microsoft.com/office/drawing/2014/main" id="{33C09EE1-2382-4A83-A26C-824A30FC81D6}"/>
              </a:ext>
            </a:extLst>
          </p:cNvPr>
          <p:cNvSpPr/>
          <p:nvPr/>
        </p:nvSpPr>
        <p:spPr>
          <a:xfrm>
            <a:off x="8850249" y="2048237"/>
            <a:ext cx="597678" cy="434799"/>
          </a:xfrm>
          <a:prstGeom prst="ellipse">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kumimoji="1" lang="en-US" altLang="ja-JP" sz="1600" dirty="0"/>
              <a:t>53</a:t>
            </a:r>
            <a:endParaRPr kumimoji="1" lang="ja-JP" altLang="en-US" sz="1600" dirty="0"/>
          </a:p>
        </p:txBody>
      </p:sp>
      <p:sp>
        <p:nvSpPr>
          <p:cNvPr id="14" name="楕円 13">
            <a:extLst>
              <a:ext uri="{FF2B5EF4-FFF2-40B4-BE49-F238E27FC236}">
                <a16:creationId xmlns:a16="http://schemas.microsoft.com/office/drawing/2014/main" id="{BC7306EC-33CC-47A2-B5E6-CEBBEEC4C9FC}"/>
              </a:ext>
            </a:extLst>
          </p:cNvPr>
          <p:cNvSpPr/>
          <p:nvPr/>
        </p:nvSpPr>
        <p:spPr>
          <a:xfrm>
            <a:off x="8850249" y="2571975"/>
            <a:ext cx="651529" cy="398190"/>
          </a:xfrm>
          <a:prstGeom prst="ellipse">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kumimoji="1" lang="en-US" altLang="ja-JP" sz="1600" dirty="0"/>
              <a:t>12</a:t>
            </a:r>
            <a:endParaRPr kumimoji="1" lang="ja-JP" altLang="en-US" sz="1600" dirty="0"/>
          </a:p>
        </p:txBody>
      </p:sp>
      <p:sp>
        <p:nvSpPr>
          <p:cNvPr id="15" name="楕円 14">
            <a:extLst>
              <a:ext uri="{FF2B5EF4-FFF2-40B4-BE49-F238E27FC236}">
                <a16:creationId xmlns:a16="http://schemas.microsoft.com/office/drawing/2014/main" id="{CB04A935-33A4-4A94-98B2-F41E6A4B6E78}"/>
              </a:ext>
            </a:extLst>
          </p:cNvPr>
          <p:cNvSpPr/>
          <p:nvPr/>
        </p:nvSpPr>
        <p:spPr>
          <a:xfrm>
            <a:off x="11131819" y="1514976"/>
            <a:ext cx="597678" cy="471133"/>
          </a:xfrm>
          <a:prstGeom prst="ellipse">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kumimoji="1" lang="ja-JP" altLang="en-US" sz="1799" dirty="0"/>
              <a:t>２</a:t>
            </a:r>
          </a:p>
        </p:txBody>
      </p:sp>
      <p:sp>
        <p:nvSpPr>
          <p:cNvPr id="16" name="楕円 15">
            <a:extLst>
              <a:ext uri="{FF2B5EF4-FFF2-40B4-BE49-F238E27FC236}">
                <a16:creationId xmlns:a16="http://schemas.microsoft.com/office/drawing/2014/main" id="{15F1EDDB-56AE-4FCE-A62B-E1B517EE9E63}"/>
              </a:ext>
            </a:extLst>
          </p:cNvPr>
          <p:cNvSpPr/>
          <p:nvPr/>
        </p:nvSpPr>
        <p:spPr>
          <a:xfrm>
            <a:off x="11141341" y="1991102"/>
            <a:ext cx="597678" cy="471133"/>
          </a:xfrm>
          <a:prstGeom prst="ellipse">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kumimoji="1" lang="ja-JP" altLang="en-US" sz="1799" dirty="0"/>
              <a:t>２</a:t>
            </a:r>
          </a:p>
        </p:txBody>
      </p:sp>
      <p:sp>
        <p:nvSpPr>
          <p:cNvPr id="17" name="楕円 16">
            <a:extLst>
              <a:ext uri="{FF2B5EF4-FFF2-40B4-BE49-F238E27FC236}">
                <a16:creationId xmlns:a16="http://schemas.microsoft.com/office/drawing/2014/main" id="{B11BF30C-C1EE-4AD9-B0A5-D23B074E3695}"/>
              </a:ext>
            </a:extLst>
          </p:cNvPr>
          <p:cNvSpPr/>
          <p:nvPr/>
        </p:nvSpPr>
        <p:spPr>
          <a:xfrm>
            <a:off x="11131819" y="2419615"/>
            <a:ext cx="597678" cy="471133"/>
          </a:xfrm>
          <a:prstGeom prst="ellipse">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kumimoji="1" lang="ja-JP" altLang="en-US" sz="1799" dirty="0"/>
              <a:t>５</a:t>
            </a:r>
          </a:p>
        </p:txBody>
      </p:sp>
      <p:sp>
        <p:nvSpPr>
          <p:cNvPr id="18" name="四角形: 角を丸くする 17">
            <a:extLst>
              <a:ext uri="{FF2B5EF4-FFF2-40B4-BE49-F238E27FC236}">
                <a16:creationId xmlns:a16="http://schemas.microsoft.com/office/drawing/2014/main" id="{AFE74B54-92EB-497F-BC0E-C5F8EE6CA9EA}"/>
              </a:ext>
            </a:extLst>
          </p:cNvPr>
          <p:cNvSpPr/>
          <p:nvPr/>
        </p:nvSpPr>
        <p:spPr>
          <a:xfrm>
            <a:off x="9857557" y="2978206"/>
            <a:ext cx="1264739" cy="350577"/>
          </a:xfrm>
          <a:prstGeom prst="roundRect">
            <a:avLst/>
          </a:prstGeom>
        </p:spPr>
        <p:style>
          <a:lnRef idx="1">
            <a:schemeClr val="accent4"/>
          </a:lnRef>
          <a:fillRef idx="2">
            <a:schemeClr val="accent4"/>
          </a:fillRef>
          <a:effectRef idx="1">
            <a:schemeClr val="accent4"/>
          </a:effectRef>
          <a:fontRef idx="minor">
            <a:schemeClr val="dk1"/>
          </a:fontRef>
        </p:style>
        <p:txBody>
          <a:bodyPr rot="0" spcFirstLastPara="0" vertOverflow="overflow" horzOverflow="overflow" vert="horz" wrap="square" lIns="91416" tIns="45708" rIns="91416" bIns="45708" numCol="1" spcCol="0" rtlCol="0" fromWordArt="0" anchor="ctr" anchorCtr="0" forceAA="0" compatLnSpc="1">
            <a:prstTxWarp prst="textNoShape">
              <a:avLst/>
            </a:prstTxWarp>
            <a:noAutofit/>
          </a:bodyPr>
          <a:lstStyle/>
          <a:p>
            <a:pPr algn="ctr"/>
            <a:r>
              <a:rPr kumimoji="1" lang="ja-JP" altLang="en-US" sz="1799" dirty="0"/>
              <a:t>造園工事</a:t>
            </a:r>
          </a:p>
        </p:txBody>
      </p:sp>
      <p:sp>
        <p:nvSpPr>
          <p:cNvPr id="19" name="楕円 18">
            <a:extLst>
              <a:ext uri="{FF2B5EF4-FFF2-40B4-BE49-F238E27FC236}">
                <a16:creationId xmlns:a16="http://schemas.microsoft.com/office/drawing/2014/main" id="{D9728634-5953-41AF-BC95-45D4234006C5}"/>
              </a:ext>
            </a:extLst>
          </p:cNvPr>
          <p:cNvSpPr/>
          <p:nvPr/>
        </p:nvSpPr>
        <p:spPr>
          <a:xfrm>
            <a:off x="11141341" y="2914786"/>
            <a:ext cx="597678" cy="471133"/>
          </a:xfrm>
          <a:prstGeom prst="ellipse">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kumimoji="1" lang="ja-JP" altLang="en-US" sz="1799" dirty="0"/>
              <a:t>１</a:t>
            </a:r>
          </a:p>
        </p:txBody>
      </p:sp>
      <p:sp>
        <p:nvSpPr>
          <p:cNvPr id="20" name="四角形: 角を丸くする 19">
            <a:extLst>
              <a:ext uri="{FF2B5EF4-FFF2-40B4-BE49-F238E27FC236}">
                <a16:creationId xmlns:a16="http://schemas.microsoft.com/office/drawing/2014/main" id="{E9DB0EB0-FA1B-41F5-93B5-DD78B5B0591B}"/>
              </a:ext>
            </a:extLst>
          </p:cNvPr>
          <p:cNvSpPr/>
          <p:nvPr/>
        </p:nvSpPr>
        <p:spPr>
          <a:xfrm>
            <a:off x="9876602" y="3416242"/>
            <a:ext cx="1264739" cy="350577"/>
          </a:xfrm>
          <a:prstGeom prst="roundRect">
            <a:avLst/>
          </a:prstGeom>
        </p:spPr>
        <p:style>
          <a:lnRef idx="1">
            <a:schemeClr val="accent4"/>
          </a:lnRef>
          <a:fillRef idx="2">
            <a:schemeClr val="accent4"/>
          </a:fillRef>
          <a:effectRef idx="1">
            <a:schemeClr val="accent4"/>
          </a:effectRef>
          <a:fontRef idx="minor">
            <a:schemeClr val="dk1"/>
          </a:fontRef>
        </p:style>
        <p:txBody>
          <a:bodyPr rot="0" spcFirstLastPara="0" vertOverflow="overflow" horzOverflow="overflow" vert="horz" wrap="square" lIns="91416" tIns="45708" rIns="91416" bIns="45708" numCol="1" spcCol="0" rtlCol="0" fromWordArt="0" anchor="ctr" anchorCtr="0" forceAA="0" compatLnSpc="1">
            <a:prstTxWarp prst="textNoShape">
              <a:avLst/>
            </a:prstTxWarp>
            <a:noAutofit/>
          </a:bodyPr>
          <a:lstStyle/>
          <a:p>
            <a:pPr algn="ctr"/>
            <a:r>
              <a:rPr kumimoji="1" lang="ja-JP" altLang="en-US" sz="1799" dirty="0"/>
              <a:t>土工工事</a:t>
            </a:r>
          </a:p>
        </p:txBody>
      </p:sp>
      <p:sp>
        <p:nvSpPr>
          <p:cNvPr id="21" name="楕円 20">
            <a:extLst>
              <a:ext uri="{FF2B5EF4-FFF2-40B4-BE49-F238E27FC236}">
                <a16:creationId xmlns:a16="http://schemas.microsoft.com/office/drawing/2014/main" id="{726DA6CB-1A98-4EC7-8CD7-FC550810EB94}"/>
              </a:ext>
            </a:extLst>
          </p:cNvPr>
          <p:cNvSpPr/>
          <p:nvPr/>
        </p:nvSpPr>
        <p:spPr>
          <a:xfrm>
            <a:off x="11160386" y="3352822"/>
            <a:ext cx="597678" cy="471133"/>
          </a:xfrm>
          <a:prstGeom prst="ellipse">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kumimoji="1" lang="ja-JP" altLang="en-US" sz="1799" dirty="0"/>
              <a:t>５</a:t>
            </a:r>
          </a:p>
        </p:txBody>
      </p:sp>
      <p:sp>
        <p:nvSpPr>
          <p:cNvPr id="22" name="四角形: 角を丸くする 21">
            <a:extLst>
              <a:ext uri="{FF2B5EF4-FFF2-40B4-BE49-F238E27FC236}">
                <a16:creationId xmlns:a16="http://schemas.microsoft.com/office/drawing/2014/main" id="{32CC51CC-07EB-4689-89C1-8D7574945757}"/>
              </a:ext>
            </a:extLst>
          </p:cNvPr>
          <p:cNvSpPr/>
          <p:nvPr/>
        </p:nvSpPr>
        <p:spPr>
          <a:xfrm>
            <a:off x="9876602" y="3863801"/>
            <a:ext cx="1264739" cy="350577"/>
          </a:xfrm>
          <a:prstGeom prst="roundRect">
            <a:avLst/>
          </a:prstGeom>
        </p:spPr>
        <p:style>
          <a:lnRef idx="1">
            <a:schemeClr val="accent4"/>
          </a:lnRef>
          <a:fillRef idx="2">
            <a:schemeClr val="accent4"/>
          </a:fillRef>
          <a:effectRef idx="1">
            <a:schemeClr val="accent4"/>
          </a:effectRef>
          <a:fontRef idx="minor">
            <a:schemeClr val="dk1"/>
          </a:fontRef>
        </p:style>
        <p:txBody>
          <a:bodyPr rot="0" spcFirstLastPara="0" vertOverflow="overflow" horzOverflow="overflow" vert="horz" wrap="square" lIns="91416" tIns="45708" rIns="91416" bIns="45708" numCol="1" spcCol="0" rtlCol="0" fromWordArt="0" anchor="ctr" anchorCtr="0" forceAA="0" compatLnSpc="1">
            <a:prstTxWarp prst="textNoShape">
              <a:avLst/>
            </a:prstTxWarp>
            <a:noAutofit/>
          </a:bodyPr>
          <a:lstStyle/>
          <a:p>
            <a:pPr algn="ctr"/>
            <a:r>
              <a:rPr kumimoji="1" lang="ja-JP" altLang="en-US" sz="1799" dirty="0"/>
              <a:t>躯体工事</a:t>
            </a:r>
          </a:p>
        </p:txBody>
      </p:sp>
      <p:sp>
        <p:nvSpPr>
          <p:cNvPr id="23" name="楕円 22">
            <a:extLst>
              <a:ext uri="{FF2B5EF4-FFF2-40B4-BE49-F238E27FC236}">
                <a16:creationId xmlns:a16="http://schemas.microsoft.com/office/drawing/2014/main" id="{E8E57B89-5D6B-4B7F-9A04-4420251D746D}"/>
              </a:ext>
            </a:extLst>
          </p:cNvPr>
          <p:cNvSpPr/>
          <p:nvPr/>
        </p:nvSpPr>
        <p:spPr>
          <a:xfrm>
            <a:off x="11160386" y="3800380"/>
            <a:ext cx="597678" cy="471133"/>
          </a:xfrm>
          <a:prstGeom prst="ellipse">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en-US" altLang="ja-JP" sz="1600" dirty="0"/>
              <a:t>33</a:t>
            </a:r>
            <a:endParaRPr lang="ja-JP" altLang="en-US" sz="1600" dirty="0"/>
          </a:p>
        </p:txBody>
      </p:sp>
      <p:sp>
        <p:nvSpPr>
          <p:cNvPr id="24" name="四角形: 角を丸くする 23">
            <a:extLst>
              <a:ext uri="{FF2B5EF4-FFF2-40B4-BE49-F238E27FC236}">
                <a16:creationId xmlns:a16="http://schemas.microsoft.com/office/drawing/2014/main" id="{9BE5B3C8-1FA0-4734-88D0-E43A00957648}"/>
              </a:ext>
            </a:extLst>
          </p:cNvPr>
          <p:cNvSpPr/>
          <p:nvPr/>
        </p:nvSpPr>
        <p:spPr>
          <a:xfrm>
            <a:off x="7614078" y="4378017"/>
            <a:ext cx="1264739" cy="350577"/>
          </a:xfrm>
          <a:prstGeom prst="roundRect">
            <a:avLst/>
          </a:prstGeom>
        </p:spPr>
        <p:style>
          <a:lnRef idx="1">
            <a:schemeClr val="accent2"/>
          </a:lnRef>
          <a:fillRef idx="2">
            <a:schemeClr val="accent2"/>
          </a:fillRef>
          <a:effectRef idx="1">
            <a:schemeClr val="accent2"/>
          </a:effectRef>
          <a:fontRef idx="minor">
            <a:schemeClr val="dk1"/>
          </a:fontRef>
        </p:style>
        <p:txBody>
          <a:bodyPr rot="0" spcFirstLastPara="0" vertOverflow="overflow" horzOverflow="overflow" vert="horz" wrap="square" lIns="91416" tIns="45708" rIns="91416" bIns="45708" numCol="1" spcCol="0" rtlCol="0" fromWordArt="0" anchor="ctr" anchorCtr="0" forceAA="0" compatLnSpc="1">
            <a:prstTxWarp prst="textNoShape">
              <a:avLst/>
            </a:prstTxWarp>
            <a:noAutofit/>
          </a:bodyPr>
          <a:lstStyle/>
          <a:p>
            <a:pPr algn="ctr"/>
            <a:r>
              <a:rPr kumimoji="1" lang="ja-JP" altLang="en-US" sz="1799" dirty="0"/>
              <a:t>維持管理</a:t>
            </a:r>
          </a:p>
        </p:txBody>
      </p:sp>
      <p:sp>
        <p:nvSpPr>
          <p:cNvPr id="25" name="楕円 24">
            <a:extLst>
              <a:ext uri="{FF2B5EF4-FFF2-40B4-BE49-F238E27FC236}">
                <a16:creationId xmlns:a16="http://schemas.microsoft.com/office/drawing/2014/main" id="{9791920B-43C0-4E60-AD9A-9BAAA18D94CB}"/>
              </a:ext>
            </a:extLst>
          </p:cNvPr>
          <p:cNvSpPr/>
          <p:nvPr/>
        </p:nvSpPr>
        <p:spPr>
          <a:xfrm>
            <a:off x="8878816" y="4314596"/>
            <a:ext cx="597678" cy="434799"/>
          </a:xfrm>
          <a:prstGeom prst="ellipse">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kumimoji="1" lang="en-US" altLang="ja-JP" sz="1600" dirty="0"/>
              <a:t>20</a:t>
            </a:r>
            <a:endParaRPr kumimoji="1" lang="ja-JP" altLang="en-US" sz="1600" dirty="0"/>
          </a:p>
        </p:txBody>
      </p:sp>
      <p:sp>
        <p:nvSpPr>
          <p:cNvPr id="29" name="四角形: 角を丸くする 28">
            <a:extLst>
              <a:ext uri="{FF2B5EF4-FFF2-40B4-BE49-F238E27FC236}">
                <a16:creationId xmlns:a16="http://schemas.microsoft.com/office/drawing/2014/main" id="{6BB7B086-572A-45C4-8E34-3770493B3004}"/>
              </a:ext>
            </a:extLst>
          </p:cNvPr>
          <p:cNvSpPr/>
          <p:nvPr/>
        </p:nvSpPr>
        <p:spPr>
          <a:xfrm>
            <a:off x="7614078" y="5149341"/>
            <a:ext cx="1264739" cy="350577"/>
          </a:xfrm>
          <a:prstGeom prst="roundRect">
            <a:avLst/>
          </a:prstGeom>
        </p:spPr>
        <p:style>
          <a:lnRef idx="1">
            <a:schemeClr val="accent2"/>
          </a:lnRef>
          <a:fillRef idx="2">
            <a:schemeClr val="accent2"/>
          </a:fillRef>
          <a:effectRef idx="1">
            <a:schemeClr val="accent2"/>
          </a:effectRef>
          <a:fontRef idx="minor">
            <a:schemeClr val="dk1"/>
          </a:fontRef>
        </p:style>
        <p:txBody>
          <a:bodyPr rot="0" spcFirstLastPara="0" vertOverflow="overflow" horzOverflow="overflow" vert="horz" wrap="square" lIns="91416" tIns="45708" rIns="91416" bIns="45708" numCol="1" spcCol="0" rtlCol="0" fromWordArt="0" anchor="ctr" anchorCtr="0" forceAA="0" compatLnSpc="1">
            <a:prstTxWarp prst="textNoShape">
              <a:avLst/>
            </a:prstTxWarp>
            <a:noAutofit/>
          </a:bodyPr>
          <a:lstStyle/>
          <a:p>
            <a:pPr algn="ctr"/>
            <a:r>
              <a:rPr kumimoji="1" lang="ja-JP" altLang="en-US" sz="1799" dirty="0"/>
              <a:t>運営</a:t>
            </a:r>
          </a:p>
        </p:txBody>
      </p:sp>
      <p:sp>
        <p:nvSpPr>
          <p:cNvPr id="30" name="楕円 29">
            <a:extLst>
              <a:ext uri="{FF2B5EF4-FFF2-40B4-BE49-F238E27FC236}">
                <a16:creationId xmlns:a16="http://schemas.microsoft.com/office/drawing/2014/main" id="{7EA33E82-D14C-4847-BEBE-CB25393EBB61}"/>
              </a:ext>
            </a:extLst>
          </p:cNvPr>
          <p:cNvSpPr/>
          <p:nvPr/>
        </p:nvSpPr>
        <p:spPr>
          <a:xfrm>
            <a:off x="8878816" y="5085920"/>
            <a:ext cx="597678" cy="434799"/>
          </a:xfrm>
          <a:prstGeom prst="ellipse">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kumimoji="1" lang="en-US" altLang="ja-JP" sz="1600" dirty="0"/>
              <a:t>5</a:t>
            </a:r>
            <a:endParaRPr kumimoji="1" lang="ja-JP" altLang="en-US" sz="1600" dirty="0"/>
          </a:p>
        </p:txBody>
      </p:sp>
      <p:sp>
        <p:nvSpPr>
          <p:cNvPr id="31" name="四角形: 角を丸くする 30">
            <a:extLst>
              <a:ext uri="{FF2B5EF4-FFF2-40B4-BE49-F238E27FC236}">
                <a16:creationId xmlns:a16="http://schemas.microsoft.com/office/drawing/2014/main" id="{745389D3-B172-4E18-B2E2-EB4A041660C3}"/>
              </a:ext>
            </a:extLst>
          </p:cNvPr>
          <p:cNvSpPr/>
          <p:nvPr/>
        </p:nvSpPr>
        <p:spPr>
          <a:xfrm>
            <a:off x="7623601" y="5968277"/>
            <a:ext cx="1264739" cy="350577"/>
          </a:xfrm>
          <a:prstGeom prst="roundRect">
            <a:avLst/>
          </a:prstGeom>
        </p:spPr>
        <p:style>
          <a:lnRef idx="1">
            <a:schemeClr val="accent5"/>
          </a:lnRef>
          <a:fillRef idx="2">
            <a:schemeClr val="accent5"/>
          </a:fillRef>
          <a:effectRef idx="1">
            <a:schemeClr val="accent5"/>
          </a:effectRef>
          <a:fontRef idx="minor">
            <a:schemeClr val="dk1"/>
          </a:fontRef>
        </p:style>
        <p:txBody>
          <a:bodyPr rot="0" spcFirstLastPara="0" vertOverflow="overflow" horzOverflow="overflow" vert="horz" wrap="square" lIns="91416" tIns="45708" rIns="91416" bIns="45708" numCol="1" spcCol="0" rtlCol="0" fromWordArt="0" anchor="ctr" anchorCtr="0" forceAA="0" compatLnSpc="1">
            <a:prstTxWarp prst="textNoShape">
              <a:avLst/>
            </a:prstTxWarp>
            <a:noAutofit/>
          </a:bodyPr>
          <a:lstStyle/>
          <a:p>
            <a:pPr algn="ctr"/>
            <a:r>
              <a:rPr kumimoji="1" lang="en-US" altLang="ja-JP" sz="1799" dirty="0"/>
              <a:t>SPC</a:t>
            </a:r>
            <a:r>
              <a:rPr kumimoji="1" lang="ja-JP" altLang="en-US" sz="1799" dirty="0"/>
              <a:t>経営</a:t>
            </a:r>
          </a:p>
        </p:txBody>
      </p:sp>
      <p:sp>
        <p:nvSpPr>
          <p:cNvPr id="32" name="楕円 31">
            <a:extLst>
              <a:ext uri="{FF2B5EF4-FFF2-40B4-BE49-F238E27FC236}">
                <a16:creationId xmlns:a16="http://schemas.microsoft.com/office/drawing/2014/main" id="{5A39EC85-BCFB-4E1C-8FE8-C2DE5835DAD8}"/>
              </a:ext>
            </a:extLst>
          </p:cNvPr>
          <p:cNvSpPr/>
          <p:nvPr/>
        </p:nvSpPr>
        <p:spPr>
          <a:xfrm>
            <a:off x="8888339" y="5904857"/>
            <a:ext cx="597678" cy="434799"/>
          </a:xfrm>
          <a:prstGeom prst="ellipse">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kumimoji="1" lang="en-US" altLang="ja-JP" sz="1600" dirty="0"/>
              <a:t>5</a:t>
            </a:r>
            <a:endParaRPr kumimoji="1" lang="ja-JP" altLang="en-US" sz="1600" dirty="0"/>
          </a:p>
        </p:txBody>
      </p:sp>
      <p:sp>
        <p:nvSpPr>
          <p:cNvPr id="33" name="四角形: 角を丸くする 32">
            <a:extLst>
              <a:ext uri="{FF2B5EF4-FFF2-40B4-BE49-F238E27FC236}">
                <a16:creationId xmlns:a16="http://schemas.microsoft.com/office/drawing/2014/main" id="{FE87AA45-639A-45EA-873D-7F8AC8CC49D1}"/>
              </a:ext>
            </a:extLst>
          </p:cNvPr>
          <p:cNvSpPr/>
          <p:nvPr/>
        </p:nvSpPr>
        <p:spPr>
          <a:xfrm>
            <a:off x="9876602" y="4358972"/>
            <a:ext cx="1264739" cy="350577"/>
          </a:xfrm>
          <a:prstGeom prst="roundRect">
            <a:avLst/>
          </a:prstGeom>
        </p:spPr>
        <p:style>
          <a:lnRef idx="1">
            <a:schemeClr val="accent6"/>
          </a:lnRef>
          <a:fillRef idx="2">
            <a:schemeClr val="accent6"/>
          </a:fillRef>
          <a:effectRef idx="1">
            <a:schemeClr val="accent6"/>
          </a:effectRef>
          <a:fontRef idx="minor">
            <a:schemeClr val="dk1"/>
          </a:fontRef>
        </p:style>
        <p:txBody>
          <a:bodyPr rot="0" spcFirstLastPara="0" vertOverflow="overflow" horzOverflow="overflow" vert="horz" wrap="square" lIns="91416" tIns="45708" rIns="91416" bIns="45708" numCol="1" spcCol="0" rtlCol="0" fromWordArt="0" anchor="ctr" anchorCtr="0" forceAA="0" compatLnSpc="1">
            <a:prstTxWarp prst="textNoShape">
              <a:avLst/>
            </a:prstTxWarp>
            <a:noAutofit/>
          </a:bodyPr>
          <a:lstStyle/>
          <a:p>
            <a:pPr algn="ctr"/>
            <a:r>
              <a:rPr kumimoji="1" lang="ja-JP" altLang="en-US" sz="1799" dirty="0"/>
              <a:t>警備</a:t>
            </a:r>
          </a:p>
        </p:txBody>
      </p:sp>
      <p:sp>
        <p:nvSpPr>
          <p:cNvPr id="34" name="楕円 33">
            <a:extLst>
              <a:ext uri="{FF2B5EF4-FFF2-40B4-BE49-F238E27FC236}">
                <a16:creationId xmlns:a16="http://schemas.microsoft.com/office/drawing/2014/main" id="{66518DF0-9F38-4D63-BFEB-5508B672C320}"/>
              </a:ext>
            </a:extLst>
          </p:cNvPr>
          <p:cNvSpPr/>
          <p:nvPr/>
        </p:nvSpPr>
        <p:spPr>
          <a:xfrm>
            <a:off x="11160386" y="4295551"/>
            <a:ext cx="597678" cy="471133"/>
          </a:xfrm>
          <a:prstGeom prst="ellipse">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ja-JP" altLang="en-US" sz="1600" dirty="0"/>
              <a:t>１</a:t>
            </a:r>
          </a:p>
        </p:txBody>
      </p:sp>
      <p:sp>
        <p:nvSpPr>
          <p:cNvPr id="35" name="四角形: 角を丸くする 34">
            <a:extLst>
              <a:ext uri="{FF2B5EF4-FFF2-40B4-BE49-F238E27FC236}">
                <a16:creationId xmlns:a16="http://schemas.microsoft.com/office/drawing/2014/main" id="{24446A07-4638-4A13-963D-87510A36F384}"/>
              </a:ext>
            </a:extLst>
          </p:cNvPr>
          <p:cNvSpPr/>
          <p:nvPr/>
        </p:nvSpPr>
        <p:spPr>
          <a:xfrm>
            <a:off x="9895647" y="4806530"/>
            <a:ext cx="1264739" cy="350577"/>
          </a:xfrm>
          <a:prstGeom prst="roundRect">
            <a:avLst/>
          </a:prstGeom>
        </p:spPr>
        <p:style>
          <a:lnRef idx="1">
            <a:schemeClr val="accent6"/>
          </a:lnRef>
          <a:fillRef idx="2">
            <a:schemeClr val="accent6"/>
          </a:fillRef>
          <a:effectRef idx="1">
            <a:schemeClr val="accent6"/>
          </a:effectRef>
          <a:fontRef idx="minor">
            <a:schemeClr val="dk1"/>
          </a:fontRef>
        </p:style>
        <p:txBody>
          <a:bodyPr rot="0" spcFirstLastPara="0" vertOverflow="overflow" horzOverflow="overflow" vert="horz" wrap="square" lIns="91416" tIns="45708" rIns="91416" bIns="45708" numCol="1" spcCol="0" rtlCol="0" fromWordArt="0" anchor="ctr" anchorCtr="0" forceAA="0" compatLnSpc="1">
            <a:prstTxWarp prst="textNoShape">
              <a:avLst/>
            </a:prstTxWarp>
            <a:noAutofit/>
          </a:bodyPr>
          <a:lstStyle/>
          <a:p>
            <a:pPr algn="ctr"/>
            <a:r>
              <a:rPr kumimoji="1" lang="ja-JP" altLang="en-US" sz="1799" dirty="0"/>
              <a:t>法定</a:t>
            </a:r>
          </a:p>
        </p:txBody>
      </p:sp>
      <p:sp>
        <p:nvSpPr>
          <p:cNvPr id="36" name="楕円 35">
            <a:extLst>
              <a:ext uri="{FF2B5EF4-FFF2-40B4-BE49-F238E27FC236}">
                <a16:creationId xmlns:a16="http://schemas.microsoft.com/office/drawing/2014/main" id="{9C7D39A1-3C65-4994-A8AB-A869904EC0A5}"/>
              </a:ext>
            </a:extLst>
          </p:cNvPr>
          <p:cNvSpPr/>
          <p:nvPr/>
        </p:nvSpPr>
        <p:spPr>
          <a:xfrm>
            <a:off x="11179431" y="4743110"/>
            <a:ext cx="597678" cy="471133"/>
          </a:xfrm>
          <a:prstGeom prst="ellipse">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ja-JP" altLang="en-US" sz="1600" dirty="0"/>
              <a:t>８</a:t>
            </a:r>
          </a:p>
        </p:txBody>
      </p:sp>
      <p:sp>
        <p:nvSpPr>
          <p:cNvPr id="37" name="正方形/長方形 36">
            <a:extLst>
              <a:ext uri="{FF2B5EF4-FFF2-40B4-BE49-F238E27FC236}">
                <a16:creationId xmlns:a16="http://schemas.microsoft.com/office/drawing/2014/main" id="{D818486D-DB2B-45F7-B129-8361E0238AAC}"/>
              </a:ext>
            </a:extLst>
          </p:cNvPr>
          <p:cNvSpPr/>
          <p:nvPr/>
        </p:nvSpPr>
        <p:spPr>
          <a:xfrm>
            <a:off x="9743682" y="5968277"/>
            <a:ext cx="1588156" cy="81394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799" dirty="0"/>
              <a:t>各企業１０％</a:t>
            </a:r>
            <a:endParaRPr kumimoji="1" lang="en-US" altLang="ja-JP" sz="1799" dirty="0"/>
          </a:p>
          <a:p>
            <a:pPr algn="ctr"/>
            <a:r>
              <a:rPr kumimoji="1" lang="ja-JP" altLang="en-US" sz="1799" dirty="0"/>
              <a:t>利益として</a:t>
            </a:r>
            <a:endParaRPr kumimoji="1" lang="en-US" altLang="ja-JP" sz="1799" dirty="0"/>
          </a:p>
          <a:p>
            <a:pPr algn="ctr"/>
            <a:r>
              <a:rPr kumimoji="1" lang="ja-JP" altLang="en-US" sz="1799" dirty="0"/>
              <a:t>１０の利益</a:t>
            </a:r>
          </a:p>
        </p:txBody>
      </p:sp>
      <p:cxnSp>
        <p:nvCxnSpPr>
          <p:cNvPr id="38" name="直線矢印コネクタ 37">
            <a:extLst>
              <a:ext uri="{FF2B5EF4-FFF2-40B4-BE49-F238E27FC236}">
                <a16:creationId xmlns:a16="http://schemas.microsoft.com/office/drawing/2014/main" id="{C42A9526-9F52-4EDB-976D-6924ABAFBE48}"/>
              </a:ext>
            </a:extLst>
          </p:cNvPr>
          <p:cNvCxnSpPr>
            <a:cxnSpLocks/>
            <a:stCxn id="11" idx="3"/>
            <a:endCxn id="10" idx="1"/>
          </p:cNvCxnSpPr>
          <p:nvPr/>
        </p:nvCxnSpPr>
        <p:spPr>
          <a:xfrm>
            <a:off x="2258425" y="2462466"/>
            <a:ext cx="2313972" cy="9523"/>
          </a:xfrm>
          <a:prstGeom prst="straightConnector1">
            <a:avLst/>
          </a:prstGeom>
          <a:ln w="57150">
            <a:headEnd type="triangle"/>
            <a:tailEnd type="triangle"/>
          </a:ln>
        </p:spPr>
        <p:style>
          <a:lnRef idx="1">
            <a:schemeClr val="accent1"/>
          </a:lnRef>
          <a:fillRef idx="0">
            <a:schemeClr val="accent1"/>
          </a:fillRef>
          <a:effectRef idx="0">
            <a:schemeClr val="accent1"/>
          </a:effectRef>
          <a:fontRef idx="minor">
            <a:schemeClr val="tx1"/>
          </a:fontRef>
        </p:style>
      </p:cxnSp>
      <p:sp>
        <p:nvSpPr>
          <p:cNvPr id="41" name="テキスト ボックス 40">
            <a:extLst>
              <a:ext uri="{FF2B5EF4-FFF2-40B4-BE49-F238E27FC236}">
                <a16:creationId xmlns:a16="http://schemas.microsoft.com/office/drawing/2014/main" id="{73A9DDBC-0AD7-4160-8946-3D9B5F870BCD}"/>
              </a:ext>
            </a:extLst>
          </p:cNvPr>
          <p:cNvSpPr txBox="1"/>
          <p:nvPr/>
        </p:nvSpPr>
        <p:spPr>
          <a:xfrm>
            <a:off x="2638563" y="1902163"/>
            <a:ext cx="1495800" cy="461545"/>
          </a:xfrm>
          <a:prstGeom prst="rect">
            <a:avLst/>
          </a:prstGeom>
        </p:spPr>
        <p:style>
          <a:lnRef idx="2">
            <a:schemeClr val="accent3"/>
          </a:lnRef>
          <a:fillRef idx="1">
            <a:schemeClr val="lt1"/>
          </a:fillRef>
          <a:effectRef idx="0">
            <a:schemeClr val="accent3"/>
          </a:effectRef>
          <a:fontRef idx="minor">
            <a:schemeClr val="dk1"/>
          </a:fontRef>
        </p:style>
        <p:txBody>
          <a:bodyPr wrap="square" rtlCol="0">
            <a:spAutoFit/>
          </a:bodyPr>
          <a:lstStyle/>
          <a:p>
            <a:r>
              <a:rPr kumimoji="1" lang="ja-JP" altLang="en-US" sz="2399" dirty="0">
                <a:solidFill>
                  <a:schemeClr val="tx1"/>
                </a:solidFill>
              </a:rPr>
              <a:t>事業契約</a:t>
            </a:r>
          </a:p>
        </p:txBody>
      </p:sp>
      <p:cxnSp>
        <p:nvCxnSpPr>
          <p:cNvPr id="42" name="直線矢印コネクタ 41">
            <a:extLst>
              <a:ext uri="{FF2B5EF4-FFF2-40B4-BE49-F238E27FC236}">
                <a16:creationId xmlns:a16="http://schemas.microsoft.com/office/drawing/2014/main" id="{B7AF9504-22AB-4AA1-9D69-F0F6DD20CE9E}"/>
              </a:ext>
            </a:extLst>
          </p:cNvPr>
          <p:cNvCxnSpPr>
            <a:cxnSpLocks/>
            <a:stCxn id="10" idx="3"/>
          </p:cNvCxnSpPr>
          <p:nvPr/>
        </p:nvCxnSpPr>
        <p:spPr>
          <a:xfrm flipV="1">
            <a:off x="5305631" y="1753037"/>
            <a:ext cx="2234886" cy="718951"/>
          </a:xfrm>
          <a:prstGeom prst="straightConnector1">
            <a:avLst/>
          </a:prstGeom>
          <a:ln w="57150">
            <a:headEnd type="triangle"/>
            <a:tailEnd type="triangle"/>
          </a:ln>
        </p:spPr>
        <p:style>
          <a:lnRef idx="1">
            <a:schemeClr val="accent4"/>
          </a:lnRef>
          <a:fillRef idx="0">
            <a:schemeClr val="accent4"/>
          </a:fillRef>
          <a:effectRef idx="0">
            <a:schemeClr val="accent4"/>
          </a:effectRef>
          <a:fontRef idx="minor">
            <a:schemeClr val="tx1"/>
          </a:fontRef>
        </p:style>
      </p:cxnSp>
      <p:cxnSp>
        <p:nvCxnSpPr>
          <p:cNvPr id="47" name="直線矢印コネクタ 46">
            <a:extLst>
              <a:ext uri="{FF2B5EF4-FFF2-40B4-BE49-F238E27FC236}">
                <a16:creationId xmlns:a16="http://schemas.microsoft.com/office/drawing/2014/main" id="{62AD7B91-0565-4AFE-A32D-8B76AAC55C14}"/>
              </a:ext>
            </a:extLst>
          </p:cNvPr>
          <p:cNvCxnSpPr>
            <a:cxnSpLocks/>
            <a:stCxn id="10" idx="3"/>
            <a:endCxn id="5" idx="1"/>
          </p:cNvCxnSpPr>
          <p:nvPr/>
        </p:nvCxnSpPr>
        <p:spPr>
          <a:xfrm flipV="1">
            <a:off x="5305631" y="2288648"/>
            <a:ext cx="2271072" cy="183341"/>
          </a:xfrm>
          <a:prstGeom prst="straightConnector1">
            <a:avLst/>
          </a:prstGeom>
          <a:ln w="57150">
            <a:headEnd type="triangle"/>
            <a:tailEnd type="triangle"/>
          </a:ln>
        </p:spPr>
        <p:style>
          <a:lnRef idx="1">
            <a:schemeClr val="accent4"/>
          </a:lnRef>
          <a:fillRef idx="0">
            <a:schemeClr val="accent4"/>
          </a:fillRef>
          <a:effectRef idx="0">
            <a:schemeClr val="accent4"/>
          </a:effectRef>
          <a:fontRef idx="minor">
            <a:schemeClr val="tx1"/>
          </a:fontRef>
        </p:style>
      </p:cxnSp>
      <p:cxnSp>
        <p:nvCxnSpPr>
          <p:cNvPr id="50" name="直線矢印コネクタ 49">
            <a:extLst>
              <a:ext uri="{FF2B5EF4-FFF2-40B4-BE49-F238E27FC236}">
                <a16:creationId xmlns:a16="http://schemas.microsoft.com/office/drawing/2014/main" id="{EB8A7643-B9D8-4FE9-A2A4-16357E4CFE1E}"/>
              </a:ext>
            </a:extLst>
          </p:cNvPr>
          <p:cNvCxnSpPr>
            <a:cxnSpLocks/>
            <a:stCxn id="10" idx="3"/>
            <a:endCxn id="9" idx="1"/>
          </p:cNvCxnSpPr>
          <p:nvPr/>
        </p:nvCxnSpPr>
        <p:spPr>
          <a:xfrm>
            <a:off x="5305632" y="2471987"/>
            <a:ext cx="2279879" cy="338696"/>
          </a:xfrm>
          <a:prstGeom prst="straightConnector1">
            <a:avLst/>
          </a:prstGeom>
          <a:ln w="57150">
            <a:headEnd type="triangle"/>
            <a:tailEnd type="triangle"/>
          </a:ln>
        </p:spPr>
        <p:style>
          <a:lnRef idx="1">
            <a:schemeClr val="accent4"/>
          </a:lnRef>
          <a:fillRef idx="0">
            <a:schemeClr val="accent4"/>
          </a:fillRef>
          <a:effectRef idx="0">
            <a:schemeClr val="accent4"/>
          </a:effectRef>
          <a:fontRef idx="minor">
            <a:schemeClr val="tx1"/>
          </a:fontRef>
        </p:style>
      </p:cxnSp>
      <p:cxnSp>
        <p:nvCxnSpPr>
          <p:cNvPr id="53" name="直線矢印コネクタ 52">
            <a:extLst>
              <a:ext uri="{FF2B5EF4-FFF2-40B4-BE49-F238E27FC236}">
                <a16:creationId xmlns:a16="http://schemas.microsoft.com/office/drawing/2014/main" id="{D1BA9DB6-056E-45DC-8394-6310590490EE}"/>
              </a:ext>
            </a:extLst>
          </p:cNvPr>
          <p:cNvCxnSpPr>
            <a:cxnSpLocks/>
            <a:stCxn id="10" idx="3"/>
            <a:endCxn id="24" idx="1"/>
          </p:cNvCxnSpPr>
          <p:nvPr/>
        </p:nvCxnSpPr>
        <p:spPr>
          <a:xfrm>
            <a:off x="5305632" y="2471989"/>
            <a:ext cx="2308447" cy="2081317"/>
          </a:xfrm>
          <a:prstGeom prst="straightConnector1">
            <a:avLst/>
          </a:prstGeom>
          <a:ln w="57150">
            <a:headEnd type="triangle"/>
            <a:tailEnd type="triangle"/>
          </a:ln>
        </p:spPr>
        <p:style>
          <a:lnRef idx="1">
            <a:schemeClr val="accent4"/>
          </a:lnRef>
          <a:fillRef idx="0">
            <a:schemeClr val="accent4"/>
          </a:fillRef>
          <a:effectRef idx="0">
            <a:schemeClr val="accent4"/>
          </a:effectRef>
          <a:fontRef idx="minor">
            <a:schemeClr val="tx1"/>
          </a:fontRef>
        </p:style>
      </p:cxnSp>
      <p:cxnSp>
        <p:nvCxnSpPr>
          <p:cNvPr id="54" name="直線矢印コネクタ 53">
            <a:extLst>
              <a:ext uri="{FF2B5EF4-FFF2-40B4-BE49-F238E27FC236}">
                <a16:creationId xmlns:a16="http://schemas.microsoft.com/office/drawing/2014/main" id="{F5A901BD-C5F8-4621-A419-C8E5DE9424D5}"/>
              </a:ext>
            </a:extLst>
          </p:cNvPr>
          <p:cNvCxnSpPr>
            <a:cxnSpLocks/>
            <a:stCxn id="10" idx="3"/>
            <a:endCxn id="29" idx="1"/>
          </p:cNvCxnSpPr>
          <p:nvPr/>
        </p:nvCxnSpPr>
        <p:spPr>
          <a:xfrm>
            <a:off x="5305632" y="2471988"/>
            <a:ext cx="2308447" cy="2852641"/>
          </a:xfrm>
          <a:prstGeom prst="straightConnector1">
            <a:avLst/>
          </a:prstGeom>
          <a:ln w="57150">
            <a:headEnd type="triangle"/>
            <a:tailEnd type="triangle"/>
          </a:ln>
        </p:spPr>
        <p:style>
          <a:lnRef idx="1">
            <a:schemeClr val="accent4"/>
          </a:lnRef>
          <a:fillRef idx="0">
            <a:schemeClr val="accent4"/>
          </a:fillRef>
          <a:effectRef idx="0">
            <a:schemeClr val="accent4"/>
          </a:effectRef>
          <a:fontRef idx="minor">
            <a:schemeClr val="tx1"/>
          </a:fontRef>
        </p:style>
      </p:cxnSp>
      <p:cxnSp>
        <p:nvCxnSpPr>
          <p:cNvPr id="55" name="直線矢印コネクタ 54">
            <a:extLst>
              <a:ext uri="{FF2B5EF4-FFF2-40B4-BE49-F238E27FC236}">
                <a16:creationId xmlns:a16="http://schemas.microsoft.com/office/drawing/2014/main" id="{7A68C858-34D0-4E13-BD6C-B84F402AE34E}"/>
              </a:ext>
            </a:extLst>
          </p:cNvPr>
          <p:cNvCxnSpPr>
            <a:cxnSpLocks/>
            <a:stCxn id="10" idx="3"/>
            <a:endCxn id="31" idx="1"/>
          </p:cNvCxnSpPr>
          <p:nvPr/>
        </p:nvCxnSpPr>
        <p:spPr>
          <a:xfrm>
            <a:off x="5305632" y="2471987"/>
            <a:ext cx="2317969" cy="3671578"/>
          </a:xfrm>
          <a:prstGeom prst="straightConnector1">
            <a:avLst/>
          </a:prstGeom>
          <a:ln w="57150">
            <a:headEnd type="triangle"/>
            <a:tailEnd type="triangle"/>
          </a:ln>
        </p:spPr>
        <p:style>
          <a:lnRef idx="1">
            <a:schemeClr val="accent4"/>
          </a:lnRef>
          <a:fillRef idx="0">
            <a:schemeClr val="accent4"/>
          </a:fillRef>
          <a:effectRef idx="0">
            <a:schemeClr val="accent4"/>
          </a:effectRef>
          <a:fontRef idx="minor">
            <a:schemeClr val="tx1"/>
          </a:fontRef>
        </p:style>
      </p:cxnSp>
      <p:sp>
        <p:nvSpPr>
          <p:cNvPr id="62" name="楕円 61">
            <a:extLst>
              <a:ext uri="{FF2B5EF4-FFF2-40B4-BE49-F238E27FC236}">
                <a16:creationId xmlns:a16="http://schemas.microsoft.com/office/drawing/2014/main" id="{3460C35F-E5FE-4E63-AEED-E66F2DC14AA4}"/>
              </a:ext>
            </a:extLst>
          </p:cNvPr>
          <p:cNvSpPr/>
          <p:nvPr/>
        </p:nvSpPr>
        <p:spPr>
          <a:xfrm>
            <a:off x="7321643" y="3370110"/>
            <a:ext cx="1868655" cy="60796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799" dirty="0"/>
              <a:t>構成企業</a:t>
            </a:r>
          </a:p>
        </p:txBody>
      </p:sp>
      <p:sp>
        <p:nvSpPr>
          <p:cNvPr id="63" name="楕円 62">
            <a:extLst>
              <a:ext uri="{FF2B5EF4-FFF2-40B4-BE49-F238E27FC236}">
                <a16:creationId xmlns:a16="http://schemas.microsoft.com/office/drawing/2014/main" id="{BF328BE1-F0BF-4206-8B91-40DA1485DF9B}"/>
              </a:ext>
            </a:extLst>
          </p:cNvPr>
          <p:cNvSpPr/>
          <p:nvPr/>
        </p:nvSpPr>
        <p:spPr>
          <a:xfrm>
            <a:off x="9973256" y="5237688"/>
            <a:ext cx="1868655" cy="60796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799" dirty="0"/>
              <a:t>協力企業</a:t>
            </a:r>
          </a:p>
        </p:txBody>
      </p:sp>
      <p:sp>
        <p:nvSpPr>
          <p:cNvPr id="65" name="テキスト ボックス 64">
            <a:extLst>
              <a:ext uri="{FF2B5EF4-FFF2-40B4-BE49-F238E27FC236}">
                <a16:creationId xmlns:a16="http://schemas.microsoft.com/office/drawing/2014/main" id="{53445260-F137-4A1A-B97A-0B2B0C4D89F3}"/>
              </a:ext>
            </a:extLst>
          </p:cNvPr>
          <p:cNvSpPr txBox="1"/>
          <p:nvPr/>
        </p:nvSpPr>
        <p:spPr>
          <a:xfrm>
            <a:off x="5723093" y="2060849"/>
            <a:ext cx="1495800" cy="461545"/>
          </a:xfrm>
          <a:prstGeom prst="rect">
            <a:avLst/>
          </a:prstGeom>
        </p:spPr>
        <p:style>
          <a:lnRef idx="2">
            <a:schemeClr val="accent3"/>
          </a:lnRef>
          <a:fillRef idx="1">
            <a:schemeClr val="lt1"/>
          </a:fillRef>
          <a:effectRef idx="0">
            <a:schemeClr val="accent3"/>
          </a:effectRef>
          <a:fontRef idx="minor">
            <a:schemeClr val="dk1"/>
          </a:fontRef>
        </p:style>
        <p:txBody>
          <a:bodyPr wrap="square" rtlCol="0">
            <a:spAutoFit/>
          </a:bodyPr>
          <a:lstStyle/>
          <a:p>
            <a:r>
              <a:rPr kumimoji="1" lang="ja-JP" altLang="en-US" sz="2399" dirty="0">
                <a:solidFill>
                  <a:schemeClr val="tx1"/>
                </a:solidFill>
              </a:rPr>
              <a:t>請負契約</a:t>
            </a:r>
          </a:p>
        </p:txBody>
      </p:sp>
      <p:sp>
        <p:nvSpPr>
          <p:cNvPr id="66" name="テキスト ボックス 65">
            <a:extLst>
              <a:ext uri="{FF2B5EF4-FFF2-40B4-BE49-F238E27FC236}">
                <a16:creationId xmlns:a16="http://schemas.microsoft.com/office/drawing/2014/main" id="{7E314414-2E30-4020-A5B6-80EE857CBC47}"/>
              </a:ext>
            </a:extLst>
          </p:cNvPr>
          <p:cNvSpPr txBox="1"/>
          <p:nvPr/>
        </p:nvSpPr>
        <p:spPr>
          <a:xfrm>
            <a:off x="8700028" y="3030219"/>
            <a:ext cx="1062444" cy="338554"/>
          </a:xfrm>
          <a:prstGeom prst="rect">
            <a:avLst/>
          </a:prstGeom>
        </p:spPr>
        <p:style>
          <a:lnRef idx="1">
            <a:schemeClr val="accent4"/>
          </a:lnRef>
          <a:fillRef idx="3">
            <a:schemeClr val="accent4"/>
          </a:fillRef>
          <a:effectRef idx="2">
            <a:schemeClr val="accent4"/>
          </a:effectRef>
          <a:fontRef idx="minor">
            <a:schemeClr val="lt1"/>
          </a:fontRef>
        </p:style>
        <p:txBody>
          <a:bodyPr wrap="square" rtlCol="0">
            <a:spAutoFit/>
          </a:bodyPr>
          <a:lstStyle/>
          <a:p>
            <a:r>
              <a:rPr kumimoji="1" lang="ja-JP" altLang="en-US" sz="1600" dirty="0">
                <a:solidFill>
                  <a:schemeClr val="tx1"/>
                </a:solidFill>
              </a:rPr>
              <a:t>請負契約</a:t>
            </a:r>
          </a:p>
        </p:txBody>
      </p:sp>
      <p:sp>
        <p:nvSpPr>
          <p:cNvPr id="67" name="楕円 66">
            <a:extLst>
              <a:ext uri="{FF2B5EF4-FFF2-40B4-BE49-F238E27FC236}">
                <a16:creationId xmlns:a16="http://schemas.microsoft.com/office/drawing/2014/main" id="{B2323A6D-8CC9-4193-98D9-AF4FB8CA378D}"/>
              </a:ext>
            </a:extLst>
          </p:cNvPr>
          <p:cNvSpPr/>
          <p:nvPr/>
        </p:nvSpPr>
        <p:spPr>
          <a:xfrm>
            <a:off x="4845012" y="3597158"/>
            <a:ext cx="1868655" cy="603646"/>
          </a:xfrm>
          <a:prstGeom prst="ellipse">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kumimoji="1" lang="ja-JP" altLang="en-US" sz="2400" dirty="0"/>
              <a:t>発注</a:t>
            </a:r>
            <a:r>
              <a:rPr kumimoji="1" lang="en-US" altLang="ja-JP" sz="2400" dirty="0"/>
              <a:t>100</a:t>
            </a:r>
            <a:endParaRPr kumimoji="1" lang="ja-JP" altLang="en-US" sz="2400" dirty="0"/>
          </a:p>
        </p:txBody>
      </p:sp>
      <p:sp>
        <p:nvSpPr>
          <p:cNvPr id="68" name="正方形/長方形 67">
            <a:extLst>
              <a:ext uri="{FF2B5EF4-FFF2-40B4-BE49-F238E27FC236}">
                <a16:creationId xmlns:a16="http://schemas.microsoft.com/office/drawing/2014/main" id="{ABFBE9EA-A1B2-4C57-AF87-E5FF91B9B5A3}"/>
              </a:ext>
            </a:extLst>
          </p:cNvPr>
          <p:cNvSpPr/>
          <p:nvPr/>
        </p:nvSpPr>
        <p:spPr>
          <a:xfrm>
            <a:off x="2505767" y="2579634"/>
            <a:ext cx="1832912" cy="109695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799" dirty="0"/>
              <a:t>支払いの約束</a:t>
            </a:r>
            <a:endParaRPr kumimoji="1" lang="en-US" altLang="ja-JP" sz="1799" dirty="0"/>
          </a:p>
          <a:p>
            <a:pPr algn="ctr"/>
            <a:r>
              <a:rPr kumimoji="1" lang="ja-JP" altLang="en-US" sz="1799" dirty="0"/>
              <a:t>発注権の委譲</a:t>
            </a:r>
            <a:endParaRPr kumimoji="1" lang="en-US" altLang="ja-JP" sz="1799" dirty="0"/>
          </a:p>
          <a:p>
            <a:pPr algn="ctr"/>
            <a:r>
              <a:rPr kumimoji="1" lang="ja-JP" altLang="en-US" sz="1799" dirty="0"/>
              <a:t>業務遂行の約束</a:t>
            </a:r>
          </a:p>
        </p:txBody>
      </p:sp>
      <p:cxnSp>
        <p:nvCxnSpPr>
          <p:cNvPr id="70" name="コネクタ: 曲線 69">
            <a:extLst>
              <a:ext uri="{FF2B5EF4-FFF2-40B4-BE49-F238E27FC236}">
                <a16:creationId xmlns:a16="http://schemas.microsoft.com/office/drawing/2014/main" id="{CA6A791D-20A6-41EF-A772-0FAB7CD74373}"/>
              </a:ext>
            </a:extLst>
          </p:cNvPr>
          <p:cNvCxnSpPr>
            <a:stCxn id="11" idx="2"/>
            <a:endCxn id="10" idx="2"/>
          </p:cNvCxnSpPr>
          <p:nvPr/>
        </p:nvCxnSpPr>
        <p:spPr>
          <a:xfrm rot="16200000" flipH="1">
            <a:off x="3410652" y="2157743"/>
            <a:ext cx="9523" cy="3047206"/>
          </a:xfrm>
          <a:prstGeom prst="curvedConnector3">
            <a:avLst>
              <a:gd name="adj1" fmla="val 4100000"/>
            </a:avLst>
          </a:prstGeom>
          <a:ln>
            <a:tailEnd type="triangle"/>
          </a:ln>
        </p:spPr>
        <p:style>
          <a:lnRef idx="1">
            <a:schemeClr val="accent1"/>
          </a:lnRef>
          <a:fillRef idx="0">
            <a:schemeClr val="accent1"/>
          </a:fillRef>
          <a:effectRef idx="0">
            <a:schemeClr val="accent1"/>
          </a:effectRef>
          <a:fontRef idx="minor">
            <a:schemeClr val="tx1"/>
          </a:fontRef>
        </p:style>
      </p:cxnSp>
      <p:sp>
        <p:nvSpPr>
          <p:cNvPr id="72" name="テキスト ボックス 71">
            <a:extLst>
              <a:ext uri="{FF2B5EF4-FFF2-40B4-BE49-F238E27FC236}">
                <a16:creationId xmlns:a16="http://schemas.microsoft.com/office/drawing/2014/main" id="{0BC48E83-C97E-4187-BB6B-2F60692CE1C8}"/>
              </a:ext>
            </a:extLst>
          </p:cNvPr>
          <p:cNvSpPr txBox="1"/>
          <p:nvPr/>
        </p:nvSpPr>
        <p:spPr>
          <a:xfrm>
            <a:off x="2430291" y="3713635"/>
            <a:ext cx="1877300" cy="401595"/>
          </a:xfrm>
          <a:prstGeom prst="rect">
            <a:avLst/>
          </a:prstGeom>
        </p:spPr>
        <p:style>
          <a:lnRef idx="2">
            <a:schemeClr val="accent3"/>
          </a:lnRef>
          <a:fillRef idx="1">
            <a:schemeClr val="lt1"/>
          </a:fillRef>
          <a:effectRef idx="0">
            <a:schemeClr val="accent3"/>
          </a:effectRef>
          <a:fontRef idx="minor">
            <a:schemeClr val="dk1"/>
          </a:fontRef>
        </p:style>
        <p:txBody>
          <a:bodyPr wrap="square" rtlCol="0">
            <a:spAutoFit/>
          </a:bodyPr>
          <a:lstStyle/>
          <a:p>
            <a:r>
              <a:rPr kumimoji="1" lang="ja-JP" altLang="en-US" sz="1999" dirty="0"/>
              <a:t>発注権の移転</a:t>
            </a:r>
          </a:p>
        </p:txBody>
      </p:sp>
      <p:sp>
        <p:nvSpPr>
          <p:cNvPr id="73" name="楕円 72">
            <a:extLst>
              <a:ext uri="{FF2B5EF4-FFF2-40B4-BE49-F238E27FC236}">
                <a16:creationId xmlns:a16="http://schemas.microsoft.com/office/drawing/2014/main" id="{6AA35C6D-6559-418A-BB9E-4A73543603F1}"/>
              </a:ext>
            </a:extLst>
          </p:cNvPr>
          <p:cNvSpPr/>
          <p:nvPr/>
        </p:nvSpPr>
        <p:spPr>
          <a:xfrm>
            <a:off x="4240866" y="4177133"/>
            <a:ext cx="2042575" cy="558587"/>
          </a:xfrm>
          <a:prstGeom prst="ellipse">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kumimoji="1" lang="ja-JP" altLang="en-US" sz="2399" dirty="0"/>
              <a:t>金利</a:t>
            </a:r>
            <a:r>
              <a:rPr lang="en-US" altLang="ja-JP" sz="2399" dirty="0"/>
              <a:t>10</a:t>
            </a:r>
            <a:endParaRPr kumimoji="1" lang="ja-JP" altLang="en-US" sz="2399" dirty="0"/>
          </a:p>
        </p:txBody>
      </p:sp>
      <p:sp>
        <p:nvSpPr>
          <p:cNvPr id="74" name="楕円 73">
            <a:extLst>
              <a:ext uri="{FF2B5EF4-FFF2-40B4-BE49-F238E27FC236}">
                <a16:creationId xmlns:a16="http://schemas.microsoft.com/office/drawing/2014/main" id="{4D1E7C26-FCB9-4266-B98C-F5924C49D8DC}"/>
              </a:ext>
            </a:extLst>
          </p:cNvPr>
          <p:cNvSpPr/>
          <p:nvPr/>
        </p:nvSpPr>
        <p:spPr>
          <a:xfrm>
            <a:off x="4253761" y="4769570"/>
            <a:ext cx="1868655" cy="603646"/>
          </a:xfrm>
          <a:prstGeom prst="ellipse">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kumimoji="1" lang="ja-JP" altLang="en-US" sz="2399" dirty="0"/>
              <a:t>経費２</a:t>
            </a:r>
          </a:p>
        </p:txBody>
      </p:sp>
      <p:sp>
        <p:nvSpPr>
          <p:cNvPr id="75" name="楕円 74">
            <a:extLst>
              <a:ext uri="{FF2B5EF4-FFF2-40B4-BE49-F238E27FC236}">
                <a16:creationId xmlns:a16="http://schemas.microsoft.com/office/drawing/2014/main" id="{D972E663-72E6-4574-88DF-4132E4A739C4}"/>
              </a:ext>
            </a:extLst>
          </p:cNvPr>
          <p:cNvSpPr/>
          <p:nvPr/>
        </p:nvSpPr>
        <p:spPr>
          <a:xfrm>
            <a:off x="4116964" y="5395253"/>
            <a:ext cx="2196976" cy="599484"/>
          </a:xfrm>
          <a:prstGeom prst="ellipse">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kumimoji="1" lang="ja-JP" altLang="en-US" sz="2399" dirty="0"/>
              <a:t>初期費５</a:t>
            </a:r>
          </a:p>
        </p:txBody>
      </p:sp>
      <p:sp>
        <p:nvSpPr>
          <p:cNvPr id="76" name="楕円 75">
            <a:extLst>
              <a:ext uri="{FF2B5EF4-FFF2-40B4-BE49-F238E27FC236}">
                <a16:creationId xmlns:a16="http://schemas.microsoft.com/office/drawing/2014/main" id="{B5FA6C01-1086-4FBD-BAFC-841B5A3614A1}"/>
              </a:ext>
            </a:extLst>
          </p:cNvPr>
          <p:cNvSpPr/>
          <p:nvPr/>
        </p:nvSpPr>
        <p:spPr>
          <a:xfrm>
            <a:off x="4238525" y="5993706"/>
            <a:ext cx="1868655" cy="603646"/>
          </a:xfrm>
          <a:prstGeom prst="ellipse">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kumimoji="1" lang="ja-JP" altLang="en-US" sz="2399" dirty="0"/>
              <a:t>利益</a:t>
            </a:r>
            <a:r>
              <a:rPr kumimoji="1" lang="en-US" altLang="ja-JP" sz="2399" dirty="0"/>
              <a:t>3</a:t>
            </a:r>
            <a:endParaRPr kumimoji="1" lang="ja-JP" altLang="en-US" sz="2399" dirty="0"/>
          </a:p>
        </p:txBody>
      </p:sp>
      <p:sp>
        <p:nvSpPr>
          <p:cNvPr id="77" name="左中かっこ 76">
            <a:extLst>
              <a:ext uri="{FF2B5EF4-FFF2-40B4-BE49-F238E27FC236}">
                <a16:creationId xmlns:a16="http://schemas.microsoft.com/office/drawing/2014/main" id="{13D9F006-B63B-414B-83F2-5312F05D1245}"/>
              </a:ext>
            </a:extLst>
          </p:cNvPr>
          <p:cNvSpPr/>
          <p:nvPr/>
        </p:nvSpPr>
        <p:spPr>
          <a:xfrm>
            <a:off x="3897420" y="3823955"/>
            <a:ext cx="310815" cy="2475851"/>
          </a:xfrm>
          <a:prstGeom prst="leftBrace">
            <a:avLst/>
          </a:prstGeom>
          <a:ln w="57150"/>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sz="1799"/>
          </a:p>
        </p:txBody>
      </p:sp>
      <p:sp>
        <p:nvSpPr>
          <p:cNvPr id="78" name="正方形/長方形 77">
            <a:extLst>
              <a:ext uri="{FF2B5EF4-FFF2-40B4-BE49-F238E27FC236}">
                <a16:creationId xmlns:a16="http://schemas.microsoft.com/office/drawing/2014/main" id="{500BE993-8C15-4C88-8B79-120F4905D175}"/>
              </a:ext>
            </a:extLst>
          </p:cNvPr>
          <p:cNvSpPr/>
          <p:nvPr/>
        </p:nvSpPr>
        <p:spPr>
          <a:xfrm>
            <a:off x="1756957" y="4728593"/>
            <a:ext cx="2079197" cy="792126"/>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kumimoji="1" lang="ja-JP" altLang="en-US" sz="1799" dirty="0"/>
              <a:t>提案金額</a:t>
            </a:r>
            <a:endParaRPr kumimoji="1" lang="en-US" altLang="ja-JP" sz="1799" dirty="0"/>
          </a:p>
          <a:p>
            <a:pPr algn="ctr"/>
            <a:r>
              <a:rPr kumimoji="1" lang="ja-JP" altLang="en-US" sz="1799" dirty="0"/>
              <a:t>１２</a:t>
            </a:r>
            <a:r>
              <a:rPr kumimoji="1" lang="en-US" altLang="ja-JP" sz="1799" dirty="0"/>
              <a:t>0</a:t>
            </a:r>
          </a:p>
        </p:txBody>
      </p:sp>
      <p:sp>
        <p:nvSpPr>
          <p:cNvPr id="79" name="正方形/長方形 78">
            <a:extLst>
              <a:ext uri="{FF2B5EF4-FFF2-40B4-BE49-F238E27FC236}">
                <a16:creationId xmlns:a16="http://schemas.microsoft.com/office/drawing/2014/main" id="{8625E0F3-34C0-4347-826B-2A44C979A9D0}"/>
              </a:ext>
            </a:extLst>
          </p:cNvPr>
          <p:cNvSpPr/>
          <p:nvPr/>
        </p:nvSpPr>
        <p:spPr>
          <a:xfrm>
            <a:off x="362860" y="3623981"/>
            <a:ext cx="2079197" cy="792126"/>
          </a:xfrm>
          <a:prstGeom prst="rect">
            <a:avLst/>
          </a:prstGeom>
          <a:solidFill>
            <a:srgbClr val="BBDBCD">
              <a:alpha val="40000"/>
            </a:srgbClr>
          </a:solidFill>
        </p:spPr>
        <p:style>
          <a:lnRef idx="1">
            <a:schemeClr val="accent3"/>
          </a:lnRef>
          <a:fillRef idx="2">
            <a:schemeClr val="accent3"/>
          </a:fillRef>
          <a:effectRef idx="1">
            <a:schemeClr val="accent3"/>
          </a:effectRef>
          <a:fontRef idx="minor">
            <a:schemeClr val="dk1"/>
          </a:fontRef>
        </p:style>
        <p:txBody>
          <a:bodyPr rtlCol="0" anchor="ctr"/>
          <a:lstStyle/>
          <a:p>
            <a:pPr algn="ctr"/>
            <a:r>
              <a:rPr kumimoji="1" lang="ja-JP" altLang="en-US" sz="1799" dirty="0"/>
              <a:t>予定価格</a:t>
            </a:r>
            <a:endParaRPr kumimoji="1" lang="en-US" altLang="ja-JP" sz="1799" dirty="0"/>
          </a:p>
          <a:p>
            <a:pPr algn="ctr"/>
            <a:r>
              <a:rPr kumimoji="1" lang="en-US" altLang="ja-JP" sz="1799" dirty="0"/>
              <a:t>130</a:t>
            </a:r>
            <a:r>
              <a:rPr kumimoji="1" lang="ja-JP" altLang="en-US" sz="1799" dirty="0"/>
              <a:t>～</a:t>
            </a:r>
            <a:r>
              <a:rPr kumimoji="1" lang="en-US" altLang="ja-JP" sz="1799" dirty="0"/>
              <a:t>150</a:t>
            </a:r>
            <a:endParaRPr kumimoji="1" lang="ja-JP" altLang="en-US" sz="1799" dirty="0"/>
          </a:p>
        </p:txBody>
      </p:sp>
      <p:sp>
        <p:nvSpPr>
          <p:cNvPr id="80" name="正方形/長方形 79">
            <a:extLst>
              <a:ext uri="{FF2B5EF4-FFF2-40B4-BE49-F238E27FC236}">
                <a16:creationId xmlns:a16="http://schemas.microsoft.com/office/drawing/2014/main" id="{B38C05F1-D21B-40A6-9D30-3F5056FCDD1B}"/>
              </a:ext>
            </a:extLst>
          </p:cNvPr>
          <p:cNvSpPr/>
          <p:nvPr/>
        </p:nvSpPr>
        <p:spPr>
          <a:xfrm>
            <a:off x="484597" y="5853432"/>
            <a:ext cx="3051744" cy="79212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dirty="0"/>
              <a:t>積算時金利・間接職員給与忘れ</a:t>
            </a:r>
            <a:endParaRPr kumimoji="1" lang="en-US" altLang="ja-JP" sz="1600" dirty="0"/>
          </a:p>
          <a:p>
            <a:pPr algn="ctr"/>
            <a:r>
              <a:rPr kumimoji="1" lang="ja-JP" altLang="en-US" sz="1600" dirty="0"/>
              <a:t>公共積算１１０～</a:t>
            </a:r>
            <a:r>
              <a:rPr kumimoji="1" lang="en-US" altLang="ja-JP" sz="1600" dirty="0"/>
              <a:t>120</a:t>
            </a:r>
            <a:endParaRPr kumimoji="1" lang="ja-JP" altLang="en-US" sz="1600" dirty="0"/>
          </a:p>
        </p:txBody>
      </p:sp>
      <p:cxnSp>
        <p:nvCxnSpPr>
          <p:cNvPr id="82" name="直線矢印コネクタ 81">
            <a:extLst>
              <a:ext uri="{FF2B5EF4-FFF2-40B4-BE49-F238E27FC236}">
                <a16:creationId xmlns:a16="http://schemas.microsoft.com/office/drawing/2014/main" id="{8F406656-AEC2-403B-B96C-0E7A8B28BE03}"/>
              </a:ext>
            </a:extLst>
          </p:cNvPr>
          <p:cNvCxnSpPr>
            <a:cxnSpLocks/>
          </p:cNvCxnSpPr>
          <p:nvPr/>
        </p:nvCxnSpPr>
        <p:spPr>
          <a:xfrm flipV="1">
            <a:off x="1013495" y="4416107"/>
            <a:ext cx="0" cy="143732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84" name="テキスト ボックス 83">
            <a:extLst>
              <a:ext uri="{FF2B5EF4-FFF2-40B4-BE49-F238E27FC236}">
                <a16:creationId xmlns:a16="http://schemas.microsoft.com/office/drawing/2014/main" id="{5BC5F91A-F66F-4BFE-AC0A-970FBB6C10C4}"/>
              </a:ext>
            </a:extLst>
          </p:cNvPr>
          <p:cNvSpPr txBox="1"/>
          <p:nvPr/>
        </p:nvSpPr>
        <p:spPr>
          <a:xfrm>
            <a:off x="2632959" y="1378716"/>
            <a:ext cx="1495800" cy="461545"/>
          </a:xfrm>
          <a:prstGeom prst="rect">
            <a:avLst/>
          </a:prstGeom>
        </p:spPr>
        <p:style>
          <a:lnRef idx="2">
            <a:schemeClr val="accent3"/>
          </a:lnRef>
          <a:fillRef idx="1">
            <a:schemeClr val="lt1"/>
          </a:fillRef>
          <a:effectRef idx="0">
            <a:schemeClr val="accent3"/>
          </a:effectRef>
          <a:fontRef idx="minor">
            <a:schemeClr val="dk1"/>
          </a:fontRef>
        </p:style>
        <p:txBody>
          <a:bodyPr wrap="square" rtlCol="0">
            <a:spAutoFit/>
          </a:bodyPr>
          <a:lstStyle/>
          <a:p>
            <a:r>
              <a:rPr kumimoji="1" lang="ja-JP" altLang="en-US" sz="2399" dirty="0">
                <a:solidFill>
                  <a:schemeClr val="tx1"/>
                </a:solidFill>
              </a:rPr>
              <a:t>公共契約</a:t>
            </a:r>
          </a:p>
        </p:txBody>
      </p:sp>
      <p:sp>
        <p:nvSpPr>
          <p:cNvPr id="85" name="テキスト ボックス 84">
            <a:extLst>
              <a:ext uri="{FF2B5EF4-FFF2-40B4-BE49-F238E27FC236}">
                <a16:creationId xmlns:a16="http://schemas.microsoft.com/office/drawing/2014/main" id="{270FC0E3-F0A0-4FDA-AECD-04100A6388D3}"/>
              </a:ext>
            </a:extLst>
          </p:cNvPr>
          <p:cNvSpPr txBox="1"/>
          <p:nvPr/>
        </p:nvSpPr>
        <p:spPr>
          <a:xfrm>
            <a:off x="5375920" y="1556793"/>
            <a:ext cx="1495800" cy="461545"/>
          </a:xfrm>
          <a:prstGeom prst="rect">
            <a:avLst/>
          </a:prstGeom>
        </p:spPr>
        <p:style>
          <a:lnRef idx="2">
            <a:schemeClr val="accent3"/>
          </a:lnRef>
          <a:fillRef idx="1">
            <a:schemeClr val="lt1"/>
          </a:fillRef>
          <a:effectRef idx="0">
            <a:schemeClr val="accent3"/>
          </a:effectRef>
          <a:fontRef idx="minor">
            <a:schemeClr val="dk1"/>
          </a:fontRef>
        </p:style>
        <p:txBody>
          <a:bodyPr wrap="square" rtlCol="0">
            <a:spAutoFit/>
          </a:bodyPr>
          <a:lstStyle/>
          <a:p>
            <a:r>
              <a:rPr kumimoji="1" lang="ja-JP" altLang="en-US" sz="2399" dirty="0" err="1">
                <a:solidFill>
                  <a:schemeClr val="tx1"/>
                </a:solidFill>
              </a:rPr>
              <a:t>民民</a:t>
            </a:r>
            <a:r>
              <a:rPr kumimoji="1" lang="ja-JP" altLang="en-US" sz="2399" dirty="0">
                <a:solidFill>
                  <a:schemeClr val="tx1"/>
                </a:solidFill>
              </a:rPr>
              <a:t>契約</a:t>
            </a:r>
          </a:p>
        </p:txBody>
      </p:sp>
      <p:sp>
        <p:nvSpPr>
          <p:cNvPr id="58" name="矢印: U ターン 57">
            <a:extLst>
              <a:ext uri="{FF2B5EF4-FFF2-40B4-BE49-F238E27FC236}">
                <a16:creationId xmlns:a16="http://schemas.microsoft.com/office/drawing/2014/main" id="{47205DCA-7166-4FCD-81EE-67E32E12B530}"/>
              </a:ext>
            </a:extLst>
          </p:cNvPr>
          <p:cNvSpPr/>
          <p:nvPr/>
        </p:nvSpPr>
        <p:spPr>
          <a:xfrm rot="20790256">
            <a:off x="1997908" y="981202"/>
            <a:ext cx="9403165" cy="3239762"/>
          </a:xfrm>
          <a:prstGeom prst="uturnArrow">
            <a:avLst>
              <a:gd name="adj1" fmla="val 12846"/>
              <a:gd name="adj2" fmla="val 25000"/>
              <a:gd name="adj3" fmla="val 48240"/>
              <a:gd name="adj4" fmla="val 25000"/>
              <a:gd name="adj5" fmla="val 100000"/>
            </a:avLst>
          </a:prstGeom>
          <a:solidFill>
            <a:srgbClr val="2DC3A6">
              <a:alpha val="38824"/>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26" name="正方形/長方形 25">
            <a:extLst>
              <a:ext uri="{FF2B5EF4-FFF2-40B4-BE49-F238E27FC236}">
                <a16:creationId xmlns:a16="http://schemas.microsoft.com/office/drawing/2014/main" id="{FAE1C335-B0CE-4124-BAC9-AF62529E8DF6}"/>
              </a:ext>
            </a:extLst>
          </p:cNvPr>
          <p:cNvSpPr/>
          <p:nvPr/>
        </p:nvSpPr>
        <p:spPr>
          <a:xfrm>
            <a:off x="5849227" y="5804129"/>
            <a:ext cx="1472416" cy="970836"/>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ja-JP" altLang="en-US" dirty="0"/>
              <a:t>税引き後</a:t>
            </a:r>
            <a:endParaRPr lang="en-US" altLang="ja-JP" dirty="0"/>
          </a:p>
          <a:p>
            <a:pPr algn="ctr"/>
            <a:r>
              <a:rPr kumimoji="1" lang="en-US" altLang="ja-JP" dirty="0"/>
              <a:t>SPC</a:t>
            </a:r>
            <a:r>
              <a:rPr kumimoji="1" lang="ja-JP" altLang="en-US" dirty="0"/>
              <a:t>株主に</a:t>
            </a:r>
            <a:endParaRPr kumimoji="1" lang="en-US" altLang="ja-JP" dirty="0"/>
          </a:p>
          <a:p>
            <a:pPr algn="ctr"/>
            <a:r>
              <a:rPr kumimoji="1" lang="ja-JP" altLang="en-US" dirty="0"/>
              <a:t>配当</a:t>
            </a:r>
          </a:p>
        </p:txBody>
      </p:sp>
      <p:sp>
        <p:nvSpPr>
          <p:cNvPr id="27" name="楕円 26">
            <a:extLst>
              <a:ext uri="{FF2B5EF4-FFF2-40B4-BE49-F238E27FC236}">
                <a16:creationId xmlns:a16="http://schemas.microsoft.com/office/drawing/2014/main" id="{99AE5120-8CF4-4F42-9305-2A0EAD515DF0}"/>
              </a:ext>
            </a:extLst>
          </p:cNvPr>
          <p:cNvSpPr/>
          <p:nvPr/>
        </p:nvSpPr>
        <p:spPr>
          <a:xfrm>
            <a:off x="7359320" y="2145394"/>
            <a:ext cx="3213430" cy="525154"/>
          </a:xfrm>
          <a:prstGeom prst="ellipse">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kumimoji="1" lang="ja-JP" altLang="en-US" b="1" dirty="0">
                <a:solidFill>
                  <a:srgbClr val="FF0000"/>
                </a:solidFill>
              </a:rPr>
              <a:t>優先融資金利</a:t>
            </a:r>
          </a:p>
        </p:txBody>
      </p:sp>
      <p:cxnSp>
        <p:nvCxnSpPr>
          <p:cNvPr id="39" name="直線矢印コネクタ 38">
            <a:extLst>
              <a:ext uri="{FF2B5EF4-FFF2-40B4-BE49-F238E27FC236}">
                <a16:creationId xmlns:a16="http://schemas.microsoft.com/office/drawing/2014/main" id="{0A097B1A-D703-4B4E-8206-F325147DFEDB}"/>
              </a:ext>
            </a:extLst>
          </p:cNvPr>
          <p:cNvCxnSpPr>
            <a:cxnSpLocks/>
            <a:stCxn id="27" idx="4"/>
            <a:endCxn id="73" idx="0"/>
          </p:cNvCxnSpPr>
          <p:nvPr/>
        </p:nvCxnSpPr>
        <p:spPr>
          <a:xfrm flipH="1">
            <a:off x="5262154" y="2670548"/>
            <a:ext cx="3703881" cy="1506585"/>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sp>
        <p:nvSpPr>
          <p:cNvPr id="69" name="楕円 68">
            <a:extLst>
              <a:ext uri="{FF2B5EF4-FFF2-40B4-BE49-F238E27FC236}">
                <a16:creationId xmlns:a16="http://schemas.microsoft.com/office/drawing/2014/main" id="{ED36B02A-1002-4C33-A06E-859DDCDF7496}"/>
              </a:ext>
            </a:extLst>
          </p:cNvPr>
          <p:cNvSpPr/>
          <p:nvPr/>
        </p:nvSpPr>
        <p:spPr>
          <a:xfrm>
            <a:off x="7602607" y="4170535"/>
            <a:ext cx="4033819" cy="1568555"/>
          </a:xfrm>
          <a:prstGeom prst="ellipse">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kumimoji="1" lang="ja-JP" altLang="en-US" b="1" dirty="0">
                <a:solidFill>
                  <a:srgbClr val="FF0000"/>
                </a:solidFill>
              </a:rPr>
              <a:t>アップフロントフィー</a:t>
            </a:r>
            <a:endParaRPr kumimoji="1" lang="en-US" altLang="ja-JP" b="1" dirty="0">
              <a:solidFill>
                <a:srgbClr val="FF0000"/>
              </a:solidFill>
            </a:endParaRPr>
          </a:p>
          <a:p>
            <a:pPr algn="ctr"/>
            <a:r>
              <a:rPr lang="ja-JP" altLang="en-US" b="1" dirty="0">
                <a:solidFill>
                  <a:srgbClr val="FF0000"/>
                </a:solidFill>
              </a:rPr>
              <a:t>アレンジメントフィー</a:t>
            </a:r>
            <a:endParaRPr lang="en-US" altLang="ja-JP" b="1" dirty="0">
              <a:solidFill>
                <a:srgbClr val="FF0000"/>
              </a:solidFill>
            </a:endParaRPr>
          </a:p>
          <a:p>
            <a:pPr algn="ctr"/>
            <a:r>
              <a:rPr kumimoji="1" lang="ja-JP" altLang="en-US" b="1" dirty="0">
                <a:solidFill>
                  <a:srgbClr val="FF0000"/>
                </a:solidFill>
              </a:rPr>
              <a:t>リーガルチェック</a:t>
            </a:r>
            <a:endParaRPr kumimoji="1" lang="en-US" altLang="ja-JP" b="1" dirty="0">
              <a:solidFill>
                <a:srgbClr val="FF0000"/>
              </a:solidFill>
            </a:endParaRPr>
          </a:p>
          <a:p>
            <a:pPr algn="ctr"/>
            <a:r>
              <a:rPr lang="ja-JP" altLang="en-US" b="1" dirty="0">
                <a:solidFill>
                  <a:srgbClr val="FF0000"/>
                </a:solidFill>
              </a:rPr>
              <a:t>建中融資・短期融資</a:t>
            </a:r>
            <a:endParaRPr lang="en-US" altLang="ja-JP" b="1" dirty="0">
              <a:solidFill>
                <a:srgbClr val="FF0000"/>
              </a:solidFill>
            </a:endParaRPr>
          </a:p>
          <a:p>
            <a:pPr algn="ctr"/>
            <a:r>
              <a:rPr kumimoji="1" lang="ja-JP" altLang="en-US" b="1" dirty="0">
                <a:solidFill>
                  <a:srgbClr val="FF0000"/>
                </a:solidFill>
              </a:rPr>
              <a:t>消費税支払融資</a:t>
            </a:r>
          </a:p>
        </p:txBody>
      </p:sp>
      <p:cxnSp>
        <p:nvCxnSpPr>
          <p:cNvPr id="71" name="直線矢印コネクタ 70">
            <a:extLst>
              <a:ext uri="{FF2B5EF4-FFF2-40B4-BE49-F238E27FC236}">
                <a16:creationId xmlns:a16="http://schemas.microsoft.com/office/drawing/2014/main" id="{42856C04-1AAC-4EB1-A45E-401C0256CA48}"/>
              </a:ext>
            </a:extLst>
          </p:cNvPr>
          <p:cNvCxnSpPr>
            <a:cxnSpLocks/>
            <a:stCxn id="69" idx="2"/>
            <a:endCxn id="75" idx="6"/>
          </p:cNvCxnSpPr>
          <p:nvPr/>
        </p:nvCxnSpPr>
        <p:spPr>
          <a:xfrm flipH="1">
            <a:off x="6313940" y="4954813"/>
            <a:ext cx="1288667" cy="740182"/>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sp>
        <p:nvSpPr>
          <p:cNvPr id="81" name="楕円 80">
            <a:extLst>
              <a:ext uri="{FF2B5EF4-FFF2-40B4-BE49-F238E27FC236}">
                <a16:creationId xmlns:a16="http://schemas.microsoft.com/office/drawing/2014/main" id="{ECDAD284-B35C-405F-BE21-40CF166A1AAD}"/>
              </a:ext>
            </a:extLst>
          </p:cNvPr>
          <p:cNvSpPr/>
          <p:nvPr/>
        </p:nvSpPr>
        <p:spPr>
          <a:xfrm>
            <a:off x="7042588" y="3252660"/>
            <a:ext cx="3802456" cy="776261"/>
          </a:xfrm>
          <a:prstGeom prst="ellipse">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kumimoji="1" lang="ja-JP" altLang="en-US" b="1" dirty="0">
                <a:solidFill>
                  <a:srgbClr val="FF0000"/>
                </a:solidFill>
              </a:rPr>
              <a:t>エージェントフィー</a:t>
            </a:r>
          </a:p>
        </p:txBody>
      </p:sp>
      <p:cxnSp>
        <p:nvCxnSpPr>
          <p:cNvPr id="83" name="直線矢印コネクタ 82">
            <a:extLst>
              <a:ext uri="{FF2B5EF4-FFF2-40B4-BE49-F238E27FC236}">
                <a16:creationId xmlns:a16="http://schemas.microsoft.com/office/drawing/2014/main" id="{ADBD7030-7B1E-4ABB-BAA6-1C699DEFF25B}"/>
              </a:ext>
            </a:extLst>
          </p:cNvPr>
          <p:cNvCxnSpPr>
            <a:cxnSpLocks/>
            <a:stCxn id="81" idx="4"/>
            <a:endCxn id="74" idx="6"/>
          </p:cNvCxnSpPr>
          <p:nvPr/>
        </p:nvCxnSpPr>
        <p:spPr>
          <a:xfrm flipH="1">
            <a:off x="6122416" y="4028921"/>
            <a:ext cx="2821400" cy="1042472"/>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1478880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297001" y="2510899"/>
            <a:ext cx="5846999" cy="994172"/>
          </a:xfrm>
        </p:spPr>
        <p:txBody>
          <a:bodyPr>
            <a:normAutofit fontScale="90000"/>
          </a:bodyPr>
          <a:lstStyle/>
          <a:p>
            <a:pPr algn="ctr"/>
            <a:r>
              <a:rPr kumimoji="1" lang="ja-JP" altLang="en-US" dirty="0"/>
              <a:t>ご清聴　</a:t>
            </a:r>
            <a:br>
              <a:rPr kumimoji="1" lang="en-US" altLang="ja-JP" dirty="0"/>
            </a:br>
            <a:r>
              <a:rPr kumimoji="1" lang="ja-JP" altLang="en-US" dirty="0"/>
              <a:t>ありがとうございました。</a:t>
            </a:r>
          </a:p>
        </p:txBody>
      </p:sp>
      <p:sp>
        <p:nvSpPr>
          <p:cNvPr id="3" name="コンテンツ プレースホルダー 2"/>
          <p:cNvSpPr>
            <a:spLocks noGrp="1"/>
          </p:cNvSpPr>
          <p:nvPr>
            <p:ph idx="1"/>
          </p:nvPr>
        </p:nvSpPr>
        <p:spPr>
          <a:xfrm>
            <a:off x="4185501" y="4347101"/>
            <a:ext cx="6655323" cy="1940577"/>
          </a:xfrm>
        </p:spPr>
        <p:txBody>
          <a:bodyPr>
            <a:noAutofit/>
          </a:bodyPr>
          <a:lstStyle/>
          <a:p>
            <a:endParaRPr lang="en-US" altLang="ja-JP" dirty="0"/>
          </a:p>
          <a:p>
            <a:r>
              <a:rPr lang="ja-JP" altLang="en-US" dirty="0"/>
              <a:t>文責：        伊庭　良知</a:t>
            </a:r>
            <a:endParaRPr lang="en-US" altLang="ja-JP" dirty="0"/>
          </a:p>
          <a:p>
            <a:r>
              <a:rPr kumimoji="1" lang="ja-JP" altLang="en-US" dirty="0"/>
              <a:t>質問：</a:t>
            </a:r>
            <a:r>
              <a:rPr kumimoji="1" lang="en-US" altLang="ja-JP" dirty="0">
                <a:hlinkClick r:id="rId3"/>
              </a:rPr>
              <a:t>iba@image.ocn.ne.jp</a:t>
            </a:r>
            <a:endParaRPr kumimoji="1" lang="en-US" altLang="ja-JP" dirty="0"/>
          </a:p>
          <a:p>
            <a:endParaRPr kumimoji="1" lang="ja-JP" altLang="en-US" dirty="0"/>
          </a:p>
        </p:txBody>
      </p:sp>
      <p:sp>
        <p:nvSpPr>
          <p:cNvPr id="5" name="スライド番号プレースホルダー 4"/>
          <p:cNvSpPr>
            <a:spLocks noGrp="1"/>
          </p:cNvSpPr>
          <p:nvPr>
            <p:ph type="sldNum" sz="quarter" idx="12"/>
          </p:nvPr>
        </p:nvSpPr>
        <p:spPr/>
        <p:txBody>
          <a:bodyPr/>
          <a:lstStyle/>
          <a:p>
            <a:pPr>
              <a:defRPr/>
            </a:pPr>
            <a:fld id="{E3503048-72AE-44BE-BA19-DE0604AEE975}" type="slidenum">
              <a:rPr lang="en-US" altLang="ja-JP" smtClean="0"/>
              <a:pPr>
                <a:defRPr/>
              </a:pPr>
              <a:t>23</a:t>
            </a:fld>
            <a:endParaRPr lang="en-US" altLang="ja-JP"/>
          </a:p>
        </p:txBody>
      </p:sp>
      <p:pic>
        <p:nvPicPr>
          <p:cNvPr id="4" name="図 3">
            <a:extLst>
              <a:ext uri="{FF2B5EF4-FFF2-40B4-BE49-F238E27FC236}">
                <a16:creationId xmlns:a16="http://schemas.microsoft.com/office/drawing/2014/main" id="{7BFA4DFC-FCA9-4F69-82FC-E5E03B091142}"/>
              </a:ext>
            </a:extLst>
          </p:cNvPr>
          <p:cNvPicPr>
            <a:picLocks noChangeAspect="1"/>
          </p:cNvPicPr>
          <p:nvPr/>
        </p:nvPicPr>
        <p:blipFill>
          <a:blip r:embed="rId4"/>
          <a:stretch>
            <a:fillRect/>
          </a:stretch>
        </p:blipFill>
        <p:spPr>
          <a:xfrm>
            <a:off x="8610600" y="694134"/>
            <a:ext cx="3237257" cy="1816765"/>
          </a:xfrm>
          <a:prstGeom prst="rect">
            <a:avLst/>
          </a:prstGeom>
        </p:spPr>
      </p:pic>
      <p:pic>
        <p:nvPicPr>
          <p:cNvPr id="7" name="図 6">
            <a:extLst>
              <a:ext uri="{FF2B5EF4-FFF2-40B4-BE49-F238E27FC236}">
                <a16:creationId xmlns:a16="http://schemas.microsoft.com/office/drawing/2014/main" id="{7308AF0C-237A-4B75-8042-F5B2A54371FB}"/>
              </a:ext>
            </a:extLst>
          </p:cNvPr>
          <p:cNvPicPr>
            <a:picLocks noChangeAspect="1"/>
          </p:cNvPicPr>
          <p:nvPr/>
        </p:nvPicPr>
        <p:blipFill>
          <a:blip r:embed="rId4"/>
          <a:stretch>
            <a:fillRect/>
          </a:stretch>
        </p:blipFill>
        <p:spPr>
          <a:xfrm>
            <a:off x="746619" y="625980"/>
            <a:ext cx="3237257" cy="1816765"/>
          </a:xfrm>
          <a:prstGeom prst="rect">
            <a:avLst/>
          </a:prstGeom>
        </p:spPr>
      </p:pic>
    </p:spTree>
    <p:extLst>
      <p:ext uri="{BB962C8B-B14F-4D97-AF65-F5344CB8AC3E}">
        <p14:creationId xmlns:p14="http://schemas.microsoft.com/office/powerpoint/2010/main" val="2462222318"/>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図 9">
            <a:extLst>
              <a:ext uri="{FF2B5EF4-FFF2-40B4-BE49-F238E27FC236}">
                <a16:creationId xmlns:a16="http://schemas.microsoft.com/office/drawing/2014/main" id="{229AB2A9-0370-4104-91EB-49047464C398}"/>
              </a:ext>
            </a:extLst>
          </p:cNvPr>
          <p:cNvPicPr>
            <a:picLocks noChangeAspect="1"/>
          </p:cNvPicPr>
          <p:nvPr/>
        </p:nvPicPr>
        <p:blipFill rotWithShape="1">
          <a:blip r:embed="rId2"/>
          <a:srcRect t="4212" r="-2" b="1913"/>
          <a:stretch/>
        </p:blipFill>
        <p:spPr>
          <a:xfrm rot="10800000">
            <a:off x="7844164" y="5355017"/>
            <a:ext cx="2432116" cy="1284247"/>
          </a:xfrm>
          <a:prstGeom prst="rect">
            <a:avLst/>
          </a:prstGeom>
        </p:spPr>
      </p:pic>
      <p:sp>
        <p:nvSpPr>
          <p:cNvPr id="17" name="タイトル 1">
            <a:extLst>
              <a:ext uri="{FF2B5EF4-FFF2-40B4-BE49-F238E27FC236}">
                <a16:creationId xmlns:a16="http://schemas.microsoft.com/office/drawing/2014/main" id="{4E028394-9064-438A-B752-9084734CDF6E}"/>
              </a:ext>
            </a:extLst>
          </p:cNvPr>
          <p:cNvSpPr>
            <a:spLocks noGrp="1"/>
          </p:cNvSpPr>
          <p:nvPr>
            <p:ph type="title"/>
          </p:nvPr>
        </p:nvSpPr>
        <p:spPr>
          <a:xfrm>
            <a:off x="262345" y="519818"/>
            <a:ext cx="7571387" cy="1225518"/>
          </a:xfrm>
        </p:spPr>
        <p:txBody>
          <a:bodyPr>
            <a:normAutofit/>
          </a:bodyPr>
          <a:lstStyle/>
          <a:p>
            <a:r>
              <a:rPr kumimoji="1" lang="ja-JP" altLang="en-US" sz="3600" dirty="0">
                <a:solidFill>
                  <a:srgbClr val="000000"/>
                </a:solidFill>
              </a:rPr>
              <a:t>　</a:t>
            </a:r>
            <a:r>
              <a:rPr kumimoji="1" lang="ja-JP" altLang="en-US" sz="3600" b="1" dirty="0">
                <a:solidFill>
                  <a:srgbClr val="000000"/>
                </a:solidFill>
              </a:rPr>
              <a:t>第</a:t>
            </a:r>
            <a:r>
              <a:rPr kumimoji="1" lang="en-US" altLang="ja-JP" sz="3600" b="1" dirty="0">
                <a:solidFill>
                  <a:srgbClr val="000000"/>
                </a:solidFill>
              </a:rPr>
              <a:t>6</a:t>
            </a:r>
            <a:r>
              <a:rPr kumimoji="1" lang="ja-JP" altLang="en-US" sz="3600" b="1" dirty="0">
                <a:solidFill>
                  <a:srgbClr val="000000"/>
                </a:solidFill>
              </a:rPr>
              <a:t>回</a:t>
            </a:r>
            <a:r>
              <a:rPr kumimoji="1" lang="ja-JP" altLang="en-US" sz="40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提案の方向・コンセプト</a:t>
            </a:r>
            <a:endParaRPr kumimoji="1" lang="ja-JP" altLang="en-US" sz="3600" b="1" dirty="0">
              <a:solidFill>
                <a:srgbClr val="000000"/>
              </a:solidFill>
            </a:endParaRPr>
          </a:p>
        </p:txBody>
      </p:sp>
      <p:sp>
        <p:nvSpPr>
          <p:cNvPr id="18" name="コンテンツ プレースホルダー 11">
            <a:extLst>
              <a:ext uri="{FF2B5EF4-FFF2-40B4-BE49-F238E27FC236}">
                <a16:creationId xmlns:a16="http://schemas.microsoft.com/office/drawing/2014/main" id="{EA401342-3572-459D-8A7A-9FB62FF202E5}"/>
              </a:ext>
            </a:extLst>
          </p:cNvPr>
          <p:cNvSpPr>
            <a:spLocks noGrp="1"/>
          </p:cNvSpPr>
          <p:nvPr>
            <p:ph idx="1"/>
          </p:nvPr>
        </p:nvSpPr>
        <p:spPr>
          <a:xfrm>
            <a:off x="886522" y="1645245"/>
            <a:ext cx="9885556" cy="4538106"/>
          </a:xfrm>
        </p:spPr>
        <p:txBody>
          <a:bodyPr anchor="ctr">
            <a:normAutofit/>
          </a:bodyPr>
          <a:lstStyle/>
          <a:p>
            <a:pPr marL="0" indent="0">
              <a:buNone/>
            </a:pPr>
            <a:r>
              <a:rPr lang="ja-JP" altLang="en-US" sz="3200" dirty="0">
                <a:solidFill>
                  <a:srgbClr val="000000"/>
                </a:solidFill>
              </a:rPr>
              <a:t>①　コンセプト構築への道</a:t>
            </a:r>
            <a:endParaRPr lang="en-US" altLang="ja-JP" sz="3200" dirty="0">
              <a:solidFill>
                <a:srgbClr val="000000"/>
              </a:solidFill>
            </a:endParaRPr>
          </a:p>
          <a:p>
            <a:pPr marL="0" indent="0">
              <a:buNone/>
            </a:pPr>
            <a:r>
              <a:rPr lang="ja-JP" altLang="en-US" sz="3200" dirty="0">
                <a:solidFill>
                  <a:srgbClr val="000000"/>
                </a:solidFill>
              </a:rPr>
              <a:t>②　プレゼンテーションを念頭に提案のイメージ</a:t>
            </a:r>
            <a:endParaRPr lang="en-US" altLang="ja-JP" sz="3200" dirty="0">
              <a:solidFill>
                <a:srgbClr val="000000"/>
              </a:solidFill>
            </a:endParaRPr>
          </a:p>
          <a:p>
            <a:pPr marL="0" indent="0">
              <a:buNone/>
            </a:pPr>
            <a:r>
              <a:rPr lang="ja-JP" altLang="en-US" sz="3200" dirty="0">
                <a:solidFill>
                  <a:srgbClr val="000000"/>
                </a:solidFill>
              </a:rPr>
              <a:t>③　</a:t>
            </a:r>
            <a:r>
              <a:rPr lang="ja-JP" altLang="en-US" sz="3200" dirty="0"/>
              <a:t>提案策定のコンセプトからの手順</a:t>
            </a:r>
            <a:endParaRPr lang="en-US" altLang="ja-JP" sz="3200" dirty="0"/>
          </a:p>
          <a:p>
            <a:pPr marL="0" indent="0">
              <a:buNone/>
            </a:pPr>
            <a:r>
              <a:rPr lang="ja-JP" altLang="en-US" sz="3200" dirty="0">
                <a:solidFill>
                  <a:srgbClr val="000000"/>
                </a:solidFill>
              </a:rPr>
              <a:t>　　　コンセプト→提案のディテールへのプロセス</a:t>
            </a:r>
            <a:endParaRPr lang="en-US" altLang="ja-JP" sz="3200" dirty="0">
              <a:solidFill>
                <a:srgbClr val="000000"/>
              </a:solidFill>
            </a:endParaRPr>
          </a:p>
          <a:p>
            <a:pPr marL="0" indent="0">
              <a:buNone/>
            </a:pPr>
            <a:r>
              <a:rPr lang="ja-JP" altLang="en-US" sz="3200" dirty="0">
                <a:solidFill>
                  <a:srgbClr val="000000"/>
                </a:solidFill>
              </a:rPr>
              <a:t>④　スケジュール＆作業コントロール</a:t>
            </a:r>
          </a:p>
        </p:txBody>
      </p:sp>
      <p:sp>
        <p:nvSpPr>
          <p:cNvPr id="13" name="スライド番号プレースホルダー 12">
            <a:extLst>
              <a:ext uri="{FF2B5EF4-FFF2-40B4-BE49-F238E27FC236}">
                <a16:creationId xmlns:a16="http://schemas.microsoft.com/office/drawing/2014/main" id="{A9357D9E-B621-4B41-BB40-F412839549F7}"/>
              </a:ext>
            </a:extLst>
          </p:cNvPr>
          <p:cNvSpPr>
            <a:spLocks noGrp="1"/>
          </p:cNvSpPr>
          <p:nvPr>
            <p:ph type="sldNum" sz="quarter" idx="12"/>
          </p:nvPr>
        </p:nvSpPr>
        <p:spPr/>
        <p:txBody>
          <a:bodyPr/>
          <a:lstStyle/>
          <a:p>
            <a:fld id="{8CBE0B6B-AA1C-4A08-8C69-36F95E8FD104}" type="slidenum">
              <a:rPr kumimoji="1" lang="ja-JP" altLang="en-US" smtClean="0"/>
              <a:t>3</a:t>
            </a:fld>
            <a:endParaRPr kumimoji="1" lang="ja-JP" altLang="en-US"/>
          </a:p>
        </p:txBody>
      </p:sp>
    </p:spTree>
    <p:extLst>
      <p:ext uri="{BB962C8B-B14F-4D97-AF65-F5344CB8AC3E}">
        <p14:creationId xmlns:p14="http://schemas.microsoft.com/office/powerpoint/2010/main" val="18487479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楕円 2">
            <a:extLst>
              <a:ext uri="{FF2B5EF4-FFF2-40B4-BE49-F238E27FC236}">
                <a16:creationId xmlns:a16="http://schemas.microsoft.com/office/drawing/2014/main" id="{B7293748-259F-4F92-9BFD-9F23EC195F65}"/>
              </a:ext>
            </a:extLst>
          </p:cNvPr>
          <p:cNvSpPr/>
          <p:nvPr/>
        </p:nvSpPr>
        <p:spPr>
          <a:xfrm>
            <a:off x="8022815" y="60851"/>
            <a:ext cx="4114800" cy="2143149"/>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kumimoji="1" lang="ja-JP" altLang="en-US" dirty="0">
                <a:solidFill>
                  <a:schemeClr val="bg1"/>
                </a:solidFill>
              </a:rPr>
              <a:t>民間のチームに</a:t>
            </a:r>
            <a:endParaRPr kumimoji="1" lang="en-US" altLang="ja-JP" dirty="0">
              <a:solidFill>
                <a:schemeClr val="bg1"/>
              </a:solidFill>
            </a:endParaRPr>
          </a:p>
          <a:p>
            <a:pPr algn="ctr"/>
            <a:r>
              <a:rPr kumimoji="1" lang="ja-JP" altLang="en-US" dirty="0">
                <a:solidFill>
                  <a:schemeClr val="bg1"/>
                </a:solidFill>
              </a:rPr>
              <a:t>何らかの立場で参加</a:t>
            </a:r>
            <a:endParaRPr kumimoji="1" lang="en-US" altLang="ja-JP" dirty="0">
              <a:solidFill>
                <a:schemeClr val="bg1"/>
              </a:solidFill>
            </a:endParaRPr>
          </a:p>
          <a:p>
            <a:pPr algn="ctr"/>
            <a:endParaRPr kumimoji="1" lang="en-US" altLang="ja-JP" dirty="0">
              <a:solidFill>
                <a:schemeClr val="bg1"/>
              </a:solidFill>
            </a:endParaRPr>
          </a:p>
          <a:p>
            <a:pPr algn="ctr"/>
            <a:r>
              <a:rPr kumimoji="1" lang="ja-JP" altLang="en-US" dirty="0">
                <a:solidFill>
                  <a:schemeClr val="bg1"/>
                </a:solidFill>
              </a:rPr>
              <a:t>自社の担当する分野で</a:t>
            </a:r>
            <a:endParaRPr kumimoji="1" lang="en-US" altLang="ja-JP" dirty="0">
              <a:solidFill>
                <a:schemeClr val="bg1"/>
              </a:solidFill>
            </a:endParaRPr>
          </a:p>
          <a:p>
            <a:pPr algn="ctr"/>
            <a:r>
              <a:rPr kumimoji="1" lang="ja-JP" altLang="en-US" dirty="0">
                <a:solidFill>
                  <a:schemeClr val="bg1"/>
                </a:solidFill>
              </a:rPr>
              <a:t>チーム提案に貢献し</a:t>
            </a:r>
            <a:endParaRPr kumimoji="1" lang="en-US" altLang="ja-JP" dirty="0">
              <a:solidFill>
                <a:schemeClr val="bg1"/>
              </a:solidFill>
            </a:endParaRPr>
          </a:p>
          <a:p>
            <a:pPr algn="ctr"/>
            <a:endParaRPr kumimoji="1" lang="en-US" altLang="ja-JP" dirty="0">
              <a:solidFill>
                <a:schemeClr val="bg1"/>
              </a:solidFill>
            </a:endParaRPr>
          </a:p>
          <a:p>
            <a:pPr algn="ctr"/>
            <a:r>
              <a:rPr kumimoji="1" lang="ja-JP" altLang="en-US" dirty="0">
                <a:solidFill>
                  <a:schemeClr val="bg1"/>
                </a:solidFill>
              </a:rPr>
              <a:t>チームを勝利に！！</a:t>
            </a:r>
          </a:p>
        </p:txBody>
      </p:sp>
      <p:sp>
        <p:nvSpPr>
          <p:cNvPr id="2" name="タイトル 1">
            <a:extLst>
              <a:ext uri="{FF2B5EF4-FFF2-40B4-BE49-F238E27FC236}">
                <a16:creationId xmlns:a16="http://schemas.microsoft.com/office/drawing/2014/main" id="{0379D7DB-6901-444C-AE57-D4905740A29F}"/>
              </a:ext>
            </a:extLst>
          </p:cNvPr>
          <p:cNvSpPr>
            <a:spLocks noGrp="1"/>
          </p:cNvSpPr>
          <p:nvPr>
            <p:ph type="title"/>
          </p:nvPr>
        </p:nvSpPr>
        <p:spPr>
          <a:xfrm>
            <a:off x="429986" y="202730"/>
            <a:ext cx="6992496" cy="581662"/>
          </a:xfrm>
          <a:ln/>
        </p:spPr>
        <p:style>
          <a:lnRef idx="2">
            <a:schemeClr val="accent2"/>
          </a:lnRef>
          <a:fillRef idx="1">
            <a:schemeClr val="lt1"/>
          </a:fillRef>
          <a:effectRef idx="0">
            <a:schemeClr val="accent2"/>
          </a:effectRef>
          <a:fontRef idx="minor">
            <a:schemeClr val="dk1"/>
          </a:fontRef>
        </p:style>
        <p:txBody>
          <a:bodyPr>
            <a:normAutofit/>
          </a:bodyPr>
          <a:lstStyle/>
          <a:p>
            <a:pPr algn="r"/>
            <a:r>
              <a:rPr kumimoji="1" lang="ja-JP" altLang="en-US" sz="2800" dirty="0"/>
              <a:t>自治体発注の段階と民間の業務の流れ</a:t>
            </a:r>
          </a:p>
        </p:txBody>
      </p:sp>
      <p:sp>
        <p:nvSpPr>
          <p:cNvPr id="17" name="スライド番号プレースホルダー 16">
            <a:extLst>
              <a:ext uri="{FF2B5EF4-FFF2-40B4-BE49-F238E27FC236}">
                <a16:creationId xmlns:a16="http://schemas.microsoft.com/office/drawing/2014/main" id="{2494642A-6B8F-4ED3-B994-3D48BB5DA2DF}"/>
              </a:ext>
            </a:extLst>
          </p:cNvPr>
          <p:cNvSpPr>
            <a:spLocks noGrp="1"/>
          </p:cNvSpPr>
          <p:nvPr>
            <p:ph type="sldNum" sz="quarter" idx="12"/>
          </p:nvPr>
        </p:nvSpPr>
        <p:spPr/>
        <p:txBody>
          <a:bodyPr/>
          <a:lstStyle/>
          <a:p>
            <a:fld id="{8CBE0B6B-AA1C-4A08-8C69-36F95E8FD104}" type="slidenum">
              <a:rPr kumimoji="1" lang="ja-JP" altLang="en-US" smtClean="0"/>
              <a:t>4</a:t>
            </a:fld>
            <a:endParaRPr kumimoji="1" lang="ja-JP" altLang="en-US"/>
          </a:p>
        </p:txBody>
      </p:sp>
      <p:cxnSp>
        <p:nvCxnSpPr>
          <p:cNvPr id="4" name="直線矢印コネクタ 3">
            <a:extLst>
              <a:ext uri="{FF2B5EF4-FFF2-40B4-BE49-F238E27FC236}">
                <a16:creationId xmlns:a16="http://schemas.microsoft.com/office/drawing/2014/main" id="{3B98010D-4A35-40CB-A5A9-2E04F6A558C0}"/>
              </a:ext>
            </a:extLst>
          </p:cNvPr>
          <p:cNvCxnSpPr>
            <a:cxnSpLocks/>
          </p:cNvCxnSpPr>
          <p:nvPr/>
        </p:nvCxnSpPr>
        <p:spPr>
          <a:xfrm flipV="1">
            <a:off x="514350" y="6239483"/>
            <a:ext cx="10906125" cy="1"/>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sp>
        <p:nvSpPr>
          <p:cNvPr id="7" name="テキスト ボックス 6">
            <a:extLst>
              <a:ext uri="{FF2B5EF4-FFF2-40B4-BE49-F238E27FC236}">
                <a16:creationId xmlns:a16="http://schemas.microsoft.com/office/drawing/2014/main" id="{DCC53336-2C18-4005-B13F-3D51B19F3E9B}"/>
              </a:ext>
            </a:extLst>
          </p:cNvPr>
          <p:cNvSpPr txBox="1"/>
          <p:nvPr/>
        </p:nvSpPr>
        <p:spPr>
          <a:xfrm>
            <a:off x="5544972" y="6239483"/>
            <a:ext cx="2114550" cy="523220"/>
          </a:xfrm>
          <a:prstGeom prst="rect">
            <a:avLst/>
          </a:prstGeom>
          <a:noFill/>
        </p:spPr>
        <p:txBody>
          <a:bodyPr wrap="square" rtlCol="0">
            <a:spAutoFit/>
          </a:bodyPr>
          <a:lstStyle/>
          <a:p>
            <a:r>
              <a:rPr kumimoji="1" lang="ja-JP" altLang="en-US" sz="2800" kern="1200" dirty="0">
                <a:latin typeface="+mn-lt"/>
                <a:ea typeface="+mn-ea"/>
                <a:cs typeface="+mn-cs"/>
              </a:rPr>
              <a:t>時間の流れ</a:t>
            </a:r>
          </a:p>
        </p:txBody>
      </p:sp>
      <p:sp>
        <p:nvSpPr>
          <p:cNvPr id="8" name="雲 7">
            <a:extLst>
              <a:ext uri="{FF2B5EF4-FFF2-40B4-BE49-F238E27FC236}">
                <a16:creationId xmlns:a16="http://schemas.microsoft.com/office/drawing/2014/main" id="{60A51645-C2AF-469C-8E27-61F014C29B6D}"/>
              </a:ext>
            </a:extLst>
          </p:cNvPr>
          <p:cNvSpPr/>
          <p:nvPr/>
        </p:nvSpPr>
        <p:spPr>
          <a:xfrm>
            <a:off x="133020" y="1324660"/>
            <a:ext cx="4419600" cy="2988600"/>
          </a:xfrm>
          <a:prstGeom prst="cloud">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kumimoji="1" lang="ja-JP" altLang="en-US" sz="2800" dirty="0"/>
              <a:t>公共側の</a:t>
            </a:r>
            <a:endParaRPr kumimoji="1" lang="en-US" altLang="ja-JP" sz="2800" dirty="0"/>
          </a:p>
          <a:p>
            <a:pPr algn="ctr"/>
            <a:r>
              <a:rPr kumimoji="1" lang="ja-JP" altLang="en-US" sz="2800" dirty="0"/>
              <a:t>混沌</a:t>
            </a:r>
            <a:endParaRPr kumimoji="1" lang="en-US" altLang="ja-JP" sz="2800" dirty="0"/>
          </a:p>
          <a:p>
            <a:pPr algn="ctr"/>
            <a:r>
              <a:rPr kumimoji="1" lang="ja-JP" altLang="en-US" sz="2000" dirty="0"/>
              <a:t>何を、どのように</a:t>
            </a:r>
            <a:endParaRPr kumimoji="1" lang="en-US" altLang="ja-JP" sz="2000" dirty="0"/>
          </a:p>
          <a:p>
            <a:pPr algn="ctr"/>
            <a:endParaRPr kumimoji="1" lang="en-US" altLang="ja-JP" sz="2800" dirty="0"/>
          </a:p>
          <a:p>
            <a:pPr algn="ctr"/>
            <a:endParaRPr kumimoji="1" lang="ja-JP" altLang="en-US" sz="2800" dirty="0"/>
          </a:p>
        </p:txBody>
      </p:sp>
      <p:sp>
        <p:nvSpPr>
          <p:cNvPr id="9" name="雲 8">
            <a:extLst>
              <a:ext uri="{FF2B5EF4-FFF2-40B4-BE49-F238E27FC236}">
                <a16:creationId xmlns:a16="http://schemas.microsoft.com/office/drawing/2014/main" id="{D4E4D698-9DC8-43DB-9A5A-2E701F68EDA2}"/>
              </a:ext>
            </a:extLst>
          </p:cNvPr>
          <p:cNvSpPr/>
          <p:nvPr/>
        </p:nvSpPr>
        <p:spPr>
          <a:xfrm>
            <a:off x="152401" y="3733810"/>
            <a:ext cx="3200398" cy="2316458"/>
          </a:xfrm>
          <a:prstGeom prst="cloud">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kumimoji="1" lang="ja-JP" altLang="en-US" sz="2800" dirty="0"/>
              <a:t>民間側の</a:t>
            </a:r>
            <a:endParaRPr kumimoji="1" lang="en-US" altLang="ja-JP" sz="2800" dirty="0"/>
          </a:p>
          <a:p>
            <a:pPr algn="ctr"/>
            <a:r>
              <a:rPr kumimoji="1" lang="ja-JP" altLang="en-US" sz="2800" dirty="0"/>
              <a:t>混沌</a:t>
            </a:r>
            <a:endParaRPr kumimoji="1" lang="en-US" altLang="ja-JP" sz="2800" dirty="0"/>
          </a:p>
          <a:p>
            <a:pPr algn="ctr"/>
            <a:r>
              <a:rPr kumimoji="1" lang="ja-JP" altLang="en-US" sz="2000" dirty="0"/>
              <a:t>何やるらしい！</a:t>
            </a:r>
            <a:endParaRPr kumimoji="1" lang="en-US" altLang="ja-JP" sz="2000" dirty="0"/>
          </a:p>
          <a:p>
            <a:pPr algn="ctr"/>
            <a:r>
              <a:rPr kumimoji="1" lang="ja-JP" altLang="en-US" sz="2000" dirty="0"/>
              <a:t>誰と組む？</a:t>
            </a:r>
            <a:endParaRPr kumimoji="1" lang="en-US" altLang="ja-JP" sz="2000" dirty="0"/>
          </a:p>
          <a:p>
            <a:pPr algn="ctr"/>
            <a:r>
              <a:rPr kumimoji="1" lang="ja-JP" altLang="en-US" sz="2000" dirty="0"/>
              <a:t>自社立位置？</a:t>
            </a:r>
          </a:p>
        </p:txBody>
      </p:sp>
      <p:sp>
        <p:nvSpPr>
          <p:cNvPr id="10" name="雲 9">
            <a:extLst>
              <a:ext uri="{FF2B5EF4-FFF2-40B4-BE49-F238E27FC236}">
                <a16:creationId xmlns:a16="http://schemas.microsoft.com/office/drawing/2014/main" id="{4755F30E-476D-4B5A-ADD2-1CA34EF9BD45}"/>
              </a:ext>
            </a:extLst>
          </p:cNvPr>
          <p:cNvSpPr/>
          <p:nvPr/>
        </p:nvSpPr>
        <p:spPr>
          <a:xfrm>
            <a:off x="3632199" y="2004710"/>
            <a:ext cx="3886201" cy="1572904"/>
          </a:xfrm>
          <a:prstGeom prst="cloud">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kumimoji="1" lang="ja-JP" altLang="en-US" sz="2400" dirty="0"/>
              <a:t>公共側の</a:t>
            </a:r>
            <a:endParaRPr kumimoji="1" lang="en-US" altLang="ja-JP" sz="2400" dirty="0"/>
          </a:p>
          <a:p>
            <a:pPr algn="ctr"/>
            <a:r>
              <a:rPr kumimoji="1" lang="ja-JP" altLang="en-US" sz="2400" dirty="0"/>
              <a:t>ある程度の見通し</a:t>
            </a:r>
          </a:p>
        </p:txBody>
      </p:sp>
      <p:sp>
        <p:nvSpPr>
          <p:cNvPr id="13" name="台形 12">
            <a:extLst>
              <a:ext uri="{FF2B5EF4-FFF2-40B4-BE49-F238E27FC236}">
                <a16:creationId xmlns:a16="http://schemas.microsoft.com/office/drawing/2014/main" id="{BCB5706B-DC50-4CC2-A2D9-36C368CB427A}"/>
              </a:ext>
            </a:extLst>
          </p:cNvPr>
          <p:cNvSpPr/>
          <p:nvPr/>
        </p:nvSpPr>
        <p:spPr>
          <a:xfrm rot="5400000">
            <a:off x="8623454" y="596109"/>
            <a:ext cx="1194741" cy="4114801"/>
          </a:xfrm>
          <a:prstGeom prst="trapezoid">
            <a:avLst>
              <a:gd name="adj" fmla="val 25694"/>
            </a:avLst>
          </a:prstGeom>
        </p:spPr>
        <p:style>
          <a:lnRef idx="1">
            <a:schemeClr val="accent6"/>
          </a:lnRef>
          <a:fillRef idx="2">
            <a:schemeClr val="accent6"/>
          </a:fillRef>
          <a:effectRef idx="1">
            <a:schemeClr val="accent6"/>
          </a:effectRef>
          <a:fontRef idx="minor">
            <a:schemeClr val="dk1"/>
          </a:fontRef>
        </p:style>
        <p:txBody>
          <a:bodyPr rtlCol="0" anchor="ctr"/>
          <a:lstStyle/>
          <a:p>
            <a:pPr algn="ctr"/>
            <a:endParaRPr kumimoji="1" lang="ja-JP" altLang="en-US" dirty="0">
              <a:solidFill>
                <a:schemeClr val="tx1"/>
              </a:solidFill>
            </a:endParaRPr>
          </a:p>
        </p:txBody>
      </p:sp>
      <p:sp>
        <p:nvSpPr>
          <p:cNvPr id="14" name="テキスト ボックス 13">
            <a:extLst>
              <a:ext uri="{FF2B5EF4-FFF2-40B4-BE49-F238E27FC236}">
                <a16:creationId xmlns:a16="http://schemas.microsoft.com/office/drawing/2014/main" id="{BA1A28FC-5BCE-4FAD-BBA7-366029FC3D42}"/>
              </a:ext>
            </a:extLst>
          </p:cNvPr>
          <p:cNvSpPr txBox="1"/>
          <p:nvPr/>
        </p:nvSpPr>
        <p:spPr>
          <a:xfrm>
            <a:off x="8281023" y="2363458"/>
            <a:ext cx="2396501" cy="646331"/>
          </a:xfrm>
          <a:prstGeom prst="rect">
            <a:avLst/>
          </a:prstGeom>
          <a:noFill/>
        </p:spPr>
        <p:txBody>
          <a:bodyPr wrap="square" rtlCol="0">
            <a:spAutoFit/>
          </a:bodyPr>
          <a:lstStyle/>
          <a:p>
            <a:r>
              <a:rPr kumimoji="1" lang="ja-JP" altLang="en-US" sz="1800" kern="1200" dirty="0">
                <a:latin typeface="+mn-lt"/>
                <a:ea typeface="+mn-ea"/>
                <a:cs typeface="+mn-cs"/>
              </a:rPr>
              <a:t>公共側の意図</a:t>
            </a:r>
            <a:endParaRPr kumimoji="1" lang="en-US" altLang="ja-JP" sz="1800" kern="1200" dirty="0">
              <a:latin typeface="+mn-lt"/>
              <a:ea typeface="+mn-ea"/>
              <a:cs typeface="+mn-cs"/>
            </a:endParaRPr>
          </a:p>
          <a:p>
            <a:r>
              <a:rPr kumimoji="1" lang="ja-JP" altLang="en-US" sz="1800" kern="1200" dirty="0">
                <a:latin typeface="+mn-lt"/>
                <a:ea typeface="+mn-ea"/>
                <a:cs typeface="+mn-cs"/>
              </a:rPr>
              <a:t>ある程度の明確化</a:t>
            </a:r>
          </a:p>
        </p:txBody>
      </p:sp>
      <p:sp>
        <p:nvSpPr>
          <p:cNvPr id="16" name="雲 15">
            <a:extLst>
              <a:ext uri="{FF2B5EF4-FFF2-40B4-BE49-F238E27FC236}">
                <a16:creationId xmlns:a16="http://schemas.microsoft.com/office/drawing/2014/main" id="{9C325B69-5300-41A8-B881-BBD1F4AD2F58}"/>
              </a:ext>
            </a:extLst>
          </p:cNvPr>
          <p:cNvSpPr/>
          <p:nvPr/>
        </p:nvSpPr>
        <p:spPr>
          <a:xfrm>
            <a:off x="2724131" y="4142354"/>
            <a:ext cx="3200397" cy="1390743"/>
          </a:xfrm>
          <a:prstGeom prst="cloud">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kumimoji="1" lang="ja-JP" altLang="en-US" sz="2000" dirty="0"/>
              <a:t>民間側の</a:t>
            </a:r>
            <a:endParaRPr kumimoji="1" lang="en-US" altLang="ja-JP" sz="2000" dirty="0"/>
          </a:p>
          <a:p>
            <a:pPr algn="ctr"/>
            <a:r>
              <a:rPr kumimoji="1" lang="ja-JP" altLang="en-US" sz="2000" dirty="0"/>
              <a:t>チーム編成</a:t>
            </a:r>
            <a:endParaRPr kumimoji="1" lang="en-US" altLang="ja-JP" sz="2000" dirty="0"/>
          </a:p>
          <a:p>
            <a:pPr algn="ctr"/>
            <a:r>
              <a:rPr kumimoji="1" lang="ja-JP" altLang="en-US" sz="2000" dirty="0"/>
              <a:t>必要機能想定</a:t>
            </a:r>
          </a:p>
        </p:txBody>
      </p:sp>
      <p:cxnSp>
        <p:nvCxnSpPr>
          <p:cNvPr id="18" name="直線矢印コネクタ 17">
            <a:extLst>
              <a:ext uri="{FF2B5EF4-FFF2-40B4-BE49-F238E27FC236}">
                <a16:creationId xmlns:a16="http://schemas.microsoft.com/office/drawing/2014/main" id="{D889B0B0-8304-4CEA-A622-DD6D2ADECA38}"/>
              </a:ext>
            </a:extLst>
          </p:cNvPr>
          <p:cNvCxnSpPr>
            <a:cxnSpLocks/>
          </p:cNvCxnSpPr>
          <p:nvPr/>
        </p:nvCxnSpPr>
        <p:spPr>
          <a:xfrm>
            <a:off x="5772150" y="1295400"/>
            <a:ext cx="0" cy="4944082"/>
          </a:xfrm>
          <a:prstGeom prst="straightConnector1">
            <a:avLst/>
          </a:prstGeom>
          <a:ln w="57150"/>
        </p:spPr>
        <p:style>
          <a:lnRef idx="1">
            <a:schemeClr val="accent1"/>
          </a:lnRef>
          <a:fillRef idx="0">
            <a:schemeClr val="accent1"/>
          </a:fillRef>
          <a:effectRef idx="0">
            <a:schemeClr val="accent1"/>
          </a:effectRef>
          <a:fontRef idx="minor">
            <a:schemeClr val="tx1"/>
          </a:fontRef>
        </p:style>
      </p:cxnSp>
      <p:sp>
        <p:nvSpPr>
          <p:cNvPr id="23" name="テキスト ボックス 22">
            <a:extLst>
              <a:ext uri="{FF2B5EF4-FFF2-40B4-BE49-F238E27FC236}">
                <a16:creationId xmlns:a16="http://schemas.microsoft.com/office/drawing/2014/main" id="{E828D2DE-EB1E-4260-8C0A-D68018BAC300}"/>
              </a:ext>
            </a:extLst>
          </p:cNvPr>
          <p:cNvSpPr txBox="1"/>
          <p:nvPr/>
        </p:nvSpPr>
        <p:spPr>
          <a:xfrm>
            <a:off x="4967287" y="5796098"/>
            <a:ext cx="1828800" cy="369332"/>
          </a:xfrm>
          <a:prstGeom prst="rect">
            <a:avLst/>
          </a:prstGeom>
          <a:noFill/>
        </p:spPr>
        <p:txBody>
          <a:bodyPr wrap="square" rtlCol="0">
            <a:spAutoFit/>
          </a:bodyPr>
          <a:lstStyle/>
          <a:p>
            <a:r>
              <a:rPr kumimoji="1" lang="ja-JP" altLang="en-US" sz="1800" kern="1200" dirty="0">
                <a:solidFill>
                  <a:srgbClr val="FF0000"/>
                </a:solidFill>
                <a:latin typeface="+mn-lt"/>
                <a:ea typeface="+mn-ea"/>
                <a:cs typeface="+mn-cs"/>
              </a:rPr>
              <a:t>実施方針公表</a:t>
            </a:r>
          </a:p>
        </p:txBody>
      </p:sp>
      <p:sp>
        <p:nvSpPr>
          <p:cNvPr id="24" name="テキスト ボックス 23">
            <a:extLst>
              <a:ext uri="{FF2B5EF4-FFF2-40B4-BE49-F238E27FC236}">
                <a16:creationId xmlns:a16="http://schemas.microsoft.com/office/drawing/2014/main" id="{07C48CCD-80C1-4A40-B662-06E511BF1C78}"/>
              </a:ext>
            </a:extLst>
          </p:cNvPr>
          <p:cNvSpPr txBox="1"/>
          <p:nvPr/>
        </p:nvSpPr>
        <p:spPr>
          <a:xfrm>
            <a:off x="546972" y="3283878"/>
            <a:ext cx="1380332" cy="369332"/>
          </a:xfrm>
          <a:prstGeom prst="rect">
            <a:avLst/>
          </a:prstGeom>
          <a:noFill/>
        </p:spPr>
        <p:txBody>
          <a:bodyPr wrap="square" rtlCol="0">
            <a:spAutoFit/>
          </a:bodyPr>
          <a:lstStyle/>
          <a:p>
            <a:r>
              <a:rPr kumimoji="1" lang="ja-JP" altLang="en-US" sz="1800" kern="1200" dirty="0">
                <a:latin typeface="+mn-lt"/>
                <a:ea typeface="+mn-ea"/>
                <a:cs typeface="+mn-cs"/>
              </a:rPr>
              <a:t>基本計画</a:t>
            </a:r>
          </a:p>
        </p:txBody>
      </p:sp>
      <p:sp>
        <p:nvSpPr>
          <p:cNvPr id="25" name="テキスト ボックス 24">
            <a:extLst>
              <a:ext uri="{FF2B5EF4-FFF2-40B4-BE49-F238E27FC236}">
                <a16:creationId xmlns:a16="http://schemas.microsoft.com/office/drawing/2014/main" id="{010E0BC2-7CC3-4029-94CE-901CC7CEF522}"/>
              </a:ext>
            </a:extLst>
          </p:cNvPr>
          <p:cNvSpPr txBox="1"/>
          <p:nvPr/>
        </p:nvSpPr>
        <p:spPr>
          <a:xfrm>
            <a:off x="1722503" y="3274967"/>
            <a:ext cx="1380332" cy="369332"/>
          </a:xfrm>
          <a:prstGeom prst="rect">
            <a:avLst/>
          </a:prstGeom>
          <a:noFill/>
        </p:spPr>
        <p:txBody>
          <a:bodyPr wrap="square" rtlCol="0">
            <a:spAutoFit/>
          </a:bodyPr>
          <a:lstStyle/>
          <a:p>
            <a:r>
              <a:rPr kumimoji="1" lang="ja-JP" altLang="en-US" dirty="0"/>
              <a:t>可能性調査</a:t>
            </a:r>
            <a:endParaRPr kumimoji="1" lang="ja-JP" altLang="en-US" sz="1800" kern="1200" dirty="0">
              <a:latin typeface="+mn-lt"/>
              <a:ea typeface="+mn-ea"/>
              <a:cs typeface="+mn-cs"/>
            </a:endParaRPr>
          </a:p>
        </p:txBody>
      </p:sp>
      <p:sp>
        <p:nvSpPr>
          <p:cNvPr id="26" name="テキスト ボックス 25">
            <a:extLst>
              <a:ext uri="{FF2B5EF4-FFF2-40B4-BE49-F238E27FC236}">
                <a16:creationId xmlns:a16="http://schemas.microsoft.com/office/drawing/2014/main" id="{E77C0C73-7946-4677-B8D6-4695B149BC13}"/>
              </a:ext>
            </a:extLst>
          </p:cNvPr>
          <p:cNvSpPr txBox="1"/>
          <p:nvPr/>
        </p:nvSpPr>
        <p:spPr>
          <a:xfrm>
            <a:off x="538167" y="3573911"/>
            <a:ext cx="2927345" cy="369332"/>
          </a:xfrm>
          <a:prstGeom prst="rect">
            <a:avLst/>
          </a:prstGeom>
          <a:noFill/>
        </p:spPr>
        <p:txBody>
          <a:bodyPr wrap="square" rtlCol="0">
            <a:spAutoFit/>
          </a:bodyPr>
          <a:lstStyle/>
          <a:p>
            <a:r>
              <a:rPr kumimoji="1" lang="ja-JP" altLang="en-US" dirty="0"/>
              <a:t>アドバイザーの募集・決定</a:t>
            </a:r>
            <a:endParaRPr kumimoji="1" lang="ja-JP" altLang="en-US" sz="1800" kern="1200" dirty="0">
              <a:latin typeface="+mn-lt"/>
              <a:ea typeface="+mn-ea"/>
              <a:cs typeface="+mn-cs"/>
            </a:endParaRPr>
          </a:p>
        </p:txBody>
      </p:sp>
      <p:cxnSp>
        <p:nvCxnSpPr>
          <p:cNvPr id="27" name="直線矢印コネクタ 26">
            <a:extLst>
              <a:ext uri="{FF2B5EF4-FFF2-40B4-BE49-F238E27FC236}">
                <a16:creationId xmlns:a16="http://schemas.microsoft.com/office/drawing/2014/main" id="{1663CBB1-33B9-4141-B461-32EFB54A3455}"/>
              </a:ext>
            </a:extLst>
          </p:cNvPr>
          <p:cNvCxnSpPr>
            <a:cxnSpLocks/>
          </p:cNvCxnSpPr>
          <p:nvPr/>
        </p:nvCxnSpPr>
        <p:spPr>
          <a:xfrm>
            <a:off x="7286625" y="1295400"/>
            <a:ext cx="0" cy="4944082"/>
          </a:xfrm>
          <a:prstGeom prst="straightConnector1">
            <a:avLst/>
          </a:prstGeom>
          <a:ln w="57150"/>
        </p:spPr>
        <p:style>
          <a:lnRef idx="1">
            <a:schemeClr val="accent1"/>
          </a:lnRef>
          <a:fillRef idx="0">
            <a:schemeClr val="accent1"/>
          </a:fillRef>
          <a:effectRef idx="0">
            <a:schemeClr val="accent1"/>
          </a:effectRef>
          <a:fontRef idx="minor">
            <a:schemeClr val="tx1"/>
          </a:fontRef>
        </p:style>
      </p:cxnSp>
      <p:sp>
        <p:nvSpPr>
          <p:cNvPr id="28" name="テキスト ボックス 27">
            <a:extLst>
              <a:ext uri="{FF2B5EF4-FFF2-40B4-BE49-F238E27FC236}">
                <a16:creationId xmlns:a16="http://schemas.microsoft.com/office/drawing/2014/main" id="{C7BACA36-891A-46AF-95C8-CEB1937455F3}"/>
              </a:ext>
            </a:extLst>
          </p:cNvPr>
          <p:cNvSpPr txBox="1"/>
          <p:nvPr/>
        </p:nvSpPr>
        <p:spPr>
          <a:xfrm>
            <a:off x="6481762" y="5796098"/>
            <a:ext cx="1828800" cy="369332"/>
          </a:xfrm>
          <a:prstGeom prst="rect">
            <a:avLst/>
          </a:prstGeom>
          <a:noFill/>
        </p:spPr>
        <p:txBody>
          <a:bodyPr wrap="square" rtlCol="0">
            <a:spAutoFit/>
          </a:bodyPr>
          <a:lstStyle/>
          <a:p>
            <a:r>
              <a:rPr kumimoji="1" lang="ja-JP" altLang="en-US" sz="1800" kern="1200" dirty="0">
                <a:solidFill>
                  <a:srgbClr val="FF0000"/>
                </a:solidFill>
                <a:latin typeface="+mn-lt"/>
                <a:ea typeface="+mn-ea"/>
                <a:cs typeface="+mn-cs"/>
              </a:rPr>
              <a:t>募集要項等公表</a:t>
            </a:r>
          </a:p>
        </p:txBody>
      </p:sp>
      <p:sp>
        <p:nvSpPr>
          <p:cNvPr id="31" name="楕円 30">
            <a:extLst>
              <a:ext uri="{FF2B5EF4-FFF2-40B4-BE49-F238E27FC236}">
                <a16:creationId xmlns:a16="http://schemas.microsoft.com/office/drawing/2014/main" id="{39E4B4B8-BAB7-47C6-BD49-2DB1EEA8C55E}"/>
              </a:ext>
            </a:extLst>
          </p:cNvPr>
          <p:cNvSpPr/>
          <p:nvPr/>
        </p:nvSpPr>
        <p:spPr>
          <a:xfrm>
            <a:off x="5195888" y="4185964"/>
            <a:ext cx="2190750" cy="1351622"/>
          </a:xfrm>
          <a:prstGeom prst="ellipse">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kumimoji="1" lang="ja-JP" altLang="en-US" dirty="0"/>
              <a:t>チーム確定</a:t>
            </a:r>
            <a:endParaRPr kumimoji="1" lang="en-US" altLang="ja-JP" dirty="0"/>
          </a:p>
          <a:p>
            <a:pPr algn="ctr"/>
            <a:r>
              <a:rPr kumimoji="1" lang="ja-JP" altLang="en-US" dirty="0"/>
              <a:t>企業間協定</a:t>
            </a:r>
            <a:endParaRPr kumimoji="1" lang="en-US" altLang="ja-JP" dirty="0"/>
          </a:p>
          <a:p>
            <a:pPr algn="ctr"/>
            <a:r>
              <a:rPr kumimoji="1" lang="ja-JP" altLang="en-US" dirty="0"/>
              <a:t>締結</a:t>
            </a:r>
          </a:p>
        </p:txBody>
      </p:sp>
      <p:sp>
        <p:nvSpPr>
          <p:cNvPr id="32" name="台形 31">
            <a:extLst>
              <a:ext uri="{FF2B5EF4-FFF2-40B4-BE49-F238E27FC236}">
                <a16:creationId xmlns:a16="http://schemas.microsoft.com/office/drawing/2014/main" id="{D6906759-E5B5-4926-80F9-92D97E3E9DF1}"/>
              </a:ext>
            </a:extLst>
          </p:cNvPr>
          <p:cNvSpPr/>
          <p:nvPr/>
        </p:nvSpPr>
        <p:spPr>
          <a:xfrm rot="5717326">
            <a:off x="9049482" y="2174704"/>
            <a:ext cx="672221" cy="4089981"/>
          </a:xfrm>
          <a:prstGeom prst="trapezoid">
            <a:avLst>
              <a:gd name="adj" fmla="val 50000"/>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kumimoji="1" lang="ja-JP" altLang="en-US" dirty="0"/>
          </a:p>
        </p:txBody>
      </p:sp>
      <p:sp>
        <p:nvSpPr>
          <p:cNvPr id="34" name="テキスト ボックス 33">
            <a:extLst>
              <a:ext uri="{FF2B5EF4-FFF2-40B4-BE49-F238E27FC236}">
                <a16:creationId xmlns:a16="http://schemas.microsoft.com/office/drawing/2014/main" id="{AB072764-4AAB-4A56-93EA-A8CCA59877C5}"/>
              </a:ext>
            </a:extLst>
          </p:cNvPr>
          <p:cNvSpPr txBox="1"/>
          <p:nvPr/>
        </p:nvSpPr>
        <p:spPr>
          <a:xfrm>
            <a:off x="7410450" y="3892096"/>
            <a:ext cx="1828800" cy="369332"/>
          </a:xfrm>
          <a:prstGeom prst="rect">
            <a:avLst/>
          </a:prstGeom>
          <a:noFill/>
        </p:spPr>
        <p:txBody>
          <a:bodyPr wrap="square" rtlCol="0">
            <a:spAutoFit/>
          </a:bodyPr>
          <a:lstStyle/>
          <a:p>
            <a:r>
              <a:rPr kumimoji="1" lang="ja-JP" altLang="en-US" sz="1800" kern="1200" dirty="0">
                <a:latin typeface="+mn-lt"/>
                <a:ea typeface="+mn-ea"/>
                <a:cs typeface="+mn-cs"/>
              </a:rPr>
              <a:t>提案価格策定</a:t>
            </a:r>
          </a:p>
        </p:txBody>
      </p:sp>
      <p:sp>
        <p:nvSpPr>
          <p:cNvPr id="37" name="台形 36">
            <a:extLst>
              <a:ext uri="{FF2B5EF4-FFF2-40B4-BE49-F238E27FC236}">
                <a16:creationId xmlns:a16="http://schemas.microsoft.com/office/drawing/2014/main" id="{029167CE-17A5-4612-9076-B3F403EF53D9}"/>
              </a:ext>
            </a:extLst>
          </p:cNvPr>
          <p:cNvSpPr/>
          <p:nvPr/>
        </p:nvSpPr>
        <p:spPr>
          <a:xfrm rot="4509531">
            <a:off x="9049482" y="2860504"/>
            <a:ext cx="672221" cy="4089981"/>
          </a:xfrm>
          <a:prstGeom prst="trapezoid">
            <a:avLst>
              <a:gd name="adj" fmla="val 50000"/>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kumimoji="1" lang="ja-JP" altLang="en-US" dirty="0"/>
          </a:p>
        </p:txBody>
      </p:sp>
      <p:sp>
        <p:nvSpPr>
          <p:cNvPr id="38" name="テキスト ボックス 37">
            <a:extLst>
              <a:ext uri="{FF2B5EF4-FFF2-40B4-BE49-F238E27FC236}">
                <a16:creationId xmlns:a16="http://schemas.microsoft.com/office/drawing/2014/main" id="{CB573F56-B8C5-4B34-85F2-21D29DDB682B}"/>
              </a:ext>
            </a:extLst>
          </p:cNvPr>
          <p:cNvSpPr txBox="1"/>
          <p:nvPr/>
        </p:nvSpPr>
        <p:spPr>
          <a:xfrm>
            <a:off x="7369893" y="5022963"/>
            <a:ext cx="1828800" cy="369332"/>
          </a:xfrm>
          <a:prstGeom prst="rect">
            <a:avLst/>
          </a:prstGeom>
          <a:noFill/>
        </p:spPr>
        <p:txBody>
          <a:bodyPr wrap="square" rtlCol="0">
            <a:spAutoFit/>
          </a:bodyPr>
          <a:lstStyle/>
          <a:p>
            <a:r>
              <a:rPr kumimoji="1" lang="ja-JP" altLang="en-US" sz="1800" kern="1200" dirty="0">
                <a:latin typeface="+mn-lt"/>
                <a:ea typeface="+mn-ea"/>
                <a:cs typeface="+mn-cs"/>
              </a:rPr>
              <a:t>提案内容策定</a:t>
            </a:r>
          </a:p>
        </p:txBody>
      </p:sp>
      <p:sp>
        <p:nvSpPr>
          <p:cNvPr id="39" name="楕円 38">
            <a:extLst>
              <a:ext uri="{FF2B5EF4-FFF2-40B4-BE49-F238E27FC236}">
                <a16:creationId xmlns:a16="http://schemas.microsoft.com/office/drawing/2014/main" id="{140B65FE-4D2A-4FB1-B554-B810031ABCF3}"/>
              </a:ext>
            </a:extLst>
          </p:cNvPr>
          <p:cNvSpPr/>
          <p:nvPr/>
        </p:nvSpPr>
        <p:spPr>
          <a:xfrm>
            <a:off x="11096624" y="3501424"/>
            <a:ext cx="807036" cy="1828800"/>
          </a:xfrm>
          <a:prstGeom prst="ellipse">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kumimoji="1" lang="ja-JP" altLang="en-US"/>
          </a:p>
        </p:txBody>
      </p:sp>
      <p:sp>
        <p:nvSpPr>
          <p:cNvPr id="40" name="テキスト ボックス 39">
            <a:extLst>
              <a:ext uri="{FF2B5EF4-FFF2-40B4-BE49-F238E27FC236}">
                <a16:creationId xmlns:a16="http://schemas.microsoft.com/office/drawing/2014/main" id="{917F34D5-BE8F-41FA-8C9F-6C5505404130}"/>
              </a:ext>
            </a:extLst>
          </p:cNvPr>
          <p:cNvSpPr txBox="1"/>
          <p:nvPr/>
        </p:nvSpPr>
        <p:spPr>
          <a:xfrm>
            <a:off x="11246473" y="4005918"/>
            <a:ext cx="461665" cy="890588"/>
          </a:xfrm>
          <a:prstGeom prst="rect">
            <a:avLst/>
          </a:prstGeom>
          <a:noFill/>
        </p:spPr>
        <p:txBody>
          <a:bodyPr vert="eaVert" wrap="square" rtlCol="0">
            <a:spAutoFit/>
          </a:bodyPr>
          <a:lstStyle/>
          <a:p>
            <a:r>
              <a:rPr kumimoji="1" lang="ja-JP" altLang="en-US" sz="1800" kern="1200" dirty="0">
                <a:latin typeface="+mn-lt"/>
                <a:ea typeface="+mn-ea"/>
                <a:cs typeface="+mn-cs"/>
              </a:rPr>
              <a:t>提案書</a:t>
            </a:r>
          </a:p>
        </p:txBody>
      </p:sp>
      <p:sp>
        <p:nvSpPr>
          <p:cNvPr id="41" name="台形 40">
            <a:extLst>
              <a:ext uri="{FF2B5EF4-FFF2-40B4-BE49-F238E27FC236}">
                <a16:creationId xmlns:a16="http://schemas.microsoft.com/office/drawing/2014/main" id="{7A66A467-0FB0-481B-83CA-F150AEFFE077}"/>
              </a:ext>
            </a:extLst>
          </p:cNvPr>
          <p:cNvSpPr/>
          <p:nvPr/>
        </p:nvSpPr>
        <p:spPr>
          <a:xfrm rot="5023661">
            <a:off x="8948270" y="2681744"/>
            <a:ext cx="491141" cy="3827602"/>
          </a:xfrm>
          <a:prstGeom prst="trapezoid">
            <a:avLst>
              <a:gd name="adj" fmla="val 47166"/>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kumimoji="1" lang="ja-JP" altLang="en-US" dirty="0"/>
          </a:p>
        </p:txBody>
      </p:sp>
      <p:sp>
        <p:nvSpPr>
          <p:cNvPr id="42" name="テキスト ボックス 41">
            <a:extLst>
              <a:ext uri="{FF2B5EF4-FFF2-40B4-BE49-F238E27FC236}">
                <a16:creationId xmlns:a16="http://schemas.microsoft.com/office/drawing/2014/main" id="{E3B60EC2-B231-4649-B3DE-1AA2EDEEEBE7}"/>
              </a:ext>
            </a:extLst>
          </p:cNvPr>
          <p:cNvSpPr txBox="1"/>
          <p:nvPr/>
        </p:nvSpPr>
        <p:spPr>
          <a:xfrm>
            <a:off x="552449" y="2976562"/>
            <a:ext cx="2967037" cy="369332"/>
          </a:xfrm>
          <a:prstGeom prst="rect">
            <a:avLst/>
          </a:prstGeom>
          <a:noFill/>
        </p:spPr>
        <p:txBody>
          <a:bodyPr wrap="square" rtlCol="0">
            <a:spAutoFit/>
          </a:bodyPr>
          <a:lstStyle/>
          <a:p>
            <a:r>
              <a:rPr kumimoji="1" lang="ja-JP" altLang="en-US" sz="1800" kern="1200" dirty="0">
                <a:latin typeface="+mn-lt"/>
                <a:ea typeface="+mn-ea"/>
                <a:cs typeface="+mn-cs"/>
              </a:rPr>
              <a:t>マスコミ情報・自治体公表</a:t>
            </a:r>
          </a:p>
        </p:txBody>
      </p:sp>
      <p:sp>
        <p:nvSpPr>
          <p:cNvPr id="43" name="テキスト ボックス 42">
            <a:extLst>
              <a:ext uri="{FF2B5EF4-FFF2-40B4-BE49-F238E27FC236}">
                <a16:creationId xmlns:a16="http://schemas.microsoft.com/office/drawing/2014/main" id="{E78D01CF-075C-4E2B-8965-7AB97317E992}"/>
              </a:ext>
            </a:extLst>
          </p:cNvPr>
          <p:cNvSpPr txBox="1"/>
          <p:nvPr/>
        </p:nvSpPr>
        <p:spPr>
          <a:xfrm>
            <a:off x="7372350" y="4493158"/>
            <a:ext cx="1181052" cy="369332"/>
          </a:xfrm>
          <a:prstGeom prst="rect">
            <a:avLst/>
          </a:prstGeom>
          <a:noFill/>
        </p:spPr>
        <p:txBody>
          <a:bodyPr wrap="square" rtlCol="0">
            <a:spAutoFit/>
          </a:bodyPr>
          <a:lstStyle/>
          <a:p>
            <a:r>
              <a:rPr kumimoji="1" lang="ja-JP" altLang="en-US" sz="1800" kern="1200" dirty="0">
                <a:latin typeface="+mn-lt"/>
                <a:ea typeface="+mn-ea"/>
                <a:cs typeface="+mn-cs"/>
              </a:rPr>
              <a:t>融資交渉</a:t>
            </a:r>
          </a:p>
        </p:txBody>
      </p:sp>
      <p:sp>
        <p:nvSpPr>
          <p:cNvPr id="44" name="楕円 43">
            <a:extLst>
              <a:ext uri="{FF2B5EF4-FFF2-40B4-BE49-F238E27FC236}">
                <a16:creationId xmlns:a16="http://schemas.microsoft.com/office/drawing/2014/main" id="{03159BC5-43AD-4568-ADB9-06FF451AB0E4}"/>
              </a:ext>
            </a:extLst>
          </p:cNvPr>
          <p:cNvSpPr/>
          <p:nvPr/>
        </p:nvSpPr>
        <p:spPr>
          <a:xfrm>
            <a:off x="9825075" y="4056792"/>
            <a:ext cx="1016628" cy="789598"/>
          </a:xfrm>
          <a:prstGeom prst="ellipse">
            <a:avLst/>
          </a:prstGeom>
          <a:solidFill>
            <a:srgbClr val="EBD0BD">
              <a:alpha val="54118"/>
            </a:srgbClr>
          </a:solidFill>
        </p:spPr>
        <p:style>
          <a:lnRef idx="1">
            <a:schemeClr val="accent4"/>
          </a:lnRef>
          <a:fillRef idx="2">
            <a:schemeClr val="accent4"/>
          </a:fillRef>
          <a:effectRef idx="1">
            <a:schemeClr val="accent4"/>
          </a:effectRef>
          <a:fontRef idx="minor">
            <a:schemeClr val="dk1"/>
          </a:fontRef>
        </p:style>
        <p:txBody>
          <a:bodyPr rtlCol="0" anchor="ctr"/>
          <a:lstStyle/>
          <a:p>
            <a:pPr algn="ctr"/>
            <a:r>
              <a:rPr kumimoji="1" lang="ja-JP" altLang="en-US" dirty="0"/>
              <a:t>融資</a:t>
            </a:r>
            <a:endParaRPr kumimoji="1" lang="en-US" altLang="ja-JP" dirty="0"/>
          </a:p>
          <a:p>
            <a:pPr algn="ctr"/>
            <a:r>
              <a:rPr kumimoji="1" lang="ja-JP" altLang="en-US" dirty="0"/>
              <a:t>確約</a:t>
            </a:r>
          </a:p>
        </p:txBody>
      </p:sp>
      <p:sp>
        <p:nvSpPr>
          <p:cNvPr id="5" name="楕円 4">
            <a:extLst>
              <a:ext uri="{FF2B5EF4-FFF2-40B4-BE49-F238E27FC236}">
                <a16:creationId xmlns:a16="http://schemas.microsoft.com/office/drawing/2014/main" id="{407F6C86-DDB3-400B-951A-85038E43B4C0}"/>
              </a:ext>
            </a:extLst>
          </p:cNvPr>
          <p:cNvSpPr/>
          <p:nvPr/>
        </p:nvSpPr>
        <p:spPr>
          <a:xfrm>
            <a:off x="124493" y="820608"/>
            <a:ext cx="5020152" cy="630699"/>
          </a:xfrm>
          <a:prstGeom prst="ellipse">
            <a:avLst/>
          </a:prstGeom>
          <a:solidFill>
            <a:srgbClr val="5B9BD5">
              <a:alpha val="4902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dirty="0">
                <a:solidFill>
                  <a:schemeClr val="tx1"/>
                </a:solidFill>
              </a:rPr>
              <a:t>情報収集段階</a:t>
            </a:r>
          </a:p>
        </p:txBody>
      </p:sp>
      <p:sp>
        <p:nvSpPr>
          <p:cNvPr id="33" name="楕円 32">
            <a:extLst>
              <a:ext uri="{FF2B5EF4-FFF2-40B4-BE49-F238E27FC236}">
                <a16:creationId xmlns:a16="http://schemas.microsoft.com/office/drawing/2014/main" id="{DF96180E-270D-485B-9813-48668072979D}"/>
              </a:ext>
            </a:extLst>
          </p:cNvPr>
          <p:cNvSpPr/>
          <p:nvPr/>
        </p:nvSpPr>
        <p:spPr>
          <a:xfrm>
            <a:off x="1188138" y="899829"/>
            <a:ext cx="6587173" cy="513368"/>
          </a:xfrm>
          <a:prstGeom prst="ellipse">
            <a:avLst/>
          </a:prstGeom>
          <a:solidFill>
            <a:srgbClr val="FFCC00">
              <a:alpha val="41176"/>
            </a:srgbClr>
          </a:solidFill>
          <a:ln w="57150">
            <a:solidFill>
              <a:schemeClr val="accent6">
                <a:lumMod val="75000"/>
              </a:schemeClr>
            </a:solidFill>
          </a:ln>
        </p:spPr>
        <p:style>
          <a:lnRef idx="1">
            <a:schemeClr val="accent4"/>
          </a:lnRef>
          <a:fillRef idx="2">
            <a:schemeClr val="accent4"/>
          </a:fillRef>
          <a:effectRef idx="1">
            <a:schemeClr val="accent4"/>
          </a:effectRef>
          <a:fontRef idx="minor">
            <a:schemeClr val="dk1"/>
          </a:fontRef>
        </p:style>
        <p:txBody>
          <a:bodyPr rtlCol="0" anchor="ctr"/>
          <a:lstStyle/>
          <a:p>
            <a:pPr algn="ctr"/>
            <a:r>
              <a:rPr kumimoji="1" lang="ja-JP" altLang="en-US" dirty="0"/>
              <a:t>　　　　　チーム編成段階</a:t>
            </a:r>
          </a:p>
        </p:txBody>
      </p:sp>
      <p:sp>
        <p:nvSpPr>
          <p:cNvPr id="35" name="楕円 34">
            <a:extLst>
              <a:ext uri="{FF2B5EF4-FFF2-40B4-BE49-F238E27FC236}">
                <a16:creationId xmlns:a16="http://schemas.microsoft.com/office/drawing/2014/main" id="{771C5588-DBB6-41F4-BC28-CEADF603D8F0}"/>
              </a:ext>
            </a:extLst>
          </p:cNvPr>
          <p:cNvSpPr/>
          <p:nvPr/>
        </p:nvSpPr>
        <p:spPr>
          <a:xfrm>
            <a:off x="5565680" y="917057"/>
            <a:ext cx="5335558" cy="454618"/>
          </a:xfrm>
          <a:prstGeom prst="ellipse">
            <a:avLst/>
          </a:prstGeom>
          <a:solidFill>
            <a:srgbClr val="FF7C80">
              <a:alpha val="40000"/>
            </a:srgbClr>
          </a:solidFill>
        </p:spPr>
        <p:style>
          <a:lnRef idx="1">
            <a:schemeClr val="accent2"/>
          </a:lnRef>
          <a:fillRef idx="2">
            <a:schemeClr val="accent2"/>
          </a:fillRef>
          <a:effectRef idx="1">
            <a:schemeClr val="accent2"/>
          </a:effectRef>
          <a:fontRef idx="minor">
            <a:schemeClr val="dk1"/>
          </a:fontRef>
        </p:style>
        <p:txBody>
          <a:bodyPr rtlCol="0" anchor="ctr"/>
          <a:lstStyle/>
          <a:p>
            <a:pPr algn="ctr"/>
            <a:r>
              <a:rPr kumimoji="1" lang="ja-JP" altLang="en-US" dirty="0"/>
              <a:t>提案策定段階</a:t>
            </a:r>
          </a:p>
        </p:txBody>
      </p:sp>
      <p:sp>
        <p:nvSpPr>
          <p:cNvPr id="6" name="四角形: 角を丸くする 5">
            <a:extLst>
              <a:ext uri="{FF2B5EF4-FFF2-40B4-BE49-F238E27FC236}">
                <a16:creationId xmlns:a16="http://schemas.microsoft.com/office/drawing/2014/main" id="{697D5636-6FC8-495C-B6FD-A3ADCA86C251}"/>
              </a:ext>
            </a:extLst>
          </p:cNvPr>
          <p:cNvSpPr/>
          <p:nvPr/>
        </p:nvSpPr>
        <p:spPr>
          <a:xfrm>
            <a:off x="735770" y="5750443"/>
            <a:ext cx="4171390" cy="989725"/>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ja-JP" altLang="en-US" sz="1400" dirty="0"/>
              <a:t>情報は不足。　　でも</a:t>
            </a:r>
            <a:endParaRPr kumimoji="1" lang="en-US" altLang="ja-JP" sz="1400" dirty="0"/>
          </a:p>
          <a:p>
            <a:pPr algn="ctr"/>
            <a:r>
              <a:rPr kumimoji="1" lang="ja-JP" altLang="en-US" sz="1400" dirty="0"/>
              <a:t>確実に必要な企業はわかる。</a:t>
            </a:r>
            <a:endParaRPr kumimoji="1" lang="en-US" altLang="ja-JP" sz="1400" dirty="0"/>
          </a:p>
          <a:p>
            <a:pPr algn="ctr"/>
            <a:r>
              <a:rPr kumimoji="1" lang="ja-JP" altLang="en-US" sz="1400" dirty="0"/>
              <a:t>代表企業・設計・建設・維持管理</a:t>
            </a:r>
            <a:endParaRPr kumimoji="1" lang="en-US" altLang="ja-JP" sz="1400" dirty="0"/>
          </a:p>
          <a:p>
            <a:pPr algn="ctr"/>
            <a:r>
              <a:rPr kumimoji="1" lang="ja-JP" altLang="en-US" sz="1400" dirty="0"/>
              <a:t>給食だったら調理、公園なら造園とか</a:t>
            </a:r>
          </a:p>
        </p:txBody>
      </p:sp>
      <p:sp>
        <p:nvSpPr>
          <p:cNvPr id="11" name="楕円 10">
            <a:extLst>
              <a:ext uri="{FF2B5EF4-FFF2-40B4-BE49-F238E27FC236}">
                <a16:creationId xmlns:a16="http://schemas.microsoft.com/office/drawing/2014/main" id="{1A5D54CB-CE6E-4D4C-B516-B2058EF4155F}"/>
              </a:ext>
            </a:extLst>
          </p:cNvPr>
          <p:cNvSpPr/>
          <p:nvPr/>
        </p:nvSpPr>
        <p:spPr>
          <a:xfrm>
            <a:off x="2947016" y="1502708"/>
            <a:ext cx="2088945" cy="899228"/>
          </a:xfrm>
          <a:prstGeom prst="ellipse">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kumimoji="1" lang="ja-JP" altLang="en-US" sz="1600" dirty="0"/>
              <a:t>サウンディング</a:t>
            </a:r>
            <a:endParaRPr kumimoji="1" lang="en-US" altLang="ja-JP" sz="1600" dirty="0"/>
          </a:p>
          <a:p>
            <a:pPr algn="ctr"/>
            <a:r>
              <a:rPr kumimoji="1" lang="ja-JP" altLang="en-US" sz="1600" dirty="0"/>
              <a:t>市場調査</a:t>
            </a:r>
          </a:p>
        </p:txBody>
      </p:sp>
      <p:sp>
        <p:nvSpPr>
          <p:cNvPr id="15" name="楕円 14">
            <a:extLst>
              <a:ext uri="{FF2B5EF4-FFF2-40B4-BE49-F238E27FC236}">
                <a16:creationId xmlns:a16="http://schemas.microsoft.com/office/drawing/2014/main" id="{6A5BB2A1-B058-4188-A2F0-7ED91A9AAA6A}"/>
              </a:ext>
            </a:extLst>
          </p:cNvPr>
          <p:cNvSpPr/>
          <p:nvPr/>
        </p:nvSpPr>
        <p:spPr>
          <a:xfrm>
            <a:off x="7163424" y="3161228"/>
            <a:ext cx="1992219" cy="605601"/>
          </a:xfrm>
          <a:prstGeom prst="ellipse">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ja-JP" altLang="en-US" dirty="0"/>
              <a:t>審査委員会</a:t>
            </a:r>
            <a:endParaRPr lang="en-US" altLang="ja-JP" dirty="0"/>
          </a:p>
          <a:p>
            <a:pPr algn="ctr"/>
            <a:r>
              <a:rPr kumimoji="1" lang="ja-JP" altLang="en-US" dirty="0"/>
              <a:t>公表</a:t>
            </a:r>
          </a:p>
        </p:txBody>
      </p:sp>
    </p:spTree>
    <p:extLst>
      <p:ext uri="{BB962C8B-B14F-4D97-AF65-F5344CB8AC3E}">
        <p14:creationId xmlns:p14="http://schemas.microsoft.com/office/powerpoint/2010/main" val="1106177834"/>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タイトル 5">
            <a:extLst>
              <a:ext uri="{FF2B5EF4-FFF2-40B4-BE49-F238E27FC236}">
                <a16:creationId xmlns:a16="http://schemas.microsoft.com/office/drawing/2014/main" id="{C461FC26-C6E1-41C2-A907-4CF7F5BBAB52}"/>
              </a:ext>
            </a:extLst>
          </p:cNvPr>
          <p:cNvSpPr>
            <a:spLocks noGrp="1"/>
          </p:cNvSpPr>
          <p:nvPr>
            <p:ph type="title"/>
          </p:nvPr>
        </p:nvSpPr>
        <p:spPr/>
        <p:txBody>
          <a:bodyPr>
            <a:normAutofit/>
          </a:bodyPr>
          <a:lstStyle/>
          <a:p>
            <a:r>
              <a:rPr lang="ja-JP" altLang="en-US" sz="4000" dirty="0">
                <a:solidFill>
                  <a:srgbClr val="000000"/>
                </a:solidFill>
              </a:rPr>
              <a:t>①</a:t>
            </a:r>
            <a:r>
              <a:rPr kumimoji="1" lang="ja-JP" altLang="en-US" sz="3200" b="0" i="0" u="none" strike="noStrike" kern="1200" cap="none" spc="0" normalizeH="0" baseline="0" noProof="0" dirty="0">
                <a:ln>
                  <a:noFill/>
                </a:ln>
                <a:solidFill>
                  <a:srgbClr val="000000"/>
                </a:solidFill>
                <a:effectLst/>
                <a:uLnTx/>
                <a:uFillTx/>
                <a:latin typeface="游ゴシック" panose="020F0502020204030204"/>
                <a:ea typeface="游ゴシック" panose="020B0400000000000000" pitchFamily="50" charset="-128"/>
                <a:cs typeface="+mn-cs"/>
              </a:rPr>
              <a:t>コンセプト構築への道</a:t>
            </a:r>
            <a:r>
              <a:rPr lang="ja-JP" altLang="en-US" sz="4000" dirty="0">
                <a:solidFill>
                  <a:srgbClr val="000000"/>
                </a:solidFill>
              </a:rPr>
              <a:t>　</a:t>
            </a:r>
            <a:endParaRPr lang="ja-JP" altLang="en-US" sz="4000" dirty="0"/>
          </a:p>
        </p:txBody>
      </p:sp>
      <p:sp>
        <p:nvSpPr>
          <p:cNvPr id="8" name="スライド番号プレースホルダー 7">
            <a:extLst>
              <a:ext uri="{FF2B5EF4-FFF2-40B4-BE49-F238E27FC236}">
                <a16:creationId xmlns:a16="http://schemas.microsoft.com/office/drawing/2014/main" id="{26126C3E-AED2-4463-B006-8C172212400F}"/>
              </a:ext>
            </a:extLst>
          </p:cNvPr>
          <p:cNvSpPr>
            <a:spLocks noGrp="1"/>
          </p:cNvSpPr>
          <p:nvPr>
            <p:ph type="sldNum" sz="quarter" idx="12"/>
          </p:nvPr>
        </p:nvSpPr>
        <p:spPr/>
        <p:txBody>
          <a:bodyPr/>
          <a:lstStyle/>
          <a:p>
            <a:fld id="{8CBE0B6B-AA1C-4A08-8C69-36F95E8FD104}" type="slidenum">
              <a:rPr kumimoji="1" lang="ja-JP" altLang="en-US" smtClean="0"/>
              <a:t>5</a:t>
            </a:fld>
            <a:endParaRPr kumimoji="1" lang="ja-JP" altLang="en-US"/>
          </a:p>
        </p:txBody>
      </p:sp>
    </p:spTree>
    <p:extLst>
      <p:ext uri="{BB962C8B-B14F-4D97-AF65-F5344CB8AC3E}">
        <p14:creationId xmlns:p14="http://schemas.microsoft.com/office/powerpoint/2010/main" val="29895800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 name="タイトル 4">
            <a:extLst>
              <a:ext uri="{FF2B5EF4-FFF2-40B4-BE49-F238E27FC236}">
                <a16:creationId xmlns:a16="http://schemas.microsoft.com/office/drawing/2014/main" id="{4FB9AB18-8BB6-45BD-975B-6BB7CDB434FA}"/>
              </a:ext>
            </a:extLst>
          </p:cNvPr>
          <p:cNvSpPr>
            <a:spLocks noGrp="1"/>
          </p:cNvSpPr>
          <p:nvPr>
            <p:ph type="title"/>
          </p:nvPr>
        </p:nvSpPr>
        <p:spPr>
          <a:xfrm>
            <a:off x="462642" y="203698"/>
            <a:ext cx="4266715" cy="5837664"/>
          </a:xfrm>
          <a:ln>
            <a:solidFill>
              <a:srgbClr val="FF9999"/>
            </a:solidFill>
          </a:ln>
        </p:spPr>
        <p:txBody>
          <a:bodyPr>
            <a:normAutofit fontScale="90000"/>
          </a:bodyPr>
          <a:lstStyle/>
          <a:p>
            <a:r>
              <a:rPr lang="ja-JP" altLang="en-US" sz="6000" b="1" dirty="0">
                <a:solidFill>
                  <a:schemeClr val="accent5"/>
                </a:solidFill>
                <a:latin typeface="メイリオ" panose="020B0604030504040204" pitchFamily="50" charset="-128"/>
                <a:ea typeface="メイリオ" panose="020B0604030504040204" pitchFamily="50" charset="-128"/>
              </a:rPr>
              <a:t>コンセプト</a:t>
            </a:r>
            <a:br>
              <a:rPr lang="en-US" altLang="ja-JP" sz="6000" b="1" dirty="0">
                <a:solidFill>
                  <a:schemeClr val="accent5"/>
                </a:solidFill>
                <a:latin typeface="メイリオ" panose="020B0604030504040204" pitchFamily="50" charset="-128"/>
                <a:ea typeface="メイリオ" panose="020B0604030504040204" pitchFamily="50" charset="-128"/>
              </a:rPr>
            </a:br>
            <a:r>
              <a:rPr lang="ja-JP" altLang="en-US" sz="3600" b="1" dirty="0">
                <a:solidFill>
                  <a:schemeClr val="accent5"/>
                </a:solidFill>
                <a:latin typeface="メイリオ" panose="020B0604030504040204" pitchFamily="50" charset="-128"/>
                <a:ea typeface="メイリオ" panose="020B0604030504040204" pitchFamily="50" charset="-128"/>
              </a:rPr>
              <a:t>チーム構築時期</a:t>
            </a:r>
            <a:br>
              <a:rPr lang="en-US" altLang="ja-JP" sz="3600" b="1" dirty="0">
                <a:solidFill>
                  <a:schemeClr val="accent5"/>
                </a:solidFill>
                <a:latin typeface="メイリオ" panose="020B0604030504040204" pitchFamily="50" charset="-128"/>
                <a:ea typeface="メイリオ" panose="020B0604030504040204" pitchFamily="50" charset="-128"/>
              </a:rPr>
            </a:br>
            <a:br>
              <a:rPr lang="en-US" altLang="ja-JP" sz="6000" b="1" dirty="0">
                <a:solidFill>
                  <a:schemeClr val="accent5"/>
                </a:solidFill>
                <a:latin typeface="メイリオ" panose="020B0604030504040204" pitchFamily="50" charset="-128"/>
                <a:ea typeface="メイリオ" panose="020B0604030504040204" pitchFamily="50" charset="-128"/>
              </a:rPr>
            </a:br>
            <a:r>
              <a:rPr lang="ja-JP" altLang="en-US" sz="3200" b="1" dirty="0">
                <a:solidFill>
                  <a:schemeClr val="accent5"/>
                </a:solidFill>
                <a:latin typeface="メイリオ" panose="020B0604030504040204" pitchFamily="50" charset="-128"/>
                <a:ea typeface="メイリオ" panose="020B0604030504040204" pitchFamily="50" charset="-128"/>
              </a:rPr>
              <a:t>コンソ</a:t>
            </a:r>
            <a:r>
              <a:rPr lang="en-US" altLang="ja-JP" sz="3200" b="1" dirty="0">
                <a:solidFill>
                  <a:schemeClr val="accent5"/>
                </a:solidFill>
                <a:latin typeface="メイリオ" panose="020B0604030504040204" pitchFamily="50" charset="-128"/>
                <a:ea typeface="メイリオ" panose="020B0604030504040204" pitchFamily="50" charset="-128"/>
              </a:rPr>
              <a:t>―</a:t>
            </a:r>
            <a:r>
              <a:rPr lang="ja-JP" altLang="en-US" sz="3200" b="1" dirty="0">
                <a:solidFill>
                  <a:schemeClr val="accent5"/>
                </a:solidFill>
                <a:latin typeface="メイリオ" panose="020B0604030504040204" pitchFamily="50" charset="-128"/>
                <a:ea typeface="メイリオ" panose="020B0604030504040204" pitchFamily="50" charset="-128"/>
              </a:rPr>
              <a:t>シャムチームを束ねる</a:t>
            </a:r>
            <a:br>
              <a:rPr lang="en-US" altLang="ja-JP" sz="3200" b="1" dirty="0">
                <a:solidFill>
                  <a:schemeClr val="accent5"/>
                </a:solidFill>
                <a:latin typeface="メイリオ" panose="020B0604030504040204" pitchFamily="50" charset="-128"/>
                <a:ea typeface="メイリオ" panose="020B0604030504040204" pitchFamily="50" charset="-128"/>
              </a:rPr>
            </a:br>
            <a:r>
              <a:rPr lang="ja-JP" altLang="en-US" sz="3200" b="1" dirty="0">
                <a:solidFill>
                  <a:schemeClr val="accent5"/>
                </a:solidFill>
                <a:latin typeface="メイリオ" panose="020B0604030504040204" pitchFamily="50" charset="-128"/>
                <a:ea typeface="メイリオ" panose="020B0604030504040204" pitchFamily="50" charset="-128"/>
              </a:rPr>
              <a:t>旗のようなもの</a:t>
            </a:r>
            <a:br>
              <a:rPr lang="en-US" altLang="ja-JP" sz="3200" b="1" dirty="0">
                <a:solidFill>
                  <a:schemeClr val="accent5"/>
                </a:solidFill>
                <a:latin typeface="メイリオ" panose="020B0604030504040204" pitchFamily="50" charset="-128"/>
                <a:ea typeface="メイリオ" panose="020B0604030504040204" pitchFamily="50" charset="-128"/>
              </a:rPr>
            </a:br>
            <a:br>
              <a:rPr lang="en-US" altLang="ja-JP" sz="3200" b="1" dirty="0">
                <a:solidFill>
                  <a:schemeClr val="accent5"/>
                </a:solidFill>
                <a:latin typeface="メイリオ" panose="020B0604030504040204" pitchFamily="50" charset="-128"/>
                <a:ea typeface="メイリオ" panose="020B0604030504040204" pitchFamily="50" charset="-128"/>
              </a:rPr>
            </a:br>
            <a:r>
              <a:rPr lang="ja-JP" altLang="en-US" sz="3200" b="1" dirty="0">
                <a:solidFill>
                  <a:schemeClr val="accent5"/>
                </a:solidFill>
                <a:latin typeface="メイリオ" panose="020B0604030504040204" pitchFamily="50" charset="-128"/>
                <a:ea typeface="メイリオ" panose="020B0604030504040204" pitchFamily="50" charset="-128"/>
              </a:rPr>
              <a:t>沢山の企業・人が</a:t>
            </a:r>
            <a:br>
              <a:rPr lang="en-US" altLang="ja-JP" sz="3200" b="1" dirty="0">
                <a:solidFill>
                  <a:schemeClr val="accent5"/>
                </a:solidFill>
                <a:latin typeface="メイリオ" panose="020B0604030504040204" pitchFamily="50" charset="-128"/>
                <a:ea typeface="メイリオ" panose="020B0604030504040204" pitchFamily="50" charset="-128"/>
              </a:rPr>
            </a:br>
            <a:r>
              <a:rPr lang="ja-JP" altLang="en-US" sz="3200" b="1" dirty="0">
                <a:solidFill>
                  <a:schemeClr val="accent5"/>
                </a:solidFill>
                <a:latin typeface="メイリオ" panose="020B0604030504040204" pitchFamily="50" charset="-128"/>
                <a:ea typeface="メイリオ" panose="020B0604030504040204" pitchFamily="50" charset="-128"/>
              </a:rPr>
              <a:t>分担して提案策定</a:t>
            </a:r>
            <a:br>
              <a:rPr lang="en-US" altLang="ja-JP" sz="3200" b="1" dirty="0">
                <a:solidFill>
                  <a:schemeClr val="accent5"/>
                </a:solidFill>
                <a:latin typeface="メイリオ" panose="020B0604030504040204" pitchFamily="50" charset="-128"/>
                <a:ea typeface="メイリオ" panose="020B0604030504040204" pitchFamily="50" charset="-128"/>
              </a:rPr>
            </a:br>
            <a:r>
              <a:rPr lang="ja-JP" altLang="en-US" sz="3200" b="1" dirty="0">
                <a:solidFill>
                  <a:schemeClr val="accent5"/>
                </a:solidFill>
                <a:latin typeface="メイリオ" panose="020B0604030504040204" pitchFamily="50" charset="-128"/>
                <a:ea typeface="メイリオ" panose="020B0604030504040204" pitchFamily="50" charset="-128"/>
              </a:rPr>
              <a:t>ひとりひとりが</a:t>
            </a:r>
            <a:br>
              <a:rPr lang="en-US" altLang="ja-JP" sz="3200" b="1" dirty="0">
                <a:solidFill>
                  <a:schemeClr val="accent5"/>
                </a:solidFill>
                <a:latin typeface="メイリオ" panose="020B0604030504040204" pitchFamily="50" charset="-128"/>
                <a:ea typeface="メイリオ" panose="020B0604030504040204" pitchFamily="50" charset="-128"/>
              </a:rPr>
            </a:br>
            <a:r>
              <a:rPr lang="ja-JP" altLang="en-US" sz="3200" b="1" dirty="0">
                <a:solidFill>
                  <a:schemeClr val="accent5"/>
                </a:solidFill>
                <a:latin typeface="メイリオ" panose="020B0604030504040204" pitchFamily="50" charset="-128"/>
                <a:ea typeface="メイリオ" panose="020B0604030504040204" pitchFamily="50" charset="-128"/>
              </a:rPr>
              <a:t>常に意識しておくもの</a:t>
            </a:r>
            <a:endParaRPr lang="ja-JP" altLang="en-US" sz="6000" b="1" dirty="0">
              <a:solidFill>
                <a:schemeClr val="accent5"/>
              </a:solidFill>
            </a:endParaRPr>
          </a:p>
        </p:txBody>
      </p:sp>
      <p:graphicFrame>
        <p:nvGraphicFramePr>
          <p:cNvPr id="8" name="コンテンツ プレースホルダー 5">
            <a:extLst>
              <a:ext uri="{FF2B5EF4-FFF2-40B4-BE49-F238E27FC236}">
                <a16:creationId xmlns:a16="http://schemas.microsoft.com/office/drawing/2014/main" id="{7EA7F241-B532-4899-B042-B53EB02FC95B}"/>
              </a:ext>
            </a:extLst>
          </p:cNvPr>
          <p:cNvGraphicFramePr>
            <a:graphicFrameLocks noGrp="1"/>
          </p:cNvGraphicFramePr>
          <p:nvPr>
            <p:ph idx="1"/>
            <p:extLst>
              <p:ext uri="{D42A27DB-BD31-4B8C-83A1-F6EECF244321}">
                <p14:modId xmlns:p14="http://schemas.microsoft.com/office/powerpoint/2010/main" val="3865034880"/>
              </p:ext>
            </p:extLst>
          </p:nvPr>
        </p:nvGraphicFramePr>
        <p:xfrm>
          <a:off x="5134765" y="851662"/>
          <a:ext cx="6263640" cy="550468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スライド番号プレースホルダー 3">
            <a:extLst>
              <a:ext uri="{FF2B5EF4-FFF2-40B4-BE49-F238E27FC236}">
                <a16:creationId xmlns:a16="http://schemas.microsoft.com/office/drawing/2014/main" id="{6738E27C-9390-4BC3-B2C7-97EDE26A59B3}"/>
              </a:ext>
            </a:extLst>
          </p:cNvPr>
          <p:cNvSpPr>
            <a:spLocks noGrp="1"/>
          </p:cNvSpPr>
          <p:nvPr>
            <p:ph type="sldNum" sz="quarter" idx="12"/>
          </p:nvPr>
        </p:nvSpPr>
        <p:spPr/>
        <p:txBody>
          <a:bodyPr>
            <a:normAutofit/>
          </a:bodyPr>
          <a:lstStyle/>
          <a:p>
            <a:pPr>
              <a:spcAft>
                <a:spcPts val="600"/>
              </a:spcAft>
            </a:pPr>
            <a:fld id="{8CBE0B6B-AA1C-4A08-8C69-36F95E8FD104}" type="slidenum">
              <a:rPr kumimoji="1" lang="ja-JP" altLang="en-US" smtClean="0"/>
              <a:pPr>
                <a:spcAft>
                  <a:spcPts val="600"/>
                </a:spcAft>
              </a:pPr>
              <a:t>6</a:t>
            </a:fld>
            <a:endParaRPr kumimoji="1" lang="ja-JP" altLang="en-US"/>
          </a:p>
        </p:txBody>
      </p:sp>
    </p:spTree>
    <p:extLst>
      <p:ext uri="{BB962C8B-B14F-4D97-AF65-F5344CB8AC3E}">
        <p14:creationId xmlns:p14="http://schemas.microsoft.com/office/powerpoint/2010/main" val="33644155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図 1">
            <a:extLst>
              <a:ext uri="{FF2B5EF4-FFF2-40B4-BE49-F238E27FC236}">
                <a16:creationId xmlns:a16="http://schemas.microsoft.com/office/drawing/2014/main" id="{5F24CB38-3B62-4925-A23F-FBF7ED797662}"/>
              </a:ext>
            </a:extLst>
          </p:cNvPr>
          <p:cNvPicPr>
            <a:picLocks noChangeAspect="1"/>
          </p:cNvPicPr>
          <p:nvPr/>
        </p:nvPicPr>
        <p:blipFill>
          <a:blip r:embed="rId2">
            <a:alphaModFix amt="35000"/>
          </a:blip>
          <a:stretch>
            <a:fillRect/>
          </a:stretch>
        </p:blipFill>
        <p:spPr>
          <a:xfrm>
            <a:off x="0" y="126978"/>
            <a:ext cx="11984795" cy="6858000"/>
          </a:xfrm>
          <a:prstGeom prst="rect">
            <a:avLst/>
          </a:prstGeom>
        </p:spPr>
      </p:pic>
      <p:sp>
        <p:nvSpPr>
          <p:cNvPr id="3" name="四角形: 角を丸くする 2">
            <a:extLst>
              <a:ext uri="{FF2B5EF4-FFF2-40B4-BE49-F238E27FC236}">
                <a16:creationId xmlns:a16="http://schemas.microsoft.com/office/drawing/2014/main" id="{2310BF96-5BC7-43A2-BF67-E7EC4F2FE540}"/>
              </a:ext>
            </a:extLst>
          </p:cNvPr>
          <p:cNvSpPr/>
          <p:nvPr/>
        </p:nvSpPr>
        <p:spPr>
          <a:xfrm>
            <a:off x="390293" y="775009"/>
            <a:ext cx="2023946" cy="150235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t>わかってること</a:t>
            </a:r>
            <a:endParaRPr kumimoji="1" lang="en-US" altLang="ja-JP" dirty="0"/>
          </a:p>
          <a:p>
            <a:pPr algn="ctr"/>
            <a:r>
              <a:rPr lang="ja-JP" altLang="en-US" dirty="0"/>
              <a:t>住宅ですよ</a:t>
            </a:r>
            <a:endParaRPr lang="en-US" altLang="ja-JP" dirty="0"/>
          </a:p>
          <a:p>
            <a:pPr algn="ctr"/>
            <a:r>
              <a:rPr lang="ja-JP" altLang="en-US" dirty="0"/>
              <a:t>公園ですよ</a:t>
            </a:r>
            <a:endParaRPr lang="en-US" altLang="ja-JP" dirty="0"/>
          </a:p>
          <a:p>
            <a:pPr algn="ctr"/>
            <a:r>
              <a:rPr lang="ja-JP" altLang="en-US" dirty="0"/>
              <a:t>道路ですよ</a:t>
            </a:r>
            <a:endParaRPr lang="en-US" altLang="ja-JP" dirty="0"/>
          </a:p>
          <a:p>
            <a:pPr algn="ctr"/>
            <a:r>
              <a:rPr kumimoji="1" lang="ja-JP" altLang="en-US" dirty="0"/>
              <a:t>くらいから</a:t>
            </a:r>
          </a:p>
        </p:txBody>
      </p:sp>
      <p:sp>
        <p:nvSpPr>
          <p:cNvPr id="5" name="四角形: 角を丸くする 4">
            <a:extLst>
              <a:ext uri="{FF2B5EF4-FFF2-40B4-BE49-F238E27FC236}">
                <a16:creationId xmlns:a16="http://schemas.microsoft.com/office/drawing/2014/main" id="{785F0BD8-1739-40FA-B882-A9A371E123BA}"/>
              </a:ext>
            </a:extLst>
          </p:cNvPr>
          <p:cNvSpPr/>
          <p:nvPr/>
        </p:nvSpPr>
        <p:spPr>
          <a:xfrm>
            <a:off x="420959" y="2277636"/>
            <a:ext cx="1962614" cy="2235819"/>
          </a:xfrm>
          <a:prstGeom prst="round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kumimoji="1" lang="ja-JP" altLang="en-US" dirty="0"/>
              <a:t>住宅</a:t>
            </a:r>
            <a:endParaRPr kumimoji="1" lang="en-US" altLang="ja-JP" dirty="0"/>
          </a:p>
          <a:p>
            <a:pPr algn="ctr"/>
            <a:r>
              <a:rPr lang="ja-JP" altLang="en-US" dirty="0"/>
              <a:t>地優賃</a:t>
            </a:r>
            <a:endParaRPr lang="en-US" altLang="ja-JP" dirty="0"/>
          </a:p>
          <a:p>
            <a:pPr algn="ctr"/>
            <a:r>
              <a:rPr kumimoji="1" lang="ja-JP" altLang="en-US" dirty="0"/>
              <a:t>市営住宅とか</a:t>
            </a:r>
            <a:endParaRPr kumimoji="1" lang="en-US" altLang="ja-JP" dirty="0"/>
          </a:p>
          <a:p>
            <a:pPr algn="ctr"/>
            <a:endParaRPr lang="en-US" altLang="ja-JP" dirty="0"/>
          </a:p>
          <a:p>
            <a:pPr algn="ctr"/>
            <a:r>
              <a:rPr kumimoji="1" lang="ja-JP" altLang="en-US" dirty="0"/>
              <a:t>公園</a:t>
            </a:r>
            <a:endParaRPr kumimoji="1" lang="en-US" altLang="ja-JP" dirty="0"/>
          </a:p>
          <a:p>
            <a:pPr algn="ctr"/>
            <a:r>
              <a:rPr lang="ja-JP" altLang="en-US" dirty="0"/>
              <a:t>スポーツ公園</a:t>
            </a:r>
            <a:endParaRPr lang="en-US" altLang="ja-JP" dirty="0"/>
          </a:p>
          <a:p>
            <a:pPr algn="ctr"/>
            <a:r>
              <a:rPr kumimoji="1" lang="ja-JP" altLang="en-US" dirty="0"/>
              <a:t>世界遺産とか</a:t>
            </a:r>
          </a:p>
        </p:txBody>
      </p:sp>
      <p:sp>
        <p:nvSpPr>
          <p:cNvPr id="6" name="楕円 5">
            <a:extLst>
              <a:ext uri="{FF2B5EF4-FFF2-40B4-BE49-F238E27FC236}">
                <a16:creationId xmlns:a16="http://schemas.microsoft.com/office/drawing/2014/main" id="{81EA3292-8CBC-45C1-BADB-F35A87783C3D}"/>
              </a:ext>
            </a:extLst>
          </p:cNvPr>
          <p:cNvSpPr/>
          <p:nvPr/>
        </p:nvSpPr>
        <p:spPr>
          <a:xfrm>
            <a:off x="156118" y="4460488"/>
            <a:ext cx="3245004" cy="2118732"/>
          </a:xfrm>
          <a:prstGeom prst="ellipse">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kumimoji="1" lang="ja-JP" altLang="en-US" dirty="0"/>
              <a:t>どんな方向で</a:t>
            </a:r>
            <a:endParaRPr kumimoji="1" lang="en-US" altLang="ja-JP" dirty="0"/>
          </a:p>
          <a:p>
            <a:pPr algn="ctr"/>
            <a:r>
              <a:rPr lang="ja-JP" altLang="en-US" dirty="0"/>
              <a:t>どういうチーム運営で　とか</a:t>
            </a:r>
            <a:endParaRPr lang="en-US" altLang="ja-JP" dirty="0"/>
          </a:p>
          <a:p>
            <a:pPr algn="ctr"/>
            <a:endParaRPr kumimoji="1" lang="en-US" altLang="ja-JP" dirty="0"/>
          </a:p>
          <a:p>
            <a:pPr algn="ctr"/>
            <a:r>
              <a:rPr lang="ja-JP" altLang="en-US" dirty="0"/>
              <a:t>できる範囲で</a:t>
            </a:r>
            <a:endParaRPr lang="en-US" altLang="ja-JP" dirty="0"/>
          </a:p>
          <a:p>
            <a:pPr algn="ctr"/>
            <a:r>
              <a:rPr lang="ja-JP" altLang="en-US" dirty="0"/>
              <a:t>構想する</a:t>
            </a:r>
            <a:endParaRPr lang="en-US" altLang="ja-JP" dirty="0"/>
          </a:p>
          <a:p>
            <a:pPr algn="ctr"/>
            <a:r>
              <a:rPr lang="ja-JP" altLang="en-US" dirty="0"/>
              <a:t>コンセプト</a:t>
            </a:r>
            <a:endParaRPr kumimoji="1" lang="ja-JP" altLang="en-US" dirty="0"/>
          </a:p>
        </p:txBody>
      </p:sp>
      <p:sp>
        <p:nvSpPr>
          <p:cNvPr id="7" name="矢印: 右 6">
            <a:extLst>
              <a:ext uri="{FF2B5EF4-FFF2-40B4-BE49-F238E27FC236}">
                <a16:creationId xmlns:a16="http://schemas.microsoft.com/office/drawing/2014/main" id="{227D712B-E827-4A4F-B772-CEE2E66267CE}"/>
              </a:ext>
            </a:extLst>
          </p:cNvPr>
          <p:cNvSpPr/>
          <p:nvPr/>
        </p:nvSpPr>
        <p:spPr>
          <a:xfrm>
            <a:off x="2592659" y="340112"/>
            <a:ext cx="8920975" cy="864220"/>
          </a:xfrm>
          <a:prstGeom prst="rightArrow">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kumimoji="1" lang="ja-JP" altLang="en-US" dirty="0"/>
              <a:t>時間の流れ</a:t>
            </a:r>
          </a:p>
        </p:txBody>
      </p:sp>
      <p:sp>
        <p:nvSpPr>
          <p:cNvPr id="14" name="矢印: 右 13">
            <a:extLst>
              <a:ext uri="{FF2B5EF4-FFF2-40B4-BE49-F238E27FC236}">
                <a16:creationId xmlns:a16="http://schemas.microsoft.com/office/drawing/2014/main" id="{9F35B94A-AECB-4647-8C80-4914074C308A}"/>
              </a:ext>
            </a:extLst>
          </p:cNvPr>
          <p:cNvSpPr/>
          <p:nvPr/>
        </p:nvSpPr>
        <p:spPr>
          <a:xfrm>
            <a:off x="2592658" y="1533292"/>
            <a:ext cx="8920975" cy="864220"/>
          </a:xfrm>
          <a:prstGeom prst="rightArrow">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kumimoji="1" lang="ja-JP" altLang="en-US" dirty="0"/>
              <a:t>情報の深化</a:t>
            </a:r>
          </a:p>
        </p:txBody>
      </p:sp>
      <p:sp>
        <p:nvSpPr>
          <p:cNvPr id="15" name="矢印: 下 14">
            <a:extLst>
              <a:ext uri="{FF2B5EF4-FFF2-40B4-BE49-F238E27FC236}">
                <a16:creationId xmlns:a16="http://schemas.microsoft.com/office/drawing/2014/main" id="{66CD307D-A826-4959-BB71-671B92C175A4}"/>
              </a:ext>
            </a:extLst>
          </p:cNvPr>
          <p:cNvSpPr/>
          <p:nvPr/>
        </p:nvSpPr>
        <p:spPr>
          <a:xfrm rot="1103235">
            <a:off x="2457059" y="2376737"/>
            <a:ext cx="1268628" cy="2358483"/>
          </a:xfrm>
          <a:prstGeom prst="downArrow">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ja-JP" altLang="en-US" sz="1600" dirty="0"/>
              <a:t>基本構想</a:t>
            </a:r>
            <a:endParaRPr kumimoji="1" lang="en-US" altLang="ja-JP" sz="1600" dirty="0"/>
          </a:p>
          <a:p>
            <a:pPr algn="ctr"/>
            <a:endParaRPr kumimoji="1" lang="en-US" altLang="ja-JP" sz="1600" dirty="0"/>
          </a:p>
          <a:p>
            <a:pPr algn="ctr"/>
            <a:r>
              <a:rPr lang="ja-JP" altLang="en-US" sz="1600" dirty="0"/>
              <a:t>実施方針</a:t>
            </a:r>
            <a:endParaRPr lang="en-US" altLang="ja-JP" sz="1600" dirty="0"/>
          </a:p>
          <a:p>
            <a:pPr algn="ctr"/>
            <a:endParaRPr kumimoji="1" lang="en-US" altLang="ja-JP" sz="1600" dirty="0"/>
          </a:p>
          <a:p>
            <a:pPr algn="ctr"/>
            <a:r>
              <a:rPr lang="ja-JP" altLang="en-US" sz="1600" dirty="0"/>
              <a:t>とか</a:t>
            </a:r>
            <a:endParaRPr kumimoji="1" lang="ja-JP" altLang="en-US" sz="1600" dirty="0"/>
          </a:p>
        </p:txBody>
      </p:sp>
      <p:sp>
        <p:nvSpPr>
          <p:cNvPr id="16" name="楕円 15">
            <a:extLst>
              <a:ext uri="{FF2B5EF4-FFF2-40B4-BE49-F238E27FC236}">
                <a16:creationId xmlns:a16="http://schemas.microsoft.com/office/drawing/2014/main" id="{090DEE79-ABB4-4EE1-BC3A-6426EAD22D1D}"/>
              </a:ext>
            </a:extLst>
          </p:cNvPr>
          <p:cNvSpPr/>
          <p:nvPr/>
        </p:nvSpPr>
        <p:spPr>
          <a:xfrm>
            <a:off x="2825559" y="4528430"/>
            <a:ext cx="3010829" cy="2118732"/>
          </a:xfrm>
          <a:prstGeom prst="ellipse">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kumimoji="1" lang="ja-JP" altLang="en-US" dirty="0"/>
              <a:t>＋</a:t>
            </a:r>
            <a:endParaRPr kumimoji="1" lang="en-US" altLang="ja-JP" dirty="0"/>
          </a:p>
          <a:p>
            <a:pPr algn="ctr"/>
            <a:r>
              <a:rPr lang="ja-JP" altLang="en-US" dirty="0"/>
              <a:t>事業に関する</a:t>
            </a:r>
            <a:endParaRPr lang="en-US" altLang="ja-JP" dirty="0"/>
          </a:p>
          <a:p>
            <a:pPr algn="ctr"/>
            <a:r>
              <a:rPr kumimoji="1" lang="ja-JP" altLang="en-US" dirty="0"/>
              <a:t>コンセプト</a:t>
            </a:r>
            <a:endParaRPr kumimoji="1" lang="en-US" altLang="ja-JP" dirty="0"/>
          </a:p>
          <a:p>
            <a:pPr algn="ctr"/>
            <a:r>
              <a:rPr lang="ja-JP" altLang="en-US" dirty="0"/>
              <a:t>なんかが</a:t>
            </a:r>
            <a:endParaRPr lang="en-US" altLang="ja-JP" dirty="0"/>
          </a:p>
          <a:p>
            <a:pPr algn="ctr"/>
            <a:endParaRPr lang="en-US" altLang="ja-JP" dirty="0"/>
          </a:p>
          <a:p>
            <a:pPr algn="ctr"/>
            <a:r>
              <a:rPr lang="ja-JP" altLang="en-US" dirty="0"/>
              <a:t>加わっていく</a:t>
            </a:r>
            <a:endParaRPr lang="en-US" altLang="ja-JP" dirty="0"/>
          </a:p>
          <a:p>
            <a:pPr algn="ctr"/>
            <a:endParaRPr lang="en-US" altLang="ja-JP" dirty="0"/>
          </a:p>
          <a:p>
            <a:pPr algn="ctr"/>
            <a:endParaRPr kumimoji="1" lang="ja-JP" altLang="en-US" dirty="0"/>
          </a:p>
        </p:txBody>
      </p:sp>
      <p:sp>
        <p:nvSpPr>
          <p:cNvPr id="17" name="矢印: 右 16">
            <a:extLst>
              <a:ext uri="{FF2B5EF4-FFF2-40B4-BE49-F238E27FC236}">
                <a16:creationId xmlns:a16="http://schemas.microsoft.com/office/drawing/2014/main" id="{DB1C9C27-7577-4F7F-A881-C71AA4E40D15}"/>
              </a:ext>
            </a:extLst>
          </p:cNvPr>
          <p:cNvSpPr/>
          <p:nvPr/>
        </p:nvSpPr>
        <p:spPr>
          <a:xfrm>
            <a:off x="435827" y="5324708"/>
            <a:ext cx="10287000" cy="570874"/>
          </a:xfrm>
          <a:prstGeom prst="rightArrow">
            <a:avLst/>
          </a:prstGeom>
          <a:solidFill>
            <a:srgbClr val="99FF99">
              <a:alpha val="41961"/>
            </a:srgbClr>
          </a:solidFill>
        </p:spPr>
        <p:style>
          <a:lnRef idx="1">
            <a:schemeClr val="accent6"/>
          </a:lnRef>
          <a:fillRef idx="2">
            <a:schemeClr val="accent6"/>
          </a:fillRef>
          <a:effectRef idx="1">
            <a:schemeClr val="accent6"/>
          </a:effectRef>
          <a:fontRef idx="minor">
            <a:schemeClr val="dk1"/>
          </a:fontRef>
        </p:style>
        <p:txBody>
          <a:bodyPr rtlCol="0" anchor="ctr"/>
          <a:lstStyle/>
          <a:p>
            <a:pPr algn="ctr"/>
            <a:r>
              <a:rPr kumimoji="1" lang="ja-JP" altLang="en-US" dirty="0"/>
              <a:t>目論見書案の深化・進化</a:t>
            </a:r>
          </a:p>
        </p:txBody>
      </p:sp>
      <p:sp>
        <p:nvSpPr>
          <p:cNvPr id="18" name="矢印: 下 17">
            <a:extLst>
              <a:ext uri="{FF2B5EF4-FFF2-40B4-BE49-F238E27FC236}">
                <a16:creationId xmlns:a16="http://schemas.microsoft.com/office/drawing/2014/main" id="{795544EF-5135-42C2-A75C-D226F2F770FC}"/>
              </a:ext>
            </a:extLst>
          </p:cNvPr>
          <p:cNvSpPr/>
          <p:nvPr/>
        </p:nvSpPr>
        <p:spPr>
          <a:xfrm rot="1983728">
            <a:off x="5191016" y="2417607"/>
            <a:ext cx="1268628" cy="2542053"/>
          </a:xfrm>
          <a:prstGeom prst="downArrow">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ja-JP" altLang="en-US" sz="1600" dirty="0"/>
              <a:t>募集要項</a:t>
            </a:r>
            <a:endParaRPr kumimoji="1" lang="en-US" altLang="ja-JP" sz="1600" dirty="0"/>
          </a:p>
          <a:p>
            <a:pPr algn="ctr"/>
            <a:endParaRPr lang="en-US" altLang="ja-JP" sz="1600" dirty="0"/>
          </a:p>
          <a:p>
            <a:pPr algn="ctr"/>
            <a:r>
              <a:rPr kumimoji="1" lang="ja-JP" altLang="en-US" sz="1600" dirty="0"/>
              <a:t>対話</a:t>
            </a:r>
            <a:endParaRPr kumimoji="1" lang="en-US" altLang="ja-JP" sz="1600" dirty="0"/>
          </a:p>
          <a:p>
            <a:pPr algn="ctr"/>
            <a:endParaRPr lang="en-US" altLang="ja-JP" sz="1600" dirty="0"/>
          </a:p>
          <a:p>
            <a:pPr algn="ctr"/>
            <a:r>
              <a:rPr kumimoji="1" lang="ja-JP" altLang="en-US" sz="1600" dirty="0"/>
              <a:t>とか</a:t>
            </a:r>
          </a:p>
        </p:txBody>
      </p:sp>
      <p:sp>
        <p:nvSpPr>
          <p:cNvPr id="19" name="楕円 18">
            <a:extLst>
              <a:ext uri="{FF2B5EF4-FFF2-40B4-BE49-F238E27FC236}">
                <a16:creationId xmlns:a16="http://schemas.microsoft.com/office/drawing/2014/main" id="{DC5F4368-03B0-4366-8132-1CDAF34B2ED2}"/>
              </a:ext>
            </a:extLst>
          </p:cNvPr>
          <p:cNvSpPr/>
          <p:nvPr/>
        </p:nvSpPr>
        <p:spPr>
          <a:xfrm>
            <a:off x="6372330" y="3661541"/>
            <a:ext cx="3702205" cy="749151"/>
          </a:xfrm>
          <a:prstGeom prst="ellipse">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kumimoji="1" lang="ja-JP" altLang="en-US" dirty="0"/>
              <a:t>事業計画に関する</a:t>
            </a:r>
            <a:endParaRPr kumimoji="1" lang="en-US" altLang="ja-JP" dirty="0"/>
          </a:p>
          <a:p>
            <a:pPr algn="ctr"/>
            <a:r>
              <a:rPr lang="ja-JP" altLang="en-US" dirty="0"/>
              <a:t>コンセプト</a:t>
            </a:r>
            <a:endParaRPr kumimoji="1" lang="ja-JP" altLang="en-US" dirty="0"/>
          </a:p>
        </p:txBody>
      </p:sp>
      <p:sp>
        <p:nvSpPr>
          <p:cNvPr id="20" name="楕円 19">
            <a:extLst>
              <a:ext uri="{FF2B5EF4-FFF2-40B4-BE49-F238E27FC236}">
                <a16:creationId xmlns:a16="http://schemas.microsoft.com/office/drawing/2014/main" id="{B1BC0853-7503-4898-AAC8-36331DD7C61B}"/>
              </a:ext>
            </a:extLst>
          </p:cNvPr>
          <p:cNvSpPr/>
          <p:nvPr/>
        </p:nvSpPr>
        <p:spPr>
          <a:xfrm>
            <a:off x="6355614" y="4431082"/>
            <a:ext cx="3702205" cy="749151"/>
          </a:xfrm>
          <a:prstGeom prst="ellipse">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kumimoji="1" lang="ja-JP" altLang="en-US" dirty="0"/>
              <a:t>施設計画に関する</a:t>
            </a:r>
            <a:endParaRPr kumimoji="1" lang="en-US" altLang="ja-JP" dirty="0"/>
          </a:p>
          <a:p>
            <a:pPr algn="ctr"/>
            <a:r>
              <a:rPr lang="ja-JP" altLang="en-US" dirty="0"/>
              <a:t>コンセプト</a:t>
            </a:r>
            <a:endParaRPr kumimoji="1" lang="ja-JP" altLang="en-US" dirty="0"/>
          </a:p>
        </p:txBody>
      </p:sp>
      <p:sp>
        <p:nvSpPr>
          <p:cNvPr id="21" name="楕円 20">
            <a:extLst>
              <a:ext uri="{FF2B5EF4-FFF2-40B4-BE49-F238E27FC236}">
                <a16:creationId xmlns:a16="http://schemas.microsoft.com/office/drawing/2014/main" id="{9C3FEC86-185F-48B9-97D9-F7E860B72798}"/>
              </a:ext>
            </a:extLst>
          </p:cNvPr>
          <p:cNvSpPr/>
          <p:nvPr/>
        </p:nvSpPr>
        <p:spPr>
          <a:xfrm>
            <a:off x="6355613" y="5719673"/>
            <a:ext cx="3702205" cy="749151"/>
          </a:xfrm>
          <a:prstGeom prst="ellipse">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kumimoji="1" lang="ja-JP" altLang="en-US" dirty="0"/>
              <a:t>運営計画に関する</a:t>
            </a:r>
            <a:endParaRPr kumimoji="1" lang="en-US" altLang="ja-JP" dirty="0"/>
          </a:p>
          <a:p>
            <a:pPr algn="ctr"/>
            <a:r>
              <a:rPr lang="ja-JP" altLang="en-US" dirty="0"/>
              <a:t>コンセプト</a:t>
            </a:r>
            <a:endParaRPr kumimoji="1" lang="ja-JP" altLang="en-US" dirty="0"/>
          </a:p>
        </p:txBody>
      </p:sp>
      <p:sp>
        <p:nvSpPr>
          <p:cNvPr id="22" name="二等辺三角形 21">
            <a:extLst>
              <a:ext uri="{FF2B5EF4-FFF2-40B4-BE49-F238E27FC236}">
                <a16:creationId xmlns:a16="http://schemas.microsoft.com/office/drawing/2014/main" id="{9CE6C982-C324-422D-B280-E05C48BD73BE}"/>
              </a:ext>
            </a:extLst>
          </p:cNvPr>
          <p:cNvSpPr/>
          <p:nvPr/>
        </p:nvSpPr>
        <p:spPr>
          <a:xfrm rot="15834735">
            <a:off x="4266217" y="3863071"/>
            <a:ext cx="3843843" cy="1554160"/>
          </a:xfrm>
          <a:prstGeom prst="triangle">
            <a:avLst>
              <a:gd name="adj" fmla="val 41130"/>
            </a:avLst>
          </a:prstGeom>
          <a:solidFill>
            <a:srgbClr val="FFFF99">
              <a:alpha val="45882"/>
            </a:srgbClr>
          </a:solidFill>
        </p:spPr>
        <p:style>
          <a:lnRef idx="1">
            <a:schemeClr val="accent4"/>
          </a:lnRef>
          <a:fillRef idx="2">
            <a:schemeClr val="accent4"/>
          </a:fillRef>
          <a:effectRef idx="1">
            <a:schemeClr val="accent4"/>
          </a:effectRef>
          <a:fontRef idx="minor">
            <a:schemeClr val="dk1"/>
          </a:fontRef>
        </p:style>
        <p:txBody>
          <a:bodyPr rtlCol="0" anchor="ctr"/>
          <a:lstStyle/>
          <a:p>
            <a:pPr algn="ctr"/>
            <a:r>
              <a:rPr kumimoji="1" lang="ja-JP" altLang="en-US" dirty="0"/>
              <a:t>情報に基づく</a:t>
            </a:r>
            <a:endParaRPr kumimoji="1" lang="en-US" altLang="ja-JP" dirty="0"/>
          </a:p>
          <a:p>
            <a:pPr algn="ctr"/>
            <a:r>
              <a:rPr lang="ja-JP" altLang="en-US" dirty="0"/>
              <a:t>コンセプトの深化</a:t>
            </a:r>
            <a:endParaRPr kumimoji="1" lang="ja-JP" altLang="en-US" dirty="0"/>
          </a:p>
        </p:txBody>
      </p:sp>
      <p:sp>
        <p:nvSpPr>
          <p:cNvPr id="23" name="楕円 22">
            <a:extLst>
              <a:ext uri="{FF2B5EF4-FFF2-40B4-BE49-F238E27FC236}">
                <a16:creationId xmlns:a16="http://schemas.microsoft.com/office/drawing/2014/main" id="{51BCFE33-3374-4E41-8AD9-2E87EB7F5074}"/>
              </a:ext>
            </a:extLst>
          </p:cNvPr>
          <p:cNvSpPr/>
          <p:nvPr/>
        </p:nvSpPr>
        <p:spPr>
          <a:xfrm>
            <a:off x="6639632" y="2915430"/>
            <a:ext cx="3702205" cy="749151"/>
          </a:xfrm>
          <a:prstGeom prst="ellipse">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kumimoji="1" lang="ja-JP" altLang="en-US" dirty="0"/>
              <a:t>その他に関する</a:t>
            </a:r>
            <a:endParaRPr kumimoji="1" lang="en-US" altLang="ja-JP" dirty="0"/>
          </a:p>
          <a:p>
            <a:pPr algn="ctr"/>
            <a:r>
              <a:rPr lang="ja-JP" altLang="en-US" dirty="0"/>
              <a:t>コンセプト</a:t>
            </a:r>
            <a:endParaRPr kumimoji="1" lang="ja-JP" altLang="en-US" dirty="0"/>
          </a:p>
        </p:txBody>
      </p:sp>
      <p:sp>
        <p:nvSpPr>
          <p:cNvPr id="24" name="右中かっこ 23">
            <a:extLst>
              <a:ext uri="{FF2B5EF4-FFF2-40B4-BE49-F238E27FC236}">
                <a16:creationId xmlns:a16="http://schemas.microsoft.com/office/drawing/2014/main" id="{140B3324-535B-4935-B74C-8E08922E2553}"/>
              </a:ext>
            </a:extLst>
          </p:cNvPr>
          <p:cNvSpPr/>
          <p:nvPr/>
        </p:nvSpPr>
        <p:spPr>
          <a:xfrm>
            <a:off x="10057818" y="2915430"/>
            <a:ext cx="993041" cy="3485370"/>
          </a:xfrm>
          <a:prstGeom prst="rightBrace">
            <a:avLst>
              <a:gd name="adj1" fmla="val 8333"/>
              <a:gd name="adj2" fmla="val 45201"/>
            </a:avLst>
          </a:prstGeom>
          <a:ln w="76200">
            <a:solidFill>
              <a:srgbClr val="00B05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25" name="矢印: 右 24">
            <a:extLst>
              <a:ext uri="{FF2B5EF4-FFF2-40B4-BE49-F238E27FC236}">
                <a16:creationId xmlns:a16="http://schemas.microsoft.com/office/drawing/2014/main" id="{BA6654F0-BDA3-4D0E-BCA1-57BE02C76D8F}"/>
              </a:ext>
            </a:extLst>
          </p:cNvPr>
          <p:cNvSpPr/>
          <p:nvPr/>
        </p:nvSpPr>
        <p:spPr>
          <a:xfrm rot="254601">
            <a:off x="4136609" y="2073537"/>
            <a:ext cx="6876931" cy="997133"/>
          </a:xfrm>
          <a:prstGeom prst="rightArrow">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kumimoji="1" lang="ja-JP" altLang="en-US" dirty="0"/>
              <a:t>コンソ</a:t>
            </a:r>
            <a:r>
              <a:rPr kumimoji="1" lang="en-US" altLang="ja-JP" dirty="0"/>
              <a:t>―</a:t>
            </a:r>
            <a:r>
              <a:rPr kumimoji="1" lang="ja-JP" altLang="en-US" dirty="0"/>
              <a:t>シャム会議運営：提案策定</a:t>
            </a:r>
          </a:p>
        </p:txBody>
      </p:sp>
      <p:sp>
        <p:nvSpPr>
          <p:cNvPr id="26" name="楕円 25">
            <a:extLst>
              <a:ext uri="{FF2B5EF4-FFF2-40B4-BE49-F238E27FC236}">
                <a16:creationId xmlns:a16="http://schemas.microsoft.com/office/drawing/2014/main" id="{AC4E8773-C392-47F6-8D39-0652FCCC0F3D}"/>
              </a:ext>
            </a:extLst>
          </p:cNvPr>
          <p:cNvSpPr/>
          <p:nvPr/>
        </p:nvSpPr>
        <p:spPr>
          <a:xfrm>
            <a:off x="9177655" y="6006624"/>
            <a:ext cx="2423497" cy="646785"/>
          </a:xfrm>
          <a:prstGeom prst="ellipse">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kumimoji="1" lang="ja-JP" altLang="en-US" dirty="0"/>
              <a:t>提案策定</a:t>
            </a:r>
            <a:endParaRPr kumimoji="1" lang="en-US" altLang="ja-JP" dirty="0"/>
          </a:p>
          <a:p>
            <a:pPr algn="ctr"/>
            <a:r>
              <a:rPr lang="ja-JP" altLang="en-US" dirty="0"/>
              <a:t>コンセプト</a:t>
            </a:r>
            <a:endParaRPr kumimoji="1" lang="ja-JP" altLang="en-US" dirty="0"/>
          </a:p>
        </p:txBody>
      </p:sp>
    </p:spTree>
    <p:extLst>
      <p:ext uri="{BB962C8B-B14F-4D97-AF65-F5344CB8AC3E}">
        <p14:creationId xmlns:p14="http://schemas.microsoft.com/office/powerpoint/2010/main" val="20663333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四角形: 角を丸くする 4">
            <a:extLst>
              <a:ext uri="{FF2B5EF4-FFF2-40B4-BE49-F238E27FC236}">
                <a16:creationId xmlns:a16="http://schemas.microsoft.com/office/drawing/2014/main" id="{D41EF60D-F251-48F5-8B0A-4C2D02D0051A}"/>
              </a:ext>
            </a:extLst>
          </p:cNvPr>
          <p:cNvSpPr/>
          <p:nvPr/>
        </p:nvSpPr>
        <p:spPr>
          <a:xfrm>
            <a:off x="1532363" y="289932"/>
            <a:ext cx="9127273" cy="735981"/>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2400" dirty="0"/>
              <a:t>コンセプト　　と　いって</a:t>
            </a:r>
            <a:endParaRPr kumimoji="1" lang="en-US" altLang="ja-JP" sz="2400" dirty="0"/>
          </a:p>
          <a:p>
            <a:pPr algn="ctr"/>
            <a:r>
              <a:rPr lang="ja-JP" altLang="en-US" sz="2400" dirty="0"/>
              <a:t>決めていかねばならぬこと</a:t>
            </a:r>
            <a:endParaRPr kumimoji="1" lang="ja-JP" altLang="en-US" sz="2400" dirty="0"/>
          </a:p>
        </p:txBody>
      </p:sp>
      <p:sp>
        <p:nvSpPr>
          <p:cNvPr id="6" name="四角形: 角を丸くする 5">
            <a:extLst>
              <a:ext uri="{FF2B5EF4-FFF2-40B4-BE49-F238E27FC236}">
                <a16:creationId xmlns:a16="http://schemas.microsoft.com/office/drawing/2014/main" id="{71CAC12D-7B1F-4790-9A30-D9509F316A7B}"/>
              </a:ext>
            </a:extLst>
          </p:cNvPr>
          <p:cNvSpPr/>
          <p:nvPr/>
        </p:nvSpPr>
        <p:spPr>
          <a:xfrm>
            <a:off x="563137" y="1243358"/>
            <a:ext cx="1655956" cy="557561"/>
          </a:xfrm>
          <a:prstGeom prst="round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kumimoji="1" lang="ja-JP" altLang="en-US" dirty="0"/>
              <a:t>まず</a:t>
            </a:r>
            <a:endParaRPr kumimoji="1" lang="en-US" altLang="ja-JP" dirty="0"/>
          </a:p>
          <a:p>
            <a:pPr algn="ctr"/>
            <a:r>
              <a:rPr lang="ja-JP" altLang="en-US" dirty="0"/>
              <a:t>分析</a:t>
            </a:r>
            <a:endParaRPr kumimoji="1" lang="ja-JP" altLang="en-US" dirty="0"/>
          </a:p>
        </p:txBody>
      </p:sp>
      <p:sp>
        <p:nvSpPr>
          <p:cNvPr id="7" name="正方形/長方形 6">
            <a:extLst>
              <a:ext uri="{FF2B5EF4-FFF2-40B4-BE49-F238E27FC236}">
                <a16:creationId xmlns:a16="http://schemas.microsoft.com/office/drawing/2014/main" id="{53E586F2-87F6-48D9-B333-4E2B8033B0BD}"/>
              </a:ext>
            </a:extLst>
          </p:cNvPr>
          <p:cNvSpPr/>
          <p:nvPr/>
        </p:nvSpPr>
        <p:spPr>
          <a:xfrm>
            <a:off x="563137" y="2124308"/>
            <a:ext cx="1655956" cy="457200"/>
          </a:xfrm>
          <a:prstGeom prst="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kumimoji="1" lang="ja-JP" altLang="en-US" dirty="0"/>
              <a:t>どんな事業？</a:t>
            </a:r>
          </a:p>
        </p:txBody>
      </p:sp>
      <p:sp>
        <p:nvSpPr>
          <p:cNvPr id="16" name="正方形/長方形 15">
            <a:extLst>
              <a:ext uri="{FF2B5EF4-FFF2-40B4-BE49-F238E27FC236}">
                <a16:creationId xmlns:a16="http://schemas.microsoft.com/office/drawing/2014/main" id="{F8473FA3-74A3-419C-A6F3-068B79E2BA61}"/>
              </a:ext>
            </a:extLst>
          </p:cNvPr>
          <p:cNvSpPr/>
          <p:nvPr/>
        </p:nvSpPr>
        <p:spPr>
          <a:xfrm>
            <a:off x="563137" y="2637269"/>
            <a:ext cx="1655956" cy="457200"/>
          </a:xfrm>
          <a:prstGeom prst="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ja-JP" altLang="en-US" dirty="0"/>
              <a:t>どの分野？</a:t>
            </a:r>
            <a:endParaRPr kumimoji="1" lang="ja-JP" altLang="en-US" dirty="0"/>
          </a:p>
        </p:txBody>
      </p:sp>
      <p:sp>
        <p:nvSpPr>
          <p:cNvPr id="17" name="四角形: 角を丸くする 16">
            <a:extLst>
              <a:ext uri="{FF2B5EF4-FFF2-40B4-BE49-F238E27FC236}">
                <a16:creationId xmlns:a16="http://schemas.microsoft.com/office/drawing/2014/main" id="{2037FADB-0422-46E9-8258-33923B09C1F0}"/>
              </a:ext>
            </a:extLst>
          </p:cNvPr>
          <p:cNvSpPr/>
          <p:nvPr/>
        </p:nvSpPr>
        <p:spPr>
          <a:xfrm>
            <a:off x="986883" y="3228278"/>
            <a:ext cx="1655956" cy="379142"/>
          </a:xfrm>
          <a:prstGeom prst="round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ja-JP" altLang="en-US" dirty="0"/>
              <a:t>機能分析</a:t>
            </a:r>
            <a:endParaRPr kumimoji="1" lang="ja-JP" altLang="en-US" dirty="0"/>
          </a:p>
        </p:txBody>
      </p:sp>
      <p:sp>
        <p:nvSpPr>
          <p:cNvPr id="18" name="四角形: 角を丸くする 17">
            <a:extLst>
              <a:ext uri="{FF2B5EF4-FFF2-40B4-BE49-F238E27FC236}">
                <a16:creationId xmlns:a16="http://schemas.microsoft.com/office/drawing/2014/main" id="{F43EE86E-D4D8-4DDD-999C-E54369CE7D1C}"/>
              </a:ext>
            </a:extLst>
          </p:cNvPr>
          <p:cNvSpPr/>
          <p:nvPr/>
        </p:nvSpPr>
        <p:spPr>
          <a:xfrm>
            <a:off x="986883" y="3852747"/>
            <a:ext cx="2107580" cy="379142"/>
          </a:xfrm>
          <a:prstGeom prst="round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ja-JP" altLang="en-US" dirty="0"/>
              <a:t>チームコンセプト</a:t>
            </a:r>
            <a:endParaRPr kumimoji="1" lang="ja-JP" altLang="en-US" dirty="0"/>
          </a:p>
        </p:txBody>
      </p:sp>
      <p:sp>
        <p:nvSpPr>
          <p:cNvPr id="19" name="四角形: 角を丸くする 18">
            <a:extLst>
              <a:ext uri="{FF2B5EF4-FFF2-40B4-BE49-F238E27FC236}">
                <a16:creationId xmlns:a16="http://schemas.microsoft.com/office/drawing/2014/main" id="{8A7EEEFB-F29F-41A4-880F-60E44394AC2F}"/>
              </a:ext>
            </a:extLst>
          </p:cNvPr>
          <p:cNvSpPr/>
          <p:nvPr/>
        </p:nvSpPr>
        <p:spPr>
          <a:xfrm>
            <a:off x="986883" y="4276493"/>
            <a:ext cx="2107580" cy="847501"/>
          </a:xfrm>
          <a:prstGeom prst="round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ja-JP" altLang="en-US" dirty="0"/>
              <a:t>資金コンセプト</a:t>
            </a:r>
            <a:endParaRPr lang="en-US" altLang="ja-JP" dirty="0"/>
          </a:p>
          <a:p>
            <a:pPr algn="ctr"/>
            <a:r>
              <a:rPr kumimoji="1" lang="ja-JP" altLang="en-US" dirty="0"/>
              <a:t>事業資金</a:t>
            </a:r>
            <a:endParaRPr kumimoji="1" lang="en-US" altLang="ja-JP" dirty="0"/>
          </a:p>
          <a:p>
            <a:pPr algn="ctr"/>
            <a:r>
              <a:rPr lang="ja-JP" altLang="en-US" dirty="0"/>
              <a:t>提案策定資金</a:t>
            </a:r>
            <a:endParaRPr kumimoji="1" lang="ja-JP" altLang="en-US" dirty="0"/>
          </a:p>
        </p:txBody>
      </p:sp>
      <p:sp>
        <p:nvSpPr>
          <p:cNvPr id="20" name="四角形: 角を丸くする 19">
            <a:extLst>
              <a:ext uri="{FF2B5EF4-FFF2-40B4-BE49-F238E27FC236}">
                <a16:creationId xmlns:a16="http://schemas.microsoft.com/office/drawing/2014/main" id="{6B5B578E-0095-4AED-8DAE-627C5F906390}"/>
              </a:ext>
            </a:extLst>
          </p:cNvPr>
          <p:cNvSpPr/>
          <p:nvPr/>
        </p:nvSpPr>
        <p:spPr>
          <a:xfrm>
            <a:off x="986883" y="5151859"/>
            <a:ext cx="2107580" cy="847501"/>
          </a:xfrm>
          <a:prstGeom prst="round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ja-JP" altLang="en-US" dirty="0"/>
              <a:t>提案コンセプト</a:t>
            </a:r>
            <a:endParaRPr lang="en-US" altLang="ja-JP" dirty="0"/>
          </a:p>
          <a:p>
            <a:pPr algn="ctr"/>
            <a:r>
              <a:rPr lang="ja-JP" altLang="en-US" dirty="0"/>
              <a:t>何を　我チームは</a:t>
            </a:r>
            <a:endParaRPr lang="en-US" altLang="ja-JP" dirty="0"/>
          </a:p>
          <a:p>
            <a:pPr algn="ctr"/>
            <a:r>
              <a:rPr lang="ja-JP" altLang="en-US" dirty="0"/>
              <a:t>売りに？</a:t>
            </a:r>
            <a:endParaRPr lang="en-US" altLang="ja-JP" dirty="0"/>
          </a:p>
        </p:txBody>
      </p:sp>
      <p:sp>
        <p:nvSpPr>
          <p:cNvPr id="21" name="四角形: 角を丸くする 20">
            <a:extLst>
              <a:ext uri="{FF2B5EF4-FFF2-40B4-BE49-F238E27FC236}">
                <a16:creationId xmlns:a16="http://schemas.microsoft.com/office/drawing/2014/main" id="{7443117D-9D6C-4827-A01E-0CAAD5DE8651}"/>
              </a:ext>
            </a:extLst>
          </p:cNvPr>
          <p:cNvSpPr/>
          <p:nvPr/>
        </p:nvSpPr>
        <p:spPr>
          <a:xfrm>
            <a:off x="3369527" y="3730064"/>
            <a:ext cx="2107580" cy="379142"/>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ja-JP" altLang="en-US" dirty="0"/>
              <a:t>どんなチームに</a:t>
            </a:r>
            <a:endParaRPr kumimoji="1" lang="ja-JP" altLang="en-US" dirty="0"/>
          </a:p>
        </p:txBody>
      </p:sp>
      <p:sp>
        <p:nvSpPr>
          <p:cNvPr id="22" name="四角形: 角を丸くする 21">
            <a:extLst>
              <a:ext uri="{FF2B5EF4-FFF2-40B4-BE49-F238E27FC236}">
                <a16:creationId xmlns:a16="http://schemas.microsoft.com/office/drawing/2014/main" id="{B2B38697-88E6-44F4-9A36-995163291C93}"/>
              </a:ext>
            </a:extLst>
          </p:cNvPr>
          <p:cNvSpPr/>
          <p:nvPr/>
        </p:nvSpPr>
        <p:spPr>
          <a:xfrm>
            <a:off x="3369526" y="4215156"/>
            <a:ext cx="3967976" cy="847501"/>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kumimoji="1" lang="ja-JP" altLang="en-US" dirty="0"/>
              <a:t>事業資金：金融機関・劣後・出資</a:t>
            </a:r>
            <a:endParaRPr kumimoji="1" lang="en-US" altLang="ja-JP" dirty="0"/>
          </a:p>
          <a:p>
            <a:pPr algn="ctr"/>
            <a:r>
              <a:rPr kumimoji="1" lang="ja-JP" altLang="en-US" dirty="0"/>
              <a:t>提案策定に必要なお金は　調達？</a:t>
            </a:r>
          </a:p>
        </p:txBody>
      </p:sp>
      <p:cxnSp>
        <p:nvCxnSpPr>
          <p:cNvPr id="24" name="直線矢印コネクタ 23">
            <a:extLst>
              <a:ext uri="{FF2B5EF4-FFF2-40B4-BE49-F238E27FC236}">
                <a16:creationId xmlns:a16="http://schemas.microsoft.com/office/drawing/2014/main" id="{1C5A04B7-C3CE-4237-8614-E76966482684}"/>
              </a:ext>
            </a:extLst>
          </p:cNvPr>
          <p:cNvCxnSpPr>
            <a:stCxn id="6" idx="2"/>
            <a:endCxn id="7" idx="0"/>
          </p:cNvCxnSpPr>
          <p:nvPr/>
        </p:nvCxnSpPr>
        <p:spPr>
          <a:xfrm>
            <a:off x="1391115" y="1800919"/>
            <a:ext cx="0" cy="323389"/>
          </a:xfrm>
          <a:prstGeom prst="straightConnector1">
            <a:avLst/>
          </a:prstGeom>
          <a:ln w="76200">
            <a:tailEnd type="triangle"/>
          </a:ln>
        </p:spPr>
        <p:style>
          <a:lnRef idx="1">
            <a:schemeClr val="accent1"/>
          </a:lnRef>
          <a:fillRef idx="0">
            <a:schemeClr val="accent1"/>
          </a:fillRef>
          <a:effectRef idx="0">
            <a:schemeClr val="accent1"/>
          </a:effectRef>
          <a:fontRef idx="minor">
            <a:schemeClr val="tx1"/>
          </a:fontRef>
        </p:style>
      </p:cxnSp>
      <p:cxnSp>
        <p:nvCxnSpPr>
          <p:cNvPr id="26" name="直線矢印コネクタ 25">
            <a:extLst>
              <a:ext uri="{FF2B5EF4-FFF2-40B4-BE49-F238E27FC236}">
                <a16:creationId xmlns:a16="http://schemas.microsoft.com/office/drawing/2014/main" id="{ACEDCFC8-B67A-4A2E-95B0-A3B51C20006E}"/>
              </a:ext>
            </a:extLst>
          </p:cNvPr>
          <p:cNvCxnSpPr>
            <a:stCxn id="17" idx="2"/>
            <a:endCxn id="18" idx="0"/>
          </p:cNvCxnSpPr>
          <p:nvPr/>
        </p:nvCxnSpPr>
        <p:spPr>
          <a:xfrm>
            <a:off x="1814861" y="3607420"/>
            <a:ext cx="225812" cy="245327"/>
          </a:xfrm>
          <a:prstGeom prst="straightConnector1">
            <a:avLst/>
          </a:prstGeom>
          <a:ln w="76200">
            <a:tailEnd type="triangle"/>
          </a:ln>
        </p:spPr>
        <p:style>
          <a:lnRef idx="1">
            <a:schemeClr val="accent1"/>
          </a:lnRef>
          <a:fillRef idx="0">
            <a:schemeClr val="accent1"/>
          </a:fillRef>
          <a:effectRef idx="0">
            <a:schemeClr val="accent1"/>
          </a:effectRef>
          <a:fontRef idx="minor">
            <a:schemeClr val="tx1"/>
          </a:fontRef>
        </p:style>
      </p:cxnSp>
      <p:sp>
        <p:nvSpPr>
          <p:cNvPr id="27" name="楕円 26">
            <a:extLst>
              <a:ext uri="{FF2B5EF4-FFF2-40B4-BE49-F238E27FC236}">
                <a16:creationId xmlns:a16="http://schemas.microsoft.com/office/drawing/2014/main" id="{606CAB71-E0B3-4476-9A95-FE8D6F27DA6B}"/>
              </a:ext>
            </a:extLst>
          </p:cNvPr>
          <p:cNvSpPr/>
          <p:nvPr/>
        </p:nvSpPr>
        <p:spPr>
          <a:xfrm>
            <a:off x="5804211" y="1650380"/>
            <a:ext cx="1694984" cy="2414221"/>
          </a:xfrm>
          <a:prstGeom prst="ellipse">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kumimoji="1" lang="ja-JP" altLang="en-US" dirty="0"/>
              <a:t>チーム</a:t>
            </a:r>
            <a:endParaRPr kumimoji="1" lang="en-US" altLang="ja-JP" dirty="0"/>
          </a:p>
          <a:p>
            <a:pPr algn="ctr"/>
            <a:r>
              <a:rPr lang="ja-JP" altLang="en-US" dirty="0"/>
              <a:t>編成</a:t>
            </a:r>
            <a:endParaRPr lang="en-US" altLang="ja-JP" dirty="0"/>
          </a:p>
          <a:p>
            <a:pPr algn="ctr"/>
            <a:r>
              <a:rPr kumimoji="1" lang="ja-JP" altLang="en-US" dirty="0"/>
              <a:t>活動</a:t>
            </a:r>
            <a:endParaRPr kumimoji="1" lang="en-US" altLang="ja-JP" dirty="0"/>
          </a:p>
          <a:p>
            <a:pPr algn="ctr"/>
            <a:endParaRPr lang="en-US" altLang="ja-JP" dirty="0"/>
          </a:p>
          <a:p>
            <a:pPr algn="ctr"/>
            <a:r>
              <a:rPr kumimoji="1" lang="ja-JP" altLang="en-US" dirty="0"/>
              <a:t>メンバー</a:t>
            </a:r>
            <a:endParaRPr kumimoji="1" lang="en-US" altLang="ja-JP" dirty="0"/>
          </a:p>
          <a:p>
            <a:pPr algn="ctr"/>
            <a:r>
              <a:rPr lang="ja-JP" altLang="en-US" dirty="0"/>
              <a:t>勧誘</a:t>
            </a:r>
            <a:endParaRPr kumimoji="1" lang="ja-JP" altLang="en-US" dirty="0"/>
          </a:p>
        </p:txBody>
      </p:sp>
      <p:cxnSp>
        <p:nvCxnSpPr>
          <p:cNvPr id="29" name="直線矢印コネクタ 28">
            <a:extLst>
              <a:ext uri="{FF2B5EF4-FFF2-40B4-BE49-F238E27FC236}">
                <a16:creationId xmlns:a16="http://schemas.microsoft.com/office/drawing/2014/main" id="{68091A7D-5516-415C-8A03-BBBE5CF1213F}"/>
              </a:ext>
            </a:extLst>
          </p:cNvPr>
          <p:cNvCxnSpPr>
            <a:cxnSpLocks/>
            <a:endCxn id="27" idx="2"/>
          </p:cNvCxnSpPr>
          <p:nvPr/>
        </p:nvCxnSpPr>
        <p:spPr>
          <a:xfrm flipV="1">
            <a:off x="5532864" y="2857491"/>
            <a:ext cx="271347" cy="1012002"/>
          </a:xfrm>
          <a:prstGeom prst="straightConnector1">
            <a:avLst/>
          </a:prstGeom>
          <a:ln w="76200">
            <a:tailEnd type="triangle"/>
          </a:ln>
        </p:spPr>
        <p:style>
          <a:lnRef idx="1">
            <a:schemeClr val="accent1"/>
          </a:lnRef>
          <a:fillRef idx="0">
            <a:schemeClr val="accent1"/>
          </a:fillRef>
          <a:effectRef idx="0">
            <a:schemeClr val="accent1"/>
          </a:effectRef>
          <a:fontRef idx="minor">
            <a:schemeClr val="tx1"/>
          </a:fontRef>
        </p:style>
      </p:cxnSp>
      <p:sp>
        <p:nvSpPr>
          <p:cNvPr id="31" name="四角形: 角を丸くする 30">
            <a:extLst>
              <a:ext uri="{FF2B5EF4-FFF2-40B4-BE49-F238E27FC236}">
                <a16:creationId xmlns:a16="http://schemas.microsoft.com/office/drawing/2014/main" id="{5F116EB7-9B22-473E-97DE-581FF9618F13}"/>
              </a:ext>
            </a:extLst>
          </p:cNvPr>
          <p:cNvSpPr/>
          <p:nvPr/>
        </p:nvSpPr>
        <p:spPr>
          <a:xfrm>
            <a:off x="3369526" y="5163015"/>
            <a:ext cx="3967976" cy="847501"/>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kumimoji="1" lang="ja-JP" altLang="en-US" dirty="0"/>
              <a:t>わからなくても作ってみる。</a:t>
            </a:r>
            <a:endParaRPr kumimoji="1" lang="en-US" altLang="ja-JP" dirty="0"/>
          </a:p>
          <a:p>
            <a:pPr algn="ctr"/>
            <a:r>
              <a:rPr lang="ja-JP" altLang="en-US" dirty="0"/>
              <a:t>わからなければ誰かに相談</a:t>
            </a:r>
            <a:endParaRPr lang="en-US" altLang="ja-JP" dirty="0"/>
          </a:p>
          <a:p>
            <a:pPr algn="ctr"/>
            <a:r>
              <a:rPr kumimoji="1" lang="ja-JP" altLang="en-US" dirty="0"/>
              <a:t>一人で悩まないことが大切！！</a:t>
            </a:r>
          </a:p>
        </p:txBody>
      </p:sp>
      <p:sp>
        <p:nvSpPr>
          <p:cNvPr id="33" name="楕円 32">
            <a:extLst>
              <a:ext uri="{FF2B5EF4-FFF2-40B4-BE49-F238E27FC236}">
                <a16:creationId xmlns:a16="http://schemas.microsoft.com/office/drawing/2014/main" id="{858AD80B-BC1D-4239-9260-EA113BFBC23F}"/>
              </a:ext>
            </a:extLst>
          </p:cNvPr>
          <p:cNvSpPr/>
          <p:nvPr/>
        </p:nvSpPr>
        <p:spPr>
          <a:xfrm>
            <a:off x="7763108" y="1527714"/>
            <a:ext cx="1849243" cy="4817330"/>
          </a:xfrm>
          <a:prstGeom prst="ellipse">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kumimoji="1" lang="ja-JP" altLang="en-US" sz="1200" b="1" dirty="0">
                <a:latin typeface="メイリオ" panose="020B0604030504040204" pitchFamily="50" charset="-128"/>
                <a:ea typeface="メイリオ" panose="020B0604030504040204" pitchFamily="50" charset="-128"/>
              </a:rPr>
              <a:t>コンソ</a:t>
            </a:r>
            <a:r>
              <a:rPr kumimoji="1" lang="en-US" altLang="ja-JP" sz="1200" b="1" dirty="0">
                <a:latin typeface="メイリオ" panose="020B0604030504040204" pitchFamily="50" charset="-128"/>
                <a:ea typeface="メイリオ" panose="020B0604030504040204" pitchFamily="50" charset="-128"/>
              </a:rPr>
              <a:t>―</a:t>
            </a:r>
            <a:r>
              <a:rPr kumimoji="1" lang="ja-JP" altLang="en-US" sz="1200" b="1" dirty="0">
                <a:latin typeface="メイリオ" panose="020B0604030504040204" pitchFamily="50" charset="-128"/>
                <a:ea typeface="メイリオ" panose="020B0604030504040204" pitchFamily="50" charset="-128"/>
              </a:rPr>
              <a:t>シャム</a:t>
            </a:r>
            <a:endParaRPr kumimoji="1" lang="en-US" altLang="ja-JP" sz="1200" b="1" dirty="0">
              <a:latin typeface="メイリオ" panose="020B0604030504040204" pitchFamily="50" charset="-128"/>
              <a:ea typeface="メイリオ" panose="020B0604030504040204" pitchFamily="50" charset="-128"/>
            </a:endParaRPr>
          </a:p>
          <a:p>
            <a:pPr algn="ctr"/>
            <a:r>
              <a:rPr lang="ja-JP" altLang="en-US" sz="1200" b="1" dirty="0">
                <a:latin typeface="メイリオ" panose="020B0604030504040204" pitchFamily="50" charset="-128"/>
                <a:ea typeface="メイリオ" panose="020B0604030504040204" pitchFamily="50" charset="-128"/>
              </a:rPr>
              <a:t>チーム</a:t>
            </a:r>
            <a:endParaRPr lang="en-US" altLang="ja-JP" sz="1200" b="1" dirty="0">
              <a:latin typeface="メイリオ" panose="020B0604030504040204" pitchFamily="50" charset="-128"/>
              <a:ea typeface="メイリオ" panose="020B0604030504040204" pitchFamily="50" charset="-128"/>
            </a:endParaRPr>
          </a:p>
          <a:p>
            <a:pPr algn="ctr"/>
            <a:endParaRPr kumimoji="1" lang="en-US" altLang="ja-JP" sz="1200" b="1" dirty="0">
              <a:latin typeface="メイリオ" panose="020B0604030504040204" pitchFamily="50" charset="-128"/>
              <a:ea typeface="メイリオ" panose="020B0604030504040204" pitchFamily="50" charset="-128"/>
            </a:endParaRPr>
          </a:p>
          <a:p>
            <a:pPr algn="ctr"/>
            <a:r>
              <a:rPr lang="ja-JP" altLang="en-US" sz="1200" b="1" dirty="0">
                <a:latin typeface="メイリオ" panose="020B0604030504040204" pitchFamily="50" charset="-128"/>
                <a:ea typeface="メイリオ" panose="020B0604030504040204" pitchFamily="50" charset="-128"/>
              </a:rPr>
              <a:t>コアメンバー</a:t>
            </a:r>
            <a:endParaRPr lang="en-US" altLang="ja-JP" sz="1200" b="1" dirty="0">
              <a:latin typeface="メイリオ" panose="020B0604030504040204" pitchFamily="50" charset="-128"/>
              <a:ea typeface="メイリオ" panose="020B0604030504040204" pitchFamily="50" charset="-128"/>
            </a:endParaRPr>
          </a:p>
          <a:p>
            <a:pPr algn="ctr"/>
            <a:endParaRPr kumimoji="1" lang="en-US" altLang="ja-JP" sz="1200" b="1" dirty="0">
              <a:latin typeface="メイリオ" panose="020B0604030504040204" pitchFamily="50" charset="-128"/>
              <a:ea typeface="メイリオ" panose="020B0604030504040204" pitchFamily="50" charset="-128"/>
            </a:endParaRPr>
          </a:p>
          <a:p>
            <a:pPr algn="ctr"/>
            <a:r>
              <a:rPr lang="ja-JP" altLang="en-US" sz="1200" b="1" dirty="0">
                <a:latin typeface="メイリオ" panose="020B0604030504040204" pitchFamily="50" charset="-128"/>
                <a:ea typeface="メイリオ" panose="020B0604030504040204" pitchFamily="50" charset="-128"/>
              </a:rPr>
              <a:t>提案策定</a:t>
            </a:r>
            <a:endParaRPr lang="en-US" altLang="ja-JP" sz="1200" b="1" dirty="0">
              <a:latin typeface="メイリオ" panose="020B0604030504040204" pitchFamily="50" charset="-128"/>
              <a:ea typeface="メイリオ" panose="020B0604030504040204" pitchFamily="50" charset="-128"/>
            </a:endParaRPr>
          </a:p>
          <a:p>
            <a:pPr algn="ctr"/>
            <a:r>
              <a:rPr kumimoji="1" lang="ja-JP" altLang="en-US" sz="1200" b="1" dirty="0">
                <a:latin typeface="メイリオ" panose="020B0604030504040204" pitchFamily="50" charset="-128"/>
                <a:ea typeface="メイリオ" panose="020B0604030504040204" pitchFamily="50" charset="-128"/>
              </a:rPr>
              <a:t>コンテンツ出し</a:t>
            </a:r>
            <a:endParaRPr kumimoji="1" lang="en-US" altLang="ja-JP" sz="1200" b="1" dirty="0">
              <a:latin typeface="メイリオ" panose="020B0604030504040204" pitchFamily="50" charset="-128"/>
              <a:ea typeface="メイリオ" panose="020B0604030504040204" pitchFamily="50" charset="-128"/>
            </a:endParaRPr>
          </a:p>
          <a:p>
            <a:pPr algn="ctr"/>
            <a:endParaRPr lang="en-US" altLang="ja-JP" sz="1200" b="1" dirty="0">
              <a:latin typeface="メイリオ" panose="020B0604030504040204" pitchFamily="50" charset="-128"/>
              <a:ea typeface="メイリオ" panose="020B0604030504040204" pitchFamily="50" charset="-128"/>
            </a:endParaRPr>
          </a:p>
          <a:p>
            <a:pPr algn="ctr"/>
            <a:r>
              <a:rPr kumimoji="1" lang="ja-JP" altLang="en-US" sz="1200" b="1" dirty="0">
                <a:latin typeface="メイリオ" panose="020B0604030504040204" pitchFamily="50" charset="-128"/>
                <a:ea typeface="メイリオ" panose="020B0604030504040204" pitchFamily="50" charset="-128"/>
              </a:rPr>
              <a:t>プロジェクトチームリーダー</a:t>
            </a:r>
            <a:endParaRPr kumimoji="1" lang="en-US" altLang="ja-JP" sz="1200" b="1" dirty="0">
              <a:latin typeface="メイリオ" panose="020B0604030504040204" pitchFamily="50" charset="-128"/>
              <a:ea typeface="メイリオ" panose="020B0604030504040204" pitchFamily="50" charset="-128"/>
            </a:endParaRPr>
          </a:p>
          <a:p>
            <a:pPr algn="ctr"/>
            <a:r>
              <a:rPr lang="ja-JP" altLang="en-US" sz="1200" b="1" dirty="0">
                <a:latin typeface="メイリオ" panose="020B0604030504040204" pitchFamily="50" charset="-128"/>
                <a:ea typeface="メイリオ" panose="020B0604030504040204" pitchFamily="50" charset="-128"/>
              </a:rPr>
              <a:t>は</a:t>
            </a:r>
            <a:endParaRPr lang="en-US" altLang="ja-JP" sz="1200" b="1" dirty="0">
              <a:latin typeface="メイリオ" panose="020B0604030504040204" pitchFamily="50" charset="-128"/>
              <a:ea typeface="メイリオ" panose="020B0604030504040204" pitchFamily="50" charset="-128"/>
            </a:endParaRPr>
          </a:p>
          <a:p>
            <a:pPr algn="ctr"/>
            <a:r>
              <a:rPr kumimoji="1" lang="ja-JP" altLang="en-US" sz="1200" b="1" dirty="0">
                <a:latin typeface="メイリオ" panose="020B0604030504040204" pitchFamily="50" charset="-128"/>
                <a:ea typeface="メイリオ" panose="020B0604030504040204" pitchFamily="50" charset="-128"/>
              </a:rPr>
              <a:t>すべての情報を</a:t>
            </a:r>
            <a:endParaRPr kumimoji="1" lang="en-US" altLang="ja-JP" sz="1200" b="1" dirty="0">
              <a:latin typeface="メイリオ" panose="020B0604030504040204" pitchFamily="50" charset="-128"/>
              <a:ea typeface="メイリオ" panose="020B0604030504040204" pitchFamily="50" charset="-128"/>
            </a:endParaRPr>
          </a:p>
          <a:p>
            <a:pPr algn="ctr"/>
            <a:r>
              <a:rPr lang="ja-JP" altLang="en-US" sz="1200" b="1" dirty="0">
                <a:latin typeface="メイリオ" panose="020B0604030504040204" pitchFamily="50" charset="-128"/>
                <a:ea typeface="メイリオ" panose="020B0604030504040204" pitchFamily="50" charset="-128"/>
              </a:rPr>
              <a:t>把握すること</a:t>
            </a:r>
            <a:endParaRPr lang="en-US" altLang="ja-JP" sz="1200" b="1" dirty="0">
              <a:latin typeface="メイリオ" panose="020B0604030504040204" pitchFamily="50" charset="-128"/>
              <a:ea typeface="メイリオ" panose="020B0604030504040204" pitchFamily="50" charset="-128"/>
            </a:endParaRPr>
          </a:p>
          <a:p>
            <a:pPr algn="ctr"/>
            <a:endParaRPr lang="en-US" altLang="ja-JP" sz="1200" b="1" dirty="0">
              <a:latin typeface="メイリオ" panose="020B0604030504040204" pitchFamily="50" charset="-128"/>
              <a:ea typeface="メイリオ" panose="020B0604030504040204" pitchFamily="50" charset="-128"/>
            </a:endParaRPr>
          </a:p>
          <a:p>
            <a:pPr algn="ctr"/>
            <a:r>
              <a:rPr lang="ja-JP" altLang="en-US" sz="1200" b="1" dirty="0">
                <a:latin typeface="メイリオ" panose="020B0604030504040204" pitchFamily="50" charset="-128"/>
                <a:ea typeface="メイリオ" panose="020B0604030504040204" pitchFamily="50" charset="-128"/>
              </a:rPr>
              <a:t>浅くても</a:t>
            </a:r>
            <a:endParaRPr lang="en-US" altLang="ja-JP" sz="1200" b="1" dirty="0">
              <a:latin typeface="メイリオ" panose="020B0604030504040204" pitchFamily="50" charset="-128"/>
              <a:ea typeface="メイリオ" panose="020B0604030504040204" pitchFamily="50" charset="-128"/>
            </a:endParaRPr>
          </a:p>
          <a:p>
            <a:pPr algn="ctr"/>
            <a:r>
              <a:rPr lang="ja-JP" altLang="en-US" sz="1200" b="1" dirty="0">
                <a:latin typeface="メイリオ" panose="020B0604030504040204" pitchFamily="50" charset="-128"/>
                <a:ea typeface="メイリオ" panose="020B0604030504040204" pitchFamily="50" charset="-128"/>
              </a:rPr>
              <a:t>全体を</a:t>
            </a:r>
            <a:endParaRPr lang="en-US" altLang="ja-JP" sz="1200" b="1" dirty="0">
              <a:latin typeface="メイリオ" panose="020B0604030504040204" pitchFamily="50" charset="-128"/>
              <a:ea typeface="メイリオ" panose="020B0604030504040204" pitchFamily="50" charset="-128"/>
            </a:endParaRPr>
          </a:p>
          <a:p>
            <a:pPr algn="ctr"/>
            <a:r>
              <a:rPr lang="ja-JP" altLang="en-US" sz="1200" b="1" dirty="0">
                <a:latin typeface="メイリオ" panose="020B0604030504040204" pitchFamily="50" charset="-128"/>
                <a:ea typeface="メイリオ" panose="020B0604030504040204" pitchFamily="50" charset="-128"/>
              </a:rPr>
              <a:t>語れるように！</a:t>
            </a:r>
            <a:endParaRPr lang="en-US" altLang="ja-JP" sz="1200" b="1" dirty="0">
              <a:latin typeface="メイリオ" panose="020B0604030504040204" pitchFamily="50" charset="-128"/>
              <a:ea typeface="メイリオ" panose="020B0604030504040204" pitchFamily="50" charset="-128"/>
            </a:endParaRPr>
          </a:p>
          <a:p>
            <a:pPr algn="ctr"/>
            <a:endParaRPr kumimoji="1" lang="en-US" altLang="ja-JP" sz="1200" b="1" dirty="0">
              <a:latin typeface="メイリオ" panose="020B0604030504040204" pitchFamily="50" charset="-128"/>
              <a:ea typeface="メイリオ" panose="020B0604030504040204" pitchFamily="50" charset="-128"/>
            </a:endParaRPr>
          </a:p>
          <a:p>
            <a:pPr algn="ctr"/>
            <a:endParaRPr kumimoji="1" lang="ja-JP" altLang="en-US" sz="1200" b="1" dirty="0">
              <a:latin typeface="メイリオ" panose="020B0604030504040204" pitchFamily="50" charset="-128"/>
              <a:ea typeface="メイリオ" panose="020B0604030504040204" pitchFamily="50" charset="-128"/>
            </a:endParaRPr>
          </a:p>
        </p:txBody>
      </p:sp>
      <p:sp>
        <p:nvSpPr>
          <p:cNvPr id="34" name="右中かっこ 33">
            <a:extLst>
              <a:ext uri="{FF2B5EF4-FFF2-40B4-BE49-F238E27FC236}">
                <a16:creationId xmlns:a16="http://schemas.microsoft.com/office/drawing/2014/main" id="{C848681E-3723-4107-A2DA-DBFC147B4E98}"/>
              </a:ext>
            </a:extLst>
          </p:cNvPr>
          <p:cNvSpPr/>
          <p:nvPr/>
        </p:nvSpPr>
        <p:spPr>
          <a:xfrm>
            <a:off x="7437863" y="1466385"/>
            <a:ext cx="332679" cy="4884235"/>
          </a:xfrm>
          <a:prstGeom prst="rightBrace">
            <a:avLst/>
          </a:prstGeom>
          <a:ln w="57150"/>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35" name="四角形: 角を丸くする 34">
            <a:extLst>
              <a:ext uri="{FF2B5EF4-FFF2-40B4-BE49-F238E27FC236}">
                <a16:creationId xmlns:a16="http://schemas.microsoft.com/office/drawing/2014/main" id="{7982D5A1-B4EC-4AEC-8D4C-0EF4E368A543}"/>
              </a:ext>
            </a:extLst>
          </p:cNvPr>
          <p:cNvSpPr/>
          <p:nvPr/>
        </p:nvSpPr>
        <p:spPr>
          <a:xfrm>
            <a:off x="9997068" y="3083316"/>
            <a:ext cx="1208049" cy="1700560"/>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kumimoji="1" lang="ja-JP" altLang="en-US" sz="1600" b="1" dirty="0">
                <a:latin typeface="メイリオ" panose="020B0604030504040204" pitchFamily="50" charset="-128"/>
                <a:ea typeface="メイリオ" panose="020B0604030504040204" pitchFamily="50" charset="-128"/>
              </a:rPr>
              <a:t>参加表明</a:t>
            </a:r>
            <a:endParaRPr kumimoji="1" lang="en-US" altLang="ja-JP" sz="1600" b="1" dirty="0">
              <a:latin typeface="メイリオ" panose="020B0604030504040204" pitchFamily="50" charset="-128"/>
              <a:ea typeface="メイリオ" panose="020B0604030504040204" pitchFamily="50" charset="-128"/>
            </a:endParaRPr>
          </a:p>
          <a:p>
            <a:pPr algn="ctr"/>
            <a:r>
              <a:rPr lang="ja-JP" altLang="en-US" sz="1600" b="1" dirty="0">
                <a:latin typeface="メイリオ" panose="020B0604030504040204" pitchFamily="50" charset="-128"/>
                <a:ea typeface="メイリオ" panose="020B0604030504040204" pitchFamily="50" charset="-128"/>
              </a:rPr>
              <a:t>提案提出</a:t>
            </a:r>
            <a:endParaRPr kumimoji="1" lang="ja-JP" altLang="en-US" sz="1600" b="1" dirty="0">
              <a:latin typeface="メイリオ" panose="020B0604030504040204" pitchFamily="50" charset="-128"/>
              <a:ea typeface="メイリオ" panose="020B0604030504040204" pitchFamily="50" charset="-128"/>
            </a:endParaRPr>
          </a:p>
        </p:txBody>
      </p:sp>
      <p:cxnSp>
        <p:nvCxnSpPr>
          <p:cNvPr id="37" name="直線矢印コネクタ 36">
            <a:extLst>
              <a:ext uri="{FF2B5EF4-FFF2-40B4-BE49-F238E27FC236}">
                <a16:creationId xmlns:a16="http://schemas.microsoft.com/office/drawing/2014/main" id="{807FF79D-7BD7-4AF2-938D-DC1D73F52B52}"/>
              </a:ext>
            </a:extLst>
          </p:cNvPr>
          <p:cNvCxnSpPr>
            <a:cxnSpLocks/>
            <a:endCxn id="35" idx="1"/>
          </p:cNvCxnSpPr>
          <p:nvPr/>
        </p:nvCxnSpPr>
        <p:spPr>
          <a:xfrm flipV="1">
            <a:off x="9629078" y="3933596"/>
            <a:ext cx="367990" cy="30444"/>
          </a:xfrm>
          <a:prstGeom prst="straightConnector1">
            <a:avLst/>
          </a:prstGeom>
          <a:ln w="76200">
            <a:tailEnd type="triangle"/>
          </a:ln>
        </p:spPr>
        <p:style>
          <a:lnRef idx="1">
            <a:schemeClr val="accent1"/>
          </a:lnRef>
          <a:fillRef idx="0">
            <a:schemeClr val="accent1"/>
          </a:fillRef>
          <a:effectRef idx="0">
            <a:schemeClr val="accent1"/>
          </a:effectRef>
          <a:fontRef idx="minor">
            <a:schemeClr val="tx1"/>
          </a:fontRef>
        </p:style>
      </p:cxnSp>
      <p:sp>
        <p:nvSpPr>
          <p:cNvPr id="50" name="四角形: 角を丸くする 49">
            <a:extLst>
              <a:ext uri="{FF2B5EF4-FFF2-40B4-BE49-F238E27FC236}">
                <a16:creationId xmlns:a16="http://schemas.microsoft.com/office/drawing/2014/main" id="{24FC76FE-D16D-4AE2-A9E0-47323FAA4371}"/>
              </a:ext>
            </a:extLst>
          </p:cNvPr>
          <p:cNvSpPr/>
          <p:nvPr/>
        </p:nvSpPr>
        <p:spPr>
          <a:xfrm>
            <a:off x="2642839" y="1287966"/>
            <a:ext cx="992456" cy="1834362"/>
          </a:xfrm>
          <a:prstGeom prst="round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kumimoji="1" lang="ja-JP" altLang="en-US" sz="1400" dirty="0"/>
              <a:t>目論見書</a:t>
            </a:r>
            <a:endParaRPr kumimoji="1" lang="en-US" altLang="ja-JP" sz="1400" dirty="0"/>
          </a:p>
          <a:p>
            <a:pPr algn="ctr"/>
            <a:endParaRPr lang="en-US" altLang="ja-JP" sz="1400" dirty="0"/>
          </a:p>
          <a:p>
            <a:pPr algn="ctr"/>
            <a:r>
              <a:rPr kumimoji="1" lang="ja-JP" altLang="en-US" sz="1400" dirty="0"/>
              <a:t>案</a:t>
            </a:r>
            <a:endParaRPr kumimoji="1" lang="en-US" altLang="ja-JP" sz="1400" dirty="0"/>
          </a:p>
          <a:p>
            <a:pPr algn="ctr"/>
            <a:endParaRPr lang="en-US" altLang="ja-JP" sz="1400" dirty="0"/>
          </a:p>
          <a:p>
            <a:pPr algn="ctr"/>
            <a:r>
              <a:rPr kumimoji="1" lang="ja-JP" altLang="en-US" sz="1400" dirty="0"/>
              <a:t>一次案</a:t>
            </a:r>
            <a:endParaRPr kumimoji="1" lang="en-US" altLang="ja-JP" sz="1400" dirty="0"/>
          </a:p>
          <a:p>
            <a:pPr algn="ctr"/>
            <a:r>
              <a:rPr lang="ja-JP" altLang="en-US" sz="1400" dirty="0"/>
              <a:t>二次案</a:t>
            </a:r>
            <a:endParaRPr lang="en-US" altLang="ja-JP" sz="1400" dirty="0"/>
          </a:p>
          <a:p>
            <a:pPr algn="ctr"/>
            <a:r>
              <a:rPr kumimoji="1" lang="ja-JP" altLang="en-US" sz="1400" dirty="0"/>
              <a:t>三</a:t>
            </a:r>
            <a:r>
              <a:rPr lang="ja-JP" altLang="en-US" sz="1400" dirty="0"/>
              <a:t>次案</a:t>
            </a:r>
            <a:endParaRPr kumimoji="1" lang="ja-JP" altLang="en-US" sz="1400" dirty="0"/>
          </a:p>
        </p:txBody>
      </p:sp>
      <p:sp>
        <p:nvSpPr>
          <p:cNvPr id="52" name="矢印: 右 51">
            <a:extLst>
              <a:ext uri="{FF2B5EF4-FFF2-40B4-BE49-F238E27FC236}">
                <a16:creationId xmlns:a16="http://schemas.microsoft.com/office/drawing/2014/main" id="{FCC05602-A3F0-4C0E-A40B-B7C20A7A42EF}"/>
              </a:ext>
            </a:extLst>
          </p:cNvPr>
          <p:cNvSpPr/>
          <p:nvPr/>
        </p:nvSpPr>
        <p:spPr>
          <a:xfrm>
            <a:off x="2826834" y="917162"/>
            <a:ext cx="7409986" cy="658171"/>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dirty="0">
                <a:latin typeface="メイリオ" panose="020B0604030504040204" pitchFamily="50" charset="-128"/>
                <a:ea typeface="メイリオ" panose="020B0604030504040204" pitchFamily="50" charset="-128"/>
              </a:rPr>
              <a:t>目論見書・企画書の深化</a:t>
            </a:r>
          </a:p>
        </p:txBody>
      </p:sp>
    </p:spTree>
    <p:extLst>
      <p:ext uri="{BB962C8B-B14F-4D97-AF65-F5344CB8AC3E}">
        <p14:creationId xmlns:p14="http://schemas.microsoft.com/office/powerpoint/2010/main" val="357010607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A55DD6D-DAB3-479B-A333-BA646C01AF27}"/>
              </a:ext>
            </a:extLst>
          </p:cNvPr>
          <p:cNvSpPr>
            <a:spLocks noGrp="1"/>
          </p:cNvSpPr>
          <p:nvPr>
            <p:ph type="title"/>
          </p:nvPr>
        </p:nvSpPr>
        <p:spPr>
          <a:xfrm>
            <a:off x="677334" y="280639"/>
            <a:ext cx="8596668" cy="477644"/>
          </a:xfrm>
        </p:spPr>
        <p:txBody>
          <a:bodyPr>
            <a:normAutofit fontScale="90000"/>
          </a:bodyPr>
          <a:lstStyle/>
          <a:p>
            <a:r>
              <a:rPr kumimoji="1" lang="ja-JP" altLang="en-US" dirty="0"/>
              <a:t>どんなコンセプトが、必要？</a:t>
            </a:r>
          </a:p>
        </p:txBody>
      </p:sp>
      <p:sp>
        <p:nvSpPr>
          <p:cNvPr id="3" name="スライド番号プレースホルダー 2">
            <a:extLst>
              <a:ext uri="{FF2B5EF4-FFF2-40B4-BE49-F238E27FC236}">
                <a16:creationId xmlns:a16="http://schemas.microsoft.com/office/drawing/2014/main" id="{5327066C-F818-44DF-AA22-22B3C1450F88}"/>
              </a:ext>
            </a:extLst>
          </p:cNvPr>
          <p:cNvSpPr>
            <a:spLocks noGrp="1"/>
          </p:cNvSpPr>
          <p:nvPr>
            <p:ph type="sldNum" sz="quarter" idx="12"/>
          </p:nvPr>
        </p:nvSpPr>
        <p:spPr/>
        <p:txBody>
          <a:bodyPr/>
          <a:lstStyle/>
          <a:p>
            <a:fld id="{8CBE0B6B-AA1C-4A08-8C69-36F95E8FD104}" type="slidenum">
              <a:rPr kumimoji="1" lang="ja-JP" altLang="en-US" smtClean="0"/>
              <a:t>9</a:t>
            </a:fld>
            <a:endParaRPr kumimoji="1" lang="ja-JP" altLang="en-US"/>
          </a:p>
        </p:txBody>
      </p:sp>
      <p:sp>
        <p:nvSpPr>
          <p:cNvPr id="4" name="四角形: 角を丸くする 3">
            <a:extLst>
              <a:ext uri="{FF2B5EF4-FFF2-40B4-BE49-F238E27FC236}">
                <a16:creationId xmlns:a16="http://schemas.microsoft.com/office/drawing/2014/main" id="{A8ACFCA2-4A63-408B-A58F-2CE213E96F33}"/>
              </a:ext>
            </a:extLst>
          </p:cNvPr>
          <p:cNvSpPr/>
          <p:nvPr/>
        </p:nvSpPr>
        <p:spPr>
          <a:xfrm>
            <a:off x="334536" y="1499839"/>
            <a:ext cx="1761893" cy="100918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t>事業は</a:t>
            </a:r>
            <a:endParaRPr kumimoji="1" lang="en-US" altLang="ja-JP" dirty="0"/>
          </a:p>
          <a:p>
            <a:pPr algn="ctr"/>
            <a:r>
              <a:rPr kumimoji="1" lang="ja-JP" altLang="en-US" dirty="0"/>
              <a:t>なにか</a:t>
            </a:r>
            <a:endParaRPr kumimoji="1" lang="en-US" altLang="ja-JP" dirty="0"/>
          </a:p>
          <a:p>
            <a:pPr algn="ctr"/>
            <a:r>
              <a:rPr kumimoji="1" lang="ja-JP" altLang="en-US" dirty="0"/>
              <a:t>コンセプト</a:t>
            </a:r>
          </a:p>
        </p:txBody>
      </p:sp>
      <p:sp>
        <p:nvSpPr>
          <p:cNvPr id="5" name="正方形/長方形 4">
            <a:extLst>
              <a:ext uri="{FF2B5EF4-FFF2-40B4-BE49-F238E27FC236}">
                <a16:creationId xmlns:a16="http://schemas.microsoft.com/office/drawing/2014/main" id="{A0984843-52EE-436D-8E1C-BBC8D191B454}"/>
              </a:ext>
            </a:extLst>
          </p:cNvPr>
          <p:cNvSpPr/>
          <p:nvPr/>
        </p:nvSpPr>
        <p:spPr>
          <a:xfrm>
            <a:off x="340112" y="2771078"/>
            <a:ext cx="1750742" cy="2520176"/>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ja-JP" altLang="en-US" dirty="0"/>
              <a:t>子育住宅</a:t>
            </a:r>
            <a:endParaRPr kumimoji="1" lang="en-US" altLang="ja-JP" dirty="0"/>
          </a:p>
          <a:p>
            <a:pPr algn="ctr"/>
            <a:r>
              <a:rPr kumimoji="1" lang="ja-JP" altLang="en-US" dirty="0"/>
              <a:t>市営住宅</a:t>
            </a:r>
            <a:endParaRPr kumimoji="1" lang="en-US" altLang="ja-JP" dirty="0"/>
          </a:p>
          <a:p>
            <a:pPr algn="ctr"/>
            <a:r>
              <a:rPr kumimoji="1" lang="ja-JP" altLang="en-US" dirty="0"/>
              <a:t>スポーツ公園</a:t>
            </a:r>
            <a:endParaRPr kumimoji="1" lang="en-US" altLang="ja-JP" dirty="0"/>
          </a:p>
          <a:p>
            <a:pPr algn="ctr"/>
            <a:r>
              <a:rPr kumimoji="1" lang="ja-JP" altLang="en-US" dirty="0"/>
              <a:t>観光公園</a:t>
            </a:r>
            <a:endParaRPr kumimoji="1" lang="en-US" altLang="ja-JP" dirty="0"/>
          </a:p>
          <a:p>
            <a:pPr algn="ctr"/>
            <a:r>
              <a:rPr kumimoji="1" lang="ja-JP" altLang="en-US" dirty="0"/>
              <a:t>森林公園</a:t>
            </a:r>
            <a:endParaRPr kumimoji="1" lang="en-US" altLang="ja-JP" dirty="0"/>
          </a:p>
          <a:p>
            <a:pPr algn="ctr"/>
            <a:endParaRPr kumimoji="1" lang="en-US" altLang="ja-JP" dirty="0"/>
          </a:p>
          <a:p>
            <a:pPr algn="ctr"/>
            <a:r>
              <a:rPr kumimoji="1" lang="ja-JP" altLang="en-US" dirty="0"/>
              <a:t>文化複合</a:t>
            </a:r>
            <a:endParaRPr kumimoji="1" lang="en-US" altLang="ja-JP" dirty="0"/>
          </a:p>
          <a:p>
            <a:pPr algn="ctr"/>
            <a:r>
              <a:rPr kumimoji="1" lang="ja-JP" altLang="en-US" dirty="0"/>
              <a:t>上下水道</a:t>
            </a:r>
          </a:p>
        </p:txBody>
      </p:sp>
      <p:sp>
        <p:nvSpPr>
          <p:cNvPr id="6" name="四角形: 角を丸くする 5">
            <a:extLst>
              <a:ext uri="{FF2B5EF4-FFF2-40B4-BE49-F238E27FC236}">
                <a16:creationId xmlns:a16="http://schemas.microsoft.com/office/drawing/2014/main" id="{3A1D8129-EB32-4D4E-A605-23638E789CE6}"/>
              </a:ext>
            </a:extLst>
          </p:cNvPr>
          <p:cNvSpPr/>
          <p:nvPr/>
        </p:nvSpPr>
        <p:spPr>
          <a:xfrm>
            <a:off x="1895707" y="2330605"/>
            <a:ext cx="1957039" cy="59101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t>当</a:t>
            </a:r>
            <a:r>
              <a:rPr kumimoji="1" lang="en-US" altLang="ja-JP" dirty="0"/>
              <a:t>G</a:t>
            </a:r>
            <a:r>
              <a:rPr kumimoji="1" lang="ja-JP" altLang="en-US" dirty="0"/>
              <a:t>の</a:t>
            </a:r>
            <a:endParaRPr kumimoji="1" lang="en-US" altLang="ja-JP" dirty="0"/>
          </a:p>
          <a:p>
            <a:pPr algn="ctr"/>
            <a:r>
              <a:rPr kumimoji="1" lang="ja-JP" altLang="en-US" dirty="0"/>
              <a:t>コンセプト</a:t>
            </a:r>
          </a:p>
        </p:txBody>
      </p:sp>
      <p:sp>
        <p:nvSpPr>
          <p:cNvPr id="7" name="楕円 6">
            <a:extLst>
              <a:ext uri="{FF2B5EF4-FFF2-40B4-BE49-F238E27FC236}">
                <a16:creationId xmlns:a16="http://schemas.microsoft.com/office/drawing/2014/main" id="{6E31E436-632B-4A66-856E-785AB39B6D06}"/>
              </a:ext>
            </a:extLst>
          </p:cNvPr>
          <p:cNvSpPr/>
          <p:nvPr/>
        </p:nvSpPr>
        <p:spPr>
          <a:xfrm>
            <a:off x="2157762" y="2921620"/>
            <a:ext cx="1533292" cy="2369634"/>
          </a:xfrm>
          <a:prstGeom prst="ellipse">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ja-JP" altLang="en-US" dirty="0"/>
              <a:t>将来を</a:t>
            </a:r>
            <a:endParaRPr kumimoji="1" lang="en-US" altLang="ja-JP" dirty="0"/>
          </a:p>
          <a:p>
            <a:pPr algn="ctr"/>
            <a:r>
              <a:rPr kumimoji="1" lang="ja-JP" altLang="en-US" dirty="0"/>
              <a:t>見据え</a:t>
            </a:r>
            <a:endParaRPr kumimoji="1" lang="en-US" altLang="ja-JP" dirty="0"/>
          </a:p>
          <a:p>
            <a:pPr algn="ctr"/>
            <a:endParaRPr kumimoji="1" lang="en-US" altLang="ja-JP" dirty="0"/>
          </a:p>
          <a:p>
            <a:pPr algn="ctr"/>
            <a:r>
              <a:rPr kumimoji="1" lang="ja-JP" altLang="en-US" dirty="0"/>
              <a:t>どんな</a:t>
            </a:r>
            <a:endParaRPr kumimoji="1" lang="en-US" altLang="ja-JP" dirty="0"/>
          </a:p>
          <a:p>
            <a:pPr algn="ctr"/>
            <a:r>
              <a:rPr kumimoji="1" lang="ja-JP" altLang="en-US" dirty="0"/>
              <a:t>施設で</a:t>
            </a:r>
            <a:endParaRPr kumimoji="1" lang="en-US" altLang="ja-JP" dirty="0"/>
          </a:p>
          <a:p>
            <a:pPr algn="ctr"/>
            <a:r>
              <a:rPr kumimoji="1" lang="ja-JP" altLang="en-US" dirty="0"/>
              <a:t>あるべきか</a:t>
            </a:r>
          </a:p>
        </p:txBody>
      </p:sp>
      <p:sp>
        <p:nvSpPr>
          <p:cNvPr id="8" name="楕円 7">
            <a:extLst>
              <a:ext uri="{FF2B5EF4-FFF2-40B4-BE49-F238E27FC236}">
                <a16:creationId xmlns:a16="http://schemas.microsoft.com/office/drawing/2014/main" id="{6215543C-8975-4097-96AB-5100A593AD7D}"/>
              </a:ext>
            </a:extLst>
          </p:cNvPr>
          <p:cNvSpPr/>
          <p:nvPr/>
        </p:nvSpPr>
        <p:spPr>
          <a:xfrm>
            <a:off x="2212122" y="5285790"/>
            <a:ext cx="1324207" cy="1120697"/>
          </a:xfrm>
          <a:prstGeom prst="ellipse">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ja-JP" altLang="en-US" dirty="0"/>
              <a:t>ラフ</a:t>
            </a:r>
            <a:endParaRPr kumimoji="1" lang="en-US" altLang="ja-JP" dirty="0"/>
          </a:p>
          <a:p>
            <a:pPr algn="ctr"/>
            <a:r>
              <a:rPr kumimoji="1" lang="ja-JP" altLang="en-US" dirty="0"/>
              <a:t>コンセプト</a:t>
            </a:r>
          </a:p>
        </p:txBody>
      </p:sp>
      <p:sp>
        <p:nvSpPr>
          <p:cNvPr id="9" name="四角形: 角を丸くする 8">
            <a:extLst>
              <a:ext uri="{FF2B5EF4-FFF2-40B4-BE49-F238E27FC236}">
                <a16:creationId xmlns:a16="http://schemas.microsoft.com/office/drawing/2014/main" id="{B9448851-BF12-4EA5-AD76-CACB867BDCBE}"/>
              </a:ext>
            </a:extLst>
          </p:cNvPr>
          <p:cNvSpPr/>
          <p:nvPr/>
        </p:nvSpPr>
        <p:spPr>
          <a:xfrm>
            <a:off x="334536" y="864220"/>
            <a:ext cx="2146610" cy="485078"/>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kumimoji="1" lang="ja-JP" altLang="en-US" dirty="0"/>
              <a:t>基本計画・構想</a:t>
            </a:r>
          </a:p>
        </p:txBody>
      </p:sp>
      <p:sp>
        <p:nvSpPr>
          <p:cNvPr id="10" name="四角形: 角を丸くする 9">
            <a:extLst>
              <a:ext uri="{FF2B5EF4-FFF2-40B4-BE49-F238E27FC236}">
                <a16:creationId xmlns:a16="http://schemas.microsoft.com/office/drawing/2014/main" id="{D03F907A-FB01-4AF1-ADF3-1638332E4F05}"/>
              </a:ext>
            </a:extLst>
          </p:cNvPr>
          <p:cNvSpPr/>
          <p:nvPr/>
        </p:nvSpPr>
        <p:spPr>
          <a:xfrm>
            <a:off x="2544336" y="864220"/>
            <a:ext cx="2624254" cy="485078"/>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kumimoji="1" lang="ja-JP" altLang="en-US" sz="1400" dirty="0"/>
              <a:t>サウンディング</a:t>
            </a:r>
            <a:endParaRPr kumimoji="1" lang="en-US" altLang="ja-JP" sz="1400" dirty="0"/>
          </a:p>
          <a:p>
            <a:pPr algn="ctr"/>
            <a:r>
              <a:rPr kumimoji="1" lang="ja-JP" altLang="en-US" sz="1400" dirty="0"/>
              <a:t>～実施方針</a:t>
            </a:r>
          </a:p>
        </p:txBody>
      </p:sp>
      <p:sp>
        <p:nvSpPr>
          <p:cNvPr id="11" name="四角形: 角を丸くする 10">
            <a:extLst>
              <a:ext uri="{FF2B5EF4-FFF2-40B4-BE49-F238E27FC236}">
                <a16:creationId xmlns:a16="http://schemas.microsoft.com/office/drawing/2014/main" id="{521665C3-C4EC-48F7-B71D-278A7A31745F}"/>
              </a:ext>
            </a:extLst>
          </p:cNvPr>
          <p:cNvSpPr/>
          <p:nvPr/>
        </p:nvSpPr>
        <p:spPr>
          <a:xfrm>
            <a:off x="2712534" y="1538923"/>
            <a:ext cx="2177276" cy="59101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a:t>機能分析</a:t>
            </a:r>
            <a:endParaRPr kumimoji="1" lang="en-US" altLang="ja-JP" sz="1400" dirty="0"/>
          </a:p>
          <a:p>
            <a:pPr algn="ctr"/>
            <a:r>
              <a:rPr kumimoji="1" lang="ja-JP" altLang="en-US" sz="1400" dirty="0"/>
              <a:t>チーム編成コンセプト</a:t>
            </a:r>
          </a:p>
        </p:txBody>
      </p:sp>
      <p:sp>
        <p:nvSpPr>
          <p:cNvPr id="12" name="四角形: 角を丸くする 11">
            <a:extLst>
              <a:ext uri="{FF2B5EF4-FFF2-40B4-BE49-F238E27FC236}">
                <a16:creationId xmlns:a16="http://schemas.microsoft.com/office/drawing/2014/main" id="{E6BFE380-7ECC-4340-8D40-BC966014069E}"/>
              </a:ext>
            </a:extLst>
          </p:cNvPr>
          <p:cNvSpPr/>
          <p:nvPr/>
        </p:nvSpPr>
        <p:spPr>
          <a:xfrm>
            <a:off x="4081346" y="2330605"/>
            <a:ext cx="808464" cy="1672683"/>
          </a:xfrm>
          <a:prstGeom prst="round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kumimoji="1" lang="ja-JP" altLang="en-US" dirty="0"/>
              <a:t>コア</a:t>
            </a:r>
            <a:endParaRPr kumimoji="1" lang="en-US" altLang="ja-JP" dirty="0"/>
          </a:p>
          <a:p>
            <a:pPr algn="ctr"/>
            <a:r>
              <a:rPr kumimoji="1" lang="ja-JP" altLang="en-US" dirty="0"/>
              <a:t>企業</a:t>
            </a:r>
            <a:endParaRPr kumimoji="1" lang="en-US" altLang="ja-JP" dirty="0"/>
          </a:p>
          <a:p>
            <a:pPr algn="ctr"/>
            <a:endParaRPr kumimoji="1" lang="en-US" altLang="ja-JP" dirty="0"/>
          </a:p>
          <a:p>
            <a:pPr algn="ctr"/>
            <a:r>
              <a:rPr kumimoji="1" lang="ja-JP" altLang="en-US" dirty="0"/>
              <a:t>構成企業</a:t>
            </a:r>
          </a:p>
        </p:txBody>
      </p:sp>
      <p:sp>
        <p:nvSpPr>
          <p:cNvPr id="13" name="四角形: 角を丸くする 12">
            <a:extLst>
              <a:ext uri="{FF2B5EF4-FFF2-40B4-BE49-F238E27FC236}">
                <a16:creationId xmlns:a16="http://schemas.microsoft.com/office/drawing/2014/main" id="{A594B4AF-BCA5-41AC-A482-C4BC18D6C1A0}"/>
              </a:ext>
            </a:extLst>
          </p:cNvPr>
          <p:cNvSpPr/>
          <p:nvPr/>
        </p:nvSpPr>
        <p:spPr>
          <a:xfrm>
            <a:off x="4081346" y="4203955"/>
            <a:ext cx="808464" cy="2258177"/>
          </a:xfrm>
          <a:prstGeom prst="round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kumimoji="1" lang="ja-JP" altLang="en-US" dirty="0"/>
              <a:t>協力企業</a:t>
            </a:r>
            <a:endParaRPr kumimoji="1" lang="en-US" altLang="ja-JP" dirty="0"/>
          </a:p>
          <a:p>
            <a:pPr algn="ctr"/>
            <a:endParaRPr kumimoji="1" lang="en-US" altLang="ja-JP" dirty="0"/>
          </a:p>
          <a:p>
            <a:pPr algn="ctr"/>
            <a:r>
              <a:rPr kumimoji="1" lang="ja-JP" altLang="en-US" dirty="0"/>
              <a:t>地元点</a:t>
            </a:r>
            <a:endParaRPr kumimoji="1" lang="en-US" altLang="ja-JP" dirty="0"/>
          </a:p>
          <a:p>
            <a:pPr algn="ctr"/>
            <a:endParaRPr kumimoji="1" lang="en-US" altLang="ja-JP" dirty="0"/>
          </a:p>
          <a:p>
            <a:pPr algn="ctr"/>
            <a:r>
              <a:rPr kumimoji="1" lang="ja-JP" altLang="en-US" dirty="0"/>
              <a:t>業務</a:t>
            </a:r>
            <a:endParaRPr kumimoji="1" lang="en-US" altLang="ja-JP" dirty="0"/>
          </a:p>
          <a:p>
            <a:pPr algn="ctr"/>
            <a:r>
              <a:rPr kumimoji="1" lang="ja-JP" altLang="en-US" dirty="0"/>
              <a:t>遂行</a:t>
            </a:r>
          </a:p>
        </p:txBody>
      </p:sp>
      <p:sp>
        <p:nvSpPr>
          <p:cNvPr id="14" name="四角形: 角を丸くする 13">
            <a:extLst>
              <a:ext uri="{FF2B5EF4-FFF2-40B4-BE49-F238E27FC236}">
                <a16:creationId xmlns:a16="http://schemas.microsoft.com/office/drawing/2014/main" id="{5EDB83AB-D211-4CF5-B58B-DC85F3E342F5}"/>
              </a:ext>
            </a:extLst>
          </p:cNvPr>
          <p:cNvSpPr/>
          <p:nvPr/>
        </p:nvSpPr>
        <p:spPr>
          <a:xfrm>
            <a:off x="5168590" y="2330605"/>
            <a:ext cx="2046249" cy="1672683"/>
          </a:xfrm>
          <a:prstGeom prst="round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kumimoji="1" lang="ja-JP" altLang="en-US" dirty="0"/>
              <a:t>コンソ</a:t>
            </a:r>
            <a:r>
              <a:rPr kumimoji="1" lang="en-US" altLang="ja-JP" dirty="0"/>
              <a:t>―</a:t>
            </a:r>
            <a:r>
              <a:rPr kumimoji="1" lang="ja-JP" altLang="en-US" dirty="0"/>
              <a:t>シャム会議</a:t>
            </a:r>
            <a:endParaRPr kumimoji="1" lang="en-US" altLang="ja-JP" dirty="0"/>
          </a:p>
          <a:p>
            <a:pPr algn="ctr"/>
            <a:r>
              <a:rPr kumimoji="1" lang="ja-JP" altLang="en-US" dirty="0"/>
              <a:t>共通コンセプト</a:t>
            </a:r>
            <a:endParaRPr kumimoji="1" lang="en-US" altLang="ja-JP" dirty="0"/>
          </a:p>
          <a:p>
            <a:pPr algn="ctr"/>
            <a:r>
              <a:rPr kumimoji="1" lang="ja-JP" altLang="en-US" dirty="0"/>
              <a:t>が必要</a:t>
            </a:r>
            <a:endParaRPr kumimoji="1" lang="en-US" altLang="ja-JP" dirty="0"/>
          </a:p>
          <a:p>
            <a:pPr algn="ctr"/>
            <a:endParaRPr kumimoji="1" lang="en-US" altLang="ja-JP" dirty="0"/>
          </a:p>
          <a:p>
            <a:pPr algn="ctr"/>
            <a:r>
              <a:rPr kumimoji="1" lang="ja-JP" altLang="en-US" dirty="0"/>
              <a:t>コア提案</a:t>
            </a:r>
          </a:p>
        </p:txBody>
      </p:sp>
      <p:sp>
        <p:nvSpPr>
          <p:cNvPr id="15" name="四角形: 角を丸くする 14">
            <a:extLst>
              <a:ext uri="{FF2B5EF4-FFF2-40B4-BE49-F238E27FC236}">
                <a16:creationId xmlns:a16="http://schemas.microsoft.com/office/drawing/2014/main" id="{91C433B1-251D-4021-A2F0-A35022546DDE}"/>
              </a:ext>
            </a:extLst>
          </p:cNvPr>
          <p:cNvSpPr/>
          <p:nvPr/>
        </p:nvSpPr>
        <p:spPr>
          <a:xfrm>
            <a:off x="5168590" y="4203955"/>
            <a:ext cx="2046249" cy="2202532"/>
          </a:xfrm>
          <a:prstGeom prst="round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kumimoji="1" lang="ja-JP" altLang="en-US" dirty="0"/>
              <a:t>関与の</a:t>
            </a:r>
            <a:endParaRPr kumimoji="1" lang="en-US" altLang="ja-JP" dirty="0"/>
          </a:p>
          <a:p>
            <a:pPr algn="ctr"/>
            <a:r>
              <a:rPr kumimoji="1" lang="ja-JP" altLang="en-US" dirty="0"/>
              <a:t>明確化</a:t>
            </a:r>
            <a:endParaRPr kumimoji="1" lang="en-US" altLang="ja-JP" dirty="0"/>
          </a:p>
          <a:p>
            <a:pPr algn="ctr"/>
            <a:endParaRPr kumimoji="1" lang="en-US" altLang="ja-JP" dirty="0"/>
          </a:p>
          <a:p>
            <a:pPr algn="ctr"/>
            <a:endParaRPr kumimoji="1" lang="en-US" altLang="ja-JP" dirty="0"/>
          </a:p>
          <a:p>
            <a:pPr algn="ctr"/>
            <a:endParaRPr kumimoji="1" lang="en-US" altLang="ja-JP" dirty="0"/>
          </a:p>
          <a:p>
            <a:pPr algn="ctr"/>
            <a:r>
              <a:rPr kumimoji="1" lang="ja-JP" altLang="en-US" dirty="0"/>
              <a:t>業務の明確化</a:t>
            </a:r>
            <a:endParaRPr kumimoji="1" lang="en-US" altLang="ja-JP" dirty="0"/>
          </a:p>
          <a:p>
            <a:pPr algn="ctr"/>
            <a:r>
              <a:rPr kumimoji="1" lang="ja-JP" altLang="en-US" dirty="0"/>
              <a:t>見積の提出</a:t>
            </a:r>
          </a:p>
        </p:txBody>
      </p:sp>
      <p:sp>
        <p:nvSpPr>
          <p:cNvPr id="16" name="四角形: 角を丸くする 15">
            <a:extLst>
              <a:ext uri="{FF2B5EF4-FFF2-40B4-BE49-F238E27FC236}">
                <a16:creationId xmlns:a16="http://schemas.microsoft.com/office/drawing/2014/main" id="{AA381114-E427-42C6-9655-03D4618C5661}"/>
              </a:ext>
            </a:extLst>
          </p:cNvPr>
          <p:cNvSpPr/>
          <p:nvPr/>
        </p:nvSpPr>
        <p:spPr>
          <a:xfrm>
            <a:off x="5231780" y="864220"/>
            <a:ext cx="2624254" cy="485078"/>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kumimoji="1" lang="ja-JP" altLang="en-US" sz="1400" dirty="0"/>
              <a:t>実施方針～</a:t>
            </a:r>
            <a:endParaRPr kumimoji="1" lang="en-US" altLang="ja-JP" sz="1400" dirty="0"/>
          </a:p>
          <a:p>
            <a:pPr algn="ctr"/>
            <a:r>
              <a:rPr kumimoji="1" lang="ja-JP" altLang="en-US" sz="1400" dirty="0"/>
              <a:t>募集要項</a:t>
            </a:r>
          </a:p>
        </p:txBody>
      </p:sp>
      <p:sp>
        <p:nvSpPr>
          <p:cNvPr id="17" name="楕円 16">
            <a:extLst>
              <a:ext uri="{FF2B5EF4-FFF2-40B4-BE49-F238E27FC236}">
                <a16:creationId xmlns:a16="http://schemas.microsoft.com/office/drawing/2014/main" id="{0F80C8BB-8632-4B46-8689-151FA1C418FA}"/>
              </a:ext>
            </a:extLst>
          </p:cNvPr>
          <p:cNvSpPr/>
          <p:nvPr/>
        </p:nvSpPr>
        <p:spPr>
          <a:xfrm>
            <a:off x="5272669" y="1455235"/>
            <a:ext cx="2780371" cy="79731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a:t>提案策定での各企業の使い方</a:t>
            </a:r>
            <a:endParaRPr kumimoji="1" lang="en-US" altLang="ja-JP" sz="1400" dirty="0"/>
          </a:p>
          <a:p>
            <a:pPr algn="ctr"/>
            <a:r>
              <a:rPr kumimoji="1" lang="ja-JP" altLang="en-US" sz="1400" dirty="0"/>
              <a:t>コンセプト</a:t>
            </a:r>
          </a:p>
        </p:txBody>
      </p:sp>
      <p:sp>
        <p:nvSpPr>
          <p:cNvPr id="18" name="円弧 17">
            <a:extLst>
              <a:ext uri="{FF2B5EF4-FFF2-40B4-BE49-F238E27FC236}">
                <a16:creationId xmlns:a16="http://schemas.microsoft.com/office/drawing/2014/main" id="{5379F360-7D49-4C71-BCE6-90F77B0CC181}"/>
              </a:ext>
            </a:extLst>
          </p:cNvPr>
          <p:cNvSpPr/>
          <p:nvPr/>
        </p:nvSpPr>
        <p:spPr>
          <a:xfrm>
            <a:off x="6919332" y="1977483"/>
            <a:ext cx="914400" cy="914400"/>
          </a:xfrm>
          <a:prstGeom prst="arc">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19" name="四角形: 角を丸くする 18">
            <a:extLst>
              <a:ext uri="{FF2B5EF4-FFF2-40B4-BE49-F238E27FC236}">
                <a16:creationId xmlns:a16="http://schemas.microsoft.com/office/drawing/2014/main" id="{A9CDC070-74FC-480C-BBA2-33EB93EAF60C}"/>
              </a:ext>
            </a:extLst>
          </p:cNvPr>
          <p:cNvSpPr/>
          <p:nvPr/>
        </p:nvSpPr>
        <p:spPr>
          <a:xfrm>
            <a:off x="8132955" y="858645"/>
            <a:ext cx="2624254" cy="485078"/>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kumimoji="1" lang="ja-JP" altLang="en-US" sz="1400" dirty="0"/>
              <a:t>提案策定業務</a:t>
            </a:r>
            <a:endParaRPr kumimoji="1" lang="en-US" altLang="ja-JP" sz="1400" dirty="0"/>
          </a:p>
          <a:p>
            <a:pPr algn="ctr"/>
            <a:r>
              <a:rPr kumimoji="1" lang="ja-JP" altLang="en-US" sz="1400" dirty="0"/>
              <a:t>コンセプト</a:t>
            </a:r>
          </a:p>
        </p:txBody>
      </p:sp>
      <p:sp>
        <p:nvSpPr>
          <p:cNvPr id="20" name="四角形: 角を丸くする 19">
            <a:extLst>
              <a:ext uri="{FF2B5EF4-FFF2-40B4-BE49-F238E27FC236}">
                <a16:creationId xmlns:a16="http://schemas.microsoft.com/office/drawing/2014/main" id="{1804A997-818C-48EA-BFE9-81327D3B1020}"/>
              </a:ext>
            </a:extLst>
          </p:cNvPr>
          <p:cNvSpPr/>
          <p:nvPr/>
        </p:nvSpPr>
        <p:spPr>
          <a:xfrm>
            <a:off x="8106937" y="1655956"/>
            <a:ext cx="2650272" cy="67464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t>比較表</a:t>
            </a:r>
            <a:endParaRPr kumimoji="1" lang="en-US" altLang="ja-JP" dirty="0"/>
          </a:p>
          <a:p>
            <a:pPr algn="ctr"/>
            <a:r>
              <a:rPr kumimoji="1" lang="ja-JP" altLang="en-US" dirty="0"/>
              <a:t>有無コンセプト</a:t>
            </a:r>
          </a:p>
        </p:txBody>
      </p:sp>
      <p:sp>
        <p:nvSpPr>
          <p:cNvPr id="21" name="四角形: 角を丸くする 20">
            <a:extLst>
              <a:ext uri="{FF2B5EF4-FFF2-40B4-BE49-F238E27FC236}">
                <a16:creationId xmlns:a16="http://schemas.microsoft.com/office/drawing/2014/main" id="{26D38748-03C4-489E-95BC-6C07E3B60D1A}"/>
              </a:ext>
            </a:extLst>
          </p:cNvPr>
          <p:cNvSpPr/>
          <p:nvPr/>
        </p:nvSpPr>
        <p:spPr>
          <a:xfrm>
            <a:off x="8106937" y="2524452"/>
            <a:ext cx="2650272" cy="67464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t>審査員分析</a:t>
            </a:r>
            <a:endParaRPr kumimoji="1" lang="en-US" altLang="ja-JP" dirty="0"/>
          </a:p>
          <a:p>
            <a:pPr algn="ctr"/>
            <a:r>
              <a:rPr kumimoji="1" lang="ja-JP" altLang="en-US" dirty="0"/>
              <a:t>コンセプト</a:t>
            </a:r>
          </a:p>
        </p:txBody>
      </p:sp>
      <p:pic>
        <p:nvPicPr>
          <p:cNvPr id="22" name="図 21">
            <a:extLst>
              <a:ext uri="{FF2B5EF4-FFF2-40B4-BE49-F238E27FC236}">
                <a16:creationId xmlns:a16="http://schemas.microsoft.com/office/drawing/2014/main" id="{6DB69E44-405D-4A08-9267-5237032F5813}"/>
              </a:ext>
            </a:extLst>
          </p:cNvPr>
          <p:cNvPicPr>
            <a:picLocks noChangeAspect="1"/>
          </p:cNvPicPr>
          <p:nvPr/>
        </p:nvPicPr>
        <p:blipFill>
          <a:blip r:embed="rId2"/>
          <a:stretch>
            <a:fillRect/>
          </a:stretch>
        </p:blipFill>
        <p:spPr>
          <a:xfrm>
            <a:off x="7476892" y="3220328"/>
            <a:ext cx="3718882" cy="810838"/>
          </a:xfrm>
          <a:prstGeom prst="rect">
            <a:avLst/>
          </a:prstGeom>
        </p:spPr>
      </p:pic>
      <p:sp>
        <p:nvSpPr>
          <p:cNvPr id="23" name="楕円 22">
            <a:extLst>
              <a:ext uri="{FF2B5EF4-FFF2-40B4-BE49-F238E27FC236}">
                <a16:creationId xmlns:a16="http://schemas.microsoft.com/office/drawing/2014/main" id="{EE4DD217-5DEA-4D81-95AB-51F2A8979713}"/>
              </a:ext>
            </a:extLst>
          </p:cNvPr>
          <p:cNvSpPr/>
          <p:nvPr/>
        </p:nvSpPr>
        <p:spPr>
          <a:xfrm>
            <a:off x="7422899" y="3985035"/>
            <a:ext cx="3702205" cy="749151"/>
          </a:xfrm>
          <a:prstGeom prst="ellipse">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kumimoji="1" lang="ja-JP" altLang="en-US" dirty="0"/>
              <a:t>施設計画に関する</a:t>
            </a:r>
            <a:endParaRPr kumimoji="1" lang="en-US" altLang="ja-JP" dirty="0"/>
          </a:p>
          <a:p>
            <a:pPr algn="ctr"/>
            <a:r>
              <a:rPr lang="ja-JP" altLang="en-US" dirty="0"/>
              <a:t>コンセプト</a:t>
            </a:r>
            <a:endParaRPr kumimoji="1" lang="ja-JP" altLang="en-US" dirty="0"/>
          </a:p>
        </p:txBody>
      </p:sp>
      <p:sp>
        <p:nvSpPr>
          <p:cNvPr id="24" name="楕円 23">
            <a:extLst>
              <a:ext uri="{FF2B5EF4-FFF2-40B4-BE49-F238E27FC236}">
                <a16:creationId xmlns:a16="http://schemas.microsoft.com/office/drawing/2014/main" id="{56A17CDC-0BC6-46A8-9382-1D807E7F04B3}"/>
              </a:ext>
            </a:extLst>
          </p:cNvPr>
          <p:cNvSpPr/>
          <p:nvPr/>
        </p:nvSpPr>
        <p:spPr>
          <a:xfrm>
            <a:off x="7376532" y="4749742"/>
            <a:ext cx="3702205" cy="749151"/>
          </a:xfrm>
          <a:prstGeom prst="ellipse">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kumimoji="1" lang="ja-JP" altLang="en-US" dirty="0"/>
              <a:t>施設計画に関する</a:t>
            </a:r>
            <a:endParaRPr kumimoji="1" lang="en-US" altLang="ja-JP" dirty="0"/>
          </a:p>
          <a:p>
            <a:pPr algn="ctr"/>
            <a:r>
              <a:rPr lang="ja-JP" altLang="en-US" dirty="0"/>
              <a:t>コンセプト</a:t>
            </a:r>
            <a:endParaRPr kumimoji="1" lang="ja-JP" altLang="en-US" dirty="0"/>
          </a:p>
        </p:txBody>
      </p:sp>
    </p:spTree>
    <p:extLst>
      <p:ext uri="{BB962C8B-B14F-4D97-AF65-F5344CB8AC3E}">
        <p14:creationId xmlns:p14="http://schemas.microsoft.com/office/powerpoint/2010/main" val="390303886"/>
      </p:ext>
    </p:extLst>
  </p:cSld>
  <p:clrMapOvr>
    <a:masterClrMapping/>
  </p:clrMapOvr>
</p:sld>
</file>

<file path=ppt/theme/theme1.xml><?xml version="1.0" encoding="utf-8"?>
<a:theme xmlns:a="http://schemas.openxmlformats.org/drawingml/2006/main" name="ファセット">
  <a:themeElements>
    <a:clrScheme name="ファセット">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ファセット">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ファセット">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TM02900688[[fn=ファセット]]</Template>
  <TotalTime>7953</TotalTime>
  <Words>2544</Words>
  <Application>Microsoft Office PowerPoint</Application>
  <PresentationFormat>ワイド画面</PresentationFormat>
  <Paragraphs>645</Paragraphs>
  <Slides>23</Slides>
  <Notes>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23</vt:i4>
      </vt:variant>
    </vt:vector>
  </HeadingPairs>
  <TitlesOfParts>
    <vt:vector size="29" baseType="lpstr">
      <vt:lpstr>メイリオ</vt:lpstr>
      <vt:lpstr>游ゴシック</vt:lpstr>
      <vt:lpstr>Arial</vt:lpstr>
      <vt:lpstr>Trebuchet MS</vt:lpstr>
      <vt:lpstr>Wingdings 3</vt:lpstr>
      <vt:lpstr>ファセット</vt:lpstr>
      <vt:lpstr>PowerPoint プレゼンテーション</vt:lpstr>
      <vt:lpstr>　　　　10回の内容</vt:lpstr>
      <vt:lpstr>　第6回提案の方向・コンセプト</vt:lpstr>
      <vt:lpstr>自治体発注の段階と民間の業務の流れ</vt:lpstr>
      <vt:lpstr>①コンセプト構築への道　</vt:lpstr>
      <vt:lpstr>コンセプト チーム構築時期  コンソ―シャムチームを束ねる 旗のようなもの  沢山の企業・人が 分担して提案策定 ひとりひとりが 常に意識しておくもの</vt:lpstr>
      <vt:lpstr>PowerPoint プレゼンテーション</vt:lpstr>
      <vt:lpstr>PowerPoint プレゼンテーション</vt:lpstr>
      <vt:lpstr>どんなコンセプトが、必要？</vt:lpstr>
      <vt:lpstr>大体明らかになることだけで方向性は？ 情報がはいってくる都度・コンセプトの深化のイメージ</vt:lpstr>
      <vt:lpstr>プレゼンテーションを意識するのも ひとつの方法</vt:lpstr>
      <vt:lpstr>審査での提案書の取り扱い について</vt:lpstr>
      <vt:lpstr>プレゼンテーションに意識　その１　事業計画分野 各分野担当者がコンセプト→具体的なキーポイント を。発表する。　　 ことを意識して、　提案作成のとき　実行してもらう。</vt:lpstr>
      <vt:lpstr>プレゼンテーションに意識　その２　設計建設分野 各分野担当者がコンセプト→具体的なキーポイント を。発表する。　　 ことを意識して、　提案作成のとき　実行してもらう。</vt:lpstr>
      <vt:lpstr>プレゼンテーションに意識　その３　維持管理分野 各分野担当者がコンセプト→具体的なキーポイント を。発表する。　　 ことを意識して、　提案作成のとき　実行してもらう。</vt:lpstr>
      <vt:lpstr>プレゼンテーションに意識　その４　運営分野 各分野担当者がコンセプト→具体的なキーポイント を。発表する。　　 ことを意識して、　提案作成のとき　実行してもらう。</vt:lpstr>
      <vt:lpstr>プレゼンテーションに意識　その５　自主事業分野 各分野担当者がコンセプト→具体的なキーポイント を。発表する。　　 ことを意識して、　提案作成のとき　実行してもらう。</vt:lpstr>
      <vt:lpstr>コンソ―シャム会議期間の間：</vt:lpstr>
      <vt:lpstr>提案策定のコンセプトからの手順</vt:lpstr>
      <vt:lpstr>提案策定手順</vt:lpstr>
      <vt:lpstr>エクセル版の提案書（次回に詳しく）</vt:lpstr>
      <vt:lpstr>事業のお金の流れと契約の種類：エンド企業受取額１００想定</vt:lpstr>
      <vt:lpstr>ご清聴　 ありがとうございました。</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tanuki kazehiki</dc:creator>
  <cp:lastModifiedBy>tanuki kazehiki</cp:lastModifiedBy>
  <cp:revision>36</cp:revision>
  <dcterms:created xsi:type="dcterms:W3CDTF">2021-05-17T04:17:13Z</dcterms:created>
  <dcterms:modified xsi:type="dcterms:W3CDTF">2021-09-23T10:20:09Z</dcterms:modified>
</cp:coreProperties>
</file>