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76"/>
  </p:notesMasterIdLst>
  <p:sldIdLst>
    <p:sldId id="256" r:id="rId2"/>
    <p:sldId id="1796" r:id="rId3"/>
    <p:sldId id="1794" r:id="rId4"/>
    <p:sldId id="1795" r:id="rId5"/>
    <p:sldId id="257" r:id="rId6"/>
    <p:sldId id="1798" r:id="rId7"/>
    <p:sldId id="262" r:id="rId8"/>
    <p:sldId id="1769" r:id="rId9"/>
    <p:sldId id="1786" r:id="rId10"/>
    <p:sldId id="1799" r:id="rId11"/>
    <p:sldId id="1771" r:id="rId12"/>
    <p:sldId id="1805" r:id="rId13"/>
    <p:sldId id="1806" r:id="rId14"/>
    <p:sldId id="1760" r:id="rId15"/>
    <p:sldId id="273" r:id="rId16"/>
    <p:sldId id="266" r:id="rId17"/>
    <p:sldId id="277" r:id="rId18"/>
    <p:sldId id="280" r:id="rId19"/>
    <p:sldId id="285" r:id="rId20"/>
    <p:sldId id="284" r:id="rId21"/>
    <p:sldId id="1784" r:id="rId22"/>
    <p:sldId id="1783" r:id="rId23"/>
    <p:sldId id="1800" r:id="rId24"/>
    <p:sldId id="260" r:id="rId25"/>
    <p:sldId id="717" r:id="rId26"/>
    <p:sldId id="1770" r:id="rId27"/>
    <p:sldId id="1792" r:id="rId28"/>
    <p:sldId id="1793" r:id="rId29"/>
    <p:sldId id="1767" r:id="rId30"/>
    <p:sldId id="1765" r:id="rId31"/>
    <p:sldId id="1797" r:id="rId32"/>
    <p:sldId id="1807" r:id="rId33"/>
    <p:sldId id="1773" r:id="rId34"/>
    <p:sldId id="1774" r:id="rId35"/>
    <p:sldId id="1775" r:id="rId36"/>
    <p:sldId id="1776" r:id="rId37"/>
    <p:sldId id="1777" r:id="rId38"/>
    <p:sldId id="1778" r:id="rId39"/>
    <p:sldId id="1779" r:id="rId40"/>
    <p:sldId id="1790" r:id="rId41"/>
    <p:sldId id="764" r:id="rId42"/>
    <p:sldId id="1810" r:id="rId43"/>
    <p:sldId id="1811" r:id="rId44"/>
    <p:sldId id="1809" r:id="rId45"/>
    <p:sldId id="1808" r:id="rId46"/>
    <p:sldId id="1803" r:id="rId47"/>
    <p:sldId id="1802" r:id="rId48"/>
    <p:sldId id="1801" r:id="rId49"/>
    <p:sldId id="727" r:id="rId50"/>
    <p:sldId id="729" r:id="rId51"/>
    <p:sldId id="730" r:id="rId52"/>
    <p:sldId id="731" r:id="rId53"/>
    <p:sldId id="732" r:id="rId54"/>
    <p:sldId id="760" r:id="rId55"/>
    <p:sldId id="761" r:id="rId56"/>
    <p:sldId id="733" r:id="rId57"/>
    <p:sldId id="762" r:id="rId58"/>
    <p:sldId id="754" r:id="rId59"/>
    <p:sldId id="261" r:id="rId60"/>
    <p:sldId id="734" r:id="rId61"/>
    <p:sldId id="735" r:id="rId62"/>
    <p:sldId id="737" r:id="rId63"/>
    <p:sldId id="287" r:id="rId64"/>
    <p:sldId id="738" r:id="rId65"/>
    <p:sldId id="755" r:id="rId66"/>
    <p:sldId id="1772" r:id="rId67"/>
    <p:sldId id="756" r:id="rId68"/>
    <p:sldId id="757" r:id="rId69"/>
    <p:sldId id="759" r:id="rId70"/>
    <p:sldId id="758" r:id="rId71"/>
    <p:sldId id="1804" r:id="rId72"/>
    <p:sldId id="746" r:id="rId73"/>
    <p:sldId id="749" r:id="rId74"/>
    <p:sldId id="340" r:id="rId7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83" d="100"/>
          <a:sy n="83" d="100"/>
        </p:scale>
        <p:origin x="45" y="2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EB9798-6A67-4A11-B793-7F2542C181D1}" type="datetimeFigureOut">
              <a:rPr kumimoji="1" lang="ja-JP" altLang="en-US" smtClean="0"/>
              <a:t>2021/10/8</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74CBF2-2EC1-4264-A135-373CA9A0256F}" type="slidenum">
              <a:rPr kumimoji="1" lang="ja-JP" altLang="en-US" smtClean="0"/>
              <a:t>‹#›</a:t>
            </a:fld>
            <a:endParaRPr kumimoji="1" lang="ja-JP" altLang="en-US"/>
          </a:p>
        </p:txBody>
      </p:sp>
    </p:spTree>
    <p:extLst>
      <p:ext uri="{BB962C8B-B14F-4D97-AF65-F5344CB8AC3E}">
        <p14:creationId xmlns:p14="http://schemas.microsoft.com/office/powerpoint/2010/main" val="45050713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534C2EF-8A97-4DAF-B099-E567883644D6}" type="slidenum">
              <a:rPr lang="en-US" smtClean="0"/>
              <a:pPr/>
              <a:t>15</a:t>
            </a:fld>
            <a:endParaRPr lang="en-US" dirty="0"/>
          </a:p>
        </p:txBody>
      </p:sp>
    </p:spTree>
    <p:extLst>
      <p:ext uri="{BB962C8B-B14F-4D97-AF65-F5344CB8AC3E}">
        <p14:creationId xmlns:p14="http://schemas.microsoft.com/office/powerpoint/2010/main" val="1267645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noProof="0" dirty="0"/>
          </a:p>
        </p:txBody>
      </p:sp>
      <p:sp>
        <p:nvSpPr>
          <p:cNvPr id="4" name="スライド番号プレースホルダー 3"/>
          <p:cNvSpPr>
            <a:spLocks noGrp="1"/>
          </p:cNvSpPr>
          <p:nvPr>
            <p:ph type="sldNum" sz="quarter" idx="10"/>
          </p:nvPr>
        </p:nvSpPr>
        <p:spPr/>
        <p:txBody>
          <a:bodyPr/>
          <a:lstStyle/>
          <a:p>
            <a:pPr algn="r" rtl="0"/>
            <a:fld id="{935E2820-AFE1-45FA-949E-17BDB534E1DC}" type="slidenum">
              <a:rPr lang="en-US" altLang="ja-JP" smtClean="0"/>
              <a:pPr algn="r" rtl="0"/>
              <a:t>16</a:t>
            </a:fld>
            <a:endParaRPr lang="en-US" altLang="ja-JP" dirty="0"/>
          </a:p>
        </p:txBody>
      </p:sp>
    </p:spTree>
    <p:extLst>
      <p:ext uri="{BB962C8B-B14F-4D97-AF65-F5344CB8AC3E}">
        <p14:creationId xmlns:p14="http://schemas.microsoft.com/office/powerpoint/2010/main" val="4179276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275029A-2D1E-47A5-9598-4A9AC47B3AC1}" type="slidenum">
              <a:rPr lang="en-US" altLang="ja-JP" smtClean="0"/>
              <a:pPr/>
              <a:t>73</a:t>
            </a:fld>
            <a:endParaRPr lang="ja-JP" altLang="en-US"/>
          </a:p>
        </p:txBody>
      </p:sp>
    </p:spTree>
    <p:extLst>
      <p:ext uri="{BB962C8B-B14F-4D97-AF65-F5344CB8AC3E}">
        <p14:creationId xmlns:p14="http://schemas.microsoft.com/office/powerpoint/2010/main" val="3241607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20ED0C2E-D043-4235-9A33-791557908BA7}" type="slidenum">
              <a:rPr lang="en-US" altLang="ja-JP" smtClean="0"/>
              <a:pPr>
                <a:defRPr/>
              </a:pPr>
              <a:t>74</a:t>
            </a:fld>
            <a:endParaRPr lang="en-US" altLang="ja-JP"/>
          </a:p>
        </p:txBody>
      </p:sp>
    </p:spTree>
    <p:extLst>
      <p:ext uri="{BB962C8B-B14F-4D97-AF65-F5344CB8AC3E}">
        <p14:creationId xmlns:p14="http://schemas.microsoft.com/office/powerpoint/2010/main" val="12647418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ja-JP" altLang="en-US"/>
              <a:t>マスター タイトルの書式設定</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10/8/2021</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ja-JP" altLang="en-US"/>
              <a:t>アイコンをクリックして図を追加</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A87A34-81AB-432B-8DAE-1953F412C126}" type="datetimeFigureOut">
              <a:rPr lang="en-US" dirty="0"/>
              <a:t>10/8/2021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A87A34-81AB-432B-8DAE-1953F412C126}" type="datetimeFigureOut">
              <a:rPr lang="en-US" dirty="0"/>
              <a:t>10/8/2021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ja-JP" altLang="en-US"/>
              <a:t>マスター タイトルの書式設定</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A87A34-81AB-432B-8DAE-1953F412C126}" type="datetimeFigureOut">
              <a:rPr lang="en-US" dirty="0"/>
              <a:t>10/8/2021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A87A34-81AB-432B-8DAE-1953F412C126}" type="datetimeFigureOut">
              <a:rPr lang="en-US" dirty="0"/>
              <a:t>10/8/2021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ja-JP" altLang="en-US"/>
              <a:t>マスター タイトルの書式設定</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48A87A34-81AB-432B-8DAE-1953F412C126}" type="datetimeFigureOut">
              <a:rPr lang="en-US" dirty="0"/>
              <a:t>10/8/2021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ja-JP" altLang="en-US"/>
              <a:t>マスター タイトルの書式設定</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ja-JP" altLang="en-US"/>
              <a:t>アイコンをクリックして図を追加</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ja-JP" altLang="en-US"/>
              <a:t>アイコンをクリックして図を追加</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ja-JP" altLang="en-US"/>
              <a:t>アイコンをクリックして図を追加</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48A87A34-81AB-432B-8DAE-1953F412C126}" type="datetimeFigureOut">
              <a:rPr lang="en-US" dirty="0"/>
              <a:t>10/8/2021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8A87A34-81AB-432B-8DAE-1953F412C126}" type="datetimeFigureOut">
              <a:rPr lang="en-US" dirty="0"/>
              <a:t>10/8/2021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41410" y="3073397"/>
            <a:ext cx="4878391" cy="271780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3073397"/>
            <a:ext cx="4875210" cy="271780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A87A34-81AB-432B-8DAE-1953F412C126}" type="datetimeFigureOut">
              <a:rPr lang="en-US" dirty="0"/>
              <a:t>10/8/2021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A87A34-81AB-432B-8DAE-1953F412C126}" type="datetimeFigureOut">
              <a:rPr lang="en-US" dirty="0"/>
              <a:t>10/8/2021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10/8/2021</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kumimoji="1"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kumimoji="1"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kumimoji="1"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kumimoji="1"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kumimoji="1"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kumimoji="1"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kumimoji="1"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kumimoji="1" sz="14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iba@image.ocn.ne.jp"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hyperlink" Target="https://www.pfinet.jp/index.php"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mailto:iba@image.ocn.ne.jp"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441D6E2-DC1D-4AC7-A794-4A1AB9517E0D}"/>
              </a:ext>
            </a:extLst>
          </p:cNvPr>
          <p:cNvSpPr>
            <a:spLocks noGrp="1"/>
          </p:cNvSpPr>
          <p:nvPr>
            <p:ph type="ctrTitle"/>
          </p:nvPr>
        </p:nvSpPr>
        <p:spPr>
          <a:xfrm>
            <a:off x="1892867" y="1041400"/>
            <a:ext cx="7769487" cy="2387600"/>
          </a:xfrm>
        </p:spPr>
        <p:txBody>
          <a:bodyPr>
            <a:normAutofit fontScale="90000"/>
          </a:bodyPr>
          <a:lstStyle/>
          <a:p>
            <a:r>
              <a:rPr kumimoji="1" lang="en-US" altLang="ja-JP" dirty="0"/>
              <a:t>PPP</a:t>
            </a:r>
            <a:r>
              <a:rPr kumimoji="1" lang="ja-JP" altLang="en-US" dirty="0"/>
              <a:t>・</a:t>
            </a:r>
            <a:r>
              <a:rPr kumimoji="1" lang="en-US" altLang="ja-JP" dirty="0"/>
              <a:t>PFI</a:t>
            </a:r>
            <a:r>
              <a:rPr kumimoji="1" lang="ja-JP" altLang="en-US" dirty="0"/>
              <a:t>プロジェクトマネージャー</a:t>
            </a:r>
            <a:br>
              <a:rPr kumimoji="1" lang="en-US" altLang="ja-JP" dirty="0"/>
            </a:br>
            <a:r>
              <a:rPr kumimoji="1" lang="ja-JP" altLang="en-US" dirty="0"/>
              <a:t>新人研修</a:t>
            </a:r>
            <a:br>
              <a:rPr kumimoji="1" lang="en-US" altLang="ja-JP" dirty="0"/>
            </a:br>
            <a:r>
              <a:rPr kumimoji="1" lang="ja-JP" altLang="en-US" dirty="0"/>
              <a:t>（第１回）基礎編</a:t>
            </a:r>
            <a:br>
              <a:rPr kumimoji="1" lang="en-US" altLang="ja-JP" dirty="0"/>
            </a:br>
            <a:endParaRPr kumimoji="1" lang="ja-JP" altLang="en-US" dirty="0"/>
          </a:p>
        </p:txBody>
      </p:sp>
      <p:sp>
        <p:nvSpPr>
          <p:cNvPr id="3" name="字幕 2">
            <a:extLst>
              <a:ext uri="{FF2B5EF4-FFF2-40B4-BE49-F238E27FC236}">
                <a16:creationId xmlns:a16="http://schemas.microsoft.com/office/drawing/2014/main" id="{C0ABB488-32DF-4026-97F1-56FB27B3558A}"/>
              </a:ext>
            </a:extLst>
          </p:cNvPr>
          <p:cNvSpPr>
            <a:spLocks noGrp="1"/>
          </p:cNvSpPr>
          <p:nvPr>
            <p:ph type="subTitle" idx="1"/>
          </p:nvPr>
        </p:nvSpPr>
        <p:spPr>
          <a:xfrm>
            <a:off x="5521345" y="3756612"/>
            <a:ext cx="5835852" cy="2165148"/>
          </a:xfrm>
        </p:spPr>
        <p:txBody>
          <a:bodyPr>
            <a:noAutofit/>
          </a:bodyPr>
          <a:lstStyle/>
          <a:p>
            <a:r>
              <a:rPr kumimoji="1" lang="ja-JP" altLang="en-US" sz="2400" b="1" dirty="0"/>
              <a:t>一般社団法人　国土政策研究会　　理事</a:t>
            </a:r>
            <a:endParaRPr kumimoji="1" lang="en-US" altLang="ja-JP" sz="2400" b="1" dirty="0"/>
          </a:p>
          <a:p>
            <a:r>
              <a:rPr lang="ja-JP" altLang="en-US" sz="2400" b="1" dirty="0"/>
              <a:t>伊庭　良知</a:t>
            </a:r>
            <a:endParaRPr lang="en-US" altLang="ja-JP" sz="2400" b="1" dirty="0"/>
          </a:p>
          <a:p>
            <a:r>
              <a:rPr kumimoji="1" lang="en-US" altLang="ja-JP" sz="24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sym typeface="ＭＳ Ｐゴシック" panose="020B0600070205080204" pitchFamily="50" charset="-128"/>
                <a:hlinkClick r:id="rId2">
                  <a:extLst>
                    <a:ext uri="{A12FA001-AC4F-418D-AE19-62706E023703}">
                      <ahyp:hlinkClr xmlns:ahyp="http://schemas.microsoft.com/office/drawing/2018/hyperlinkcolor" val="tx"/>
                    </a:ext>
                  </a:extLst>
                </a:hlinkClick>
              </a:rPr>
              <a:t>E-Mail: iba@image.ocn.ne.jp</a:t>
            </a:r>
            <a:endParaRPr kumimoji="1" lang="en-US" altLang="ja-JP" sz="24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sym typeface="ＭＳ Ｐゴシック" panose="020B0600070205080204" pitchFamily="50" charset="-128"/>
            </a:endParaRPr>
          </a:p>
          <a:p>
            <a:r>
              <a:rPr lang="en-US" altLang="ja-JP" sz="2400" b="1" cap="none" dirty="0">
                <a:solidFill>
                  <a:srgbClr val="000000"/>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090-8102-3434</a:t>
            </a:r>
            <a:endParaRPr kumimoji="1" lang="ja-JP" altLang="en-US" sz="2400" b="1" dirty="0"/>
          </a:p>
        </p:txBody>
      </p:sp>
    </p:spTree>
    <p:extLst>
      <p:ext uri="{BB962C8B-B14F-4D97-AF65-F5344CB8AC3E}">
        <p14:creationId xmlns:p14="http://schemas.microsoft.com/office/powerpoint/2010/main" val="3380464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C6B54604-09AF-46D9-952D-4EA099AA6D56}"/>
              </a:ext>
            </a:extLst>
          </p:cNvPr>
          <p:cNvSpPr>
            <a:spLocks noGrp="1"/>
          </p:cNvSpPr>
          <p:nvPr>
            <p:ph type="title"/>
          </p:nvPr>
        </p:nvSpPr>
        <p:spPr>
          <a:xfrm>
            <a:off x="751323" y="1600200"/>
            <a:ext cx="10829492" cy="1754541"/>
          </a:xfrm>
        </p:spPr>
        <p:txBody>
          <a:bodyPr>
            <a:normAutofit/>
          </a:bodyPr>
          <a:lstStyle/>
          <a:p>
            <a:r>
              <a:rPr lang="ja-JP" altLang="en-US" sz="3600" dirty="0"/>
              <a:t>公民連携事業（</a:t>
            </a:r>
            <a:r>
              <a:rPr lang="en-US" altLang="ja-JP" sz="3600" dirty="0"/>
              <a:t>PPP</a:t>
            </a:r>
            <a:r>
              <a:rPr lang="ja-JP" altLang="en-US" sz="3600" dirty="0"/>
              <a:t>・</a:t>
            </a:r>
            <a:r>
              <a:rPr lang="en-US" altLang="ja-JP" sz="3600" dirty="0"/>
              <a:t>PFI</a:t>
            </a:r>
            <a:r>
              <a:rPr lang="ja-JP" altLang="en-US" sz="3600" dirty="0"/>
              <a:t>）の特徴と民間事業者の活動</a:t>
            </a:r>
          </a:p>
        </p:txBody>
      </p:sp>
    </p:spTree>
    <p:extLst>
      <p:ext uri="{BB962C8B-B14F-4D97-AF65-F5344CB8AC3E}">
        <p14:creationId xmlns:p14="http://schemas.microsoft.com/office/powerpoint/2010/main" val="33388879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8826D0-985C-4984-9C10-2B85BB0BBB08}"/>
              </a:ext>
            </a:extLst>
          </p:cNvPr>
          <p:cNvSpPr>
            <a:spLocks noGrp="1"/>
          </p:cNvSpPr>
          <p:nvPr>
            <p:ph type="title"/>
          </p:nvPr>
        </p:nvSpPr>
        <p:spPr>
          <a:xfrm>
            <a:off x="1284564" y="373225"/>
            <a:ext cx="9622872" cy="1082826"/>
          </a:xfrm>
        </p:spPr>
        <p:style>
          <a:lnRef idx="2">
            <a:schemeClr val="accent2"/>
          </a:lnRef>
          <a:fillRef idx="1">
            <a:schemeClr val="lt1"/>
          </a:fillRef>
          <a:effectRef idx="0">
            <a:schemeClr val="accent2"/>
          </a:effectRef>
          <a:fontRef idx="minor">
            <a:schemeClr val="dk1"/>
          </a:fontRef>
        </p:style>
        <p:txBody>
          <a:bodyPr>
            <a:normAutofit/>
          </a:bodyPr>
          <a:lstStyle/>
          <a:p>
            <a:r>
              <a:rPr kumimoji="1" lang="en-US" altLang="ja-JP" sz="2400" b="1" dirty="0"/>
              <a:t>PPP/PFI</a:t>
            </a:r>
            <a:r>
              <a:rPr kumimoji="1" lang="ja-JP" altLang="en-US" sz="2400" b="1" dirty="0"/>
              <a:t>を採用する際大切なキーワードと行政の姿勢</a:t>
            </a:r>
            <a:br>
              <a:rPr kumimoji="1" lang="en-US" altLang="ja-JP" sz="2000" dirty="0"/>
            </a:br>
            <a:r>
              <a:rPr kumimoji="1" lang="ja-JP" altLang="en-US" sz="1800" dirty="0"/>
              <a:t>ただし、十分理解して取り組んでいる自治体は。。。。</a:t>
            </a:r>
            <a:br>
              <a:rPr kumimoji="1" lang="en-US" altLang="ja-JP" sz="1800" dirty="0"/>
            </a:br>
            <a:r>
              <a:rPr kumimoji="1" lang="ja-JP" altLang="en-US" sz="1800" dirty="0"/>
              <a:t>だから、民間は、これを実現してあげる提案ができるよう努力</a:t>
            </a:r>
            <a:endParaRPr kumimoji="1" lang="ja-JP" altLang="en-US" sz="2000" dirty="0"/>
          </a:p>
        </p:txBody>
      </p:sp>
      <p:sp>
        <p:nvSpPr>
          <p:cNvPr id="3" name="コンテンツ プレースホルダー 2">
            <a:extLst>
              <a:ext uri="{FF2B5EF4-FFF2-40B4-BE49-F238E27FC236}">
                <a16:creationId xmlns:a16="http://schemas.microsoft.com/office/drawing/2014/main" id="{E16CFB21-9DDE-4BDE-9181-238482260F30}"/>
              </a:ext>
            </a:extLst>
          </p:cNvPr>
          <p:cNvSpPr>
            <a:spLocks noGrp="1"/>
          </p:cNvSpPr>
          <p:nvPr>
            <p:ph idx="1"/>
          </p:nvPr>
        </p:nvSpPr>
        <p:spPr>
          <a:xfrm>
            <a:off x="1582316" y="1601656"/>
            <a:ext cx="10028047" cy="4763990"/>
          </a:xfrm>
        </p:spPr>
        <p:txBody>
          <a:bodyPr>
            <a:normAutofit lnSpcReduction="10000"/>
          </a:bodyPr>
          <a:lstStyle/>
          <a:p>
            <a:r>
              <a:rPr kumimoji="1" lang="ja-JP" altLang="en-US" dirty="0"/>
              <a:t>包括する</a:t>
            </a:r>
            <a:endParaRPr kumimoji="1" lang="en-US" altLang="ja-JP" dirty="0"/>
          </a:p>
          <a:p>
            <a:pPr lvl="1"/>
            <a:r>
              <a:rPr lang="ja-JP" altLang="en-US" dirty="0"/>
              <a:t>時間を包括する：単年度でなく長期の事業をまとめて発注する</a:t>
            </a:r>
            <a:endParaRPr lang="en-US" altLang="ja-JP" dirty="0"/>
          </a:p>
          <a:p>
            <a:pPr lvl="1"/>
            <a:r>
              <a:rPr kumimoji="1" lang="ja-JP" altLang="en-US" dirty="0"/>
              <a:t>施設を包括する：１施設づつの発注でなく、複合化、複数をまとめて事業化する</a:t>
            </a:r>
            <a:endParaRPr kumimoji="1" lang="en-US" altLang="ja-JP" dirty="0"/>
          </a:p>
          <a:p>
            <a:pPr lvl="1"/>
            <a:r>
              <a:rPr lang="ja-JP" altLang="en-US" dirty="0"/>
              <a:t>業務を包括する：業務ごとの分離発注でなく、一括で発注する</a:t>
            </a:r>
            <a:endParaRPr lang="en-US" altLang="ja-JP" dirty="0"/>
          </a:p>
          <a:p>
            <a:pPr lvl="1"/>
            <a:r>
              <a:rPr kumimoji="1" lang="ja-JP" altLang="en-US" dirty="0"/>
              <a:t>地域を包括する：広域で、公共的資産を合理的に整備する</a:t>
            </a:r>
            <a:endParaRPr kumimoji="1" lang="en-US" altLang="ja-JP" dirty="0"/>
          </a:p>
          <a:p>
            <a:r>
              <a:rPr lang="ja-JP" altLang="en-US" dirty="0"/>
              <a:t>事業・手法の評価は（自治体としての）</a:t>
            </a:r>
            <a:endParaRPr lang="en-US" altLang="ja-JP" dirty="0"/>
          </a:p>
          <a:p>
            <a:pPr lvl="1"/>
            <a:r>
              <a:rPr kumimoji="1" lang="ja-JP" altLang="en-US" dirty="0"/>
              <a:t>自治体の財政負担の削減を実現する発注になっているか</a:t>
            </a:r>
            <a:endParaRPr kumimoji="1" lang="en-US" altLang="ja-JP" dirty="0"/>
          </a:p>
          <a:p>
            <a:pPr lvl="1"/>
            <a:r>
              <a:rPr kumimoji="1" lang="ja-JP" altLang="en-US" dirty="0"/>
              <a:t>自治体収入・歳入が増えるように発注されているか</a:t>
            </a:r>
            <a:endParaRPr kumimoji="1" lang="en-US" altLang="ja-JP" dirty="0"/>
          </a:p>
          <a:p>
            <a:pPr lvl="1"/>
            <a:r>
              <a:rPr kumimoji="1" lang="ja-JP" altLang="en-US" dirty="0"/>
              <a:t>　　　　　　　　　　　　（交付税・固定資産税・消費税・住民税・交付金・法人税等）</a:t>
            </a:r>
            <a:endParaRPr kumimoji="1" lang="en-US" altLang="ja-JP" dirty="0"/>
          </a:p>
          <a:p>
            <a:pPr lvl="1"/>
            <a:r>
              <a:rPr lang="ja-JP" altLang="en-US" dirty="0"/>
              <a:t>地元企業や地元経済が活性化する発注になっているか</a:t>
            </a:r>
            <a:endParaRPr lang="en-US" altLang="ja-JP" dirty="0"/>
          </a:p>
          <a:p>
            <a:pPr lvl="1"/>
            <a:r>
              <a:rPr kumimoji="1" lang="ja-JP" altLang="en-US" dirty="0"/>
              <a:t>サービスの質が直轄でやるより向上する発注になっているか</a:t>
            </a:r>
            <a:endParaRPr kumimoji="1" lang="en-US" altLang="ja-JP" dirty="0"/>
          </a:p>
          <a:p>
            <a:pPr lvl="1"/>
            <a:endParaRPr kumimoji="1" lang="ja-JP" altLang="en-US" dirty="0"/>
          </a:p>
        </p:txBody>
      </p:sp>
    </p:spTree>
    <p:extLst>
      <p:ext uri="{BB962C8B-B14F-4D97-AF65-F5344CB8AC3E}">
        <p14:creationId xmlns:p14="http://schemas.microsoft.com/office/powerpoint/2010/main" val="33294425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500"/>
                                        <p:tgtEl>
                                          <p:spTgt spid="3">
                                            <p:txEl>
                                              <p:pRg st="9" end="9"/>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8F2CD9-2932-4782-A913-F71FFF750EA4}"/>
              </a:ext>
            </a:extLst>
          </p:cNvPr>
          <p:cNvSpPr>
            <a:spLocks noGrp="1"/>
          </p:cNvSpPr>
          <p:nvPr>
            <p:ph type="title"/>
          </p:nvPr>
        </p:nvSpPr>
        <p:spPr>
          <a:xfrm>
            <a:off x="1141413" y="618518"/>
            <a:ext cx="9905998" cy="785115"/>
          </a:xfrm>
        </p:spPr>
        <p:style>
          <a:lnRef idx="2">
            <a:schemeClr val="accent2"/>
          </a:lnRef>
          <a:fillRef idx="1">
            <a:schemeClr val="lt1"/>
          </a:fillRef>
          <a:effectRef idx="0">
            <a:schemeClr val="accent2"/>
          </a:effectRef>
          <a:fontRef idx="minor">
            <a:schemeClr val="dk1"/>
          </a:fontRef>
        </p:style>
        <p:txBody>
          <a:bodyPr/>
          <a:lstStyle/>
          <a:p>
            <a:r>
              <a:rPr kumimoji="1" lang="ja-JP" altLang="en-US" dirty="0"/>
              <a:t>ＰＦＩ法で知っておくべきこと：提案制度</a:t>
            </a:r>
          </a:p>
        </p:txBody>
      </p:sp>
      <p:sp>
        <p:nvSpPr>
          <p:cNvPr id="3" name="コンテンツ プレースホルダー 2">
            <a:extLst>
              <a:ext uri="{FF2B5EF4-FFF2-40B4-BE49-F238E27FC236}">
                <a16:creationId xmlns:a16="http://schemas.microsoft.com/office/drawing/2014/main" id="{A8B77BD0-30C2-4056-806B-39442954433E}"/>
              </a:ext>
            </a:extLst>
          </p:cNvPr>
          <p:cNvSpPr>
            <a:spLocks noGrp="1"/>
          </p:cNvSpPr>
          <p:nvPr>
            <p:ph idx="1"/>
          </p:nvPr>
        </p:nvSpPr>
        <p:spPr>
          <a:xfrm>
            <a:off x="1019236" y="1648250"/>
            <a:ext cx="10028175" cy="4591232"/>
          </a:xfrm>
        </p:spPr>
        <p:style>
          <a:lnRef idx="2">
            <a:schemeClr val="accent2"/>
          </a:lnRef>
          <a:fillRef idx="1">
            <a:schemeClr val="lt1"/>
          </a:fillRef>
          <a:effectRef idx="0">
            <a:schemeClr val="accent2"/>
          </a:effectRef>
          <a:fontRef idx="minor">
            <a:schemeClr val="dk1"/>
          </a:fontRef>
        </p:style>
        <p:txBody>
          <a:bodyPr>
            <a:normAutofit fontScale="92500" lnSpcReduction="20000"/>
          </a:bodyPr>
          <a:lstStyle/>
          <a:p>
            <a:pPr algn="l" fontAlgn="base"/>
            <a:r>
              <a:rPr lang="ja-JP" altLang="en-US" b="1" i="0" dirty="0">
                <a:effectLst/>
                <a:latin typeface="メイリオ" panose="020B0604030504040204" pitchFamily="50" charset="-128"/>
                <a:ea typeface="メイリオ" panose="020B0604030504040204" pitchFamily="50" charset="-128"/>
              </a:rPr>
              <a:t>（実施方針の策定の提案）</a:t>
            </a:r>
          </a:p>
          <a:p>
            <a:pPr algn="l" fontAlgn="base"/>
            <a:r>
              <a:rPr lang="ja-JP" altLang="en-US" b="1" i="0" dirty="0">
                <a:effectLst/>
                <a:latin typeface="inherit"/>
                <a:ea typeface="メイリオ" panose="020B0604030504040204" pitchFamily="50" charset="-128"/>
              </a:rPr>
              <a:t>第六条</a:t>
            </a:r>
            <a:r>
              <a:rPr lang="ja-JP" altLang="en-US" b="0" i="0" dirty="0">
                <a:effectLst/>
                <a:latin typeface="メイリオ" panose="020B0604030504040204" pitchFamily="50" charset="-128"/>
                <a:ea typeface="メイリオ" panose="020B0604030504040204" pitchFamily="50" charset="-128"/>
              </a:rPr>
              <a:t>　特定事業を実施しようとする民間事業者は、公共施設等の管理者等に対し、</a:t>
            </a:r>
            <a:r>
              <a:rPr lang="ja-JP" altLang="en-US" b="1" i="0" dirty="0">
                <a:solidFill>
                  <a:srgbClr val="FF0000"/>
                </a:solidFill>
                <a:effectLst/>
                <a:latin typeface="メイリオ" panose="020B0604030504040204" pitchFamily="50" charset="-128"/>
                <a:ea typeface="メイリオ" panose="020B0604030504040204" pitchFamily="50" charset="-128"/>
              </a:rPr>
              <a:t>当該特定事業に係る実施方針を定めることを提案</a:t>
            </a:r>
            <a:r>
              <a:rPr lang="ja-JP" altLang="en-US" b="0" i="0" dirty="0">
                <a:effectLst/>
                <a:latin typeface="メイリオ" panose="020B0604030504040204" pitchFamily="50" charset="-128"/>
                <a:ea typeface="メイリオ" panose="020B0604030504040204" pitchFamily="50" charset="-128"/>
              </a:rPr>
              <a:t>することができる。</a:t>
            </a:r>
            <a:endParaRPr lang="en-US" altLang="ja-JP" b="0" i="0" dirty="0">
              <a:effectLst/>
              <a:latin typeface="メイリオ" panose="020B0604030504040204" pitchFamily="50" charset="-128"/>
              <a:ea typeface="メイリオ" panose="020B0604030504040204" pitchFamily="50" charset="-128"/>
            </a:endParaRPr>
          </a:p>
          <a:p>
            <a:pPr algn="l" fontAlgn="base"/>
            <a:r>
              <a:rPr lang="ja-JP" altLang="en-US" b="0" i="0" dirty="0">
                <a:effectLst/>
                <a:latin typeface="メイリオ" panose="020B0604030504040204" pitchFamily="50" charset="-128"/>
                <a:ea typeface="メイリオ" panose="020B0604030504040204" pitchFamily="50" charset="-128"/>
              </a:rPr>
              <a:t>この場合においては、当該特定事業の案、当該特定事業の効果及び効率性に関する評価の結果を示す書類その他内閣府令で定める書類を添えなければならない。</a:t>
            </a:r>
            <a:endParaRPr lang="en-US" altLang="ja-JP" b="0" i="0" dirty="0">
              <a:effectLst/>
              <a:latin typeface="メイリオ" panose="020B0604030504040204" pitchFamily="50" charset="-128"/>
              <a:ea typeface="メイリオ" panose="020B0604030504040204" pitchFamily="50" charset="-128"/>
            </a:endParaRPr>
          </a:p>
          <a:p>
            <a:pPr algn="l" fontAlgn="base"/>
            <a:r>
              <a:rPr lang="ja-JP" altLang="en-US" b="1" i="0" dirty="0">
                <a:solidFill>
                  <a:schemeClr val="accent6">
                    <a:lumMod val="50000"/>
                  </a:schemeClr>
                </a:solidFill>
                <a:effectLst/>
                <a:latin typeface="メイリオ" panose="020B0604030504040204" pitchFamily="50" charset="-128"/>
                <a:ea typeface="メイリオ" panose="020B0604030504040204" pitchFamily="50" charset="-128"/>
              </a:rPr>
              <a:t>（優先的検討規定でやってみよう。むつかしくないですよ）</a:t>
            </a:r>
            <a:endParaRPr lang="en-US" altLang="ja-JP" b="1" i="0" dirty="0">
              <a:solidFill>
                <a:schemeClr val="accent6">
                  <a:lumMod val="50000"/>
                </a:schemeClr>
              </a:solidFill>
              <a:effectLst/>
              <a:latin typeface="メイリオ" panose="020B0604030504040204" pitchFamily="50" charset="-128"/>
              <a:ea typeface="メイリオ" panose="020B0604030504040204" pitchFamily="50" charset="-128"/>
            </a:endParaRPr>
          </a:p>
          <a:p>
            <a:pPr algn="l" fontAlgn="base"/>
            <a:endParaRPr lang="ja-JP" altLang="en-US" b="0" i="0" dirty="0">
              <a:solidFill>
                <a:schemeClr val="accent2">
                  <a:lumMod val="60000"/>
                  <a:lumOff val="40000"/>
                </a:schemeClr>
              </a:solidFill>
              <a:effectLst/>
              <a:latin typeface="メイリオ" panose="020B0604030504040204" pitchFamily="50" charset="-128"/>
              <a:ea typeface="メイリオ" panose="020B0604030504040204" pitchFamily="50" charset="-128"/>
            </a:endParaRPr>
          </a:p>
          <a:p>
            <a:pPr algn="l" fontAlgn="base"/>
            <a:r>
              <a:rPr lang="ja-JP" altLang="en-US" b="1" i="0" dirty="0">
                <a:effectLst/>
                <a:latin typeface="inherit"/>
                <a:ea typeface="メイリオ" panose="020B0604030504040204" pitchFamily="50" charset="-128"/>
              </a:rPr>
              <a:t>２</a:t>
            </a:r>
            <a:r>
              <a:rPr lang="ja-JP" altLang="en-US" b="0" i="0" dirty="0">
                <a:effectLst/>
                <a:latin typeface="メイリオ" panose="020B0604030504040204" pitchFamily="50" charset="-128"/>
                <a:ea typeface="メイリオ" panose="020B0604030504040204" pitchFamily="50" charset="-128"/>
              </a:rPr>
              <a:t>　前項の規定による提案を受けた公共施設等の管理者等は、当該提案について検討を加え、遅滞なく、その結果を当該民間事業者に通知しなければならない。</a:t>
            </a:r>
          </a:p>
          <a:p>
            <a:endParaRPr kumimoji="1" lang="ja-JP" altLang="en-US" dirty="0"/>
          </a:p>
        </p:txBody>
      </p:sp>
    </p:spTree>
    <p:extLst>
      <p:ext uri="{BB962C8B-B14F-4D97-AF65-F5344CB8AC3E}">
        <p14:creationId xmlns:p14="http://schemas.microsoft.com/office/powerpoint/2010/main" val="3700259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22FD272-313F-4774-A7C0-AAD53B81838F}"/>
              </a:ext>
            </a:extLst>
          </p:cNvPr>
          <p:cNvSpPr>
            <a:spLocks noGrp="1"/>
          </p:cNvSpPr>
          <p:nvPr>
            <p:ph type="title"/>
          </p:nvPr>
        </p:nvSpPr>
        <p:spPr>
          <a:xfrm>
            <a:off x="1141413" y="367384"/>
            <a:ext cx="9714903" cy="767643"/>
          </a:xfrm>
        </p:spPr>
        <p:style>
          <a:lnRef idx="2">
            <a:schemeClr val="accent2"/>
          </a:lnRef>
          <a:fillRef idx="1">
            <a:schemeClr val="lt1"/>
          </a:fillRef>
          <a:effectRef idx="0">
            <a:schemeClr val="accent2"/>
          </a:effectRef>
          <a:fontRef idx="minor">
            <a:schemeClr val="dk1"/>
          </a:fontRef>
        </p:style>
        <p:txBody>
          <a:bodyPr/>
          <a:lstStyle/>
          <a:p>
            <a:r>
              <a:rPr kumimoji="1" lang="ja-JP" altLang="en-US" dirty="0"/>
              <a:t>ＰＦＩ法で知っておくべきこと：運営権</a:t>
            </a:r>
          </a:p>
        </p:txBody>
      </p:sp>
      <p:sp>
        <p:nvSpPr>
          <p:cNvPr id="3" name="コンテンツ プレースホルダー 2">
            <a:extLst>
              <a:ext uri="{FF2B5EF4-FFF2-40B4-BE49-F238E27FC236}">
                <a16:creationId xmlns:a16="http://schemas.microsoft.com/office/drawing/2014/main" id="{43B4F853-45DB-4BF2-862A-E89F0A3479C5}"/>
              </a:ext>
            </a:extLst>
          </p:cNvPr>
          <p:cNvSpPr>
            <a:spLocks noGrp="1"/>
          </p:cNvSpPr>
          <p:nvPr>
            <p:ph idx="1"/>
          </p:nvPr>
        </p:nvSpPr>
        <p:spPr>
          <a:xfrm>
            <a:off x="838766" y="1238057"/>
            <a:ext cx="10314345" cy="5393904"/>
          </a:xfrm>
        </p:spPr>
        <p:style>
          <a:lnRef idx="2">
            <a:schemeClr val="accent2"/>
          </a:lnRef>
          <a:fillRef idx="1">
            <a:schemeClr val="lt1"/>
          </a:fillRef>
          <a:effectRef idx="0">
            <a:schemeClr val="accent2"/>
          </a:effectRef>
          <a:fontRef idx="minor">
            <a:schemeClr val="dk1"/>
          </a:fontRef>
        </p:style>
        <p:txBody>
          <a:bodyPr>
            <a:normAutofit fontScale="70000" lnSpcReduction="20000"/>
          </a:bodyPr>
          <a:lstStyle/>
          <a:p>
            <a:pPr fontAlgn="base"/>
            <a:r>
              <a:rPr lang="ja-JP" altLang="en-US" b="1" dirty="0">
                <a:effectLst/>
                <a:latin typeface="inherit"/>
              </a:rPr>
              <a:t>第四章　公共施設等運営権</a:t>
            </a:r>
          </a:p>
          <a:p>
            <a:pPr fontAlgn="base"/>
            <a:r>
              <a:rPr lang="ja-JP" altLang="en-US" b="1" dirty="0">
                <a:effectLst/>
                <a:latin typeface="inherit"/>
              </a:rPr>
              <a:t>（公共施設等運営権の設定）</a:t>
            </a:r>
          </a:p>
          <a:p>
            <a:pPr fontAlgn="base"/>
            <a:r>
              <a:rPr lang="ja-JP" altLang="en-US" b="1" dirty="0">
                <a:effectLst/>
                <a:latin typeface="inherit"/>
              </a:rPr>
              <a:t>第十六条</a:t>
            </a:r>
            <a:r>
              <a:rPr lang="ja-JP" altLang="en-US" dirty="0">
                <a:effectLst/>
              </a:rPr>
              <a:t>　公共施設等の管理者等は、選定事業者に公共施設等運営権を設定することができる。</a:t>
            </a:r>
          </a:p>
          <a:p>
            <a:pPr fontAlgn="base"/>
            <a:r>
              <a:rPr lang="ja-JP" altLang="en-US" b="1" dirty="0">
                <a:effectLst/>
                <a:latin typeface="inherit"/>
              </a:rPr>
              <a:t>（公共施設等運営権に関する実施方針における記載事項の追加）</a:t>
            </a:r>
          </a:p>
          <a:p>
            <a:pPr fontAlgn="base"/>
            <a:r>
              <a:rPr lang="ja-JP" altLang="en-US" b="1" dirty="0">
                <a:effectLst/>
                <a:latin typeface="inherit"/>
              </a:rPr>
              <a:t>第十七条</a:t>
            </a:r>
            <a:r>
              <a:rPr lang="ja-JP" altLang="en-US" dirty="0">
                <a:effectLst/>
              </a:rPr>
              <a:t>　公共施設等の管理者等は、公共施設等運営権が設定されることとなる民間事業者を選定しようとする場合には、実施方針に、第五条第二項各号に掲げる事項のほか、次に掲げる事項を定めるものとする。</a:t>
            </a:r>
            <a:endParaRPr lang="en-US" altLang="ja-JP" dirty="0">
              <a:effectLst/>
            </a:endParaRPr>
          </a:p>
          <a:p>
            <a:pPr fontAlgn="base"/>
            <a:r>
              <a:rPr lang="ja-JP" altLang="en-US" b="1" dirty="0">
                <a:effectLst/>
                <a:latin typeface="inherit"/>
              </a:rPr>
              <a:t>一</a:t>
            </a:r>
            <a:r>
              <a:rPr lang="ja-JP" altLang="en-US" dirty="0">
                <a:effectLst/>
              </a:rPr>
              <a:t>　選定事業者に公共施設等運営権を設定する旨</a:t>
            </a:r>
          </a:p>
          <a:p>
            <a:pPr fontAlgn="base"/>
            <a:r>
              <a:rPr lang="ja-JP" altLang="en-US" b="1" dirty="0">
                <a:effectLst/>
                <a:latin typeface="inherit"/>
              </a:rPr>
              <a:t>二</a:t>
            </a:r>
            <a:r>
              <a:rPr lang="ja-JP" altLang="en-US" dirty="0">
                <a:effectLst/>
              </a:rPr>
              <a:t>　公共施設等運営権に係る公共施設等の運営等の内容</a:t>
            </a:r>
          </a:p>
          <a:p>
            <a:pPr fontAlgn="base"/>
            <a:r>
              <a:rPr lang="ja-JP" altLang="en-US" b="1" dirty="0">
                <a:effectLst/>
                <a:latin typeface="inherit"/>
              </a:rPr>
              <a:t>三</a:t>
            </a:r>
            <a:r>
              <a:rPr lang="ja-JP" altLang="en-US" dirty="0">
                <a:effectLst/>
              </a:rPr>
              <a:t>　公共施設等運営権の存続期間</a:t>
            </a:r>
          </a:p>
          <a:p>
            <a:pPr fontAlgn="base"/>
            <a:r>
              <a:rPr lang="ja-JP" altLang="en-US" b="1" dirty="0">
                <a:effectLst/>
                <a:latin typeface="inherit"/>
              </a:rPr>
              <a:t>四</a:t>
            </a:r>
            <a:r>
              <a:rPr lang="ja-JP" altLang="en-US" dirty="0">
                <a:effectLst/>
              </a:rPr>
              <a:t>　第二十条の規定により費用を徴収する場合には、その旨（あらかじめ徴収金額を定める場合にあっては、費用を徴収する旨及びその金額）</a:t>
            </a:r>
          </a:p>
          <a:p>
            <a:pPr fontAlgn="base"/>
            <a:r>
              <a:rPr lang="ja-JP" altLang="en-US" b="1" dirty="0">
                <a:effectLst/>
                <a:latin typeface="inherit"/>
              </a:rPr>
              <a:t>五</a:t>
            </a:r>
            <a:r>
              <a:rPr lang="ja-JP" altLang="en-US" dirty="0">
                <a:effectLst/>
              </a:rPr>
              <a:t>　第二十二条第一項に規定する公共施設等運営権実施契約に定めようとする事項及びその解釈について疑義が生じた場合における措置に関する事項</a:t>
            </a:r>
          </a:p>
          <a:p>
            <a:pPr fontAlgn="base"/>
            <a:r>
              <a:rPr lang="ja-JP" altLang="en-US" b="1" dirty="0">
                <a:effectLst/>
                <a:latin typeface="inherit"/>
              </a:rPr>
              <a:t>六</a:t>
            </a:r>
            <a:r>
              <a:rPr lang="ja-JP" altLang="en-US" dirty="0">
                <a:effectLst/>
              </a:rPr>
              <a:t>　利用料金に関する事項</a:t>
            </a:r>
          </a:p>
          <a:p>
            <a:endParaRPr kumimoji="1" lang="ja-JP" altLang="en-US" dirty="0"/>
          </a:p>
        </p:txBody>
      </p:sp>
    </p:spTree>
    <p:extLst>
      <p:ext uri="{BB962C8B-B14F-4D97-AF65-F5344CB8AC3E}">
        <p14:creationId xmlns:p14="http://schemas.microsoft.com/office/powerpoint/2010/main" val="1478761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468A75FA-3BD0-4D95-BA01-25E92FBC6185}"/>
              </a:ext>
            </a:extLst>
          </p:cNvPr>
          <p:cNvSpPr>
            <a:spLocks noGrp="1"/>
          </p:cNvSpPr>
          <p:nvPr>
            <p:ph type="title"/>
          </p:nvPr>
        </p:nvSpPr>
        <p:spPr>
          <a:xfrm>
            <a:off x="4088591" y="885279"/>
            <a:ext cx="7286079" cy="4321559"/>
          </a:xfrm>
        </p:spPr>
        <p:txBody>
          <a:bodyPr>
            <a:normAutofit fontScale="90000"/>
          </a:bodyPr>
          <a:lstStyle/>
          <a:p>
            <a:br>
              <a:rPr lang="en-US" altLang="ja-JP" dirty="0"/>
            </a:br>
            <a:br>
              <a:rPr lang="en-US" altLang="ja-JP" dirty="0"/>
            </a:br>
            <a:r>
              <a:rPr lang="ja-JP" altLang="en-US" dirty="0"/>
              <a:t>ＰＦＩで知っておくべきこと</a:t>
            </a:r>
            <a:br>
              <a:rPr lang="en-US" altLang="ja-JP" dirty="0"/>
            </a:br>
            <a:r>
              <a:rPr lang="ja-JP" altLang="en-US" dirty="0"/>
              <a:t>ＰＦＩと</a:t>
            </a:r>
            <a:r>
              <a:rPr lang="en-US" altLang="ja-JP" dirty="0"/>
              <a:t>Park-PFI</a:t>
            </a:r>
            <a:r>
              <a:rPr lang="ja-JP" altLang="en-US" dirty="0"/>
              <a:t>の違い</a:t>
            </a:r>
            <a:br>
              <a:rPr lang="en-US" altLang="ja-JP" dirty="0"/>
            </a:br>
            <a:br>
              <a:rPr lang="en-US" altLang="ja-JP" dirty="0"/>
            </a:br>
            <a:r>
              <a:rPr lang="ja-JP" altLang="en-US" dirty="0"/>
              <a:t>都市公園整備手法</a:t>
            </a:r>
            <a:br>
              <a:rPr lang="en-US" altLang="ja-JP" dirty="0"/>
            </a:br>
            <a:r>
              <a:rPr lang="ja-JP" altLang="en-US" dirty="0"/>
              <a:t>その中での</a:t>
            </a:r>
            <a:r>
              <a:rPr lang="en-US" altLang="ja-JP" dirty="0"/>
              <a:t>Park-PFI</a:t>
            </a:r>
            <a:r>
              <a:rPr lang="ja-JP" altLang="en-US" dirty="0"/>
              <a:t>の概要</a:t>
            </a:r>
            <a:br>
              <a:rPr lang="en-US" altLang="ja-JP" dirty="0"/>
            </a:br>
            <a:br>
              <a:rPr lang="en-US" altLang="ja-JP" dirty="0"/>
            </a:br>
            <a:r>
              <a:rPr lang="ja-JP" altLang="en-US" dirty="0"/>
              <a:t>（</a:t>
            </a:r>
            <a:r>
              <a:rPr lang="en-US" altLang="ja-JP" dirty="0"/>
              <a:t>Park-PFI</a:t>
            </a:r>
            <a:r>
              <a:rPr lang="ja-JP" altLang="en-US" dirty="0"/>
              <a:t>は</a:t>
            </a:r>
            <a:r>
              <a:rPr lang="en-US" altLang="ja-JP" dirty="0"/>
              <a:t>PFI</a:t>
            </a:r>
            <a:r>
              <a:rPr lang="ja-JP" altLang="en-US" dirty="0"/>
              <a:t>とは別物）</a:t>
            </a:r>
            <a:br>
              <a:rPr lang="en-US" altLang="ja-JP" dirty="0"/>
            </a:br>
            <a:r>
              <a:rPr lang="ja-JP" altLang="en-US" dirty="0"/>
              <a:t>なので、組み合わせると</a:t>
            </a:r>
            <a:br>
              <a:rPr lang="en-US" altLang="ja-JP" dirty="0"/>
            </a:br>
            <a:r>
              <a:rPr lang="ja-JP" altLang="en-US" dirty="0"/>
              <a:t>効果が出る</a:t>
            </a:r>
          </a:p>
        </p:txBody>
      </p:sp>
    </p:spTree>
    <p:extLst>
      <p:ext uri="{BB962C8B-B14F-4D97-AF65-F5344CB8AC3E}">
        <p14:creationId xmlns:p14="http://schemas.microsoft.com/office/powerpoint/2010/main" val="11126412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40E15E1F-1F22-452B-B908-A757677B61B5}"/>
              </a:ext>
            </a:extLst>
          </p:cNvPr>
          <p:cNvPicPr>
            <a:picLocks noChangeAspect="1"/>
          </p:cNvPicPr>
          <p:nvPr/>
        </p:nvPicPr>
        <p:blipFill>
          <a:blip r:embed="rId3"/>
          <a:stretch>
            <a:fillRect/>
          </a:stretch>
        </p:blipFill>
        <p:spPr>
          <a:xfrm>
            <a:off x="574516" y="311599"/>
            <a:ext cx="8282881" cy="6234801"/>
          </a:xfrm>
          <a:prstGeom prst="rect">
            <a:avLst/>
          </a:prstGeom>
        </p:spPr>
      </p:pic>
      <p:sp>
        <p:nvSpPr>
          <p:cNvPr id="3" name="正方形/長方形 2">
            <a:extLst>
              <a:ext uri="{FF2B5EF4-FFF2-40B4-BE49-F238E27FC236}">
                <a16:creationId xmlns:a16="http://schemas.microsoft.com/office/drawing/2014/main" id="{5D5F2C69-BB44-4508-B4FA-FA6ACA580323}"/>
              </a:ext>
            </a:extLst>
          </p:cNvPr>
          <p:cNvSpPr/>
          <p:nvPr/>
        </p:nvSpPr>
        <p:spPr>
          <a:xfrm>
            <a:off x="2115402" y="4408227"/>
            <a:ext cx="2561231" cy="98263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dirty="0"/>
              <a:t>一般発注</a:t>
            </a:r>
          </a:p>
        </p:txBody>
      </p:sp>
      <p:sp>
        <p:nvSpPr>
          <p:cNvPr id="4" name="四角形: 角を丸くする 3">
            <a:extLst>
              <a:ext uri="{FF2B5EF4-FFF2-40B4-BE49-F238E27FC236}">
                <a16:creationId xmlns:a16="http://schemas.microsoft.com/office/drawing/2014/main" id="{F98AC598-0032-4F53-A236-73458FC58D11}"/>
              </a:ext>
            </a:extLst>
          </p:cNvPr>
          <p:cNvSpPr/>
          <p:nvPr/>
        </p:nvSpPr>
        <p:spPr>
          <a:xfrm>
            <a:off x="9007522" y="168322"/>
            <a:ext cx="3002507" cy="16422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t>出展：</a:t>
            </a:r>
            <a:endParaRPr kumimoji="1" lang="en-US" altLang="ja-JP" sz="1600" dirty="0"/>
          </a:p>
          <a:p>
            <a:pPr algn="ctr"/>
            <a:r>
              <a:rPr kumimoji="1" lang="ja-JP" altLang="en-US" sz="1600" dirty="0"/>
              <a:t>都市公園の質の向上に向けた</a:t>
            </a:r>
            <a:r>
              <a:rPr kumimoji="1" lang="en-US" altLang="ja-JP" sz="1600" dirty="0"/>
              <a:t>Park-PFI</a:t>
            </a:r>
            <a:r>
              <a:rPr kumimoji="1" lang="ja-JP" altLang="en-US" sz="1600" dirty="0"/>
              <a:t>活用ガイドライン</a:t>
            </a:r>
            <a:endParaRPr kumimoji="1" lang="en-US" altLang="ja-JP" sz="1600" dirty="0"/>
          </a:p>
          <a:p>
            <a:pPr algn="ctr"/>
            <a:r>
              <a:rPr kumimoji="1" lang="ja-JP" altLang="en-US" sz="1600" dirty="0"/>
              <a:t>国交省：都市局</a:t>
            </a:r>
            <a:endParaRPr kumimoji="1" lang="en-US" altLang="ja-JP" sz="1600" dirty="0"/>
          </a:p>
          <a:p>
            <a:pPr algn="ctr"/>
            <a:r>
              <a:rPr kumimoji="1" lang="ja-JP" altLang="en-US" sz="1600" dirty="0"/>
              <a:t>公園緑地・景観課</a:t>
            </a:r>
            <a:endParaRPr kumimoji="1" lang="en-US" altLang="ja-JP" sz="1600" dirty="0"/>
          </a:p>
          <a:p>
            <a:pPr algn="ctr"/>
            <a:r>
              <a:rPr kumimoji="1" lang="en-US" altLang="ja-JP" sz="1600" dirty="0"/>
              <a:t>H29.8.10</a:t>
            </a:r>
            <a:endParaRPr kumimoji="1" lang="ja-JP" altLang="en-US" sz="1600" dirty="0"/>
          </a:p>
        </p:txBody>
      </p:sp>
      <p:sp>
        <p:nvSpPr>
          <p:cNvPr id="5" name="矢印: 右カーブ 4">
            <a:extLst>
              <a:ext uri="{FF2B5EF4-FFF2-40B4-BE49-F238E27FC236}">
                <a16:creationId xmlns:a16="http://schemas.microsoft.com/office/drawing/2014/main" id="{977E0067-EF38-4BC4-AD9A-844DFCBDEA29}"/>
              </a:ext>
            </a:extLst>
          </p:cNvPr>
          <p:cNvSpPr/>
          <p:nvPr/>
        </p:nvSpPr>
        <p:spPr>
          <a:xfrm>
            <a:off x="107576" y="2746247"/>
            <a:ext cx="723153" cy="3313894"/>
          </a:xfrm>
          <a:prstGeom prst="curv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18689293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26CC4346-7DA3-49AF-BDDF-767328C178C4}"/>
              </a:ext>
            </a:extLst>
          </p:cNvPr>
          <p:cNvPicPr>
            <a:picLocks noChangeAspect="1"/>
          </p:cNvPicPr>
          <p:nvPr/>
        </p:nvPicPr>
        <p:blipFill>
          <a:blip r:embed="rId3"/>
          <a:stretch>
            <a:fillRect/>
          </a:stretch>
        </p:blipFill>
        <p:spPr>
          <a:xfrm>
            <a:off x="1470911" y="183380"/>
            <a:ext cx="9146502" cy="6368716"/>
          </a:xfrm>
          <a:prstGeom prst="rect">
            <a:avLst/>
          </a:prstGeom>
        </p:spPr>
      </p:pic>
    </p:spTree>
    <p:extLst>
      <p:ext uri="{BB962C8B-B14F-4D97-AF65-F5344CB8AC3E}">
        <p14:creationId xmlns:p14="http://schemas.microsoft.com/office/powerpoint/2010/main" val="33077078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24C3C98-9BA6-4FC4-AB0F-4671605A2665}"/>
              </a:ext>
            </a:extLst>
          </p:cNvPr>
          <p:cNvPicPr>
            <a:picLocks noChangeAspect="1"/>
          </p:cNvPicPr>
          <p:nvPr/>
        </p:nvPicPr>
        <p:blipFill>
          <a:blip r:embed="rId2"/>
          <a:stretch>
            <a:fillRect/>
          </a:stretch>
        </p:blipFill>
        <p:spPr>
          <a:xfrm>
            <a:off x="1269587" y="1081857"/>
            <a:ext cx="9200446" cy="5243228"/>
          </a:xfrm>
          <a:prstGeom prst="rect">
            <a:avLst/>
          </a:prstGeom>
        </p:spPr>
      </p:pic>
      <p:sp>
        <p:nvSpPr>
          <p:cNvPr id="4" name="タイトル 3">
            <a:extLst>
              <a:ext uri="{FF2B5EF4-FFF2-40B4-BE49-F238E27FC236}">
                <a16:creationId xmlns:a16="http://schemas.microsoft.com/office/drawing/2014/main" id="{4DE4496F-7C9C-40D2-BC2A-495C6CF5471A}"/>
              </a:ext>
            </a:extLst>
          </p:cNvPr>
          <p:cNvSpPr>
            <a:spLocks noGrp="1"/>
          </p:cNvSpPr>
          <p:nvPr>
            <p:ph type="title"/>
          </p:nvPr>
        </p:nvSpPr>
        <p:spPr>
          <a:xfrm>
            <a:off x="2364536" y="331570"/>
            <a:ext cx="5977880" cy="615602"/>
          </a:xfrm>
        </p:spPr>
        <p:style>
          <a:lnRef idx="2">
            <a:schemeClr val="accent2"/>
          </a:lnRef>
          <a:fillRef idx="1">
            <a:schemeClr val="lt1"/>
          </a:fillRef>
          <a:effectRef idx="0">
            <a:schemeClr val="accent2"/>
          </a:effectRef>
          <a:fontRef idx="minor">
            <a:schemeClr val="dk1"/>
          </a:fontRef>
        </p:style>
        <p:txBody>
          <a:bodyPr/>
          <a:lstStyle/>
          <a:p>
            <a:r>
              <a:rPr kumimoji="1" lang="ja-JP" altLang="en-US" dirty="0"/>
              <a:t>公園施設の建</a:t>
            </a:r>
            <a:r>
              <a:rPr kumimoji="1" lang="ja-JP" altLang="en-US" dirty="0" err="1"/>
              <a:t>ぺい</a:t>
            </a:r>
            <a:r>
              <a:rPr kumimoji="1" lang="ja-JP" altLang="en-US" dirty="0"/>
              <a:t>率の規定</a:t>
            </a:r>
          </a:p>
        </p:txBody>
      </p:sp>
    </p:spTree>
    <p:extLst>
      <p:ext uri="{BB962C8B-B14F-4D97-AF65-F5344CB8AC3E}">
        <p14:creationId xmlns:p14="http://schemas.microsoft.com/office/powerpoint/2010/main" val="9907911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8742C12-F314-4DEF-8980-26B416F29CB0}"/>
              </a:ext>
            </a:extLst>
          </p:cNvPr>
          <p:cNvPicPr>
            <a:picLocks noChangeAspect="1"/>
          </p:cNvPicPr>
          <p:nvPr/>
        </p:nvPicPr>
        <p:blipFill>
          <a:blip r:embed="rId2"/>
          <a:stretch>
            <a:fillRect/>
          </a:stretch>
        </p:blipFill>
        <p:spPr>
          <a:xfrm>
            <a:off x="882901" y="988220"/>
            <a:ext cx="10502773" cy="5567219"/>
          </a:xfrm>
          <a:prstGeom prst="rect">
            <a:avLst/>
          </a:prstGeom>
        </p:spPr>
      </p:pic>
      <p:sp>
        <p:nvSpPr>
          <p:cNvPr id="2" name="タイトル 1">
            <a:extLst>
              <a:ext uri="{FF2B5EF4-FFF2-40B4-BE49-F238E27FC236}">
                <a16:creationId xmlns:a16="http://schemas.microsoft.com/office/drawing/2014/main" id="{EDBEDA76-A479-4317-AADD-AD4541B95C64}"/>
              </a:ext>
            </a:extLst>
          </p:cNvPr>
          <p:cNvSpPr>
            <a:spLocks noGrp="1"/>
          </p:cNvSpPr>
          <p:nvPr>
            <p:ph type="title"/>
          </p:nvPr>
        </p:nvSpPr>
        <p:spPr>
          <a:xfrm>
            <a:off x="2327283" y="296376"/>
            <a:ext cx="7223620" cy="471586"/>
          </a:xfrm>
        </p:spPr>
        <p:style>
          <a:lnRef idx="2">
            <a:schemeClr val="accent2"/>
          </a:lnRef>
          <a:fillRef idx="1">
            <a:schemeClr val="lt1"/>
          </a:fillRef>
          <a:effectRef idx="0">
            <a:schemeClr val="accent2"/>
          </a:effectRef>
          <a:fontRef idx="minor">
            <a:schemeClr val="dk1"/>
          </a:fontRef>
        </p:style>
        <p:txBody>
          <a:bodyPr>
            <a:normAutofit fontScale="90000"/>
          </a:bodyPr>
          <a:lstStyle/>
          <a:p>
            <a:r>
              <a:rPr kumimoji="1" lang="ja-JP" altLang="en-US" dirty="0"/>
              <a:t>公園施設及び公募対象公園施設の一覧</a:t>
            </a:r>
          </a:p>
        </p:txBody>
      </p:sp>
    </p:spTree>
    <p:extLst>
      <p:ext uri="{BB962C8B-B14F-4D97-AF65-F5344CB8AC3E}">
        <p14:creationId xmlns:p14="http://schemas.microsoft.com/office/powerpoint/2010/main" val="2490588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2575D7-5388-40B1-BE07-DEAAC6D52381}"/>
              </a:ext>
            </a:extLst>
          </p:cNvPr>
          <p:cNvSpPr>
            <a:spLocks noGrp="1"/>
          </p:cNvSpPr>
          <p:nvPr>
            <p:ph type="title"/>
          </p:nvPr>
        </p:nvSpPr>
        <p:spPr>
          <a:xfrm>
            <a:off x="924933" y="365126"/>
            <a:ext cx="9891319" cy="687610"/>
          </a:xfrm>
        </p:spPr>
        <p:style>
          <a:lnRef idx="2">
            <a:schemeClr val="accent2"/>
          </a:lnRef>
          <a:fillRef idx="1">
            <a:schemeClr val="lt1"/>
          </a:fillRef>
          <a:effectRef idx="0">
            <a:schemeClr val="accent2"/>
          </a:effectRef>
          <a:fontRef idx="minor">
            <a:schemeClr val="dk1"/>
          </a:fontRef>
        </p:style>
        <p:txBody>
          <a:bodyPr>
            <a:noAutofit/>
          </a:bodyPr>
          <a:lstStyle/>
          <a:p>
            <a:r>
              <a:rPr kumimoji="1" lang="ja-JP" altLang="en-US" sz="2800" dirty="0"/>
              <a:t>官民連携型賑わい拠点創出事業の支援対象事業イメージ</a:t>
            </a:r>
          </a:p>
        </p:txBody>
      </p:sp>
      <p:pic>
        <p:nvPicPr>
          <p:cNvPr id="3" name="図 2">
            <a:extLst>
              <a:ext uri="{FF2B5EF4-FFF2-40B4-BE49-F238E27FC236}">
                <a16:creationId xmlns:a16="http://schemas.microsoft.com/office/drawing/2014/main" id="{AA3359D9-AFD7-48A7-B8DA-7468A37F7006}"/>
              </a:ext>
            </a:extLst>
          </p:cNvPr>
          <p:cNvPicPr>
            <a:picLocks noChangeAspect="1"/>
          </p:cNvPicPr>
          <p:nvPr/>
        </p:nvPicPr>
        <p:blipFill>
          <a:blip r:embed="rId2"/>
          <a:stretch>
            <a:fillRect/>
          </a:stretch>
        </p:blipFill>
        <p:spPr>
          <a:xfrm>
            <a:off x="924934" y="1191651"/>
            <a:ext cx="9826546" cy="5301223"/>
          </a:xfrm>
          <a:prstGeom prst="rect">
            <a:avLst/>
          </a:prstGeom>
        </p:spPr>
      </p:pic>
      <p:sp>
        <p:nvSpPr>
          <p:cNvPr id="5" name="矢印: 左 4">
            <a:extLst>
              <a:ext uri="{FF2B5EF4-FFF2-40B4-BE49-F238E27FC236}">
                <a16:creationId xmlns:a16="http://schemas.microsoft.com/office/drawing/2014/main" id="{41F27661-8EA3-4B81-A831-4262A248633F}"/>
              </a:ext>
            </a:extLst>
          </p:cNvPr>
          <p:cNvSpPr/>
          <p:nvPr/>
        </p:nvSpPr>
        <p:spPr>
          <a:xfrm>
            <a:off x="8319929" y="2506330"/>
            <a:ext cx="3287705" cy="766873"/>
          </a:xfrm>
          <a:prstGeom prst="lef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200" b="1" dirty="0"/>
              <a:t>PFI</a:t>
            </a:r>
            <a:r>
              <a:rPr kumimoji="1" lang="ja-JP" altLang="en-US" sz="1200" b="1" dirty="0"/>
              <a:t>と組み合わせると、交付金以外の</a:t>
            </a:r>
            <a:endParaRPr kumimoji="1" lang="en-US" altLang="ja-JP" sz="1200" b="1" dirty="0"/>
          </a:p>
          <a:p>
            <a:pPr algn="ctr"/>
            <a:r>
              <a:rPr kumimoji="1" lang="ja-JP" altLang="en-US" sz="1200" b="1" dirty="0"/>
              <a:t>自治体負担分を割賦にできる</a:t>
            </a:r>
          </a:p>
        </p:txBody>
      </p:sp>
    </p:spTree>
    <p:extLst>
      <p:ext uri="{BB962C8B-B14F-4D97-AF65-F5344CB8AC3E}">
        <p14:creationId xmlns:p14="http://schemas.microsoft.com/office/powerpoint/2010/main" val="1849487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71524B-ABE9-4ED1-9DD8-7DB752FD0169}"/>
              </a:ext>
            </a:extLst>
          </p:cNvPr>
          <p:cNvSpPr>
            <a:spLocks noGrp="1"/>
          </p:cNvSpPr>
          <p:nvPr>
            <p:ph type="title"/>
          </p:nvPr>
        </p:nvSpPr>
        <p:spPr>
          <a:xfrm>
            <a:off x="492279" y="618518"/>
            <a:ext cx="10555132" cy="587092"/>
          </a:xfrm>
        </p:spPr>
        <p:style>
          <a:lnRef idx="2">
            <a:schemeClr val="accent2"/>
          </a:lnRef>
          <a:fillRef idx="1">
            <a:schemeClr val="lt1"/>
          </a:fillRef>
          <a:effectRef idx="0">
            <a:schemeClr val="accent2"/>
          </a:effectRef>
          <a:fontRef idx="minor">
            <a:schemeClr val="dk1"/>
          </a:fontRef>
        </p:style>
        <p:txBody>
          <a:bodyPr/>
          <a:lstStyle/>
          <a:p>
            <a:r>
              <a:rPr kumimoji="1" lang="ja-JP" altLang="en-US" dirty="0"/>
              <a:t>第１回内容</a:t>
            </a:r>
          </a:p>
        </p:txBody>
      </p:sp>
      <p:sp>
        <p:nvSpPr>
          <p:cNvPr id="3" name="コンテンツ プレースホルダー 2">
            <a:extLst>
              <a:ext uri="{FF2B5EF4-FFF2-40B4-BE49-F238E27FC236}">
                <a16:creationId xmlns:a16="http://schemas.microsoft.com/office/drawing/2014/main" id="{106EA0E2-4306-45C6-8471-C5E494A958F5}"/>
              </a:ext>
            </a:extLst>
          </p:cNvPr>
          <p:cNvSpPr>
            <a:spLocks noGrp="1"/>
          </p:cNvSpPr>
          <p:nvPr>
            <p:ph idx="1"/>
          </p:nvPr>
        </p:nvSpPr>
        <p:spPr>
          <a:xfrm>
            <a:off x="1793722" y="1607480"/>
            <a:ext cx="9905999" cy="4515518"/>
          </a:xfrm>
        </p:spPr>
        <p:txBody>
          <a:bodyPr>
            <a:noAutofit/>
          </a:bodyPr>
          <a:lstStyle/>
          <a:p>
            <a:pPr algn="just"/>
            <a:r>
              <a:rPr lang="ja-JP" altLang="ja-JP" sz="2800" b="1" kern="0">
                <a:effectLst/>
                <a:latin typeface="+mj-ea"/>
                <a:ea typeface="+mj-ea"/>
                <a:cs typeface="MS PGothic" panose="020B0600070205080204" pitchFamily="50" charset="-128"/>
              </a:rPr>
              <a:t>第１回　基礎編　　２時間</a:t>
            </a:r>
            <a:endParaRPr lang="ja-JP" altLang="ja-JP" sz="2800" b="1" kern="100">
              <a:effectLst/>
              <a:latin typeface="+mj-ea"/>
              <a:ea typeface="+mj-ea"/>
              <a:cs typeface="Times New Roman" panose="02020603050405020304" pitchFamily="18" charset="0"/>
            </a:endParaRPr>
          </a:p>
          <a:p>
            <a:pPr indent="266700" algn="just"/>
            <a:r>
              <a:rPr lang="ja-JP" altLang="ja-JP" sz="2800" b="1" kern="0">
                <a:effectLst/>
                <a:latin typeface="+mj-ea"/>
                <a:ea typeface="+mj-ea"/>
                <a:cs typeface="MS PGothic" panose="020B0600070205080204" pitchFamily="50" charset="-128"/>
              </a:rPr>
              <a:t>１．知っておきたい基礎知識、ＰＦＩ／ＰＰＰ事業の本質</a:t>
            </a:r>
            <a:endParaRPr lang="ja-JP" altLang="ja-JP" sz="2800" b="1" kern="100">
              <a:effectLst/>
              <a:latin typeface="+mj-ea"/>
              <a:ea typeface="+mj-ea"/>
              <a:cs typeface="Times New Roman" panose="02020603050405020304" pitchFamily="18" charset="0"/>
            </a:endParaRPr>
          </a:p>
          <a:p>
            <a:pPr indent="266700" algn="just"/>
            <a:r>
              <a:rPr lang="ja-JP" altLang="ja-JP" sz="2800" b="1" kern="0">
                <a:effectLst/>
                <a:latin typeface="+mj-ea"/>
                <a:ea typeface="+mj-ea"/>
                <a:cs typeface="MS PGothic" panose="020B0600070205080204" pitchFamily="50" charset="-128"/>
              </a:rPr>
              <a:t>２．ＰＦＩ／ＰＰＰ事業の市場、・事業の実施実績</a:t>
            </a:r>
            <a:endParaRPr lang="ja-JP" altLang="ja-JP" sz="2800" b="1" kern="100">
              <a:effectLst/>
              <a:latin typeface="+mj-ea"/>
              <a:ea typeface="+mj-ea"/>
              <a:cs typeface="Times New Roman" panose="02020603050405020304" pitchFamily="18" charset="0"/>
            </a:endParaRPr>
          </a:p>
          <a:p>
            <a:pPr indent="266700" algn="just"/>
            <a:r>
              <a:rPr lang="ja-JP" altLang="ja-JP" sz="2800" b="1" kern="0">
                <a:effectLst/>
                <a:latin typeface="+mj-ea"/>
                <a:ea typeface="+mj-ea"/>
                <a:cs typeface="MS PGothic" panose="020B0600070205080204" pitchFamily="50" charset="-128"/>
              </a:rPr>
              <a:t>３．普通の公共事業との違い</a:t>
            </a:r>
            <a:endParaRPr lang="ja-JP" altLang="ja-JP" sz="2800" b="1" kern="100">
              <a:effectLst/>
              <a:latin typeface="+mj-ea"/>
              <a:ea typeface="+mj-ea"/>
              <a:cs typeface="Times New Roman" panose="02020603050405020304" pitchFamily="18" charset="0"/>
            </a:endParaRPr>
          </a:p>
          <a:p>
            <a:pPr indent="266700" algn="just"/>
            <a:r>
              <a:rPr lang="ja-JP" altLang="ja-JP" sz="2800" b="1" kern="0">
                <a:effectLst/>
                <a:latin typeface="+mj-ea"/>
                <a:ea typeface="+mj-ea"/>
                <a:cs typeface="MS PGothic" panose="020B0600070205080204" pitchFamily="50" charset="-128"/>
              </a:rPr>
              <a:t>４．ＰＦＩ／ＰＰＰ事業の進め方</a:t>
            </a:r>
            <a:endParaRPr lang="ja-JP" altLang="ja-JP" sz="2800" b="1" kern="100">
              <a:effectLst/>
              <a:latin typeface="+mj-ea"/>
              <a:ea typeface="+mj-ea"/>
              <a:cs typeface="Times New Roman" panose="02020603050405020304" pitchFamily="18" charset="0"/>
            </a:endParaRPr>
          </a:p>
          <a:p>
            <a:pPr indent="266700" algn="just"/>
            <a:r>
              <a:rPr lang="ja-JP" altLang="ja-JP" sz="2800" b="1" kern="0">
                <a:effectLst/>
                <a:latin typeface="+mj-ea"/>
                <a:ea typeface="+mj-ea"/>
                <a:cs typeface="MS PGothic" panose="020B0600070205080204" pitchFamily="50" charset="-128"/>
              </a:rPr>
              <a:t>５．発注者は何を求めているか</a:t>
            </a:r>
            <a:endParaRPr lang="ja-JP" altLang="ja-JP" sz="2800" b="1" kern="100">
              <a:effectLst/>
              <a:latin typeface="+mj-ea"/>
              <a:ea typeface="+mj-ea"/>
              <a:cs typeface="Times New Roman" panose="02020603050405020304" pitchFamily="18" charset="0"/>
            </a:endParaRPr>
          </a:p>
          <a:p>
            <a:pPr indent="266700" algn="just"/>
            <a:r>
              <a:rPr lang="ja-JP" altLang="ja-JP" sz="2800" b="1" kern="0">
                <a:effectLst/>
                <a:latin typeface="+mj-ea"/>
                <a:ea typeface="+mj-ea"/>
                <a:cs typeface="MS PGothic" panose="020B0600070205080204" pitchFamily="50" charset="-128"/>
              </a:rPr>
              <a:t>その他</a:t>
            </a:r>
            <a:endParaRPr lang="ja-JP" altLang="ja-JP" sz="2800" b="1" kern="100">
              <a:effectLst/>
              <a:latin typeface="+mj-ea"/>
              <a:ea typeface="+mj-ea"/>
              <a:cs typeface="Times New Roman" panose="02020603050405020304" pitchFamily="18" charset="0"/>
            </a:endParaRPr>
          </a:p>
          <a:p>
            <a:pPr indent="266700" algn="just"/>
            <a:r>
              <a:rPr lang="en-US" altLang="ja-JP" sz="2800" b="1" kern="0" dirty="0">
                <a:effectLst/>
                <a:latin typeface="+mj-ea"/>
                <a:ea typeface="+mj-ea"/>
                <a:cs typeface="MS PGothic" panose="020B0600070205080204" pitchFamily="50" charset="-128"/>
              </a:rPr>
              <a:t> </a:t>
            </a:r>
            <a:endParaRPr lang="ja-JP" altLang="ja-JP" sz="2800" b="1" kern="100">
              <a:effectLst/>
              <a:latin typeface="+mj-ea"/>
              <a:ea typeface="+mj-ea"/>
              <a:cs typeface="Times New Roman" panose="02020603050405020304" pitchFamily="18" charset="0"/>
            </a:endParaRPr>
          </a:p>
        </p:txBody>
      </p:sp>
    </p:spTree>
    <p:extLst>
      <p:ext uri="{BB962C8B-B14F-4D97-AF65-F5344CB8AC3E}">
        <p14:creationId xmlns:p14="http://schemas.microsoft.com/office/powerpoint/2010/main" val="38278658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3EEC57-4863-4F07-923B-76807F9AE1B4}"/>
              </a:ext>
            </a:extLst>
          </p:cNvPr>
          <p:cNvSpPr>
            <a:spLocks noGrp="1"/>
          </p:cNvSpPr>
          <p:nvPr>
            <p:ph type="title"/>
          </p:nvPr>
        </p:nvSpPr>
        <p:spPr>
          <a:xfrm>
            <a:off x="2461932" y="227428"/>
            <a:ext cx="6877064" cy="1200416"/>
          </a:xfrm>
        </p:spPr>
        <p:style>
          <a:lnRef idx="2">
            <a:schemeClr val="accent2"/>
          </a:lnRef>
          <a:fillRef idx="1">
            <a:schemeClr val="lt1"/>
          </a:fillRef>
          <a:effectRef idx="0">
            <a:schemeClr val="accent2"/>
          </a:effectRef>
          <a:fontRef idx="minor">
            <a:schemeClr val="dk1"/>
          </a:fontRef>
        </p:style>
        <p:txBody>
          <a:bodyPr>
            <a:normAutofit fontScale="90000"/>
          </a:bodyPr>
          <a:lstStyle/>
          <a:p>
            <a:r>
              <a:rPr kumimoji="1" lang="ja-JP" altLang="en-US" dirty="0"/>
              <a:t>社会資本整備総合交付金</a:t>
            </a:r>
            <a:br>
              <a:rPr kumimoji="1" lang="en-US" altLang="ja-JP" dirty="0"/>
            </a:br>
            <a:r>
              <a:rPr kumimoji="1" lang="ja-JP" altLang="en-US" dirty="0"/>
              <a:t>（官民連携型賑わい拠点創出事業）</a:t>
            </a:r>
          </a:p>
        </p:txBody>
      </p:sp>
      <p:pic>
        <p:nvPicPr>
          <p:cNvPr id="3" name="図 2">
            <a:extLst>
              <a:ext uri="{FF2B5EF4-FFF2-40B4-BE49-F238E27FC236}">
                <a16:creationId xmlns:a16="http://schemas.microsoft.com/office/drawing/2014/main" id="{9D0B7514-60D3-4A90-8317-7D2E40714DDC}"/>
              </a:ext>
            </a:extLst>
          </p:cNvPr>
          <p:cNvPicPr>
            <a:picLocks noChangeAspect="1"/>
          </p:cNvPicPr>
          <p:nvPr/>
        </p:nvPicPr>
        <p:blipFill>
          <a:blip r:embed="rId2"/>
          <a:stretch>
            <a:fillRect/>
          </a:stretch>
        </p:blipFill>
        <p:spPr>
          <a:xfrm>
            <a:off x="1031604" y="1614213"/>
            <a:ext cx="10329238" cy="4408007"/>
          </a:xfrm>
          <a:prstGeom prst="rect">
            <a:avLst/>
          </a:prstGeom>
        </p:spPr>
      </p:pic>
    </p:spTree>
    <p:extLst>
      <p:ext uri="{BB962C8B-B14F-4D97-AF65-F5344CB8AC3E}">
        <p14:creationId xmlns:p14="http://schemas.microsoft.com/office/powerpoint/2010/main" val="4453657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5D0901-27FB-4B6D-A261-8BED1F4C1AE9}"/>
              </a:ext>
            </a:extLst>
          </p:cNvPr>
          <p:cNvSpPr>
            <a:spLocks noGrp="1"/>
          </p:cNvSpPr>
          <p:nvPr>
            <p:ph type="title"/>
          </p:nvPr>
        </p:nvSpPr>
        <p:spPr>
          <a:xfrm>
            <a:off x="909709" y="297034"/>
            <a:ext cx="10162101" cy="715607"/>
          </a:xfrm>
        </p:spPr>
        <p:style>
          <a:lnRef idx="2">
            <a:schemeClr val="accent2"/>
          </a:lnRef>
          <a:fillRef idx="1">
            <a:schemeClr val="lt1"/>
          </a:fillRef>
          <a:effectRef idx="0">
            <a:schemeClr val="accent2"/>
          </a:effectRef>
          <a:fontRef idx="minor">
            <a:schemeClr val="dk1"/>
          </a:fontRef>
        </p:style>
        <p:txBody>
          <a:bodyPr>
            <a:noAutofit/>
          </a:bodyPr>
          <a:lstStyle/>
          <a:p>
            <a:r>
              <a:rPr kumimoji="1" lang="ja-JP" altLang="en-US" sz="2400" dirty="0"/>
              <a:t>武生中央公園水泳場建替え</a:t>
            </a:r>
            <a:br>
              <a:rPr kumimoji="1" lang="en-US" altLang="ja-JP" sz="2400" dirty="0"/>
            </a:br>
            <a:r>
              <a:rPr kumimoji="1" lang="ja-JP" altLang="en-US" sz="2400" dirty="0"/>
              <a:t>単なる市営プールの建て替えがこう変わってきた。これが</a:t>
            </a:r>
            <a:r>
              <a:rPr kumimoji="1" lang="en-US" altLang="ja-JP" sz="2400" dirty="0"/>
              <a:t>PPP</a:t>
            </a:r>
            <a:r>
              <a:rPr kumimoji="1" lang="ja-JP" altLang="en-US" sz="2400" dirty="0"/>
              <a:t>の姿</a:t>
            </a:r>
          </a:p>
        </p:txBody>
      </p:sp>
      <p:pic>
        <p:nvPicPr>
          <p:cNvPr id="2050" name="Picture 2">
            <a:extLst>
              <a:ext uri="{FF2B5EF4-FFF2-40B4-BE49-F238E27FC236}">
                <a16:creationId xmlns:a16="http://schemas.microsoft.com/office/drawing/2014/main" id="{E1A6636E-0E9C-4B89-98C6-6E52B5C63D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1102" y="1091677"/>
            <a:ext cx="7943821" cy="5616580"/>
          </a:xfrm>
          <a:prstGeom prst="rect">
            <a:avLst/>
          </a:prstGeom>
          <a:noFill/>
          <a:extLst>
            <a:ext uri="{909E8E84-426E-40DD-AFC4-6F175D3DCCD1}">
              <a14:hiddenFill xmlns:a14="http://schemas.microsoft.com/office/drawing/2010/main">
                <a:solidFill>
                  <a:srgbClr val="FFFFFF"/>
                </a:solidFill>
              </a14:hiddenFill>
            </a:ext>
          </a:extLst>
        </p:spPr>
      </p:pic>
      <p:sp>
        <p:nvSpPr>
          <p:cNvPr id="3" name="四角形: 角を丸くする 2">
            <a:extLst>
              <a:ext uri="{FF2B5EF4-FFF2-40B4-BE49-F238E27FC236}">
                <a16:creationId xmlns:a16="http://schemas.microsoft.com/office/drawing/2014/main" id="{EB6B8556-26DD-46BF-A652-33E9DA266404}"/>
              </a:ext>
            </a:extLst>
          </p:cNvPr>
          <p:cNvSpPr/>
          <p:nvPr/>
        </p:nvSpPr>
        <p:spPr>
          <a:xfrm>
            <a:off x="368060" y="1365848"/>
            <a:ext cx="2921480" cy="5241986"/>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600" dirty="0"/>
              <a:t>公共が負担するのは</a:t>
            </a:r>
            <a:endParaRPr kumimoji="1" lang="en-US" altLang="ja-JP" sz="1600" dirty="0"/>
          </a:p>
          <a:p>
            <a:pPr algn="ctr"/>
            <a:r>
              <a:rPr kumimoji="1" lang="ja-JP" altLang="en-US" sz="1600" dirty="0"/>
              <a:t>プール整備</a:t>
            </a:r>
            <a:endParaRPr kumimoji="1" lang="en-US" altLang="ja-JP" sz="1600" dirty="0"/>
          </a:p>
          <a:p>
            <a:pPr algn="ctr"/>
            <a:r>
              <a:rPr kumimoji="1" lang="ja-JP" altLang="en-US" sz="1600" dirty="0"/>
              <a:t>外構整備</a:t>
            </a:r>
            <a:endParaRPr kumimoji="1" lang="en-US" altLang="ja-JP" sz="1600" dirty="0"/>
          </a:p>
          <a:p>
            <a:pPr algn="ctr"/>
            <a:r>
              <a:rPr kumimoji="1" lang="ja-JP" altLang="en-US" sz="1600" dirty="0"/>
              <a:t>プールの運営・維持管理</a:t>
            </a:r>
            <a:endParaRPr kumimoji="1" lang="en-US" altLang="ja-JP" sz="1600" dirty="0"/>
          </a:p>
          <a:p>
            <a:pPr algn="ctr"/>
            <a:r>
              <a:rPr kumimoji="1" lang="ja-JP" altLang="en-US" sz="1600" dirty="0"/>
              <a:t>指定管理料</a:t>
            </a:r>
            <a:endParaRPr kumimoji="1" lang="en-US" altLang="ja-JP" sz="1600" dirty="0"/>
          </a:p>
          <a:p>
            <a:pPr algn="ctr"/>
            <a:endParaRPr kumimoji="1" lang="en-US" altLang="ja-JP" sz="1600" dirty="0"/>
          </a:p>
          <a:p>
            <a:pPr algn="ctr"/>
            <a:r>
              <a:rPr kumimoji="1" lang="en-US" altLang="ja-JP" sz="1600" dirty="0"/>
              <a:t>20</a:t>
            </a:r>
            <a:r>
              <a:rPr kumimoji="1" lang="ja-JP" altLang="en-US" sz="1600" dirty="0"/>
              <a:t>年間で</a:t>
            </a:r>
            <a:r>
              <a:rPr kumimoji="1" lang="en-US" altLang="ja-JP" sz="1600" dirty="0"/>
              <a:t>7</a:t>
            </a:r>
            <a:r>
              <a:rPr kumimoji="1" lang="ja-JP" altLang="en-US" sz="1600" dirty="0"/>
              <a:t>億</a:t>
            </a:r>
            <a:r>
              <a:rPr kumimoji="1" lang="en-US" altLang="ja-JP" sz="1600" dirty="0"/>
              <a:t>3</a:t>
            </a:r>
            <a:r>
              <a:rPr kumimoji="1" lang="ja-JP" altLang="en-US" sz="1600" dirty="0"/>
              <a:t>千万程度</a:t>
            </a:r>
            <a:endParaRPr kumimoji="1" lang="en-US" altLang="ja-JP" sz="1600" dirty="0"/>
          </a:p>
          <a:p>
            <a:pPr algn="ctr"/>
            <a:endParaRPr kumimoji="1" lang="en-US" altLang="ja-JP" sz="1600" dirty="0"/>
          </a:p>
          <a:p>
            <a:pPr algn="ctr"/>
            <a:r>
              <a:rPr kumimoji="1" lang="ja-JP" altLang="en-US" sz="1600" dirty="0"/>
              <a:t>総事業費は</a:t>
            </a:r>
            <a:endParaRPr kumimoji="1" lang="en-US" altLang="ja-JP" sz="1600" dirty="0"/>
          </a:p>
          <a:p>
            <a:pPr algn="ctr"/>
            <a:r>
              <a:rPr kumimoji="1" lang="ja-JP" altLang="en-US" sz="1600" dirty="0"/>
              <a:t>提案で</a:t>
            </a:r>
            <a:r>
              <a:rPr kumimoji="1" lang="en-US" altLang="ja-JP" sz="1600" dirty="0"/>
              <a:t>10</a:t>
            </a:r>
            <a:r>
              <a:rPr kumimoji="1" lang="ja-JP" altLang="en-US" sz="1600" dirty="0"/>
              <a:t>億円程度</a:t>
            </a:r>
            <a:endParaRPr kumimoji="1" lang="en-US" altLang="ja-JP" sz="1600" dirty="0"/>
          </a:p>
          <a:p>
            <a:pPr algn="ctr"/>
            <a:endParaRPr kumimoji="1" lang="en-US" altLang="ja-JP" sz="1600" dirty="0"/>
          </a:p>
          <a:p>
            <a:pPr algn="ctr"/>
            <a:r>
              <a:rPr kumimoji="1" lang="en-US" altLang="ja-JP" sz="1600" dirty="0"/>
              <a:t>2</a:t>
            </a:r>
            <a:r>
              <a:rPr kumimoji="1" lang="ja-JP" altLang="en-US" sz="1600" dirty="0"/>
              <a:t>億</a:t>
            </a:r>
            <a:r>
              <a:rPr kumimoji="1" lang="en-US" altLang="ja-JP" sz="1600" dirty="0"/>
              <a:t>7</a:t>
            </a:r>
            <a:r>
              <a:rPr kumimoji="1" lang="ja-JP" altLang="en-US" sz="1600" dirty="0"/>
              <a:t>千万円は、</a:t>
            </a:r>
            <a:endParaRPr kumimoji="1" lang="en-US" altLang="ja-JP" sz="1600" dirty="0"/>
          </a:p>
          <a:p>
            <a:pPr algn="ctr"/>
            <a:r>
              <a:rPr kumimoji="1" lang="ja-JP" altLang="en-US" sz="1600" dirty="0"/>
              <a:t>民間が</a:t>
            </a:r>
            <a:endParaRPr kumimoji="1" lang="en-US" altLang="ja-JP" sz="1600" dirty="0"/>
          </a:p>
          <a:p>
            <a:pPr algn="ctr"/>
            <a:r>
              <a:rPr kumimoji="1" lang="ja-JP" altLang="en-US" sz="1600" dirty="0"/>
              <a:t>スポーツジム</a:t>
            </a:r>
            <a:endParaRPr kumimoji="1" lang="en-US" altLang="ja-JP" sz="1600" dirty="0"/>
          </a:p>
          <a:p>
            <a:pPr algn="ctr"/>
            <a:r>
              <a:rPr kumimoji="1" lang="ja-JP" altLang="en-US" sz="1600" dirty="0"/>
              <a:t>子供の遊び場</a:t>
            </a:r>
            <a:endParaRPr kumimoji="1" lang="en-US" altLang="ja-JP" sz="1600" dirty="0"/>
          </a:p>
          <a:p>
            <a:pPr algn="ctr"/>
            <a:r>
              <a:rPr kumimoji="1" lang="ja-JP" altLang="en-US" sz="1600" dirty="0"/>
              <a:t>広場のレンタルショップ</a:t>
            </a:r>
            <a:endParaRPr kumimoji="1" lang="en-US" altLang="ja-JP" sz="1600" dirty="0"/>
          </a:p>
          <a:p>
            <a:pPr algn="ctr"/>
            <a:r>
              <a:rPr kumimoji="1" lang="ja-JP" altLang="en-US" sz="1600" dirty="0"/>
              <a:t>運営で稼ぎ出す。</a:t>
            </a:r>
            <a:endParaRPr kumimoji="1" lang="en-US" altLang="ja-JP" sz="1600" dirty="0"/>
          </a:p>
          <a:p>
            <a:pPr algn="ctr"/>
            <a:endParaRPr kumimoji="1" lang="ja-JP" altLang="en-US" sz="1600" dirty="0"/>
          </a:p>
        </p:txBody>
      </p:sp>
      <p:sp>
        <p:nvSpPr>
          <p:cNvPr id="4" name="楕円 3">
            <a:extLst>
              <a:ext uri="{FF2B5EF4-FFF2-40B4-BE49-F238E27FC236}">
                <a16:creationId xmlns:a16="http://schemas.microsoft.com/office/drawing/2014/main" id="{9587C06B-9BFE-44E6-97C5-634CDDD39953}"/>
              </a:ext>
            </a:extLst>
          </p:cNvPr>
          <p:cNvSpPr/>
          <p:nvPr/>
        </p:nvSpPr>
        <p:spPr>
          <a:xfrm>
            <a:off x="3736228" y="5069966"/>
            <a:ext cx="1086214" cy="1061461"/>
          </a:xfrm>
          <a:prstGeom prst="ellipse">
            <a:avLst/>
          </a:prstGeom>
          <a:noFill/>
          <a:ln w="76200"/>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9728690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C52D314C-E799-491A-8BED-F5EC59AA6B34}"/>
              </a:ext>
            </a:extLst>
          </p:cNvPr>
          <p:cNvSpPr>
            <a:spLocks noGrp="1"/>
          </p:cNvSpPr>
          <p:nvPr>
            <p:ph type="title"/>
          </p:nvPr>
        </p:nvSpPr>
        <p:spPr>
          <a:xfrm>
            <a:off x="2792378" y="316302"/>
            <a:ext cx="6313193" cy="590044"/>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ja-JP" altLang="en-US" dirty="0"/>
              <a:t>福井県越前市水泳場建替え事業</a:t>
            </a:r>
          </a:p>
        </p:txBody>
      </p:sp>
      <p:pic>
        <p:nvPicPr>
          <p:cNvPr id="1028" name="Picture 4">
            <a:extLst>
              <a:ext uri="{FF2B5EF4-FFF2-40B4-BE49-F238E27FC236}">
                <a16:creationId xmlns:a16="http://schemas.microsoft.com/office/drawing/2014/main" id="{BB36624D-141F-4D55-A954-5838E56DEE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1856" y="1063367"/>
            <a:ext cx="7748288" cy="5478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30572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8764D23-7073-44C7-9E99-24DD5DD97BF8}"/>
              </a:ext>
            </a:extLst>
          </p:cNvPr>
          <p:cNvSpPr>
            <a:spLocks noGrp="1"/>
          </p:cNvSpPr>
          <p:nvPr>
            <p:ph type="title"/>
          </p:nvPr>
        </p:nvSpPr>
        <p:spPr>
          <a:xfrm>
            <a:off x="990115" y="304800"/>
            <a:ext cx="10590698" cy="511623"/>
          </a:xfrm>
        </p:spPr>
        <p:style>
          <a:lnRef idx="2">
            <a:schemeClr val="accent2"/>
          </a:lnRef>
          <a:fillRef idx="1">
            <a:schemeClr val="lt1"/>
          </a:fillRef>
          <a:effectRef idx="0">
            <a:schemeClr val="accent2"/>
          </a:effectRef>
          <a:fontRef idx="minor">
            <a:schemeClr val="dk1"/>
          </a:fontRef>
        </p:style>
        <p:txBody>
          <a:bodyPr>
            <a:normAutofit fontScale="90000"/>
          </a:bodyPr>
          <a:lstStyle/>
          <a:p>
            <a:r>
              <a:rPr kumimoji="1" lang="ja-JP" altLang="en-US" dirty="0"/>
              <a:t>公民連携事業（</a:t>
            </a:r>
            <a:r>
              <a:rPr kumimoji="1" lang="en-US" altLang="ja-JP" dirty="0"/>
              <a:t>PPP</a:t>
            </a:r>
            <a:r>
              <a:rPr kumimoji="1" lang="ja-JP" altLang="en-US" dirty="0"/>
              <a:t>・</a:t>
            </a:r>
            <a:r>
              <a:rPr kumimoji="1" lang="en-US" altLang="ja-JP" dirty="0"/>
              <a:t>PFI</a:t>
            </a:r>
            <a:r>
              <a:rPr kumimoji="1" lang="ja-JP" altLang="en-US" dirty="0"/>
              <a:t>）の特徴と民間が最初にすること</a:t>
            </a:r>
          </a:p>
        </p:txBody>
      </p:sp>
      <p:sp>
        <p:nvSpPr>
          <p:cNvPr id="4" name="四角形: 角を丸くする 3">
            <a:extLst>
              <a:ext uri="{FF2B5EF4-FFF2-40B4-BE49-F238E27FC236}">
                <a16:creationId xmlns:a16="http://schemas.microsoft.com/office/drawing/2014/main" id="{76922129-CB96-430B-AEC5-2DFCAC2CF50A}"/>
              </a:ext>
            </a:extLst>
          </p:cNvPr>
          <p:cNvSpPr/>
          <p:nvPr/>
        </p:nvSpPr>
        <p:spPr>
          <a:xfrm>
            <a:off x="199794" y="1094015"/>
            <a:ext cx="2695801" cy="93072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600" dirty="0"/>
              <a:t>様々な</a:t>
            </a:r>
            <a:endParaRPr kumimoji="1" lang="en-US" altLang="ja-JP" sz="1600" dirty="0"/>
          </a:p>
          <a:p>
            <a:pPr algn="ctr"/>
            <a:r>
              <a:rPr kumimoji="1" lang="ja-JP" altLang="en-US" sz="1600" dirty="0"/>
              <a:t>施設、業務を一括して</a:t>
            </a:r>
            <a:endParaRPr kumimoji="1" lang="en-US" altLang="ja-JP" sz="1600" dirty="0"/>
          </a:p>
          <a:p>
            <a:pPr algn="ctr"/>
            <a:r>
              <a:rPr kumimoji="1" lang="ja-JP" altLang="en-US" sz="1600" dirty="0"/>
              <a:t>発注する</a:t>
            </a:r>
          </a:p>
        </p:txBody>
      </p:sp>
      <p:sp>
        <p:nvSpPr>
          <p:cNvPr id="5" name="四角形: 角を丸くする 4">
            <a:extLst>
              <a:ext uri="{FF2B5EF4-FFF2-40B4-BE49-F238E27FC236}">
                <a16:creationId xmlns:a16="http://schemas.microsoft.com/office/drawing/2014/main" id="{3A853485-2BC3-484D-896B-E52E2A7FEC0C}"/>
              </a:ext>
            </a:extLst>
          </p:cNvPr>
          <p:cNvSpPr/>
          <p:nvPr/>
        </p:nvSpPr>
        <p:spPr>
          <a:xfrm>
            <a:off x="199793" y="3461665"/>
            <a:ext cx="2695801" cy="93072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dirty="0"/>
              <a:t>提案を審査して</a:t>
            </a:r>
            <a:endParaRPr kumimoji="1" lang="en-US" altLang="ja-JP" dirty="0"/>
          </a:p>
          <a:p>
            <a:pPr algn="ctr"/>
            <a:r>
              <a:rPr kumimoji="1" lang="ja-JP" altLang="en-US" dirty="0"/>
              <a:t>提案内容と価格点で</a:t>
            </a:r>
            <a:endParaRPr kumimoji="1" lang="en-US" altLang="ja-JP" dirty="0"/>
          </a:p>
          <a:p>
            <a:pPr algn="ctr"/>
            <a:r>
              <a:rPr kumimoji="1" lang="ja-JP" altLang="en-US" dirty="0"/>
              <a:t>落札者を決定する</a:t>
            </a:r>
            <a:endParaRPr kumimoji="1" lang="en-US" altLang="ja-JP" dirty="0"/>
          </a:p>
        </p:txBody>
      </p:sp>
      <p:sp>
        <p:nvSpPr>
          <p:cNvPr id="6" name="四角形: 角を丸くする 5">
            <a:extLst>
              <a:ext uri="{FF2B5EF4-FFF2-40B4-BE49-F238E27FC236}">
                <a16:creationId xmlns:a16="http://schemas.microsoft.com/office/drawing/2014/main" id="{510C0BE9-0D09-4AE9-9C4E-2A0BE6CB92F2}"/>
              </a:ext>
            </a:extLst>
          </p:cNvPr>
          <p:cNvSpPr/>
          <p:nvPr/>
        </p:nvSpPr>
        <p:spPr>
          <a:xfrm>
            <a:off x="3334904" y="1110340"/>
            <a:ext cx="2695801" cy="93072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a:t>だから</a:t>
            </a:r>
            <a:endParaRPr kumimoji="1" lang="en-US" altLang="ja-JP" dirty="0"/>
          </a:p>
          <a:p>
            <a:pPr algn="ctr"/>
            <a:r>
              <a:rPr kumimoji="1" lang="ja-JP" altLang="en-US" dirty="0"/>
              <a:t>様々な業務能力のある</a:t>
            </a:r>
            <a:endParaRPr kumimoji="1" lang="en-US" altLang="ja-JP" dirty="0"/>
          </a:p>
          <a:p>
            <a:pPr algn="ctr"/>
            <a:r>
              <a:rPr kumimoji="1" lang="ja-JP" altLang="en-US" dirty="0"/>
              <a:t>多くの企業でチーム</a:t>
            </a:r>
            <a:endParaRPr kumimoji="1" lang="en-US" altLang="ja-JP" dirty="0"/>
          </a:p>
        </p:txBody>
      </p:sp>
      <p:sp>
        <p:nvSpPr>
          <p:cNvPr id="7" name="四角形: 角を丸くする 6">
            <a:extLst>
              <a:ext uri="{FF2B5EF4-FFF2-40B4-BE49-F238E27FC236}">
                <a16:creationId xmlns:a16="http://schemas.microsoft.com/office/drawing/2014/main" id="{F6EED9C8-1BC7-4EC5-BB9E-A81BBAC853DE}"/>
              </a:ext>
            </a:extLst>
          </p:cNvPr>
          <p:cNvSpPr/>
          <p:nvPr/>
        </p:nvSpPr>
        <p:spPr>
          <a:xfrm>
            <a:off x="3356672" y="3450781"/>
            <a:ext cx="2695801" cy="93072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a:t>チームで検討を重ね</a:t>
            </a:r>
            <a:endParaRPr kumimoji="1" lang="en-US" altLang="ja-JP" dirty="0"/>
          </a:p>
          <a:p>
            <a:pPr algn="ctr"/>
            <a:r>
              <a:rPr kumimoji="1" lang="ja-JP" altLang="en-US" dirty="0"/>
              <a:t>いい提案を作る</a:t>
            </a:r>
            <a:endParaRPr kumimoji="1" lang="en-US" altLang="ja-JP" dirty="0"/>
          </a:p>
        </p:txBody>
      </p:sp>
      <p:sp>
        <p:nvSpPr>
          <p:cNvPr id="8" name="四角形: 角を丸くする 7">
            <a:extLst>
              <a:ext uri="{FF2B5EF4-FFF2-40B4-BE49-F238E27FC236}">
                <a16:creationId xmlns:a16="http://schemas.microsoft.com/office/drawing/2014/main" id="{16E9140C-B6BA-44F1-AE3F-370E38406117}"/>
              </a:ext>
            </a:extLst>
          </p:cNvPr>
          <p:cNvSpPr/>
          <p:nvPr/>
        </p:nvSpPr>
        <p:spPr>
          <a:xfrm>
            <a:off x="199789" y="4653653"/>
            <a:ext cx="2695801" cy="93072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dirty="0"/>
              <a:t>価格見積面</a:t>
            </a:r>
            <a:endParaRPr kumimoji="1" lang="en-US" altLang="ja-JP" dirty="0"/>
          </a:p>
          <a:p>
            <a:pPr algn="ctr"/>
            <a:r>
              <a:rPr kumimoji="1" lang="ja-JP" altLang="en-US" dirty="0"/>
              <a:t>実施設計のない状態で</a:t>
            </a:r>
            <a:endParaRPr kumimoji="1" lang="en-US" altLang="ja-JP" dirty="0"/>
          </a:p>
          <a:p>
            <a:pPr algn="ctr"/>
            <a:r>
              <a:rPr kumimoji="1" lang="ja-JP" altLang="en-US" dirty="0"/>
              <a:t>概算の見積が必要</a:t>
            </a:r>
            <a:endParaRPr kumimoji="1" lang="en-US" altLang="ja-JP" dirty="0"/>
          </a:p>
        </p:txBody>
      </p:sp>
      <p:sp>
        <p:nvSpPr>
          <p:cNvPr id="9" name="四角形: 角を丸くする 8">
            <a:extLst>
              <a:ext uri="{FF2B5EF4-FFF2-40B4-BE49-F238E27FC236}">
                <a16:creationId xmlns:a16="http://schemas.microsoft.com/office/drawing/2014/main" id="{1ECAB4A9-FAEC-449F-BF46-AEB815C204F8}"/>
              </a:ext>
            </a:extLst>
          </p:cNvPr>
          <p:cNvSpPr/>
          <p:nvPr/>
        </p:nvSpPr>
        <p:spPr>
          <a:xfrm>
            <a:off x="3372997" y="4659101"/>
            <a:ext cx="2695801" cy="93072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a:t>提案した金額以上は</a:t>
            </a:r>
            <a:endParaRPr kumimoji="1" lang="en-US" altLang="ja-JP" dirty="0"/>
          </a:p>
          <a:p>
            <a:pPr algn="ctr"/>
            <a:r>
              <a:rPr kumimoji="1" lang="ja-JP" altLang="en-US" dirty="0"/>
              <a:t>でないので、その金額で確実に実行できる案</a:t>
            </a:r>
            <a:endParaRPr kumimoji="1" lang="en-US" altLang="ja-JP" dirty="0"/>
          </a:p>
        </p:txBody>
      </p:sp>
      <p:sp>
        <p:nvSpPr>
          <p:cNvPr id="10" name="四角形: 角を丸くする 9">
            <a:extLst>
              <a:ext uri="{FF2B5EF4-FFF2-40B4-BE49-F238E27FC236}">
                <a16:creationId xmlns:a16="http://schemas.microsoft.com/office/drawing/2014/main" id="{FF960F51-903A-4097-98C6-02134067EA52}"/>
              </a:ext>
            </a:extLst>
          </p:cNvPr>
          <p:cNvSpPr/>
          <p:nvPr/>
        </p:nvSpPr>
        <p:spPr>
          <a:xfrm>
            <a:off x="6295836" y="1115781"/>
            <a:ext cx="2695801" cy="93072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代表企業</a:t>
            </a:r>
            <a:endParaRPr kumimoji="1" lang="en-US" altLang="ja-JP" dirty="0"/>
          </a:p>
          <a:p>
            <a:pPr algn="ctr"/>
            <a:r>
              <a:rPr kumimoji="1" lang="ja-JP" altLang="en-US" dirty="0"/>
              <a:t>設計・建設・維持管理</a:t>
            </a:r>
            <a:endParaRPr kumimoji="1" lang="en-US" altLang="ja-JP" dirty="0"/>
          </a:p>
          <a:p>
            <a:pPr algn="ctr"/>
            <a:r>
              <a:rPr kumimoji="1" lang="ja-JP" altLang="en-US" dirty="0"/>
              <a:t>運営・経営などの業種</a:t>
            </a:r>
            <a:endParaRPr kumimoji="1" lang="en-US" altLang="ja-JP" dirty="0"/>
          </a:p>
        </p:txBody>
      </p:sp>
      <p:sp>
        <p:nvSpPr>
          <p:cNvPr id="11" name="四角形: 角を丸くする 10">
            <a:extLst>
              <a:ext uri="{FF2B5EF4-FFF2-40B4-BE49-F238E27FC236}">
                <a16:creationId xmlns:a16="http://schemas.microsoft.com/office/drawing/2014/main" id="{38DE5FA8-2ED4-4C29-80D6-16876C1AA4EA}"/>
              </a:ext>
            </a:extLst>
          </p:cNvPr>
          <p:cNvSpPr/>
          <p:nvPr/>
        </p:nvSpPr>
        <p:spPr>
          <a:xfrm>
            <a:off x="9294869" y="1164764"/>
            <a:ext cx="2695801" cy="93072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t>わが社は</a:t>
            </a:r>
            <a:endParaRPr kumimoji="1" lang="en-US" altLang="ja-JP" dirty="0"/>
          </a:p>
          <a:p>
            <a:pPr algn="ctr"/>
            <a:r>
              <a:rPr kumimoji="1" lang="ja-JP" altLang="en-US" dirty="0"/>
              <a:t>どの仕事をどの立場で</a:t>
            </a:r>
            <a:endParaRPr kumimoji="1" lang="en-US" altLang="ja-JP" dirty="0"/>
          </a:p>
          <a:p>
            <a:pPr algn="ctr"/>
            <a:r>
              <a:rPr kumimoji="1" lang="ja-JP" altLang="en-US" dirty="0"/>
              <a:t>判断決定が必要</a:t>
            </a:r>
            <a:endParaRPr kumimoji="1" lang="en-US" altLang="ja-JP" dirty="0"/>
          </a:p>
        </p:txBody>
      </p:sp>
      <p:sp>
        <p:nvSpPr>
          <p:cNvPr id="12" name="四角形: 角を丸くする 11">
            <a:extLst>
              <a:ext uri="{FF2B5EF4-FFF2-40B4-BE49-F238E27FC236}">
                <a16:creationId xmlns:a16="http://schemas.microsoft.com/office/drawing/2014/main" id="{DC509489-9F5B-41BD-9CAA-94E478283753}"/>
              </a:ext>
            </a:extLst>
          </p:cNvPr>
          <p:cNvSpPr/>
          <p:nvPr/>
        </p:nvSpPr>
        <p:spPr>
          <a:xfrm>
            <a:off x="6295835" y="3450781"/>
            <a:ext cx="2695801" cy="21336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発注文書がでてから</a:t>
            </a:r>
            <a:endParaRPr kumimoji="1" lang="en-US" altLang="ja-JP" dirty="0"/>
          </a:p>
          <a:p>
            <a:pPr algn="ctr"/>
            <a:r>
              <a:rPr kumimoji="1" lang="ja-JP" altLang="en-US" dirty="0"/>
              <a:t>提案提出の日まで</a:t>
            </a:r>
            <a:endParaRPr kumimoji="1" lang="en-US" altLang="ja-JP" dirty="0"/>
          </a:p>
          <a:p>
            <a:pPr algn="ctr"/>
            <a:r>
              <a:rPr kumimoji="1" lang="ja-JP" altLang="en-US" dirty="0"/>
              <a:t>チーム会議を重ね</a:t>
            </a:r>
            <a:endParaRPr kumimoji="1" lang="en-US" altLang="ja-JP" dirty="0"/>
          </a:p>
          <a:p>
            <a:pPr algn="ctr"/>
            <a:r>
              <a:rPr kumimoji="1" lang="ja-JP" altLang="en-US" dirty="0"/>
              <a:t>提案書作成と</a:t>
            </a:r>
            <a:endParaRPr kumimoji="1" lang="en-US" altLang="ja-JP" dirty="0"/>
          </a:p>
          <a:p>
            <a:pPr algn="ctr"/>
            <a:r>
              <a:rPr kumimoji="1" lang="ja-JP" altLang="en-US" dirty="0"/>
              <a:t>提案金額見積</a:t>
            </a:r>
            <a:endParaRPr kumimoji="1" lang="en-US" altLang="ja-JP" dirty="0"/>
          </a:p>
          <a:p>
            <a:pPr algn="ctr"/>
            <a:r>
              <a:rPr kumimoji="1" lang="ja-JP" altLang="en-US" dirty="0"/>
              <a:t>を</a:t>
            </a:r>
            <a:endParaRPr kumimoji="1" lang="en-US" altLang="ja-JP" dirty="0"/>
          </a:p>
          <a:p>
            <a:pPr algn="ctr"/>
            <a:r>
              <a:rPr kumimoji="1" lang="ja-JP" altLang="en-US" dirty="0"/>
              <a:t>作成していく</a:t>
            </a:r>
            <a:endParaRPr kumimoji="1" lang="en-US" altLang="ja-JP" dirty="0"/>
          </a:p>
        </p:txBody>
      </p:sp>
      <p:sp>
        <p:nvSpPr>
          <p:cNvPr id="13" name="右中かっこ 12">
            <a:extLst>
              <a:ext uri="{FF2B5EF4-FFF2-40B4-BE49-F238E27FC236}">
                <a16:creationId xmlns:a16="http://schemas.microsoft.com/office/drawing/2014/main" id="{8949FCFC-E28E-40C6-82E1-C10B15841908}"/>
              </a:ext>
            </a:extLst>
          </p:cNvPr>
          <p:cNvSpPr/>
          <p:nvPr/>
        </p:nvSpPr>
        <p:spPr>
          <a:xfrm rot="5400000">
            <a:off x="5554837" y="-2606401"/>
            <a:ext cx="765048" cy="11115906"/>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9AE1C1DF-D804-40CB-AAD9-6BE8D240C9AD}"/>
              </a:ext>
            </a:extLst>
          </p:cNvPr>
          <p:cNvSpPr txBox="1"/>
          <p:nvPr/>
        </p:nvSpPr>
        <p:spPr>
          <a:xfrm>
            <a:off x="2574328" y="2313216"/>
            <a:ext cx="6761871" cy="523220"/>
          </a:xfrm>
          <a:prstGeom prst="rect">
            <a:avLst/>
          </a:prstGeom>
          <a:noFill/>
        </p:spPr>
        <p:txBody>
          <a:bodyPr wrap="square" rtlCol="0">
            <a:spAutoFit/>
          </a:bodyPr>
          <a:lstStyle/>
          <a:p>
            <a:pPr algn="ctr"/>
            <a:r>
              <a:rPr kumimoji="1" lang="ja-JP" altLang="en-US" sz="2800" b="1" dirty="0"/>
              <a:t>強いチームを構成して（これが第</a:t>
            </a:r>
            <a:r>
              <a:rPr kumimoji="1" lang="en-US" altLang="ja-JP" sz="2800" b="1" dirty="0"/>
              <a:t>1</a:t>
            </a:r>
            <a:r>
              <a:rPr kumimoji="1" lang="ja-JP" altLang="en-US" sz="2800" b="1" dirty="0"/>
              <a:t>の仕事）</a:t>
            </a:r>
          </a:p>
        </p:txBody>
      </p:sp>
      <p:sp>
        <p:nvSpPr>
          <p:cNvPr id="15" name="右中かっこ 14">
            <a:extLst>
              <a:ext uri="{FF2B5EF4-FFF2-40B4-BE49-F238E27FC236}">
                <a16:creationId xmlns:a16="http://schemas.microsoft.com/office/drawing/2014/main" id="{38F7CADD-0D5D-4666-8BE5-0411B60EBA4C}"/>
              </a:ext>
            </a:extLst>
          </p:cNvPr>
          <p:cNvSpPr/>
          <p:nvPr/>
        </p:nvSpPr>
        <p:spPr>
          <a:xfrm>
            <a:off x="9161174" y="3523924"/>
            <a:ext cx="310896" cy="1828800"/>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DB1E217A-97F5-4A62-9E35-F91F0903148A}"/>
              </a:ext>
            </a:extLst>
          </p:cNvPr>
          <p:cNvSpPr/>
          <p:nvPr/>
        </p:nvSpPr>
        <p:spPr>
          <a:xfrm>
            <a:off x="9671957" y="3429000"/>
            <a:ext cx="2253343" cy="208461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000" b="1" dirty="0"/>
              <a:t>いい提案を作成</a:t>
            </a:r>
            <a:endParaRPr kumimoji="1" lang="en-US" altLang="ja-JP" sz="2000" b="1" dirty="0"/>
          </a:p>
          <a:p>
            <a:pPr algn="ctr"/>
            <a:endParaRPr kumimoji="1" lang="en-US" altLang="ja-JP" dirty="0"/>
          </a:p>
          <a:p>
            <a:pPr algn="ctr"/>
            <a:r>
              <a:rPr kumimoji="1" lang="ja-JP" altLang="en-US" dirty="0"/>
              <a:t>提案審査で</a:t>
            </a:r>
            <a:endParaRPr kumimoji="1" lang="en-US" altLang="ja-JP" dirty="0"/>
          </a:p>
          <a:p>
            <a:pPr algn="ctr"/>
            <a:endParaRPr kumimoji="1" lang="en-US" altLang="ja-JP" dirty="0"/>
          </a:p>
          <a:p>
            <a:pPr algn="ctr"/>
            <a:r>
              <a:rPr kumimoji="1" lang="ja-JP" altLang="en-US" dirty="0"/>
              <a:t>他のチームに</a:t>
            </a:r>
            <a:endParaRPr kumimoji="1" lang="en-US" altLang="ja-JP" dirty="0"/>
          </a:p>
          <a:p>
            <a:pPr algn="ctr"/>
            <a:endParaRPr kumimoji="1" lang="en-US" altLang="ja-JP" dirty="0"/>
          </a:p>
          <a:p>
            <a:pPr algn="ctr"/>
            <a:r>
              <a:rPr kumimoji="1" lang="ja-JP" altLang="en-US" sz="2400" b="1" dirty="0">
                <a:solidFill>
                  <a:schemeClr val="accent1">
                    <a:lumMod val="50000"/>
                  </a:schemeClr>
                </a:solidFill>
              </a:rPr>
              <a:t>勝つ！！</a:t>
            </a:r>
          </a:p>
        </p:txBody>
      </p:sp>
    </p:spTree>
    <p:extLst>
      <p:ext uri="{BB962C8B-B14F-4D97-AF65-F5344CB8AC3E}">
        <p14:creationId xmlns:p14="http://schemas.microsoft.com/office/powerpoint/2010/main" val="33358161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animEffect transition="in" filter="fade">
                                      <p:cBhvr>
                                        <p:cTn id="27" dur="500"/>
                                        <p:tgtEl>
                                          <p:spTgt spid="1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楕円 2">
            <a:extLst>
              <a:ext uri="{FF2B5EF4-FFF2-40B4-BE49-F238E27FC236}">
                <a16:creationId xmlns:a16="http://schemas.microsoft.com/office/drawing/2014/main" id="{B7293748-259F-4F92-9BFD-9F23EC195F65}"/>
              </a:ext>
            </a:extLst>
          </p:cNvPr>
          <p:cNvSpPr/>
          <p:nvPr/>
        </p:nvSpPr>
        <p:spPr>
          <a:xfrm>
            <a:off x="8022815" y="60851"/>
            <a:ext cx="4114800" cy="2143149"/>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dirty="0">
                <a:solidFill>
                  <a:schemeClr val="bg1"/>
                </a:solidFill>
              </a:rPr>
              <a:t>民間のチームに</a:t>
            </a:r>
            <a:endParaRPr kumimoji="1" lang="en-US" altLang="ja-JP" dirty="0">
              <a:solidFill>
                <a:schemeClr val="bg1"/>
              </a:solidFill>
            </a:endParaRPr>
          </a:p>
          <a:p>
            <a:pPr algn="ctr"/>
            <a:r>
              <a:rPr kumimoji="1" lang="ja-JP" altLang="en-US" dirty="0">
                <a:solidFill>
                  <a:schemeClr val="bg1"/>
                </a:solidFill>
              </a:rPr>
              <a:t>何らかの立場で参加</a:t>
            </a:r>
            <a:endParaRPr kumimoji="1" lang="en-US" altLang="ja-JP" dirty="0">
              <a:solidFill>
                <a:schemeClr val="bg1"/>
              </a:solidFill>
            </a:endParaRPr>
          </a:p>
          <a:p>
            <a:pPr algn="ctr"/>
            <a:endParaRPr kumimoji="1" lang="en-US" altLang="ja-JP" dirty="0">
              <a:solidFill>
                <a:schemeClr val="bg1"/>
              </a:solidFill>
            </a:endParaRPr>
          </a:p>
          <a:p>
            <a:pPr algn="ctr"/>
            <a:r>
              <a:rPr kumimoji="1" lang="ja-JP" altLang="en-US" dirty="0">
                <a:solidFill>
                  <a:schemeClr val="bg1"/>
                </a:solidFill>
              </a:rPr>
              <a:t>自社の担当する分野で</a:t>
            </a:r>
            <a:endParaRPr kumimoji="1" lang="en-US" altLang="ja-JP" dirty="0">
              <a:solidFill>
                <a:schemeClr val="bg1"/>
              </a:solidFill>
            </a:endParaRPr>
          </a:p>
          <a:p>
            <a:pPr algn="ctr"/>
            <a:r>
              <a:rPr kumimoji="1" lang="ja-JP" altLang="en-US" dirty="0">
                <a:solidFill>
                  <a:schemeClr val="bg1"/>
                </a:solidFill>
              </a:rPr>
              <a:t>チーム提案に貢献し</a:t>
            </a:r>
            <a:endParaRPr kumimoji="1" lang="en-US" altLang="ja-JP" dirty="0">
              <a:solidFill>
                <a:schemeClr val="bg1"/>
              </a:solidFill>
            </a:endParaRPr>
          </a:p>
          <a:p>
            <a:pPr algn="ctr"/>
            <a:endParaRPr kumimoji="1" lang="en-US" altLang="ja-JP" dirty="0">
              <a:solidFill>
                <a:schemeClr val="bg1"/>
              </a:solidFill>
            </a:endParaRPr>
          </a:p>
          <a:p>
            <a:pPr algn="ctr"/>
            <a:r>
              <a:rPr kumimoji="1" lang="ja-JP" altLang="en-US" dirty="0">
                <a:solidFill>
                  <a:schemeClr val="bg1"/>
                </a:solidFill>
              </a:rPr>
              <a:t>チームを勝利に！！</a:t>
            </a:r>
          </a:p>
        </p:txBody>
      </p:sp>
      <p:sp>
        <p:nvSpPr>
          <p:cNvPr id="2" name="タイトル 1">
            <a:extLst>
              <a:ext uri="{FF2B5EF4-FFF2-40B4-BE49-F238E27FC236}">
                <a16:creationId xmlns:a16="http://schemas.microsoft.com/office/drawing/2014/main" id="{0379D7DB-6901-444C-AE57-D4905740A29F}"/>
              </a:ext>
            </a:extLst>
          </p:cNvPr>
          <p:cNvSpPr>
            <a:spLocks noGrp="1"/>
          </p:cNvSpPr>
          <p:nvPr>
            <p:ph type="title"/>
          </p:nvPr>
        </p:nvSpPr>
        <p:spPr>
          <a:xfrm>
            <a:off x="429986" y="202730"/>
            <a:ext cx="6992496" cy="581662"/>
          </a:xfrm>
          <a:ln/>
        </p:spPr>
        <p:style>
          <a:lnRef idx="2">
            <a:schemeClr val="accent2"/>
          </a:lnRef>
          <a:fillRef idx="1">
            <a:schemeClr val="lt1"/>
          </a:fillRef>
          <a:effectRef idx="0">
            <a:schemeClr val="accent2"/>
          </a:effectRef>
          <a:fontRef idx="minor">
            <a:schemeClr val="dk1"/>
          </a:fontRef>
        </p:style>
        <p:txBody>
          <a:bodyPr>
            <a:normAutofit/>
          </a:bodyPr>
          <a:lstStyle/>
          <a:p>
            <a:pPr algn="r"/>
            <a:r>
              <a:rPr kumimoji="1" lang="ja-JP" altLang="en-US" sz="2800" dirty="0"/>
              <a:t>自治体発注の段階と民間の業務の流れ</a:t>
            </a:r>
          </a:p>
        </p:txBody>
      </p:sp>
      <p:cxnSp>
        <p:nvCxnSpPr>
          <p:cNvPr id="4" name="直線矢印コネクタ 3">
            <a:extLst>
              <a:ext uri="{FF2B5EF4-FFF2-40B4-BE49-F238E27FC236}">
                <a16:creationId xmlns:a16="http://schemas.microsoft.com/office/drawing/2014/main" id="{3B98010D-4A35-40CB-A5A9-2E04F6A558C0}"/>
              </a:ext>
            </a:extLst>
          </p:cNvPr>
          <p:cNvCxnSpPr>
            <a:cxnSpLocks/>
          </p:cNvCxnSpPr>
          <p:nvPr/>
        </p:nvCxnSpPr>
        <p:spPr>
          <a:xfrm flipV="1">
            <a:off x="514350" y="6239483"/>
            <a:ext cx="10906125" cy="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DCC53336-2C18-4005-B13F-3D51B19F3E9B}"/>
              </a:ext>
            </a:extLst>
          </p:cNvPr>
          <p:cNvSpPr txBox="1"/>
          <p:nvPr/>
        </p:nvSpPr>
        <p:spPr>
          <a:xfrm>
            <a:off x="5544972" y="6239483"/>
            <a:ext cx="2114550" cy="523220"/>
          </a:xfrm>
          <a:prstGeom prst="rect">
            <a:avLst/>
          </a:prstGeom>
          <a:noFill/>
        </p:spPr>
        <p:txBody>
          <a:bodyPr wrap="square" rtlCol="0">
            <a:spAutoFit/>
          </a:bodyPr>
          <a:lstStyle/>
          <a:p>
            <a:r>
              <a:rPr kumimoji="1" lang="ja-JP" altLang="en-US" sz="2800" kern="1200" dirty="0">
                <a:latin typeface="+mn-lt"/>
                <a:ea typeface="+mn-ea"/>
                <a:cs typeface="+mn-cs"/>
              </a:rPr>
              <a:t>時間の流れ</a:t>
            </a:r>
          </a:p>
        </p:txBody>
      </p:sp>
      <p:sp>
        <p:nvSpPr>
          <p:cNvPr id="8" name="雲 7">
            <a:extLst>
              <a:ext uri="{FF2B5EF4-FFF2-40B4-BE49-F238E27FC236}">
                <a16:creationId xmlns:a16="http://schemas.microsoft.com/office/drawing/2014/main" id="{60A51645-C2AF-469C-8E27-61F014C29B6D}"/>
              </a:ext>
            </a:extLst>
          </p:cNvPr>
          <p:cNvSpPr/>
          <p:nvPr/>
        </p:nvSpPr>
        <p:spPr>
          <a:xfrm>
            <a:off x="152401" y="1295400"/>
            <a:ext cx="4419600" cy="2988600"/>
          </a:xfrm>
          <a:prstGeom prst="clou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2800" dirty="0"/>
              <a:t>公共側の</a:t>
            </a:r>
            <a:endParaRPr kumimoji="1" lang="en-US" altLang="ja-JP" sz="2800" dirty="0"/>
          </a:p>
          <a:p>
            <a:pPr algn="ctr"/>
            <a:r>
              <a:rPr kumimoji="1" lang="ja-JP" altLang="en-US" sz="2800" dirty="0"/>
              <a:t>混沌</a:t>
            </a:r>
            <a:endParaRPr kumimoji="1" lang="en-US" altLang="ja-JP" sz="2800" dirty="0"/>
          </a:p>
          <a:p>
            <a:pPr algn="ctr"/>
            <a:r>
              <a:rPr kumimoji="1" lang="ja-JP" altLang="en-US" sz="2000" dirty="0"/>
              <a:t>何を、どのように</a:t>
            </a:r>
            <a:endParaRPr kumimoji="1" lang="en-US" altLang="ja-JP" sz="2000" dirty="0"/>
          </a:p>
          <a:p>
            <a:pPr algn="ctr"/>
            <a:endParaRPr kumimoji="1" lang="en-US" altLang="ja-JP" sz="2800" dirty="0"/>
          </a:p>
          <a:p>
            <a:pPr algn="ctr"/>
            <a:endParaRPr kumimoji="1" lang="ja-JP" altLang="en-US" sz="2800" dirty="0"/>
          </a:p>
        </p:txBody>
      </p:sp>
      <p:sp>
        <p:nvSpPr>
          <p:cNvPr id="9" name="雲 8">
            <a:extLst>
              <a:ext uri="{FF2B5EF4-FFF2-40B4-BE49-F238E27FC236}">
                <a16:creationId xmlns:a16="http://schemas.microsoft.com/office/drawing/2014/main" id="{D4E4D698-9DC8-43DB-9A5A-2E701F68EDA2}"/>
              </a:ext>
            </a:extLst>
          </p:cNvPr>
          <p:cNvSpPr/>
          <p:nvPr/>
        </p:nvSpPr>
        <p:spPr>
          <a:xfrm>
            <a:off x="152401" y="3733810"/>
            <a:ext cx="3200398" cy="2316458"/>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2800" dirty="0"/>
              <a:t>民間側の</a:t>
            </a:r>
            <a:endParaRPr kumimoji="1" lang="en-US" altLang="ja-JP" sz="2800" dirty="0"/>
          </a:p>
          <a:p>
            <a:pPr algn="ctr"/>
            <a:r>
              <a:rPr kumimoji="1" lang="ja-JP" altLang="en-US" sz="2800" dirty="0"/>
              <a:t>混沌</a:t>
            </a:r>
            <a:endParaRPr kumimoji="1" lang="en-US" altLang="ja-JP" sz="2800" dirty="0"/>
          </a:p>
          <a:p>
            <a:pPr algn="ctr"/>
            <a:r>
              <a:rPr kumimoji="1" lang="ja-JP" altLang="en-US" sz="2000" dirty="0"/>
              <a:t>誰と組む？</a:t>
            </a:r>
            <a:endParaRPr kumimoji="1" lang="en-US" altLang="ja-JP" sz="2000" dirty="0"/>
          </a:p>
          <a:p>
            <a:pPr algn="ctr"/>
            <a:r>
              <a:rPr kumimoji="1" lang="ja-JP" altLang="en-US" sz="2000" dirty="0"/>
              <a:t>自社立位置？</a:t>
            </a:r>
          </a:p>
        </p:txBody>
      </p:sp>
      <p:sp>
        <p:nvSpPr>
          <p:cNvPr id="10" name="雲 9">
            <a:extLst>
              <a:ext uri="{FF2B5EF4-FFF2-40B4-BE49-F238E27FC236}">
                <a16:creationId xmlns:a16="http://schemas.microsoft.com/office/drawing/2014/main" id="{4755F30E-476D-4B5A-ADD2-1CA34EF9BD45}"/>
              </a:ext>
            </a:extLst>
          </p:cNvPr>
          <p:cNvSpPr/>
          <p:nvPr/>
        </p:nvSpPr>
        <p:spPr>
          <a:xfrm>
            <a:off x="3632199" y="2004710"/>
            <a:ext cx="3886201" cy="1572904"/>
          </a:xfrm>
          <a:prstGeom prst="clou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2800" dirty="0"/>
              <a:t>公共側の</a:t>
            </a:r>
            <a:endParaRPr kumimoji="1" lang="en-US" altLang="ja-JP" sz="2800" dirty="0"/>
          </a:p>
          <a:p>
            <a:pPr algn="ctr"/>
            <a:r>
              <a:rPr kumimoji="1" lang="ja-JP" altLang="en-US" sz="2800" dirty="0"/>
              <a:t>ある程度の見通し</a:t>
            </a:r>
          </a:p>
        </p:txBody>
      </p:sp>
      <p:sp>
        <p:nvSpPr>
          <p:cNvPr id="13" name="台形 12">
            <a:extLst>
              <a:ext uri="{FF2B5EF4-FFF2-40B4-BE49-F238E27FC236}">
                <a16:creationId xmlns:a16="http://schemas.microsoft.com/office/drawing/2014/main" id="{BCB5706B-DC50-4CC2-A2D9-36C368CB427A}"/>
              </a:ext>
            </a:extLst>
          </p:cNvPr>
          <p:cNvSpPr/>
          <p:nvPr/>
        </p:nvSpPr>
        <p:spPr>
          <a:xfrm rot="5400000">
            <a:off x="8623454" y="596109"/>
            <a:ext cx="1194741" cy="4114801"/>
          </a:xfrm>
          <a:prstGeom prst="trapezoid">
            <a:avLst>
              <a:gd name="adj" fmla="val 25694"/>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dirty="0"/>
          </a:p>
        </p:txBody>
      </p:sp>
      <p:sp>
        <p:nvSpPr>
          <p:cNvPr id="14" name="テキスト ボックス 13">
            <a:extLst>
              <a:ext uri="{FF2B5EF4-FFF2-40B4-BE49-F238E27FC236}">
                <a16:creationId xmlns:a16="http://schemas.microsoft.com/office/drawing/2014/main" id="{BA1A28FC-5BCE-4FAD-BBA7-366029FC3D42}"/>
              </a:ext>
            </a:extLst>
          </p:cNvPr>
          <p:cNvSpPr txBox="1"/>
          <p:nvPr/>
        </p:nvSpPr>
        <p:spPr>
          <a:xfrm>
            <a:off x="8281023" y="2363458"/>
            <a:ext cx="2396501" cy="646331"/>
          </a:xfrm>
          <a:prstGeom prst="rect">
            <a:avLst/>
          </a:prstGeom>
          <a:noFill/>
        </p:spPr>
        <p:txBody>
          <a:bodyPr wrap="square" rtlCol="0">
            <a:spAutoFit/>
          </a:bodyPr>
          <a:lstStyle/>
          <a:p>
            <a:r>
              <a:rPr kumimoji="1" lang="ja-JP" altLang="en-US" sz="1800" kern="1200" dirty="0">
                <a:solidFill>
                  <a:schemeClr val="bg1"/>
                </a:solidFill>
                <a:latin typeface="+mn-lt"/>
                <a:ea typeface="+mn-ea"/>
                <a:cs typeface="+mn-cs"/>
              </a:rPr>
              <a:t>公共側の意図</a:t>
            </a:r>
            <a:endParaRPr kumimoji="1" lang="en-US" altLang="ja-JP" sz="1800" kern="1200" dirty="0">
              <a:solidFill>
                <a:schemeClr val="bg1"/>
              </a:solidFill>
              <a:latin typeface="+mn-lt"/>
              <a:ea typeface="+mn-ea"/>
              <a:cs typeface="+mn-cs"/>
            </a:endParaRPr>
          </a:p>
          <a:p>
            <a:r>
              <a:rPr kumimoji="1" lang="ja-JP" altLang="en-US" sz="1800" kern="1200" dirty="0">
                <a:solidFill>
                  <a:schemeClr val="bg1"/>
                </a:solidFill>
                <a:latin typeface="+mn-lt"/>
                <a:ea typeface="+mn-ea"/>
                <a:cs typeface="+mn-cs"/>
              </a:rPr>
              <a:t>ある程度の明確化</a:t>
            </a:r>
          </a:p>
        </p:txBody>
      </p:sp>
      <p:sp>
        <p:nvSpPr>
          <p:cNvPr id="16" name="雲 15">
            <a:extLst>
              <a:ext uri="{FF2B5EF4-FFF2-40B4-BE49-F238E27FC236}">
                <a16:creationId xmlns:a16="http://schemas.microsoft.com/office/drawing/2014/main" id="{9C325B69-5300-41A8-B881-BBD1F4AD2F58}"/>
              </a:ext>
            </a:extLst>
          </p:cNvPr>
          <p:cNvSpPr/>
          <p:nvPr/>
        </p:nvSpPr>
        <p:spPr>
          <a:xfrm>
            <a:off x="2724131" y="4142354"/>
            <a:ext cx="3200397" cy="1390743"/>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2000" dirty="0"/>
              <a:t>民間側の</a:t>
            </a:r>
            <a:endParaRPr kumimoji="1" lang="en-US" altLang="ja-JP" sz="2000" dirty="0"/>
          </a:p>
          <a:p>
            <a:pPr algn="ctr"/>
            <a:r>
              <a:rPr kumimoji="1" lang="ja-JP" altLang="en-US" sz="2000" dirty="0"/>
              <a:t>チーム編成</a:t>
            </a:r>
            <a:endParaRPr kumimoji="1" lang="en-US" altLang="ja-JP" sz="2000" dirty="0"/>
          </a:p>
          <a:p>
            <a:pPr algn="ctr"/>
            <a:r>
              <a:rPr kumimoji="1" lang="ja-JP" altLang="en-US" sz="2000" dirty="0"/>
              <a:t>必要機能想定</a:t>
            </a:r>
          </a:p>
        </p:txBody>
      </p:sp>
      <p:cxnSp>
        <p:nvCxnSpPr>
          <p:cNvPr id="18" name="直線矢印コネクタ 17">
            <a:extLst>
              <a:ext uri="{FF2B5EF4-FFF2-40B4-BE49-F238E27FC236}">
                <a16:creationId xmlns:a16="http://schemas.microsoft.com/office/drawing/2014/main" id="{D889B0B0-8304-4CEA-A622-DD6D2ADECA38}"/>
              </a:ext>
            </a:extLst>
          </p:cNvPr>
          <p:cNvCxnSpPr>
            <a:cxnSpLocks/>
          </p:cNvCxnSpPr>
          <p:nvPr/>
        </p:nvCxnSpPr>
        <p:spPr>
          <a:xfrm>
            <a:off x="5772150" y="1295400"/>
            <a:ext cx="0" cy="4944082"/>
          </a:xfrm>
          <a:prstGeom prst="straightConnector1">
            <a:avLst/>
          </a:prstGeom>
          <a:ln w="57150"/>
        </p:spPr>
        <p:style>
          <a:lnRef idx="1">
            <a:schemeClr val="accent1"/>
          </a:lnRef>
          <a:fillRef idx="0">
            <a:schemeClr val="accent1"/>
          </a:fillRef>
          <a:effectRef idx="0">
            <a:schemeClr val="accent1"/>
          </a:effectRef>
          <a:fontRef idx="minor">
            <a:schemeClr val="tx1"/>
          </a:fontRef>
        </p:style>
      </p:cxnSp>
      <p:sp>
        <p:nvSpPr>
          <p:cNvPr id="23" name="テキスト ボックス 22">
            <a:extLst>
              <a:ext uri="{FF2B5EF4-FFF2-40B4-BE49-F238E27FC236}">
                <a16:creationId xmlns:a16="http://schemas.microsoft.com/office/drawing/2014/main" id="{E828D2DE-EB1E-4260-8C0A-D68018BAC300}"/>
              </a:ext>
            </a:extLst>
          </p:cNvPr>
          <p:cNvSpPr txBox="1"/>
          <p:nvPr/>
        </p:nvSpPr>
        <p:spPr>
          <a:xfrm>
            <a:off x="4967287" y="5796098"/>
            <a:ext cx="1828800" cy="369332"/>
          </a:xfrm>
          <a:prstGeom prst="rect">
            <a:avLst/>
          </a:prstGeom>
          <a:noFill/>
        </p:spPr>
        <p:txBody>
          <a:bodyPr wrap="square" rtlCol="0">
            <a:spAutoFit/>
          </a:bodyPr>
          <a:lstStyle/>
          <a:p>
            <a:r>
              <a:rPr kumimoji="1" lang="ja-JP" altLang="en-US" sz="1800" kern="1200" dirty="0">
                <a:solidFill>
                  <a:srgbClr val="FF0000"/>
                </a:solidFill>
                <a:latin typeface="+mn-lt"/>
                <a:ea typeface="+mn-ea"/>
                <a:cs typeface="+mn-cs"/>
              </a:rPr>
              <a:t>実施方針公表</a:t>
            </a:r>
          </a:p>
        </p:txBody>
      </p:sp>
      <p:sp>
        <p:nvSpPr>
          <p:cNvPr id="24" name="テキスト ボックス 23">
            <a:extLst>
              <a:ext uri="{FF2B5EF4-FFF2-40B4-BE49-F238E27FC236}">
                <a16:creationId xmlns:a16="http://schemas.microsoft.com/office/drawing/2014/main" id="{07C48CCD-80C1-4A40-B662-06E511BF1C78}"/>
              </a:ext>
            </a:extLst>
          </p:cNvPr>
          <p:cNvSpPr txBox="1"/>
          <p:nvPr/>
        </p:nvSpPr>
        <p:spPr>
          <a:xfrm>
            <a:off x="486568" y="3382403"/>
            <a:ext cx="1380332" cy="369332"/>
          </a:xfrm>
          <a:prstGeom prst="rect">
            <a:avLst/>
          </a:prstGeom>
          <a:noFill/>
        </p:spPr>
        <p:txBody>
          <a:bodyPr wrap="square" rtlCol="0">
            <a:spAutoFit/>
          </a:bodyPr>
          <a:lstStyle/>
          <a:p>
            <a:r>
              <a:rPr kumimoji="1" lang="ja-JP" altLang="en-US" sz="1800" kern="1200" dirty="0">
                <a:solidFill>
                  <a:schemeClr val="bg1"/>
                </a:solidFill>
                <a:latin typeface="+mn-lt"/>
                <a:ea typeface="+mn-ea"/>
                <a:cs typeface="+mn-cs"/>
              </a:rPr>
              <a:t>基本計画</a:t>
            </a:r>
          </a:p>
        </p:txBody>
      </p:sp>
      <p:sp>
        <p:nvSpPr>
          <p:cNvPr id="25" name="テキスト ボックス 24">
            <a:extLst>
              <a:ext uri="{FF2B5EF4-FFF2-40B4-BE49-F238E27FC236}">
                <a16:creationId xmlns:a16="http://schemas.microsoft.com/office/drawing/2014/main" id="{010E0BC2-7CC3-4029-94CE-901CC7CEF522}"/>
              </a:ext>
            </a:extLst>
          </p:cNvPr>
          <p:cNvSpPr txBox="1"/>
          <p:nvPr/>
        </p:nvSpPr>
        <p:spPr>
          <a:xfrm>
            <a:off x="1724818" y="3391928"/>
            <a:ext cx="1380332" cy="369332"/>
          </a:xfrm>
          <a:prstGeom prst="rect">
            <a:avLst/>
          </a:prstGeom>
          <a:noFill/>
        </p:spPr>
        <p:txBody>
          <a:bodyPr wrap="square" rtlCol="0">
            <a:spAutoFit/>
          </a:bodyPr>
          <a:lstStyle/>
          <a:p>
            <a:r>
              <a:rPr kumimoji="1" lang="ja-JP" altLang="en-US" dirty="0">
                <a:solidFill>
                  <a:schemeClr val="bg1"/>
                </a:solidFill>
              </a:rPr>
              <a:t>可能性調査</a:t>
            </a:r>
            <a:endParaRPr kumimoji="1" lang="ja-JP" altLang="en-US" sz="1800" kern="1200" dirty="0">
              <a:solidFill>
                <a:schemeClr val="bg1"/>
              </a:solidFill>
              <a:latin typeface="+mn-lt"/>
              <a:ea typeface="+mn-ea"/>
              <a:cs typeface="+mn-cs"/>
            </a:endParaRPr>
          </a:p>
        </p:txBody>
      </p:sp>
      <p:sp>
        <p:nvSpPr>
          <p:cNvPr id="26" name="テキスト ボックス 25">
            <a:extLst>
              <a:ext uri="{FF2B5EF4-FFF2-40B4-BE49-F238E27FC236}">
                <a16:creationId xmlns:a16="http://schemas.microsoft.com/office/drawing/2014/main" id="{E77C0C73-7946-4677-B8D6-4695B149BC13}"/>
              </a:ext>
            </a:extLst>
          </p:cNvPr>
          <p:cNvSpPr txBox="1"/>
          <p:nvPr/>
        </p:nvSpPr>
        <p:spPr>
          <a:xfrm>
            <a:off x="2943226" y="3639580"/>
            <a:ext cx="2927345" cy="369332"/>
          </a:xfrm>
          <a:prstGeom prst="rect">
            <a:avLst/>
          </a:prstGeom>
          <a:noFill/>
        </p:spPr>
        <p:txBody>
          <a:bodyPr wrap="square" rtlCol="0">
            <a:spAutoFit/>
          </a:bodyPr>
          <a:lstStyle/>
          <a:p>
            <a:r>
              <a:rPr kumimoji="1" lang="ja-JP" altLang="en-US" dirty="0">
                <a:solidFill>
                  <a:schemeClr val="bg1"/>
                </a:solidFill>
              </a:rPr>
              <a:t>アドバイザーの募集・決定</a:t>
            </a:r>
            <a:endParaRPr kumimoji="1" lang="ja-JP" altLang="en-US" sz="1800" kern="1200" dirty="0">
              <a:solidFill>
                <a:schemeClr val="bg1"/>
              </a:solidFill>
              <a:latin typeface="+mn-lt"/>
              <a:ea typeface="+mn-ea"/>
              <a:cs typeface="+mn-cs"/>
            </a:endParaRPr>
          </a:p>
        </p:txBody>
      </p:sp>
      <p:cxnSp>
        <p:nvCxnSpPr>
          <p:cNvPr id="27" name="直線矢印コネクタ 26">
            <a:extLst>
              <a:ext uri="{FF2B5EF4-FFF2-40B4-BE49-F238E27FC236}">
                <a16:creationId xmlns:a16="http://schemas.microsoft.com/office/drawing/2014/main" id="{1663CBB1-33B9-4141-B461-32EFB54A3455}"/>
              </a:ext>
            </a:extLst>
          </p:cNvPr>
          <p:cNvCxnSpPr>
            <a:cxnSpLocks/>
          </p:cNvCxnSpPr>
          <p:nvPr/>
        </p:nvCxnSpPr>
        <p:spPr>
          <a:xfrm>
            <a:off x="7286625" y="1295400"/>
            <a:ext cx="0" cy="4944082"/>
          </a:xfrm>
          <a:prstGeom prst="straightConnector1">
            <a:avLst/>
          </a:prstGeom>
          <a:ln w="57150"/>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C7BACA36-891A-46AF-95C8-CEB1937455F3}"/>
              </a:ext>
            </a:extLst>
          </p:cNvPr>
          <p:cNvSpPr txBox="1"/>
          <p:nvPr/>
        </p:nvSpPr>
        <p:spPr>
          <a:xfrm>
            <a:off x="6481762" y="5796098"/>
            <a:ext cx="1828800" cy="369332"/>
          </a:xfrm>
          <a:prstGeom prst="rect">
            <a:avLst/>
          </a:prstGeom>
          <a:noFill/>
        </p:spPr>
        <p:txBody>
          <a:bodyPr wrap="square" rtlCol="0">
            <a:spAutoFit/>
          </a:bodyPr>
          <a:lstStyle/>
          <a:p>
            <a:r>
              <a:rPr kumimoji="1" lang="ja-JP" altLang="en-US" sz="1800" kern="1200" dirty="0">
                <a:solidFill>
                  <a:srgbClr val="FF0000"/>
                </a:solidFill>
                <a:latin typeface="+mn-lt"/>
                <a:ea typeface="+mn-ea"/>
                <a:cs typeface="+mn-cs"/>
              </a:rPr>
              <a:t>募集要項等公表</a:t>
            </a:r>
          </a:p>
        </p:txBody>
      </p:sp>
      <p:sp>
        <p:nvSpPr>
          <p:cNvPr id="31" name="楕円 30">
            <a:extLst>
              <a:ext uri="{FF2B5EF4-FFF2-40B4-BE49-F238E27FC236}">
                <a16:creationId xmlns:a16="http://schemas.microsoft.com/office/drawing/2014/main" id="{39E4B4B8-BAB7-47C6-BD49-2DB1EEA8C55E}"/>
              </a:ext>
            </a:extLst>
          </p:cNvPr>
          <p:cNvSpPr/>
          <p:nvPr/>
        </p:nvSpPr>
        <p:spPr>
          <a:xfrm>
            <a:off x="5195888" y="4185964"/>
            <a:ext cx="2190750" cy="1351622"/>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a:t>チーム確定</a:t>
            </a:r>
            <a:endParaRPr kumimoji="1" lang="en-US" altLang="ja-JP" dirty="0"/>
          </a:p>
          <a:p>
            <a:pPr algn="ctr"/>
            <a:r>
              <a:rPr kumimoji="1" lang="ja-JP" altLang="en-US" dirty="0"/>
              <a:t>企業間協定</a:t>
            </a:r>
            <a:endParaRPr kumimoji="1" lang="en-US" altLang="ja-JP" dirty="0"/>
          </a:p>
          <a:p>
            <a:pPr algn="ctr"/>
            <a:r>
              <a:rPr kumimoji="1" lang="ja-JP" altLang="en-US" dirty="0"/>
              <a:t>締結</a:t>
            </a:r>
          </a:p>
        </p:txBody>
      </p:sp>
      <p:sp>
        <p:nvSpPr>
          <p:cNvPr id="32" name="台形 31">
            <a:extLst>
              <a:ext uri="{FF2B5EF4-FFF2-40B4-BE49-F238E27FC236}">
                <a16:creationId xmlns:a16="http://schemas.microsoft.com/office/drawing/2014/main" id="{D6906759-E5B5-4926-80F9-92D97E3E9DF1}"/>
              </a:ext>
            </a:extLst>
          </p:cNvPr>
          <p:cNvSpPr/>
          <p:nvPr/>
        </p:nvSpPr>
        <p:spPr>
          <a:xfrm rot="5717326">
            <a:off x="9049482" y="2174704"/>
            <a:ext cx="672221" cy="4089981"/>
          </a:xfrm>
          <a:prstGeom prst="trapezoid">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dirty="0"/>
          </a:p>
        </p:txBody>
      </p:sp>
      <p:sp>
        <p:nvSpPr>
          <p:cNvPr id="34" name="テキスト ボックス 33">
            <a:extLst>
              <a:ext uri="{FF2B5EF4-FFF2-40B4-BE49-F238E27FC236}">
                <a16:creationId xmlns:a16="http://schemas.microsoft.com/office/drawing/2014/main" id="{AB072764-4AAB-4A56-93EA-A8CCA59877C5}"/>
              </a:ext>
            </a:extLst>
          </p:cNvPr>
          <p:cNvSpPr txBox="1"/>
          <p:nvPr/>
        </p:nvSpPr>
        <p:spPr>
          <a:xfrm>
            <a:off x="7410450" y="3892096"/>
            <a:ext cx="1828800" cy="369332"/>
          </a:xfrm>
          <a:prstGeom prst="rect">
            <a:avLst/>
          </a:prstGeom>
          <a:noFill/>
        </p:spPr>
        <p:txBody>
          <a:bodyPr wrap="square" rtlCol="0">
            <a:spAutoFit/>
          </a:bodyPr>
          <a:lstStyle/>
          <a:p>
            <a:r>
              <a:rPr kumimoji="1" lang="ja-JP" altLang="en-US" sz="1800" kern="1200" dirty="0">
                <a:solidFill>
                  <a:schemeClr val="bg1"/>
                </a:solidFill>
                <a:latin typeface="+mn-lt"/>
                <a:ea typeface="+mn-ea"/>
                <a:cs typeface="+mn-cs"/>
              </a:rPr>
              <a:t>提案価格策定</a:t>
            </a:r>
          </a:p>
        </p:txBody>
      </p:sp>
      <p:sp>
        <p:nvSpPr>
          <p:cNvPr id="37" name="台形 36">
            <a:extLst>
              <a:ext uri="{FF2B5EF4-FFF2-40B4-BE49-F238E27FC236}">
                <a16:creationId xmlns:a16="http://schemas.microsoft.com/office/drawing/2014/main" id="{029167CE-17A5-4612-9076-B3F403EF53D9}"/>
              </a:ext>
            </a:extLst>
          </p:cNvPr>
          <p:cNvSpPr/>
          <p:nvPr/>
        </p:nvSpPr>
        <p:spPr>
          <a:xfrm rot="4509531">
            <a:off x="9049482" y="2860504"/>
            <a:ext cx="672221" cy="4089981"/>
          </a:xfrm>
          <a:prstGeom prst="trapezoid">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dirty="0"/>
          </a:p>
        </p:txBody>
      </p:sp>
      <p:sp>
        <p:nvSpPr>
          <p:cNvPr id="38" name="テキスト ボックス 37">
            <a:extLst>
              <a:ext uri="{FF2B5EF4-FFF2-40B4-BE49-F238E27FC236}">
                <a16:creationId xmlns:a16="http://schemas.microsoft.com/office/drawing/2014/main" id="{CB573F56-B8C5-4B34-85F2-21D29DDB682B}"/>
              </a:ext>
            </a:extLst>
          </p:cNvPr>
          <p:cNvSpPr txBox="1"/>
          <p:nvPr/>
        </p:nvSpPr>
        <p:spPr>
          <a:xfrm>
            <a:off x="7486650" y="5145695"/>
            <a:ext cx="1828800" cy="369332"/>
          </a:xfrm>
          <a:prstGeom prst="rect">
            <a:avLst/>
          </a:prstGeom>
          <a:noFill/>
        </p:spPr>
        <p:txBody>
          <a:bodyPr wrap="square" rtlCol="0">
            <a:spAutoFit/>
          </a:bodyPr>
          <a:lstStyle/>
          <a:p>
            <a:r>
              <a:rPr kumimoji="1" lang="ja-JP" altLang="en-US" sz="1800" kern="1200" dirty="0">
                <a:solidFill>
                  <a:schemeClr val="bg1"/>
                </a:solidFill>
                <a:latin typeface="+mn-lt"/>
                <a:ea typeface="+mn-ea"/>
                <a:cs typeface="+mn-cs"/>
              </a:rPr>
              <a:t>提案内容策定</a:t>
            </a:r>
          </a:p>
        </p:txBody>
      </p:sp>
      <p:sp>
        <p:nvSpPr>
          <p:cNvPr id="39" name="楕円 38">
            <a:extLst>
              <a:ext uri="{FF2B5EF4-FFF2-40B4-BE49-F238E27FC236}">
                <a16:creationId xmlns:a16="http://schemas.microsoft.com/office/drawing/2014/main" id="{140B65FE-4D2A-4FB1-B554-B810031ABCF3}"/>
              </a:ext>
            </a:extLst>
          </p:cNvPr>
          <p:cNvSpPr/>
          <p:nvPr/>
        </p:nvSpPr>
        <p:spPr>
          <a:xfrm>
            <a:off x="11096624" y="3501424"/>
            <a:ext cx="807036" cy="18288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40" name="テキスト ボックス 39">
            <a:extLst>
              <a:ext uri="{FF2B5EF4-FFF2-40B4-BE49-F238E27FC236}">
                <a16:creationId xmlns:a16="http://schemas.microsoft.com/office/drawing/2014/main" id="{917F34D5-BE8F-41FA-8C9F-6C5505404130}"/>
              </a:ext>
            </a:extLst>
          </p:cNvPr>
          <p:cNvSpPr txBox="1"/>
          <p:nvPr/>
        </p:nvSpPr>
        <p:spPr>
          <a:xfrm>
            <a:off x="11246473" y="4005918"/>
            <a:ext cx="461665" cy="890588"/>
          </a:xfrm>
          <a:prstGeom prst="rect">
            <a:avLst/>
          </a:prstGeom>
          <a:noFill/>
        </p:spPr>
        <p:txBody>
          <a:bodyPr vert="eaVert" wrap="square" rtlCol="0">
            <a:spAutoFit/>
          </a:bodyPr>
          <a:lstStyle/>
          <a:p>
            <a:r>
              <a:rPr kumimoji="1" lang="ja-JP" altLang="en-US" sz="1800" kern="1200" dirty="0">
                <a:solidFill>
                  <a:schemeClr val="bg1"/>
                </a:solidFill>
                <a:latin typeface="+mn-lt"/>
                <a:ea typeface="+mn-ea"/>
                <a:cs typeface="+mn-cs"/>
              </a:rPr>
              <a:t>提案書</a:t>
            </a:r>
          </a:p>
        </p:txBody>
      </p:sp>
      <p:sp>
        <p:nvSpPr>
          <p:cNvPr id="41" name="台形 40">
            <a:extLst>
              <a:ext uri="{FF2B5EF4-FFF2-40B4-BE49-F238E27FC236}">
                <a16:creationId xmlns:a16="http://schemas.microsoft.com/office/drawing/2014/main" id="{7A66A467-0FB0-481B-83CA-F150AEFFE077}"/>
              </a:ext>
            </a:extLst>
          </p:cNvPr>
          <p:cNvSpPr/>
          <p:nvPr/>
        </p:nvSpPr>
        <p:spPr>
          <a:xfrm rot="5023661">
            <a:off x="8948270" y="2681744"/>
            <a:ext cx="491141" cy="3827602"/>
          </a:xfrm>
          <a:prstGeom prst="trapezoid">
            <a:avLst>
              <a:gd name="adj" fmla="val 47166"/>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dirty="0"/>
          </a:p>
        </p:txBody>
      </p:sp>
      <p:sp>
        <p:nvSpPr>
          <p:cNvPr id="42" name="テキスト ボックス 41">
            <a:extLst>
              <a:ext uri="{FF2B5EF4-FFF2-40B4-BE49-F238E27FC236}">
                <a16:creationId xmlns:a16="http://schemas.microsoft.com/office/drawing/2014/main" id="{E3B60EC2-B231-4649-B3DE-1AA2EDEEEBE7}"/>
              </a:ext>
            </a:extLst>
          </p:cNvPr>
          <p:cNvSpPr txBox="1"/>
          <p:nvPr/>
        </p:nvSpPr>
        <p:spPr>
          <a:xfrm>
            <a:off x="552449" y="2976562"/>
            <a:ext cx="2967037" cy="369332"/>
          </a:xfrm>
          <a:prstGeom prst="rect">
            <a:avLst/>
          </a:prstGeom>
          <a:noFill/>
        </p:spPr>
        <p:txBody>
          <a:bodyPr wrap="square" rtlCol="0">
            <a:spAutoFit/>
          </a:bodyPr>
          <a:lstStyle/>
          <a:p>
            <a:r>
              <a:rPr kumimoji="1" lang="ja-JP" altLang="en-US" sz="1800" kern="1200" dirty="0">
                <a:solidFill>
                  <a:schemeClr val="bg1"/>
                </a:solidFill>
                <a:latin typeface="+mn-lt"/>
                <a:ea typeface="+mn-ea"/>
                <a:cs typeface="+mn-cs"/>
              </a:rPr>
              <a:t>マスコミ情報・自治体公表</a:t>
            </a:r>
          </a:p>
        </p:txBody>
      </p:sp>
      <p:sp>
        <p:nvSpPr>
          <p:cNvPr id="43" name="テキスト ボックス 42">
            <a:extLst>
              <a:ext uri="{FF2B5EF4-FFF2-40B4-BE49-F238E27FC236}">
                <a16:creationId xmlns:a16="http://schemas.microsoft.com/office/drawing/2014/main" id="{E78D01CF-075C-4E2B-8965-7AB97317E992}"/>
              </a:ext>
            </a:extLst>
          </p:cNvPr>
          <p:cNvSpPr txBox="1"/>
          <p:nvPr/>
        </p:nvSpPr>
        <p:spPr>
          <a:xfrm>
            <a:off x="7372350" y="4493158"/>
            <a:ext cx="1181052" cy="369332"/>
          </a:xfrm>
          <a:prstGeom prst="rect">
            <a:avLst/>
          </a:prstGeom>
          <a:noFill/>
        </p:spPr>
        <p:txBody>
          <a:bodyPr wrap="square" rtlCol="0">
            <a:spAutoFit/>
          </a:bodyPr>
          <a:lstStyle/>
          <a:p>
            <a:r>
              <a:rPr kumimoji="1" lang="ja-JP" altLang="en-US" sz="1800" kern="1200" dirty="0">
                <a:solidFill>
                  <a:schemeClr val="bg1"/>
                </a:solidFill>
                <a:latin typeface="+mn-lt"/>
                <a:ea typeface="+mn-ea"/>
                <a:cs typeface="+mn-cs"/>
              </a:rPr>
              <a:t>融資交渉</a:t>
            </a:r>
          </a:p>
        </p:txBody>
      </p:sp>
      <p:sp>
        <p:nvSpPr>
          <p:cNvPr id="44" name="楕円 43">
            <a:extLst>
              <a:ext uri="{FF2B5EF4-FFF2-40B4-BE49-F238E27FC236}">
                <a16:creationId xmlns:a16="http://schemas.microsoft.com/office/drawing/2014/main" id="{03159BC5-43AD-4568-ADB9-06FF451AB0E4}"/>
              </a:ext>
            </a:extLst>
          </p:cNvPr>
          <p:cNvSpPr/>
          <p:nvPr/>
        </p:nvSpPr>
        <p:spPr>
          <a:xfrm>
            <a:off x="9825075" y="4056792"/>
            <a:ext cx="1016628" cy="789598"/>
          </a:xfrm>
          <a:prstGeom prst="ellipse">
            <a:avLst/>
          </a:prstGeom>
          <a:solidFill>
            <a:srgbClr val="EBD0BD">
              <a:alpha val="54118"/>
            </a:srgb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融資</a:t>
            </a:r>
            <a:endParaRPr kumimoji="1" lang="en-US" altLang="ja-JP" dirty="0"/>
          </a:p>
          <a:p>
            <a:pPr algn="ctr"/>
            <a:r>
              <a:rPr kumimoji="1" lang="ja-JP" altLang="en-US" dirty="0"/>
              <a:t>確約</a:t>
            </a:r>
          </a:p>
        </p:txBody>
      </p:sp>
      <p:sp>
        <p:nvSpPr>
          <p:cNvPr id="5" name="楕円 4">
            <a:extLst>
              <a:ext uri="{FF2B5EF4-FFF2-40B4-BE49-F238E27FC236}">
                <a16:creationId xmlns:a16="http://schemas.microsoft.com/office/drawing/2014/main" id="{407F6C86-DDB3-400B-951A-85038E43B4C0}"/>
              </a:ext>
            </a:extLst>
          </p:cNvPr>
          <p:cNvSpPr/>
          <p:nvPr/>
        </p:nvSpPr>
        <p:spPr>
          <a:xfrm>
            <a:off x="100486" y="850792"/>
            <a:ext cx="5020152" cy="630699"/>
          </a:xfrm>
          <a:prstGeom prst="ellipse">
            <a:avLst/>
          </a:prstGeom>
          <a:solidFill>
            <a:srgbClr val="5B9BD5">
              <a:alpha val="4902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1"/>
                </a:solidFill>
              </a:rPr>
              <a:t>情報収集段階</a:t>
            </a:r>
          </a:p>
        </p:txBody>
      </p:sp>
      <p:sp>
        <p:nvSpPr>
          <p:cNvPr id="33" name="楕円 32">
            <a:extLst>
              <a:ext uri="{FF2B5EF4-FFF2-40B4-BE49-F238E27FC236}">
                <a16:creationId xmlns:a16="http://schemas.microsoft.com/office/drawing/2014/main" id="{DF96180E-270D-485B-9813-48668072979D}"/>
              </a:ext>
            </a:extLst>
          </p:cNvPr>
          <p:cNvSpPr/>
          <p:nvPr/>
        </p:nvSpPr>
        <p:spPr>
          <a:xfrm>
            <a:off x="3290283" y="899829"/>
            <a:ext cx="3191479" cy="513368"/>
          </a:xfrm>
          <a:prstGeom prst="ellipse">
            <a:avLst/>
          </a:prstGeom>
          <a:solidFill>
            <a:srgbClr val="FFCC00">
              <a:alpha val="41176"/>
            </a:srgb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チーム編成段階</a:t>
            </a:r>
          </a:p>
        </p:txBody>
      </p:sp>
      <p:sp>
        <p:nvSpPr>
          <p:cNvPr id="35" name="楕円 34">
            <a:extLst>
              <a:ext uri="{FF2B5EF4-FFF2-40B4-BE49-F238E27FC236}">
                <a16:creationId xmlns:a16="http://schemas.microsoft.com/office/drawing/2014/main" id="{771C5588-DBB6-41F4-BC28-CEADF603D8F0}"/>
              </a:ext>
            </a:extLst>
          </p:cNvPr>
          <p:cNvSpPr/>
          <p:nvPr/>
        </p:nvSpPr>
        <p:spPr>
          <a:xfrm>
            <a:off x="5565680" y="917057"/>
            <a:ext cx="5335558" cy="454618"/>
          </a:xfrm>
          <a:prstGeom prst="ellipse">
            <a:avLst/>
          </a:prstGeom>
          <a:solidFill>
            <a:srgbClr val="FF7C80">
              <a:alpha val="40000"/>
            </a:srgb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提案策定段階</a:t>
            </a:r>
          </a:p>
        </p:txBody>
      </p:sp>
      <p:sp>
        <p:nvSpPr>
          <p:cNvPr id="6" name="四角形: 角を丸くする 5">
            <a:extLst>
              <a:ext uri="{FF2B5EF4-FFF2-40B4-BE49-F238E27FC236}">
                <a16:creationId xmlns:a16="http://schemas.microsoft.com/office/drawing/2014/main" id="{697D5636-6FC8-495C-B6FD-A3ADCA86C251}"/>
              </a:ext>
            </a:extLst>
          </p:cNvPr>
          <p:cNvSpPr/>
          <p:nvPr/>
        </p:nvSpPr>
        <p:spPr>
          <a:xfrm>
            <a:off x="1289063" y="5744619"/>
            <a:ext cx="4171390" cy="98972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dirty="0"/>
              <a:t>情報は不足。　　でも</a:t>
            </a:r>
            <a:endParaRPr kumimoji="1" lang="en-US" altLang="ja-JP" sz="1400" dirty="0"/>
          </a:p>
          <a:p>
            <a:pPr algn="ctr"/>
            <a:r>
              <a:rPr kumimoji="1" lang="ja-JP" altLang="en-US" sz="1400" dirty="0"/>
              <a:t>確実に必要な企業はわかる。</a:t>
            </a:r>
            <a:endParaRPr kumimoji="1" lang="en-US" altLang="ja-JP" sz="1400" dirty="0"/>
          </a:p>
          <a:p>
            <a:pPr algn="ctr"/>
            <a:r>
              <a:rPr kumimoji="1" lang="ja-JP" altLang="en-US" sz="1400" dirty="0"/>
              <a:t>代表企業・設計・建設・維持管理</a:t>
            </a:r>
            <a:endParaRPr kumimoji="1" lang="en-US" altLang="ja-JP" sz="1400" dirty="0"/>
          </a:p>
          <a:p>
            <a:pPr algn="ctr"/>
            <a:r>
              <a:rPr kumimoji="1" lang="ja-JP" altLang="en-US" sz="1400" dirty="0"/>
              <a:t>給食だったら調理、公園なら造園とか</a:t>
            </a:r>
          </a:p>
        </p:txBody>
      </p:sp>
      <p:sp>
        <p:nvSpPr>
          <p:cNvPr id="36" name="テキスト ボックス 35">
            <a:extLst>
              <a:ext uri="{FF2B5EF4-FFF2-40B4-BE49-F238E27FC236}">
                <a16:creationId xmlns:a16="http://schemas.microsoft.com/office/drawing/2014/main" id="{5DE62C9E-3206-4083-AFEA-ACFD8294368B}"/>
              </a:ext>
            </a:extLst>
          </p:cNvPr>
          <p:cNvSpPr txBox="1"/>
          <p:nvPr/>
        </p:nvSpPr>
        <p:spPr>
          <a:xfrm>
            <a:off x="7744041" y="6295846"/>
            <a:ext cx="4171385" cy="461665"/>
          </a:xfrm>
          <a:prstGeom prst="rect">
            <a:avLst/>
          </a:prstGeom>
          <a:noFill/>
        </p:spPr>
        <p:txBody>
          <a:bodyPr wrap="square">
            <a:spAutoFit/>
          </a:bodyPr>
          <a:lstStyle/>
          <a:p>
            <a:r>
              <a:rPr lang="en-US" altLang="ja-JP" sz="1200" dirty="0">
                <a:hlinkClick r:id="rId2"/>
              </a:rPr>
              <a:t>PFI</a:t>
            </a:r>
            <a:r>
              <a:rPr lang="ja-JP" altLang="en-US" sz="1200" dirty="0">
                <a:hlinkClick r:id="rId2"/>
              </a:rPr>
              <a:t>インフォメーション　～豊富な情報で</a:t>
            </a:r>
            <a:r>
              <a:rPr lang="en-US" altLang="ja-JP" sz="1200" dirty="0">
                <a:hlinkClick r:id="rId2"/>
              </a:rPr>
              <a:t>PFI</a:t>
            </a:r>
            <a:r>
              <a:rPr lang="ja-JP" altLang="en-US" sz="1200" dirty="0">
                <a:hlinkClick r:id="rId2"/>
              </a:rPr>
              <a:t>事業の今がわかる～ </a:t>
            </a:r>
            <a:r>
              <a:rPr lang="en-US" altLang="ja-JP" sz="1200" dirty="0">
                <a:hlinkClick r:id="rId2"/>
              </a:rPr>
              <a:t>(pfinet.jp)</a:t>
            </a:r>
            <a:endParaRPr lang="ja-JP" altLang="en-US" sz="1200" dirty="0"/>
          </a:p>
        </p:txBody>
      </p:sp>
    </p:spTree>
    <p:extLst>
      <p:ext uri="{BB962C8B-B14F-4D97-AF65-F5344CB8AC3E}">
        <p14:creationId xmlns:p14="http://schemas.microsoft.com/office/powerpoint/2010/main" val="32624023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grpId="0" nodeType="clickEffect">
                                  <p:stCondLst>
                                    <p:cond delay="0"/>
                                  </p:stCondLst>
                                  <p:childTnLst>
                                    <p:animScale>
                                      <p:cBhvr>
                                        <p:cTn id="11"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50649A-C847-4067-BE3C-FDEBE0E89FCB}"/>
              </a:ext>
            </a:extLst>
          </p:cNvPr>
          <p:cNvSpPr>
            <a:spLocks noGrp="1"/>
          </p:cNvSpPr>
          <p:nvPr>
            <p:ph type="title"/>
          </p:nvPr>
        </p:nvSpPr>
        <p:spPr>
          <a:xfrm>
            <a:off x="1391984" y="365125"/>
            <a:ext cx="9961815" cy="1039098"/>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ja-JP" altLang="en-US" dirty="0"/>
              <a:t>参入に際しチームをつくるとき</a:t>
            </a:r>
            <a:br>
              <a:rPr lang="en-US" altLang="ja-JP" dirty="0"/>
            </a:br>
            <a:r>
              <a:rPr lang="ja-JP" altLang="en-US" dirty="0"/>
              <a:t>頭に置くこと</a:t>
            </a:r>
            <a:r>
              <a:rPr kumimoji="1" lang="ja-JP" altLang="en-US" dirty="0"/>
              <a:t>　ＰＦＩスキームの特徴</a:t>
            </a:r>
          </a:p>
        </p:txBody>
      </p:sp>
      <p:sp>
        <p:nvSpPr>
          <p:cNvPr id="4" name="四角形: 角を丸くする 3">
            <a:extLst>
              <a:ext uri="{FF2B5EF4-FFF2-40B4-BE49-F238E27FC236}">
                <a16:creationId xmlns:a16="http://schemas.microsoft.com/office/drawing/2014/main" id="{DD72BCCD-3CE2-4D89-A4D2-75E4488B276F}"/>
              </a:ext>
            </a:extLst>
          </p:cNvPr>
          <p:cNvSpPr/>
          <p:nvPr/>
        </p:nvSpPr>
        <p:spPr>
          <a:xfrm>
            <a:off x="291549" y="1690688"/>
            <a:ext cx="3174442" cy="710869"/>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包括発注であること</a:t>
            </a:r>
            <a:endParaRPr kumimoji="1" lang="en-US" altLang="ja-JP" dirty="0"/>
          </a:p>
          <a:p>
            <a:pPr algn="ctr"/>
            <a:r>
              <a:rPr kumimoji="1" lang="ja-JP" altLang="en-US" dirty="0"/>
              <a:t>地域・施設・業務・時間</a:t>
            </a:r>
          </a:p>
        </p:txBody>
      </p:sp>
      <p:sp>
        <p:nvSpPr>
          <p:cNvPr id="5" name="四角形: 角を丸くする 4">
            <a:extLst>
              <a:ext uri="{FF2B5EF4-FFF2-40B4-BE49-F238E27FC236}">
                <a16:creationId xmlns:a16="http://schemas.microsoft.com/office/drawing/2014/main" id="{C56FBA5D-22EA-43E9-8054-7895A888539C}"/>
              </a:ext>
            </a:extLst>
          </p:cNvPr>
          <p:cNvSpPr/>
          <p:nvPr/>
        </p:nvSpPr>
        <p:spPr>
          <a:xfrm>
            <a:off x="3574605" y="1682319"/>
            <a:ext cx="6428430" cy="719238"/>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チーム編成が必要</a:t>
            </a:r>
            <a:endParaRPr kumimoji="1" lang="en-US" altLang="ja-JP" dirty="0"/>
          </a:p>
          <a:p>
            <a:pPr algn="ctr"/>
            <a:r>
              <a:rPr kumimoji="1" lang="ja-JP" altLang="en-US" dirty="0"/>
              <a:t>設計・建設・維持管理・運営・マネジメント・ファイナンス</a:t>
            </a:r>
          </a:p>
        </p:txBody>
      </p:sp>
      <p:sp>
        <p:nvSpPr>
          <p:cNvPr id="6" name="四角形: 角を丸くする 5">
            <a:extLst>
              <a:ext uri="{FF2B5EF4-FFF2-40B4-BE49-F238E27FC236}">
                <a16:creationId xmlns:a16="http://schemas.microsoft.com/office/drawing/2014/main" id="{DBCB9E3A-DE40-400C-9665-38407EC7228E}"/>
              </a:ext>
            </a:extLst>
          </p:cNvPr>
          <p:cNvSpPr/>
          <p:nvPr/>
        </p:nvSpPr>
        <p:spPr>
          <a:xfrm>
            <a:off x="320121" y="2596712"/>
            <a:ext cx="3174442" cy="1122040"/>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提案審査型入札であること</a:t>
            </a:r>
          </a:p>
        </p:txBody>
      </p:sp>
      <p:sp>
        <p:nvSpPr>
          <p:cNvPr id="7" name="四角形: 角を丸くする 6">
            <a:extLst>
              <a:ext uri="{FF2B5EF4-FFF2-40B4-BE49-F238E27FC236}">
                <a16:creationId xmlns:a16="http://schemas.microsoft.com/office/drawing/2014/main" id="{9F3CCF98-73EB-4615-B58D-0204C29B7F6A}"/>
              </a:ext>
            </a:extLst>
          </p:cNvPr>
          <p:cNvSpPr/>
          <p:nvPr/>
        </p:nvSpPr>
        <p:spPr>
          <a:xfrm>
            <a:off x="3586333" y="2578294"/>
            <a:ext cx="6428430" cy="1140457"/>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提案作成が必要</a:t>
            </a:r>
            <a:endParaRPr kumimoji="1" lang="en-US" altLang="ja-JP" dirty="0"/>
          </a:p>
          <a:p>
            <a:pPr algn="ctr"/>
            <a:r>
              <a:rPr kumimoji="1" lang="ja-JP" altLang="en-US" dirty="0"/>
              <a:t>職員が考え付かないような民間の知恵が必要</a:t>
            </a:r>
            <a:endParaRPr kumimoji="1" lang="en-US" altLang="ja-JP" dirty="0"/>
          </a:p>
          <a:p>
            <a:pPr algn="ctr"/>
            <a:r>
              <a:rPr kumimoji="1" lang="ja-JP" altLang="en-US" dirty="0"/>
              <a:t>その分野での最高の企業・人材をチームに加えれば勝てる</a:t>
            </a:r>
          </a:p>
        </p:txBody>
      </p:sp>
      <p:sp>
        <p:nvSpPr>
          <p:cNvPr id="8" name="四角形: 角を丸くする 7">
            <a:extLst>
              <a:ext uri="{FF2B5EF4-FFF2-40B4-BE49-F238E27FC236}">
                <a16:creationId xmlns:a16="http://schemas.microsoft.com/office/drawing/2014/main" id="{39F02D2D-C9BB-4408-8E65-3CB3F7FD21B7}"/>
              </a:ext>
            </a:extLst>
          </p:cNvPr>
          <p:cNvSpPr/>
          <p:nvPr/>
        </p:nvSpPr>
        <p:spPr>
          <a:xfrm>
            <a:off x="321199" y="3943191"/>
            <a:ext cx="3174442" cy="710869"/>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契約主義であること</a:t>
            </a:r>
          </a:p>
        </p:txBody>
      </p:sp>
      <p:sp>
        <p:nvSpPr>
          <p:cNvPr id="9" name="四角形: 角を丸くする 8">
            <a:extLst>
              <a:ext uri="{FF2B5EF4-FFF2-40B4-BE49-F238E27FC236}">
                <a16:creationId xmlns:a16="http://schemas.microsoft.com/office/drawing/2014/main" id="{B56DBA37-F171-4703-BA87-35E356288D0F}"/>
              </a:ext>
            </a:extLst>
          </p:cNvPr>
          <p:cNvSpPr/>
          <p:nvPr/>
        </p:nvSpPr>
        <p:spPr>
          <a:xfrm>
            <a:off x="3626525" y="3914728"/>
            <a:ext cx="6428430" cy="719238"/>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契約（提案内容も）を必ず守る必要（民も官も）</a:t>
            </a:r>
            <a:endParaRPr kumimoji="1" lang="en-US" altLang="ja-JP" dirty="0"/>
          </a:p>
          <a:p>
            <a:pPr algn="ctr"/>
            <a:r>
              <a:rPr kumimoji="1" lang="ja-JP" altLang="en-US" dirty="0"/>
              <a:t>守れないことを約束しない・慎重に検討・確率分析</a:t>
            </a:r>
          </a:p>
        </p:txBody>
      </p:sp>
      <p:sp>
        <p:nvSpPr>
          <p:cNvPr id="10" name="正方形/長方形 9">
            <a:extLst>
              <a:ext uri="{FF2B5EF4-FFF2-40B4-BE49-F238E27FC236}">
                <a16:creationId xmlns:a16="http://schemas.microsoft.com/office/drawing/2014/main" id="{3D109576-B469-40CF-9993-6A5097D0981B}"/>
              </a:ext>
            </a:extLst>
          </p:cNvPr>
          <p:cNvSpPr/>
          <p:nvPr/>
        </p:nvSpPr>
        <p:spPr>
          <a:xfrm>
            <a:off x="318444" y="4998160"/>
            <a:ext cx="9684591" cy="1494715"/>
          </a:xfrm>
          <a:prstGeom prst="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solidFill>
                  <a:sysClr val="windowText" lastClr="000000"/>
                </a:solidFill>
              </a:rPr>
              <a:t>ＳＰＣ（特別目的会社）を設立：この事業だけしかできない成長しない企業</a:t>
            </a:r>
            <a:endParaRPr kumimoji="1" lang="en-US" altLang="ja-JP" dirty="0">
              <a:solidFill>
                <a:sysClr val="windowText" lastClr="000000"/>
              </a:solidFill>
            </a:endParaRPr>
          </a:p>
          <a:p>
            <a:pPr algn="ctr"/>
            <a:r>
              <a:rPr kumimoji="1" lang="ja-JP" altLang="en-US" dirty="0">
                <a:solidFill>
                  <a:sysClr val="windowText" lastClr="000000"/>
                </a:solidFill>
              </a:rPr>
              <a:t>株式会社：資本金はいくらでもいい</a:t>
            </a:r>
            <a:endParaRPr kumimoji="1" lang="en-US" altLang="ja-JP" dirty="0">
              <a:solidFill>
                <a:sysClr val="windowText" lastClr="000000"/>
              </a:solidFill>
            </a:endParaRPr>
          </a:p>
          <a:p>
            <a:pPr algn="ctr"/>
            <a:r>
              <a:rPr kumimoji="1" lang="ja-JP" altLang="en-US" dirty="0">
                <a:solidFill>
                  <a:sysClr val="windowText" lastClr="000000"/>
                </a:solidFill>
              </a:rPr>
              <a:t>ＳＰＣの業務は、金の受け渡し：自治体から受け取り、銀行と業務受託企業に支払い・返済</a:t>
            </a:r>
            <a:endParaRPr kumimoji="1" lang="en-US" altLang="ja-JP" dirty="0">
              <a:solidFill>
                <a:sysClr val="windowText" lastClr="000000"/>
              </a:solidFill>
            </a:endParaRPr>
          </a:p>
          <a:p>
            <a:pPr algn="ctr"/>
            <a:r>
              <a:rPr kumimoji="1" lang="ja-JP" altLang="en-US" dirty="0">
                <a:solidFill>
                  <a:sysClr val="windowText" lastClr="000000"/>
                </a:solidFill>
              </a:rPr>
              <a:t>ＳＰＣは、そのほかの業務はしない。すべての業務は、チームメンバーに委託する</a:t>
            </a:r>
          </a:p>
        </p:txBody>
      </p:sp>
      <p:sp>
        <p:nvSpPr>
          <p:cNvPr id="3" name="四角形: 角を丸くする 2">
            <a:extLst>
              <a:ext uri="{FF2B5EF4-FFF2-40B4-BE49-F238E27FC236}">
                <a16:creationId xmlns:a16="http://schemas.microsoft.com/office/drawing/2014/main" id="{2190D6AD-F1E5-417B-8287-6EFF1E07914E}"/>
              </a:ext>
            </a:extLst>
          </p:cNvPr>
          <p:cNvSpPr/>
          <p:nvPr/>
        </p:nvSpPr>
        <p:spPr>
          <a:xfrm>
            <a:off x="10200383" y="1600200"/>
            <a:ext cx="1828800" cy="80135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チーム編成</a:t>
            </a:r>
            <a:endParaRPr kumimoji="1" lang="en-US" altLang="ja-JP" dirty="0"/>
          </a:p>
          <a:p>
            <a:pPr algn="ctr"/>
            <a:r>
              <a:rPr kumimoji="1" lang="ja-JP" altLang="en-US" dirty="0"/>
              <a:t>能力</a:t>
            </a:r>
          </a:p>
        </p:txBody>
      </p:sp>
      <p:sp>
        <p:nvSpPr>
          <p:cNvPr id="11" name="四角形: 角を丸くする 10">
            <a:extLst>
              <a:ext uri="{FF2B5EF4-FFF2-40B4-BE49-F238E27FC236}">
                <a16:creationId xmlns:a16="http://schemas.microsoft.com/office/drawing/2014/main" id="{9A094E6F-A80C-4EFB-BAEA-749F01D3994F}"/>
              </a:ext>
            </a:extLst>
          </p:cNvPr>
          <p:cNvSpPr/>
          <p:nvPr/>
        </p:nvSpPr>
        <p:spPr>
          <a:xfrm>
            <a:off x="10200385" y="2783543"/>
            <a:ext cx="1828800" cy="80135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提案作成</a:t>
            </a:r>
            <a:endParaRPr kumimoji="1" lang="en-US" altLang="ja-JP" dirty="0"/>
          </a:p>
          <a:p>
            <a:pPr algn="ctr"/>
            <a:r>
              <a:rPr kumimoji="1" lang="ja-JP" altLang="en-US" dirty="0"/>
              <a:t>能力</a:t>
            </a:r>
          </a:p>
        </p:txBody>
      </p:sp>
      <p:sp>
        <p:nvSpPr>
          <p:cNvPr id="12" name="四角形: 角を丸くする 11">
            <a:extLst>
              <a:ext uri="{FF2B5EF4-FFF2-40B4-BE49-F238E27FC236}">
                <a16:creationId xmlns:a16="http://schemas.microsoft.com/office/drawing/2014/main" id="{E493F222-78E6-401D-9B4E-4CF272420629}"/>
              </a:ext>
            </a:extLst>
          </p:cNvPr>
          <p:cNvSpPr/>
          <p:nvPr/>
        </p:nvSpPr>
        <p:spPr>
          <a:xfrm>
            <a:off x="10209350" y="3850344"/>
            <a:ext cx="1828800" cy="80135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契約交渉</a:t>
            </a:r>
            <a:endParaRPr kumimoji="1" lang="en-US" altLang="ja-JP" dirty="0"/>
          </a:p>
          <a:p>
            <a:pPr algn="ctr"/>
            <a:r>
              <a:rPr kumimoji="1" lang="ja-JP" altLang="en-US" dirty="0"/>
              <a:t>能力</a:t>
            </a:r>
          </a:p>
        </p:txBody>
      </p:sp>
      <p:sp>
        <p:nvSpPr>
          <p:cNvPr id="13" name="四角形: 角を丸くする 12">
            <a:extLst>
              <a:ext uri="{FF2B5EF4-FFF2-40B4-BE49-F238E27FC236}">
                <a16:creationId xmlns:a16="http://schemas.microsoft.com/office/drawing/2014/main" id="{6A6AE68F-5749-4883-9BCE-E17F9951DE3E}"/>
              </a:ext>
            </a:extLst>
          </p:cNvPr>
          <p:cNvSpPr/>
          <p:nvPr/>
        </p:nvSpPr>
        <p:spPr>
          <a:xfrm>
            <a:off x="10218314" y="5338486"/>
            <a:ext cx="1828800" cy="80135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600" dirty="0"/>
              <a:t>ＳＰＣ</a:t>
            </a:r>
            <a:endParaRPr kumimoji="1" lang="en-US" altLang="ja-JP" sz="1600" dirty="0"/>
          </a:p>
          <a:p>
            <a:pPr algn="ctr"/>
            <a:r>
              <a:rPr kumimoji="1" lang="ja-JP" altLang="en-US" sz="1600" dirty="0"/>
              <a:t>マネージメント</a:t>
            </a:r>
            <a:endParaRPr kumimoji="1" lang="en-US" altLang="ja-JP" sz="1600" dirty="0"/>
          </a:p>
          <a:p>
            <a:pPr algn="ctr"/>
            <a:r>
              <a:rPr kumimoji="1" lang="ja-JP" altLang="en-US" sz="1600" dirty="0"/>
              <a:t>能力</a:t>
            </a:r>
          </a:p>
        </p:txBody>
      </p:sp>
    </p:spTree>
    <p:extLst>
      <p:ext uri="{BB962C8B-B14F-4D97-AF65-F5344CB8AC3E}">
        <p14:creationId xmlns:p14="http://schemas.microsoft.com/office/powerpoint/2010/main" val="4186045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2D2F51B-1218-4414-8F2D-25678018D6B0}"/>
              </a:ext>
            </a:extLst>
          </p:cNvPr>
          <p:cNvSpPr>
            <a:spLocks noGrp="1"/>
          </p:cNvSpPr>
          <p:nvPr>
            <p:ph type="title"/>
          </p:nvPr>
        </p:nvSpPr>
        <p:spPr>
          <a:xfrm>
            <a:off x="4135184" y="207873"/>
            <a:ext cx="7734541" cy="656850"/>
          </a:xfrm>
        </p:spPr>
        <p:style>
          <a:lnRef idx="2">
            <a:schemeClr val="accent2"/>
          </a:lnRef>
          <a:fillRef idx="1">
            <a:schemeClr val="lt1"/>
          </a:fillRef>
          <a:effectRef idx="0">
            <a:schemeClr val="accent2"/>
          </a:effectRef>
          <a:fontRef idx="minor">
            <a:schemeClr val="dk1"/>
          </a:fontRef>
        </p:style>
        <p:txBody>
          <a:bodyPr>
            <a:noAutofit/>
          </a:bodyPr>
          <a:lstStyle/>
          <a:p>
            <a:r>
              <a:rPr lang="ja-JP" altLang="en-US" sz="2400" dirty="0"/>
              <a:t>提案書に添付する組織図</a:t>
            </a:r>
            <a:br>
              <a:rPr lang="en-US" altLang="ja-JP" sz="2400" dirty="0"/>
            </a:br>
            <a:r>
              <a:rPr lang="ja-JP" altLang="en-US" sz="2400" dirty="0"/>
              <a:t>最終的にこんなチームに仕上げていく</a:t>
            </a:r>
          </a:p>
        </p:txBody>
      </p:sp>
      <p:pic>
        <p:nvPicPr>
          <p:cNvPr id="6" name="Picture 2">
            <a:extLst>
              <a:ext uri="{FF2B5EF4-FFF2-40B4-BE49-F238E27FC236}">
                <a16:creationId xmlns:a16="http://schemas.microsoft.com/office/drawing/2014/main" id="{7EAECA23-2B64-46A8-BE12-4617A1E8C49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65295" y="1021976"/>
            <a:ext cx="7834618" cy="51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四角形: 角を丸くする 6">
            <a:extLst>
              <a:ext uri="{FF2B5EF4-FFF2-40B4-BE49-F238E27FC236}">
                <a16:creationId xmlns:a16="http://schemas.microsoft.com/office/drawing/2014/main" id="{BE9BE803-E2F5-48B0-99A6-7684041EF148}"/>
              </a:ext>
            </a:extLst>
          </p:cNvPr>
          <p:cNvSpPr/>
          <p:nvPr/>
        </p:nvSpPr>
        <p:spPr>
          <a:xfrm>
            <a:off x="265097" y="1164131"/>
            <a:ext cx="3900197" cy="501383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できるだけ早い段階に</a:t>
            </a:r>
            <a:endParaRPr kumimoji="1" lang="en-US" altLang="ja-JP" dirty="0"/>
          </a:p>
          <a:p>
            <a:pPr algn="ctr"/>
            <a:r>
              <a:rPr kumimoji="1" lang="ja-JP" altLang="en-US" dirty="0"/>
              <a:t>コンソーシャムチームを構築</a:t>
            </a:r>
            <a:endParaRPr kumimoji="1" lang="en-US" altLang="ja-JP" dirty="0"/>
          </a:p>
          <a:p>
            <a:pPr algn="ctr"/>
            <a:endParaRPr kumimoji="1" lang="en-US" altLang="ja-JP" dirty="0"/>
          </a:p>
          <a:p>
            <a:pPr algn="ctr"/>
            <a:r>
              <a:rPr kumimoji="1" lang="ja-JP" altLang="en-US" dirty="0"/>
              <a:t>代表企業</a:t>
            </a:r>
            <a:endParaRPr kumimoji="1" lang="en-US" altLang="ja-JP" dirty="0"/>
          </a:p>
          <a:p>
            <a:pPr algn="ctr"/>
            <a:r>
              <a:rPr kumimoji="1" lang="ja-JP" altLang="en-US" dirty="0"/>
              <a:t>構成企業</a:t>
            </a:r>
            <a:endParaRPr kumimoji="1" lang="en-US" altLang="ja-JP" dirty="0"/>
          </a:p>
          <a:p>
            <a:pPr algn="ctr"/>
            <a:r>
              <a:rPr kumimoji="1" lang="ja-JP" altLang="en-US" dirty="0"/>
              <a:t>設計・工事監理企業</a:t>
            </a:r>
            <a:endParaRPr kumimoji="1" lang="en-US" altLang="ja-JP" dirty="0"/>
          </a:p>
          <a:p>
            <a:pPr algn="ctr"/>
            <a:r>
              <a:rPr kumimoji="1" lang="ja-JP" altLang="en-US" dirty="0"/>
              <a:t>建設工事企業</a:t>
            </a:r>
            <a:endParaRPr kumimoji="1" lang="en-US" altLang="ja-JP" dirty="0"/>
          </a:p>
          <a:p>
            <a:pPr algn="ctr"/>
            <a:r>
              <a:rPr kumimoji="1" lang="ja-JP" altLang="en-US" dirty="0"/>
              <a:t>維持管理企業</a:t>
            </a:r>
            <a:endParaRPr kumimoji="1" lang="en-US" altLang="ja-JP" dirty="0"/>
          </a:p>
          <a:p>
            <a:pPr algn="ctr"/>
            <a:r>
              <a:rPr kumimoji="1" lang="ja-JP" altLang="en-US" dirty="0"/>
              <a:t>運営企業</a:t>
            </a:r>
            <a:endParaRPr kumimoji="1" lang="en-US" altLang="ja-JP" dirty="0"/>
          </a:p>
          <a:p>
            <a:pPr algn="ctr"/>
            <a:r>
              <a:rPr kumimoji="1" lang="ja-JP" altLang="en-US" dirty="0"/>
              <a:t>民間収益事業実施企業</a:t>
            </a:r>
            <a:endParaRPr kumimoji="1" lang="en-US" altLang="ja-JP" dirty="0"/>
          </a:p>
          <a:p>
            <a:pPr algn="ctr"/>
            <a:endParaRPr kumimoji="1" lang="en-US" altLang="ja-JP" dirty="0"/>
          </a:p>
          <a:p>
            <a:pPr algn="ctr"/>
            <a:r>
              <a:rPr kumimoji="1" lang="ja-JP" altLang="en-US" dirty="0"/>
              <a:t>協力企業</a:t>
            </a:r>
            <a:endParaRPr kumimoji="1" lang="en-US" altLang="ja-JP" dirty="0"/>
          </a:p>
          <a:p>
            <a:pPr algn="ctr"/>
            <a:r>
              <a:rPr kumimoji="1" lang="ja-JP" altLang="en-US" dirty="0"/>
              <a:t>専門工事・設計下請け</a:t>
            </a:r>
            <a:endParaRPr kumimoji="1" lang="en-US" altLang="ja-JP" dirty="0"/>
          </a:p>
          <a:p>
            <a:pPr algn="ctr"/>
            <a:r>
              <a:rPr kumimoji="1" lang="ja-JP" altLang="en-US" dirty="0"/>
              <a:t>維持管理・警備・コールセンター・他なんでも</a:t>
            </a:r>
            <a:endParaRPr kumimoji="1" lang="en-US" altLang="ja-JP" dirty="0"/>
          </a:p>
          <a:p>
            <a:pPr algn="ctr"/>
            <a:r>
              <a:rPr kumimoji="1" lang="ja-JP" altLang="en-US" dirty="0"/>
              <a:t>スナック・食堂・リース</a:t>
            </a:r>
            <a:endParaRPr kumimoji="1" lang="en-US" altLang="ja-JP" dirty="0"/>
          </a:p>
          <a:p>
            <a:pPr algn="ctr"/>
            <a:r>
              <a:rPr kumimoji="1" lang="ja-JP" altLang="en-US" dirty="0"/>
              <a:t>ＬＰＧ・新聞屋・御用聞き</a:t>
            </a:r>
          </a:p>
        </p:txBody>
      </p:sp>
      <p:sp>
        <p:nvSpPr>
          <p:cNvPr id="8" name="テキスト ボックス 7">
            <a:extLst>
              <a:ext uri="{FF2B5EF4-FFF2-40B4-BE49-F238E27FC236}">
                <a16:creationId xmlns:a16="http://schemas.microsoft.com/office/drawing/2014/main" id="{98E42654-C632-4942-A471-1D8D7022DC9A}"/>
              </a:ext>
            </a:extLst>
          </p:cNvPr>
          <p:cNvSpPr txBox="1"/>
          <p:nvPr/>
        </p:nvSpPr>
        <p:spPr>
          <a:xfrm>
            <a:off x="430306" y="645457"/>
            <a:ext cx="3457815" cy="369332"/>
          </a:xfrm>
          <a:prstGeom prst="rect">
            <a:avLst/>
          </a:prstGeom>
          <a:solidFill>
            <a:schemeClr val="accent4">
              <a:lumMod val="20000"/>
              <a:lumOff val="80000"/>
            </a:schemeClr>
          </a:solidFill>
          <a:ln w="28575"/>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800" kern="1200" dirty="0">
                <a:solidFill>
                  <a:schemeClr val="bg1"/>
                </a:solidFill>
                <a:latin typeface="+mn-lt"/>
                <a:ea typeface="+mn-ea"/>
                <a:cs typeface="+mn-cs"/>
              </a:rPr>
              <a:t>参加予定案件候補がきまったら</a:t>
            </a:r>
          </a:p>
        </p:txBody>
      </p:sp>
    </p:spTree>
    <p:extLst>
      <p:ext uri="{BB962C8B-B14F-4D97-AF65-F5344CB8AC3E}">
        <p14:creationId xmlns:p14="http://schemas.microsoft.com/office/powerpoint/2010/main" val="40838453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8B6C88D8-8B70-4FF1-8C1C-DF792B3118FB}"/>
              </a:ext>
            </a:extLst>
          </p:cNvPr>
          <p:cNvSpPr>
            <a:spLocks noGrp="1"/>
          </p:cNvSpPr>
          <p:nvPr>
            <p:ph type="title"/>
          </p:nvPr>
        </p:nvSpPr>
        <p:spPr/>
        <p:txBody>
          <a:bodyPr/>
          <a:lstStyle/>
          <a:p>
            <a:r>
              <a:rPr lang="ja-JP" altLang="en-US" dirty="0"/>
              <a:t>地元企業優遇の</a:t>
            </a:r>
            <a:br>
              <a:rPr lang="en-US" altLang="ja-JP" dirty="0"/>
            </a:br>
            <a:r>
              <a:rPr lang="ja-JP" altLang="en-US" dirty="0"/>
              <a:t>発注文書記載例</a:t>
            </a:r>
          </a:p>
        </p:txBody>
      </p:sp>
      <p:sp>
        <p:nvSpPr>
          <p:cNvPr id="5" name="テキスト プレースホルダー 4">
            <a:extLst>
              <a:ext uri="{FF2B5EF4-FFF2-40B4-BE49-F238E27FC236}">
                <a16:creationId xmlns:a16="http://schemas.microsoft.com/office/drawing/2014/main" id="{409D399B-0C32-43BD-BE27-742B51A2865E}"/>
              </a:ext>
            </a:extLst>
          </p:cNvPr>
          <p:cNvSpPr>
            <a:spLocks noGrp="1"/>
          </p:cNvSpPr>
          <p:nvPr>
            <p:ph type="body" idx="1"/>
          </p:nvPr>
        </p:nvSpPr>
        <p:spPr/>
        <p:txBody>
          <a:bodyPr/>
          <a:lstStyle/>
          <a:p>
            <a:r>
              <a:rPr lang="ja-JP" altLang="en-US" dirty="0"/>
              <a:t>地元企業との連携・協力を急ぐ</a:t>
            </a:r>
            <a:endParaRPr lang="en-US" altLang="ja-JP" dirty="0"/>
          </a:p>
          <a:p>
            <a:r>
              <a:rPr lang="en-US" altLang="ja-JP" dirty="0"/>
              <a:t>	</a:t>
            </a:r>
            <a:r>
              <a:rPr lang="ja-JP" altLang="en-US" dirty="0"/>
              <a:t>得点面でも</a:t>
            </a:r>
            <a:endParaRPr lang="en-US" altLang="ja-JP" dirty="0"/>
          </a:p>
          <a:p>
            <a:r>
              <a:rPr lang="en-US" altLang="ja-JP" dirty="0"/>
              <a:t>	</a:t>
            </a:r>
            <a:r>
              <a:rPr lang="ja-JP" altLang="en-US" dirty="0"/>
              <a:t>地元情報収集面でも</a:t>
            </a:r>
            <a:r>
              <a:rPr lang="en-US" altLang="ja-JP" dirty="0"/>
              <a:t>		</a:t>
            </a:r>
            <a:r>
              <a:rPr lang="ja-JP" altLang="en-US" dirty="0"/>
              <a:t>自治体へのアピール面でも</a:t>
            </a:r>
          </a:p>
        </p:txBody>
      </p:sp>
    </p:spTree>
    <p:extLst>
      <p:ext uri="{BB962C8B-B14F-4D97-AF65-F5344CB8AC3E}">
        <p14:creationId xmlns:p14="http://schemas.microsoft.com/office/powerpoint/2010/main" val="10664605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D7CB4EE3-130A-4DC3-BBB9-5A761FA9D7C1}"/>
              </a:ext>
            </a:extLst>
          </p:cNvPr>
          <p:cNvSpPr>
            <a:spLocks noGrp="1"/>
          </p:cNvSpPr>
          <p:nvPr>
            <p:ph type="title"/>
          </p:nvPr>
        </p:nvSpPr>
        <p:spPr>
          <a:xfrm>
            <a:off x="2085550" y="389278"/>
            <a:ext cx="9372600" cy="1142488"/>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ja-JP" altLang="en-US" sz="2800" dirty="0"/>
              <a:t>地元企業参画推進：自治体の発注の工夫と研修の充実</a:t>
            </a:r>
            <a:br>
              <a:rPr lang="en-US" altLang="ja-JP" sz="2800" dirty="0"/>
            </a:br>
            <a:r>
              <a:rPr lang="en-US" altLang="ja-JP" sz="2800" dirty="0"/>
              <a:t>	</a:t>
            </a:r>
            <a:r>
              <a:rPr lang="ja-JP" altLang="en-US" sz="2800" dirty="0"/>
              <a:t>自治体職員・議員の理解の促進・地元企業の育成</a:t>
            </a:r>
            <a:br>
              <a:rPr lang="en-US" altLang="ja-JP" sz="2800" dirty="0"/>
            </a:br>
            <a:r>
              <a:rPr lang="en-US" altLang="ja-JP" sz="2800" dirty="0"/>
              <a:t>	</a:t>
            </a:r>
            <a:r>
              <a:rPr lang="ja-JP" altLang="en-US" sz="2800" dirty="0"/>
              <a:t>この努力なく発注された案件は、審査にも課題が残る</a:t>
            </a:r>
          </a:p>
        </p:txBody>
      </p:sp>
      <p:sp>
        <p:nvSpPr>
          <p:cNvPr id="5" name="コンテンツ プレースホルダー 4">
            <a:extLst>
              <a:ext uri="{FF2B5EF4-FFF2-40B4-BE49-F238E27FC236}">
                <a16:creationId xmlns:a16="http://schemas.microsoft.com/office/drawing/2014/main" id="{7CE0306B-0815-4309-B373-CC824C1BAD4D}"/>
              </a:ext>
            </a:extLst>
          </p:cNvPr>
          <p:cNvSpPr>
            <a:spLocks noGrp="1"/>
          </p:cNvSpPr>
          <p:nvPr>
            <p:ph idx="1"/>
          </p:nvPr>
        </p:nvSpPr>
        <p:spPr>
          <a:xfrm>
            <a:off x="1600198" y="1584226"/>
            <a:ext cx="10382395" cy="5007067"/>
          </a:xfrm>
        </p:spPr>
        <p:txBody>
          <a:bodyPr>
            <a:normAutofit fontScale="92500" lnSpcReduction="10000"/>
          </a:bodyPr>
          <a:lstStyle/>
          <a:p>
            <a:r>
              <a:rPr lang="ja-JP" altLang="en-US" dirty="0"/>
              <a:t>発注前からの民間企業研修：通常</a:t>
            </a:r>
            <a:r>
              <a:rPr lang="en-US" altLang="ja-JP" dirty="0"/>
              <a:t>3</a:t>
            </a:r>
            <a:r>
              <a:rPr lang="ja-JP" altLang="en-US" dirty="0"/>
              <a:t>回＋個別企業研修（</a:t>
            </a:r>
            <a:r>
              <a:rPr lang="en-US" altLang="ja-JP" dirty="0"/>
              <a:t>1</a:t>
            </a:r>
            <a:r>
              <a:rPr lang="ja-JP" altLang="en-US" dirty="0"/>
              <a:t>～３回）</a:t>
            </a:r>
            <a:endParaRPr lang="en-US" altLang="ja-JP" dirty="0"/>
          </a:p>
          <a:p>
            <a:r>
              <a:rPr lang="ja-JP" altLang="en-US" dirty="0"/>
              <a:t>募集要項の参加要件の絞り込み</a:t>
            </a:r>
            <a:endParaRPr lang="en-US" altLang="ja-JP" dirty="0"/>
          </a:p>
          <a:p>
            <a:pPr lvl="1"/>
            <a:r>
              <a:rPr lang="ja-JP" altLang="en-US" dirty="0"/>
              <a:t>代表企業は地元（市内、国交省土木事務所管内企業）</a:t>
            </a:r>
            <a:endParaRPr lang="en-US" altLang="ja-JP" dirty="0"/>
          </a:p>
          <a:p>
            <a:pPr lvl="1"/>
            <a:r>
              <a:rPr lang="ja-JP" altLang="en-US" dirty="0"/>
              <a:t>構成企業：</a:t>
            </a:r>
            <a:r>
              <a:rPr lang="en-US" altLang="ja-JP" dirty="0"/>
              <a:t>SPC</a:t>
            </a:r>
            <a:r>
              <a:rPr lang="ja-JP" altLang="en-US" dirty="0"/>
              <a:t>から直接仕事をもらう企業（設計・工事監理・建設・維持管理・運営）</a:t>
            </a:r>
            <a:endParaRPr lang="en-US" altLang="ja-JP" dirty="0"/>
          </a:p>
          <a:p>
            <a:pPr lvl="2"/>
            <a:r>
              <a:rPr lang="ja-JP" altLang="en-US" dirty="0"/>
              <a:t>地元、</a:t>
            </a:r>
            <a:r>
              <a:rPr lang="en-US" altLang="ja-JP" dirty="0"/>
              <a:t>2</a:t>
            </a:r>
            <a:r>
              <a:rPr lang="ja-JP" altLang="en-US" dirty="0"/>
              <a:t>社以上の</a:t>
            </a:r>
            <a:r>
              <a:rPr lang="en-US" altLang="ja-JP" dirty="0"/>
              <a:t>JV</a:t>
            </a:r>
            <a:r>
              <a:rPr lang="ja-JP" altLang="en-US" dirty="0"/>
              <a:t>（うち最低</a:t>
            </a:r>
            <a:r>
              <a:rPr lang="en-US" altLang="ja-JP" dirty="0"/>
              <a:t>1</a:t>
            </a:r>
            <a:r>
              <a:rPr lang="ja-JP" altLang="en-US" dirty="0"/>
              <a:t>社は地元）</a:t>
            </a:r>
            <a:endParaRPr lang="en-US" altLang="ja-JP" dirty="0"/>
          </a:p>
          <a:p>
            <a:r>
              <a:rPr lang="ja-JP" altLang="en-US" dirty="0"/>
              <a:t>審査点数加点</a:t>
            </a:r>
            <a:endParaRPr lang="en-US" altLang="ja-JP" dirty="0"/>
          </a:p>
          <a:p>
            <a:pPr lvl="1"/>
            <a:r>
              <a:rPr lang="ja-JP" altLang="en-US" dirty="0"/>
              <a:t>地元企業が、構成企業、協力企業に入っている場合、</a:t>
            </a:r>
            <a:r>
              <a:rPr lang="en-US" altLang="ja-JP" dirty="0"/>
              <a:t>1</a:t>
            </a:r>
            <a:r>
              <a:rPr lang="ja-JP" altLang="en-US" dirty="0"/>
              <a:t>社あたり</a:t>
            </a:r>
            <a:r>
              <a:rPr lang="en-US" altLang="ja-JP" dirty="0"/>
              <a:t>0.2</a:t>
            </a:r>
            <a:r>
              <a:rPr lang="ja-JP" altLang="en-US" dirty="0"/>
              <a:t>点加点：最大</a:t>
            </a:r>
            <a:r>
              <a:rPr lang="en-US" altLang="ja-JP" dirty="0"/>
              <a:t>4</a:t>
            </a:r>
            <a:r>
              <a:rPr lang="ja-JP" altLang="en-US" dirty="0"/>
              <a:t>点まで</a:t>
            </a:r>
            <a:endParaRPr lang="en-US" altLang="ja-JP" dirty="0"/>
          </a:p>
          <a:p>
            <a:r>
              <a:rPr lang="ja-JP" altLang="en-US" dirty="0"/>
              <a:t>地元企業に落ちるお金で審査加点</a:t>
            </a:r>
            <a:endParaRPr lang="en-US" altLang="ja-JP" dirty="0"/>
          </a:p>
          <a:p>
            <a:pPr lvl="1"/>
            <a:r>
              <a:rPr lang="ja-JP" altLang="en-US" dirty="0"/>
              <a:t>全事業費の〇％が、地元企業に落ちる提案。多い順に、</a:t>
            </a:r>
            <a:r>
              <a:rPr lang="en-US" altLang="ja-JP" dirty="0"/>
              <a:t>1</a:t>
            </a:r>
            <a:r>
              <a:rPr lang="ja-JP" altLang="en-US" dirty="0"/>
              <a:t>点、</a:t>
            </a:r>
            <a:r>
              <a:rPr lang="en-US" altLang="ja-JP" dirty="0"/>
              <a:t>0.75</a:t>
            </a:r>
            <a:r>
              <a:rPr lang="ja-JP" altLang="en-US" dirty="0"/>
              <a:t>点、</a:t>
            </a:r>
            <a:r>
              <a:rPr lang="en-US" altLang="ja-JP" dirty="0"/>
              <a:t>0.5</a:t>
            </a:r>
            <a:r>
              <a:rPr lang="ja-JP" altLang="en-US" dirty="0"/>
              <a:t>点、</a:t>
            </a:r>
            <a:r>
              <a:rPr lang="en-US" altLang="ja-JP" dirty="0"/>
              <a:t>0.25</a:t>
            </a:r>
            <a:r>
              <a:rPr lang="ja-JP" altLang="en-US" dirty="0"/>
              <a:t>点とか</a:t>
            </a:r>
            <a:endParaRPr lang="en-US" altLang="ja-JP" dirty="0"/>
          </a:p>
          <a:p>
            <a:r>
              <a:rPr lang="ja-JP" altLang="en-US" dirty="0"/>
              <a:t>地元産品の利用で加点</a:t>
            </a:r>
            <a:endParaRPr lang="en-US" altLang="ja-JP" dirty="0"/>
          </a:p>
          <a:p>
            <a:r>
              <a:rPr lang="ja-JP" altLang="en-US" dirty="0"/>
              <a:t>地元住民組織の参加で加点</a:t>
            </a:r>
          </a:p>
        </p:txBody>
      </p:sp>
    </p:spTree>
    <p:extLst>
      <p:ext uri="{BB962C8B-B14F-4D97-AF65-F5344CB8AC3E}">
        <p14:creationId xmlns:p14="http://schemas.microsoft.com/office/powerpoint/2010/main" val="10552626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500"/>
                                        <p:tgtEl>
                                          <p:spTgt spid="5">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fade">
                                      <p:cBhvr>
                                        <p:cTn id="26" dur="500"/>
                                        <p:tgtEl>
                                          <p:spTgt spid="5">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Effect transition="in" filter="fade">
                                      <p:cBhvr>
                                        <p:cTn id="29" dur="500"/>
                                        <p:tgtEl>
                                          <p:spTgt spid="5">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xEl>
                                              <p:pRg st="7" end="7"/>
                                            </p:txEl>
                                          </p:spTgt>
                                        </p:tgtEl>
                                        <p:attrNameLst>
                                          <p:attrName>style.visibility</p:attrName>
                                        </p:attrNameLst>
                                      </p:cBhvr>
                                      <p:to>
                                        <p:strVal val="visible"/>
                                      </p:to>
                                    </p:set>
                                    <p:animEffect transition="in" filter="fade">
                                      <p:cBhvr>
                                        <p:cTn id="34" dur="500"/>
                                        <p:tgtEl>
                                          <p:spTgt spid="5">
                                            <p:txEl>
                                              <p:pRg st="7" end="7"/>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animEffect transition="in" filter="fade">
                                      <p:cBhvr>
                                        <p:cTn id="37" dur="500"/>
                                        <p:tgtEl>
                                          <p:spTgt spid="5">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9" end="9"/>
                                            </p:txEl>
                                          </p:spTgt>
                                        </p:tgtEl>
                                        <p:attrNameLst>
                                          <p:attrName>style.visibility</p:attrName>
                                        </p:attrNameLst>
                                      </p:cBhvr>
                                      <p:to>
                                        <p:strVal val="visible"/>
                                      </p:to>
                                    </p:set>
                                    <p:animEffect transition="in" filter="fade">
                                      <p:cBhvr>
                                        <p:cTn id="42" dur="500"/>
                                        <p:tgtEl>
                                          <p:spTgt spid="5">
                                            <p:txEl>
                                              <p:pRg st="9" end="9"/>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5">
                                            <p:txEl>
                                              <p:pRg st="10" end="10"/>
                                            </p:txEl>
                                          </p:spTgt>
                                        </p:tgtEl>
                                        <p:attrNameLst>
                                          <p:attrName>style.visibility</p:attrName>
                                        </p:attrNameLst>
                                      </p:cBhvr>
                                      <p:to>
                                        <p:strVal val="visible"/>
                                      </p:to>
                                    </p:set>
                                    <p:animEffect transition="in" filter="fade">
                                      <p:cBhvr>
                                        <p:cTn id="45"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39D95EF2-6312-4DA1-B6DC-EB61A0E85A55}"/>
              </a:ext>
            </a:extLst>
          </p:cNvPr>
          <p:cNvSpPr>
            <a:spLocks noGrp="1"/>
          </p:cNvSpPr>
          <p:nvPr>
            <p:ph type="title"/>
          </p:nvPr>
        </p:nvSpPr>
        <p:spPr>
          <a:xfrm>
            <a:off x="4261608" y="2971407"/>
            <a:ext cx="7025592" cy="915186"/>
          </a:xfrm>
        </p:spPr>
        <p:txBody>
          <a:bodyPr/>
          <a:lstStyle/>
          <a:p>
            <a:r>
              <a:rPr lang="ja-JP" altLang="en-US" dirty="0"/>
              <a:t>自治体の事業の進め方</a:t>
            </a:r>
          </a:p>
        </p:txBody>
      </p:sp>
    </p:spTree>
    <p:extLst>
      <p:ext uri="{BB962C8B-B14F-4D97-AF65-F5344CB8AC3E}">
        <p14:creationId xmlns:p14="http://schemas.microsoft.com/office/powerpoint/2010/main" val="20926037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AF4683B3-078F-428F-B866-B26170860DDF}"/>
              </a:ext>
            </a:extLst>
          </p:cNvPr>
          <p:cNvSpPr>
            <a:spLocks noGrp="1"/>
          </p:cNvSpPr>
          <p:nvPr>
            <p:ph type="title"/>
          </p:nvPr>
        </p:nvSpPr>
        <p:spPr>
          <a:xfrm>
            <a:off x="1133912" y="2638792"/>
            <a:ext cx="9924176" cy="1007465"/>
          </a:xfrm>
        </p:spPr>
        <p:txBody>
          <a:bodyPr>
            <a:normAutofit fontScale="90000"/>
          </a:bodyPr>
          <a:lstStyle/>
          <a:p>
            <a:br>
              <a:rPr lang="en-US" altLang="ja-JP" sz="5400" dirty="0"/>
            </a:br>
            <a:r>
              <a:rPr lang="ja-JP" altLang="en-US" sz="5400" dirty="0"/>
              <a:t>知っておきたい基礎知識</a:t>
            </a:r>
            <a:br>
              <a:rPr lang="en-US" altLang="ja-JP" sz="5400" dirty="0"/>
            </a:br>
            <a:r>
              <a:rPr lang="ja-JP" altLang="en-US" sz="5400" dirty="0"/>
              <a:t>なぜ自治体はＰＦＩ発注をするのか</a:t>
            </a:r>
            <a:endParaRPr kumimoji="1" lang="ja-JP" altLang="en-US" sz="5400" dirty="0"/>
          </a:p>
        </p:txBody>
      </p:sp>
    </p:spTree>
    <p:extLst>
      <p:ext uri="{BB962C8B-B14F-4D97-AF65-F5344CB8AC3E}">
        <p14:creationId xmlns:p14="http://schemas.microsoft.com/office/powerpoint/2010/main" val="4457899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2445691-1CC4-4877-ACE9-7E1F2B8E2B5C}"/>
              </a:ext>
            </a:extLst>
          </p:cNvPr>
          <p:cNvSpPr>
            <a:spLocks noGrp="1"/>
          </p:cNvSpPr>
          <p:nvPr>
            <p:ph type="title"/>
          </p:nvPr>
        </p:nvSpPr>
        <p:spPr>
          <a:xfrm>
            <a:off x="81539" y="365125"/>
            <a:ext cx="11272261" cy="919742"/>
          </a:xfrm>
        </p:spPr>
        <p:style>
          <a:lnRef idx="2">
            <a:schemeClr val="accent2"/>
          </a:lnRef>
          <a:fillRef idx="1">
            <a:schemeClr val="lt1"/>
          </a:fillRef>
          <a:effectRef idx="0">
            <a:schemeClr val="accent2"/>
          </a:effectRef>
          <a:fontRef idx="minor">
            <a:schemeClr val="dk1"/>
          </a:fontRef>
        </p:style>
        <p:txBody>
          <a:bodyPr>
            <a:noAutofit/>
          </a:bodyPr>
          <a:lstStyle/>
          <a:p>
            <a:pPr algn="ctr"/>
            <a:r>
              <a:rPr kumimoji="1" lang="ja-JP" altLang="en-US" sz="2400" dirty="0"/>
              <a:t>ＰＰＰ・ＰＦＩ事業推進手順</a:t>
            </a:r>
            <a:br>
              <a:rPr kumimoji="1" lang="en-US" altLang="ja-JP" sz="2400" dirty="0"/>
            </a:br>
            <a:r>
              <a:rPr kumimoji="1" lang="ja-JP" altLang="en-US" sz="2400" dirty="0"/>
              <a:t>最近の傾向：サウンディングの手法</a:t>
            </a:r>
          </a:p>
        </p:txBody>
      </p:sp>
      <p:sp>
        <p:nvSpPr>
          <p:cNvPr id="3" name="四角形: 角を丸くする 2">
            <a:extLst>
              <a:ext uri="{FF2B5EF4-FFF2-40B4-BE49-F238E27FC236}">
                <a16:creationId xmlns:a16="http://schemas.microsoft.com/office/drawing/2014/main" id="{BEFD5F42-784C-440A-8AB0-298E4428EFEE}"/>
              </a:ext>
            </a:extLst>
          </p:cNvPr>
          <p:cNvSpPr/>
          <p:nvPr/>
        </p:nvSpPr>
        <p:spPr>
          <a:xfrm>
            <a:off x="640975" y="1222114"/>
            <a:ext cx="2272553" cy="1359721"/>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dirty="0"/>
              <a:t>基本計画</a:t>
            </a:r>
            <a:endParaRPr lang="en-US" altLang="ja-JP" dirty="0"/>
          </a:p>
          <a:p>
            <a:pPr algn="ctr"/>
            <a:r>
              <a:rPr kumimoji="1" lang="ja-JP" altLang="en-US" dirty="0"/>
              <a:t>マスタープラン</a:t>
            </a:r>
            <a:endParaRPr kumimoji="1" lang="en-US" altLang="ja-JP" dirty="0"/>
          </a:p>
          <a:p>
            <a:pPr algn="ctr"/>
            <a:r>
              <a:rPr kumimoji="1" lang="ja-JP" altLang="en-US" dirty="0"/>
              <a:t>など上位計画</a:t>
            </a:r>
            <a:endParaRPr kumimoji="1" lang="en-US" altLang="ja-JP" dirty="0"/>
          </a:p>
          <a:p>
            <a:pPr algn="ctr"/>
            <a:r>
              <a:rPr lang="ja-JP" altLang="en-US" dirty="0"/>
              <a:t>公共施策の確定</a:t>
            </a:r>
            <a:endParaRPr kumimoji="1" lang="en-US" altLang="ja-JP" dirty="0"/>
          </a:p>
        </p:txBody>
      </p:sp>
      <p:sp>
        <p:nvSpPr>
          <p:cNvPr id="5" name="四角形: 角を丸くする 4">
            <a:extLst>
              <a:ext uri="{FF2B5EF4-FFF2-40B4-BE49-F238E27FC236}">
                <a16:creationId xmlns:a16="http://schemas.microsoft.com/office/drawing/2014/main" id="{E99C4594-5912-4BF5-B5DC-5E18B01A677A}"/>
              </a:ext>
            </a:extLst>
          </p:cNvPr>
          <p:cNvSpPr/>
          <p:nvPr/>
        </p:nvSpPr>
        <p:spPr>
          <a:xfrm>
            <a:off x="640975" y="2880589"/>
            <a:ext cx="2236696" cy="1359721"/>
          </a:xfrm>
          <a:prstGeom prst="roundRect">
            <a:avLst/>
          </a:prstGeom>
          <a:ln w="57150"/>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事業実施方針案</a:t>
            </a:r>
            <a:endParaRPr kumimoji="1" lang="en-US" altLang="ja-JP" dirty="0"/>
          </a:p>
          <a:p>
            <a:pPr algn="ctr"/>
            <a:r>
              <a:rPr kumimoji="1" lang="en-US" altLang="ja-JP" dirty="0"/>
              <a:t>or</a:t>
            </a:r>
          </a:p>
          <a:p>
            <a:pPr algn="ctr"/>
            <a:r>
              <a:rPr lang="ja-JP" altLang="en-US" dirty="0"/>
              <a:t>サウンディングや</a:t>
            </a:r>
            <a:endParaRPr lang="en-US" altLang="ja-JP" dirty="0"/>
          </a:p>
          <a:p>
            <a:pPr algn="ctr"/>
            <a:r>
              <a:rPr lang="ja-JP" altLang="en-US" dirty="0"/>
              <a:t>民間対話実施</a:t>
            </a:r>
            <a:endParaRPr lang="en-US" altLang="ja-JP" dirty="0"/>
          </a:p>
          <a:p>
            <a:pPr algn="ctr"/>
            <a:r>
              <a:rPr lang="ja-JP" altLang="en-US" dirty="0"/>
              <a:t>など公表</a:t>
            </a:r>
            <a:endParaRPr kumimoji="1" lang="en-US" altLang="ja-JP" dirty="0"/>
          </a:p>
        </p:txBody>
      </p:sp>
      <p:sp>
        <p:nvSpPr>
          <p:cNvPr id="6" name="四角形: 角を丸くする 5">
            <a:extLst>
              <a:ext uri="{FF2B5EF4-FFF2-40B4-BE49-F238E27FC236}">
                <a16:creationId xmlns:a16="http://schemas.microsoft.com/office/drawing/2014/main" id="{FA6D1080-69B8-4666-B23B-2200378C7971}"/>
              </a:ext>
            </a:extLst>
          </p:cNvPr>
          <p:cNvSpPr/>
          <p:nvPr/>
        </p:nvSpPr>
        <p:spPr>
          <a:xfrm>
            <a:off x="605115" y="4521128"/>
            <a:ext cx="2272553" cy="1359721"/>
          </a:xfrm>
          <a:prstGeom prst="roundRect">
            <a:avLst/>
          </a:prstGeom>
          <a:ln w="57150"/>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説明会開催</a:t>
            </a:r>
            <a:endParaRPr kumimoji="1" lang="en-US" altLang="ja-JP" dirty="0"/>
          </a:p>
          <a:p>
            <a:pPr algn="ctr"/>
            <a:r>
              <a:rPr lang="ja-JP" altLang="en-US" dirty="0"/>
              <a:t>サウンディング</a:t>
            </a:r>
            <a:endParaRPr lang="en-US" altLang="ja-JP" dirty="0"/>
          </a:p>
          <a:p>
            <a:pPr algn="ctr"/>
            <a:r>
              <a:rPr kumimoji="1" lang="ja-JP" altLang="en-US" dirty="0"/>
              <a:t>民間対話</a:t>
            </a:r>
            <a:endParaRPr kumimoji="1" lang="en-US" altLang="ja-JP" dirty="0"/>
          </a:p>
          <a:p>
            <a:pPr algn="ctr"/>
            <a:r>
              <a:rPr lang="ja-JP" altLang="en-US" dirty="0"/>
              <a:t>など実施</a:t>
            </a:r>
            <a:endParaRPr kumimoji="1" lang="en-US" altLang="ja-JP" dirty="0"/>
          </a:p>
        </p:txBody>
      </p:sp>
      <p:sp>
        <p:nvSpPr>
          <p:cNvPr id="7" name="四角形: 角を丸くする 6">
            <a:extLst>
              <a:ext uri="{FF2B5EF4-FFF2-40B4-BE49-F238E27FC236}">
                <a16:creationId xmlns:a16="http://schemas.microsoft.com/office/drawing/2014/main" id="{9BB78D3E-7E66-4778-B32A-DA0DAB5CA376}"/>
              </a:ext>
            </a:extLst>
          </p:cNvPr>
          <p:cNvSpPr/>
          <p:nvPr/>
        </p:nvSpPr>
        <p:spPr>
          <a:xfrm>
            <a:off x="3240739" y="4521131"/>
            <a:ext cx="2272553" cy="1359721"/>
          </a:xfrm>
          <a:prstGeom prst="roundRect">
            <a:avLst/>
          </a:prstGeom>
          <a:solidFill>
            <a:schemeClr val="accent6">
              <a:lumMod val="20000"/>
              <a:lumOff val="80000"/>
            </a:schemeClr>
          </a:solidFill>
          <a:ln w="57150"/>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ja-JP" sz="1600" dirty="0"/>
              <a:t>PPP</a:t>
            </a:r>
            <a:r>
              <a:rPr lang="ja-JP" altLang="en-US" sz="1600" dirty="0"/>
              <a:t>事業の感触取得</a:t>
            </a:r>
            <a:endParaRPr lang="en-US" altLang="ja-JP" sz="1600" dirty="0"/>
          </a:p>
          <a:p>
            <a:pPr algn="ctr"/>
            <a:endParaRPr kumimoji="1" lang="en-US" altLang="ja-JP" dirty="0"/>
          </a:p>
          <a:p>
            <a:pPr algn="ctr"/>
            <a:r>
              <a:rPr lang="ja-JP" altLang="en-US" dirty="0"/>
              <a:t>実施方針案改定</a:t>
            </a:r>
            <a:endParaRPr lang="en-US" altLang="ja-JP" dirty="0"/>
          </a:p>
          <a:p>
            <a:pPr algn="ctr"/>
            <a:r>
              <a:rPr kumimoji="1" lang="ja-JP" altLang="en-US" dirty="0"/>
              <a:t>公表・説明会</a:t>
            </a:r>
            <a:endParaRPr kumimoji="1" lang="en-US" altLang="ja-JP" dirty="0"/>
          </a:p>
        </p:txBody>
      </p:sp>
      <p:sp>
        <p:nvSpPr>
          <p:cNvPr id="8" name="四角形: 角を丸くする 7">
            <a:extLst>
              <a:ext uri="{FF2B5EF4-FFF2-40B4-BE49-F238E27FC236}">
                <a16:creationId xmlns:a16="http://schemas.microsoft.com/office/drawing/2014/main" id="{CBA2E554-23DF-4126-B3DC-BD7985DCDAE2}"/>
              </a:ext>
            </a:extLst>
          </p:cNvPr>
          <p:cNvSpPr/>
          <p:nvPr/>
        </p:nvSpPr>
        <p:spPr>
          <a:xfrm>
            <a:off x="3240735" y="2880589"/>
            <a:ext cx="2272553" cy="1359721"/>
          </a:xfrm>
          <a:prstGeom prst="roundRect">
            <a:avLst/>
          </a:prstGeom>
          <a:solidFill>
            <a:schemeClr val="accent4">
              <a:lumMod val="20000"/>
              <a:lumOff val="80000"/>
            </a:schemeClr>
          </a:solidFill>
          <a:ln w="57150"/>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600" dirty="0"/>
              <a:t>直轄で実施の場合の財政負担額算出</a:t>
            </a:r>
            <a:endParaRPr lang="en-US" altLang="ja-JP" sz="1600" dirty="0"/>
          </a:p>
          <a:p>
            <a:pPr algn="ctr"/>
            <a:r>
              <a:rPr lang="ja-JP" altLang="en-US" sz="1600" dirty="0"/>
              <a:t>（ＰＳＣ）</a:t>
            </a:r>
            <a:endParaRPr lang="en-US" altLang="ja-JP" sz="1600" dirty="0"/>
          </a:p>
          <a:p>
            <a:pPr algn="ctr"/>
            <a:r>
              <a:rPr lang="ja-JP" altLang="en-US" sz="1600" dirty="0"/>
              <a:t>債務負担の議会承認</a:t>
            </a:r>
            <a:endParaRPr lang="en-US" altLang="ja-JP" sz="1600" dirty="0"/>
          </a:p>
        </p:txBody>
      </p:sp>
      <p:sp>
        <p:nvSpPr>
          <p:cNvPr id="9" name="四角形: 角を丸くする 8">
            <a:extLst>
              <a:ext uri="{FF2B5EF4-FFF2-40B4-BE49-F238E27FC236}">
                <a16:creationId xmlns:a16="http://schemas.microsoft.com/office/drawing/2014/main" id="{79CC7001-2AD3-48A5-8EBC-406F968912CA}"/>
              </a:ext>
            </a:extLst>
          </p:cNvPr>
          <p:cNvSpPr/>
          <p:nvPr/>
        </p:nvSpPr>
        <p:spPr>
          <a:xfrm>
            <a:off x="591669" y="6091518"/>
            <a:ext cx="2272554" cy="40135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t>準備段階</a:t>
            </a:r>
          </a:p>
        </p:txBody>
      </p:sp>
      <p:sp>
        <p:nvSpPr>
          <p:cNvPr id="10" name="四角形: 角を丸くする 9">
            <a:extLst>
              <a:ext uri="{FF2B5EF4-FFF2-40B4-BE49-F238E27FC236}">
                <a16:creationId xmlns:a16="http://schemas.microsoft.com/office/drawing/2014/main" id="{158A434F-D9E6-48D9-8DD6-FF6117865478}"/>
              </a:ext>
            </a:extLst>
          </p:cNvPr>
          <p:cNvSpPr/>
          <p:nvPr/>
        </p:nvSpPr>
        <p:spPr>
          <a:xfrm>
            <a:off x="3240734" y="6091517"/>
            <a:ext cx="2272554" cy="40135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dirty="0"/>
              <a:t>事業者選定段階</a:t>
            </a:r>
            <a:endParaRPr kumimoji="1" lang="ja-JP" altLang="en-US" dirty="0"/>
          </a:p>
        </p:txBody>
      </p:sp>
      <p:sp>
        <p:nvSpPr>
          <p:cNvPr id="11" name="四角形: 角を丸くする 10">
            <a:extLst>
              <a:ext uri="{FF2B5EF4-FFF2-40B4-BE49-F238E27FC236}">
                <a16:creationId xmlns:a16="http://schemas.microsoft.com/office/drawing/2014/main" id="{771F34F5-CCD3-436E-AB74-30A788422FF5}"/>
              </a:ext>
            </a:extLst>
          </p:cNvPr>
          <p:cNvSpPr/>
          <p:nvPr/>
        </p:nvSpPr>
        <p:spPr>
          <a:xfrm>
            <a:off x="3267627" y="1240046"/>
            <a:ext cx="2272553" cy="1359721"/>
          </a:xfrm>
          <a:prstGeom prst="roundRect">
            <a:avLst/>
          </a:prstGeom>
          <a:solidFill>
            <a:schemeClr val="accent4">
              <a:lumMod val="20000"/>
              <a:lumOff val="80000"/>
            </a:schemeClr>
          </a:solidFill>
          <a:ln w="57150"/>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600" dirty="0"/>
              <a:t>募集要項等</a:t>
            </a:r>
            <a:r>
              <a:rPr lang="en-US" altLang="ja-JP" sz="1600" dirty="0"/>
              <a:t>6</a:t>
            </a:r>
            <a:r>
              <a:rPr lang="ja-JP" altLang="en-US" sz="1600" dirty="0"/>
              <a:t>文書公表</a:t>
            </a:r>
            <a:endParaRPr lang="en-US" altLang="ja-JP" sz="1600" dirty="0"/>
          </a:p>
          <a:p>
            <a:pPr algn="ctr"/>
            <a:endParaRPr lang="en-US" altLang="ja-JP" sz="1600" dirty="0"/>
          </a:p>
          <a:p>
            <a:pPr algn="ctr"/>
            <a:r>
              <a:rPr lang="ja-JP" altLang="en-US" sz="1600" dirty="0"/>
              <a:t>募集要項・要求水準</a:t>
            </a:r>
            <a:endParaRPr lang="en-US" altLang="ja-JP" sz="1600" dirty="0"/>
          </a:p>
          <a:p>
            <a:pPr algn="ctr"/>
            <a:r>
              <a:rPr lang="ja-JP" altLang="en-US" sz="1600" dirty="0"/>
              <a:t>様式集・審査基準</a:t>
            </a:r>
            <a:endParaRPr lang="en-US" altLang="ja-JP" sz="1600" dirty="0"/>
          </a:p>
          <a:p>
            <a:pPr algn="ctr"/>
            <a:r>
              <a:rPr lang="ja-JP" altLang="en-US" sz="1600" dirty="0"/>
              <a:t>基本協定・契約書</a:t>
            </a:r>
            <a:endParaRPr lang="en-US" altLang="ja-JP" sz="1600" dirty="0"/>
          </a:p>
        </p:txBody>
      </p:sp>
      <p:sp>
        <p:nvSpPr>
          <p:cNvPr id="12" name="四角形: 角を丸くする 11">
            <a:extLst>
              <a:ext uri="{FF2B5EF4-FFF2-40B4-BE49-F238E27FC236}">
                <a16:creationId xmlns:a16="http://schemas.microsoft.com/office/drawing/2014/main" id="{C79708EB-960E-4B63-9B0C-1A9C828D8956}"/>
              </a:ext>
            </a:extLst>
          </p:cNvPr>
          <p:cNvSpPr/>
          <p:nvPr/>
        </p:nvSpPr>
        <p:spPr>
          <a:xfrm>
            <a:off x="5948074" y="1240045"/>
            <a:ext cx="2272553" cy="1359721"/>
          </a:xfrm>
          <a:prstGeom prst="roundRect">
            <a:avLst/>
          </a:prstGeom>
          <a:ln w="57150"/>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1600" dirty="0"/>
              <a:t>提案受付</a:t>
            </a:r>
            <a:endParaRPr lang="en-US" altLang="ja-JP" sz="1600" dirty="0"/>
          </a:p>
          <a:p>
            <a:pPr algn="ctr"/>
            <a:r>
              <a:rPr lang="ja-JP" altLang="en-US" sz="1600" dirty="0"/>
              <a:t>審査委員会設置</a:t>
            </a:r>
            <a:endParaRPr lang="en-US" altLang="ja-JP" sz="1600" dirty="0"/>
          </a:p>
          <a:p>
            <a:pPr algn="ctr"/>
            <a:endParaRPr lang="en-US" altLang="ja-JP" sz="1600" dirty="0"/>
          </a:p>
          <a:p>
            <a:pPr algn="ctr"/>
            <a:r>
              <a:rPr lang="ja-JP" altLang="en-US" sz="1600" dirty="0"/>
              <a:t>審査・事業者決定</a:t>
            </a:r>
            <a:endParaRPr lang="en-US" altLang="ja-JP" sz="1600" dirty="0"/>
          </a:p>
        </p:txBody>
      </p:sp>
      <p:sp>
        <p:nvSpPr>
          <p:cNvPr id="13" name="四角形: 角を丸くする 12">
            <a:extLst>
              <a:ext uri="{FF2B5EF4-FFF2-40B4-BE49-F238E27FC236}">
                <a16:creationId xmlns:a16="http://schemas.microsoft.com/office/drawing/2014/main" id="{0FD1CFFD-C6DC-4E81-A317-A910CBEF85C3}"/>
              </a:ext>
            </a:extLst>
          </p:cNvPr>
          <p:cNvSpPr/>
          <p:nvPr/>
        </p:nvSpPr>
        <p:spPr>
          <a:xfrm>
            <a:off x="5921182" y="2875207"/>
            <a:ext cx="2272553" cy="1359721"/>
          </a:xfrm>
          <a:prstGeom prst="roundRect">
            <a:avLst/>
          </a:prstGeom>
          <a:solidFill>
            <a:schemeClr val="accent2">
              <a:lumMod val="40000"/>
              <a:lumOff val="60000"/>
            </a:schemeClr>
          </a:solidFill>
          <a:ln w="57150"/>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1600" dirty="0"/>
              <a:t>基本協定締結</a:t>
            </a:r>
            <a:endParaRPr lang="en-US" altLang="ja-JP" sz="1600" dirty="0"/>
          </a:p>
          <a:p>
            <a:pPr algn="ctr"/>
            <a:r>
              <a:rPr lang="ja-JP" altLang="en-US" sz="1600" dirty="0"/>
              <a:t>ＳＰＣ設立</a:t>
            </a:r>
            <a:r>
              <a:rPr lang="en-US" altLang="ja-JP" sz="1600" dirty="0"/>
              <a:t>(</a:t>
            </a:r>
            <a:r>
              <a:rPr lang="ja-JP" altLang="en-US" sz="1600" dirty="0"/>
              <a:t>民間）</a:t>
            </a:r>
            <a:endParaRPr lang="en-US" altLang="ja-JP" sz="1600" dirty="0"/>
          </a:p>
          <a:p>
            <a:pPr algn="ctr"/>
            <a:endParaRPr lang="en-US" altLang="ja-JP" sz="1600" dirty="0"/>
          </a:p>
          <a:p>
            <a:pPr algn="ctr"/>
            <a:r>
              <a:rPr lang="ja-JP" altLang="en-US" sz="1600" dirty="0"/>
              <a:t>事業契約交渉</a:t>
            </a:r>
            <a:endParaRPr lang="en-US" altLang="ja-JP" sz="1600" dirty="0"/>
          </a:p>
          <a:p>
            <a:pPr algn="ctr"/>
            <a:r>
              <a:rPr lang="ja-JP" altLang="en-US" sz="1600" dirty="0"/>
              <a:t>仮契約締結</a:t>
            </a:r>
            <a:endParaRPr lang="en-US" altLang="ja-JP" sz="1600" dirty="0"/>
          </a:p>
        </p:txBody>
      </p:sp>
      <p:sp>
        <p:nvSpPr>
          <p:cNvPr id="14" name="四角形: 角を丸くする 13">
            <a:extLst>
              <a:ext uri="{FF2B5EF4-FFF2-40B4-BE49-F238E27FC236}">
                <a16:creationId xmlns:a16="http://schemas.microsoft.com/office/drawing/2014/main" id="{857F4764-BC4A-4E38-BB4D-55527C70E93A}"/>
              </a:ext>
            </a:extLst>
          </p:cNvPr>
          <p:cNvSpPr/>
          <p:nvPr/>
        </p:nvSpPr>
        <p:spPr>
          <a:xfrm>
            <a:off x="5921182" y="4513283"/>
            <a:ext cx="2272553" cy="1359721"/>
          </a:xfrm>
          <a:prstGeom prst="roundRect">
            <a:avLst/>
          </a:prstGeom>
          <a:solidFill>
            <a:schemeClr val="accent2">
              <a:lumMod val="20000"/>
              <a:lumOff val="80000"/>
            </a:schemeClr>
          </a:solidFill>
          <a:ln w="57150"/>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1600" dirty="0"/>
              <a:t>事業契約議会承認</a:t>
            </a:r>
            <a:endParaRPr lang="en-US" altLang="ja-JP" sz="1600" dirty="0"/>
          </a:p>
          <a:p>
            <a:pPr algn="ctr"/>
            <a:endParaRPr lang="en-US" altLang="ja-JP" sz="1600" dirty="0"/>
          </a:p>
          <a:p>
            <a:pPr algn="ctr"/>
            <a:r>
              <a:rPr lang="ja-JP" altLang="en-US" sz="1600" dirty="0"/>
              <a:t>契約発効</a:t>
            </a:r>
            <a:endParaRPr lang="en-US" altLang="ja-JP" sz="1600" dirty="0"/>
          </a:p>
        </p:txBody>
      </p:sp>
      <p:sp>
        <p:nvSpPr>
          <p:cNvPr id="15" name="四角形: 角を丸くする 14">
            <a:extLst>
              <a:ext uri="{FF2B5EF4-FFF2-40B4-BE49-F238E27FC236}">
                <a16:creationId xmlns:a16="http://schemas.microsoft.com/office/drawing/2014/main" id="{8A4BA873-5E3F-451F-BC54-FFAF1747966B}"/>
              </a:ext>
            </a:extLst>
          </p:cNvPr>
          <p:cNvSpPr/>
          <p:nvPr/>
        </p:nvSpPr>
        <p:spPr>
          <a:xfrm>
            <a:off x="8682312" y="4556985"/>
            <a:ext cx="2272553" cy="1359721"/>
          </a:xfrm>
          <a:prstGeom prst="roundRect">
            <a:avLst/>
          </a:prstGeom>
          <a:ln w="57150"/>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600" dirty="0"/>
              <a:t>設計・建設開始</a:t>
            </a:r>
            <a:endParaRPr lang="en-US" altLang="ja-JP" sz="1600" dirty="0"/>
          </a:p>
          <a:p>
            <a:pPr algn="ctr"/>
            <a:endParaRPr lang="en-US" altLang="ja-JP" sz="1600" dirty="0"/>
          </a:p>
          <a:p>
            <a:pPr algn="ctr"/>
            <a:r>
              <a:rPr lang="ja-JP" altLang="en-US" sz="1600" dirty="0"/>
              <a:t>民間事業者監査</a:t>
            </a:r>
            <a:endParaRPr lang="en-US" altLang="ja-JP" sz="1600" dirty="0"/>
          </a:p>
          <a:p>
            <a:pPr algn="ctr"/>
            <a:r>
              <a:rPr lang="ja-JP" altLang="en-US" sz="1600" dirty="0"/>
              <a:t>（モニタリング）</a:t>
            </a:r>
            <a:endParaRPr lang="en-US" altLang="ja-JP" sz="1600" dirty="0"/>
          </a:p>
        </p:txBody>
      </p:sp>
      <p:sp>
        <p:nvSpPr>
          <p:cNvPr id="16" name="四角形: 角を丸くする 15">
            <a:extLst>
              <a:ext uri="{FF2B5EF4-FFF2-40B4-BE49-F238E27FC236}">
                <a16:creationId xmlns:a16="http://schemas.microsoft.com/office/drawing/2014/main" id="{A8FD5FC3-2683-4063-877D-916383CF9342}"/>
              </a:ext>
            </a:extLst>
          </p:cNvPr>
          <p:cNvSpPr/>
          <p:nvPr/>
        </p:nvSpPr>
        <p:spPr>
          <a:xfrm>
            <a:off x="8682312" y="2874467"/>
            <a:ext cx="2272553" cy="1359721"/>
          </a:xfrm>
          <a:prstGeom prst="roundRect">
            <a:avLst/>
          </a:prstGeom>
          <a:solidFill>
            <a:schemeClr val="accent5">
              <a:lumMod val="20000"/>
              <a:lumOff val="80000"/>
            </a:schemeClr>
          </a:solidFill>
          <a:ln w="57150"/>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600" dirty="0"/>
              <a:t>完工・所有権移転</a:t>
            </a:r>
            <a:endParaRPr lang="en-US" altLang="ja-JP" sz="1600" dirty="0"/>
          </a:p>
          <a:p>
            <a:pPr algn="ctr"/>
            <a:endParaRPr lang="en-US" altLang="ja-JP" sz="1600" dirty="0"/>
          </a:p>
          <a:p>
            <a:pPr algn="ctr"/>
            <a:r>
              <a:rPr lang="ja-JP" altLang="en-US" sz="1600" dirty="0"/>
              <a:t>維持管理・運営開始</a:t>
            </a:r>
            <a:endParaRPr lang="en-US" altLang="ja-JP" sz="1600" dirty="0"/>
          </a:p>
          <a:p>
            <a:pPr algn="ctr"/>
            <a:endParaRPr lang="en-US" altLang="ja-JP" sz="1600" dirty="0"/>
          </a:p>
          <a:p>
            <a:pPr algn="ctr"/>
            <a:r>
              <a:rPr lang="ja-JP" altLang="en-US" sz="1600" dirty="0"/>
              <a:t>（モニタリング）</a:t>
            </a:r>
            <a:endParaRPr lang="en-US" altLang="ja-JP" sz="1600" dirty="0"/>
          </a:p>
        </p:txBody>
      </p:sp>
      <p:sp>
        <p:nvSpPr>
          <p:cNvPr id="17" name="四角形: 角を丸くする 16">
            <a:extLst>
              <a:ext uri="{FF2B5EF4-FFF2-40B4-BE49-F238E27FC236}">
                <a16:creationId xmlns:a16="http://schemas.microsoft.com/office/drawing/2014/main" id="{16533B05-F874-4FD0-BBD6-92B4A33546F4}"/>
              </a:ext>
            </a:extLst>
          </p:cNvPr>
          <p:cNvSpPr/>
          <p:nvPr/>
        </p:nvSpPr>
        <p:spPr>
          <a:xfrm>
            <a:off x="8673347" y="1266937"/>
            <a:ext cx="2272553" cy="1359721"/>
          </a:xfrm>
          <a:prstGeom prst="roundRect">
            <a:avLst/>
          </a:prstGeom>
          <a:solidFill>
            <a:schemeClr val="bg1">
              <a:lumMod val="95000"/>
            </a:schemeClr>
          </a:solidFill>
          <a:ln w="57150"/>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600" dirty="0">
                <a:solidFill>
                  <a:schemeClr val="tx1"/>
                </a:solidFill>
              </a:rPr>
              <a:t>事業完了</a:t>
            </a:r>
            <a:endParaRPr lang="en-US" altLang="ja-JP" sz="1600" dirty="0">
              <a:solidFill>
                <a:schemeClr val="tx1"/>
              </a:solidFill>
            </a:endParaRPr>
          </a:p>
          <a:p>
            <a:pPr algn="ctr"/>
            <a:endParaRPr lang="en-US" altLang="ja-JP" sz="1600" dirty="0">
              <a:solidFill>
                <a:schemeClr val="tx1"/>
              </a:solidFill>
            </a:endParaRPr>
          </a:p>
          <a:p>
            <a:pPr algn="ctr"/>
            <a:r>
              <a:rPr lang="ja-JP" altLang="en-US" sz="1600" dirty="0">
                <a:solidFill>
                  <a:schemeClr val="tx1"/>
                </a:solidFill>
              </a:rPr>
              <a:t>事業引継ぎ</a:t>
            </a:r>
            <a:endParaRPr lang="en-US" altLang="ja-JP" sz="1600" dirty="0">
              <a:solidFill>
                <a:schemeClr val="tx1"/>
              </a:solidFill>
            </a:endParaRPr>
          </a:p>
          <a:p>
            <a:pPr algn="ctr"/>
            <a:r>
              <a:rPr lang="en-US" altLang="ja-JP" sz="1600" dirty="0">
                <a:solidFill>
                  <a:schemeClr val="tx1"/>
                </a:solidFill>
              </a:rPr>
              <a:t>20</a:t>
            </a:r>
            <a:r>
              <a:rPr lang="ja-JP" altLang="en-US" sz="1600" dirty="0">
                <a:solidFill>
                  <a:schemeClr val="tx1"/>
                </a:solidFill>
              </a:rPr>
              <a:t>年・</a:t>
            </a:r>
            <a:r>
              <a:rPr lang="en-US" altLang="ja-JP" sz="1600" dirty="0">
                <a:solidFill>
                  <a:schemeClr val="tx1"/>
                </a:solidFill>
              </a:rPr>
              <a:t>30</a:t>
            </a:r>
            <a:r>
              <a:rPr lang="ja-JP" altLang="en-US" sz="1600" dirty="0">
                <a:solidFill>
                  <a:schemeClr val="tx1"/>
                </a:solidFill>
              </a:rPr>
              <a:t>年ののち</a:t>
            </a:r>
            <a:endParaRPr lang="en-US" altLang="ja-JP" sz="1600" dirty="0">
              <a:solidFill>
                <a:schemeClr val="tx1"/>
              </a:solidFill>
            </a:endParaRPr>
          </a:p>
        </p:txBody>
      </p:sp>
      <p:cxnSp>
        <p:nvCxnSpPr>
          <p:cNvPr id="18" name="直線矢印コネクタ 17">
            <a:extLst>
              <a:ext uri="{FF2B5EF4-FFF2-40B4-BE49-F238E27FC236}">
                <a16:creationId xmlns:a16="http://schemas.microsoft.com/office/drawing/2014/main" id="{01062368-EB84-420A-8143-E8BBE1041FAE}"/>
              </a:ext>
            </a:extLst>
          </p:cNvPr>
          <p:cNvCxnSpPr>
            <a:cxnSpLocks/>
          </p:cNvCxnSpPr>
          <p:nvPr/>
        </p:nvCxnSpPr>
        <p:spPr>
          <a:xfrm>
            <a:off x="775885" y="2371166"/>
            <a:ext cx="35424" cy="239378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a:extLst>
              <a:ext uri="{FF2B5EF4-FFF2-40B4-BE49-F238E27FC236}">
                <a16:creationId xmlns:a16="http://schemas.microsoft.com/office/drawing/2014/main" id="{CD29AC33-1B4B-42A7-88DA-F8455D958066}"/>
              </a:ext>
            </a:extLst>
          </p:cNvPr>
          <p:cNvCxnSpPr>
            <a:cxnSpLocks/>
          </p:cNvCxnSpPr>
          <p:nvPr/>
        </p:nvCxnSpPr>
        <p:spPr>
          <a:xfrm>
            <a:off x="2671482" y="5200989"/>
            <a:ext cx="788894" cy="896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40F99D28-0D75-4009-B7D7-C28A3993A177}"/>
              </a:ext>
            </a:extLst>
          </p:cNvPr>
          <p:cNvCxnSpPr>
            <a:cxnSpLocks/>
          </p:cNvCxnSpPr>
          <p:nvPr/>
        </p:nvCxnSpPr>
        <p:spPr>
          <a:xfrm flipV="1">
            <a:off x="3366245" y="1901974"/>
            <a:ext cx="0" cy="301819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a:extLst>
              <a:ext uri="{FF2B5EF4-FFF2-40B4-BE49-F238E27FC236}">
                <a16:creationId xmlns:a16="http://schemas.microsoft.com/office/drawing/2014/main" id="{72F50499-7607-4F6C-AF13-D48A3D4E7E9A}"/>
              </a:ext>
            </a:extLst>
          </p:cNvPr>
          <p:cNvCxnSpPr>
            <a:cxnSpLocks/>
          </p:cNvCxnSpPr>
          <p:nvPr/>
        </p:nvCxnSpPr>
        <p:spPr>
          <a:xfrm>
            <a:off x="5365923" y="1937837"/>
            <a:ext cx="963159" cy="896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30">
            <a:extLst>
              <a:ext uri="{FF2B5EF4-FFF2-40B4-BE49-F238E27FC236}">
                <a16:creationId xmlns:a16="http://schemas.microsoft.com/office/drawing/2014/main" id="{23E2F423-4E48-47DB-ADEB-9CB9B0CDF9F1}"/>
              </a:ext>
            </a:extLst>
          </p:cNvPr>
          <p:cNvCxnSpPr>
            <a:cxnSpLocks/>
          </p:cNvCxnSpPr>
          <p:nvPr/>
        </p:nvCxnSpPr>
        <p:spPr>
          <a:xfrm flipH="1">
            <a:off x="8023413" y="1721222"/>
            <a:ext cx="17920" cy="338417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a:extLst>
              <a:ext uri="{FF2B5EF4-FFF2-40B4-BE49-F238E27FC236}">
                <a16:creationId xmlns:a16="http://schemas.microsoft.com/office/drawing/2014/main" id="{5362B917-CFF4-4D6A-9B05-AE18B07A4B9D}"/>
              </a:ext>
            </a:extLst>
          </p:cNvPr>
          <p:cNvCxnSpPr>
            <a:cxnSpLocks/>
          </p:cNvCxnSpPr>
          <p:nvPr/>
        </p:nvCxnSpPr>
        <p:spPr>
          <a:xfrm>
            <a:off x="8023413" y="5227882"/>
            <a:ext cx="788894" cy="896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6" name="直線矢印コネクタ 35">
            <a:extLst>
              <a:ext uri="{FF2B5EF4-FFF2-40B4-BE49-F238E27FC236}">
                <a16:creationId xmlns:a16="http://schemas.microsoft.com/office/drawing/2014/main" id="{3809833E-2D19-4288-B63E-FCFCCF721C00}"/>
              </a:ext>
            </a:extLst>
          </p:cNvPr>
          <p:cNvCxnSpPr>
            <a:cxnSpLocks/>
          </p:cNvCxnSpPr>
          <p:nvPr/>
        </p:nvCxnSpPr>
        <p:spPr>
          <a:xfrm flipV="1">
            <a:off x="10833845" y="2087207"/>
            <a:ext cx="0" cy="301819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37" name="四角形: 角を丸くする 36">
            <a:extLst>
              <a:ext uri="{FF2B5EF4-FFF2-40B4-BE49-F238E27FC236}">
                <a16:creationId xmlns:a16="http://schemas.microsoft.com/office/drawing/2014/main" id="{529340AB-2B28-4036-90E5-E4AE87E77490}"/>
              </a:ext>
            </a:extLst>
          </p:cNvPr>
          <p:cNvSpPr/>
          <p:nvPr/>
        </p:nvSpPr>
        <p:spPr>
          <a:xfrm>
            <a:off x="5948072" y="6058387"/>
            <a:ext cx="4997827" cy="43448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dirty="0"/>
              <a:t>事業実施段階</a:t>
            </a:r>
            <a:endParaRPr kumimoji="1" lang="ja-JP" altLang="en-US" dirty="0"/>
          </a:p>
        </p:txBody>
      </p:sp>
    </p:spTree>
    <p:extLst>
      <p:ext uri="{BB962C8B-B14F-4D97-AF65-F5344CB8AC3E}">
        <p14:creationId xmlns:p14="http://schemas.microsoft.com/office/powerpoint/2010/main" val="4037379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500"/>
                                        <p:tgtEl>
                                          <p:spTgt spid="2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500"/>
                                        <p:tgtEl>
                                          <p:spTgt spid="2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500"/>
                                        <p:tgtEl>
                                          <p:spTgt spid="37"/>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500"/>
                                        <p:tgtEl>
                                          <p:spTgt spid="12"/>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500"/>
                                        <p:tgtEl>
                                          <p:spTgt spid="13"/>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500"/>
                                        <p:tgtEl>
                                          <p:spTgt spid="14"/>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fade">
                                      <p:cBhvr>
                                        <p:cTn id="69" dur="500"/>
                                        <p:tgtEl>
                                          <p:spTgt spid="31"/>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34"/>
                                        </p:tgtEl>
                                        <p:attrNameLst>
                                          <p:attrName>style.visibility</p:attrName>
                                        </p:attrNameLst>
                                      </p:cBhvr>
                                      <p:to>
                                        <p:strVal val="visible"/>
                                      </p:to>
                                    </p:set>
                                    <p:animEffect transition="in" filter="fade">
                                      <p:cBhvr>
                                        <p:cTn id="74" dur="500"/>
                                        <p:tgtEl>
                                          <p:spTgt spid="34"/>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fade">
                                      <p:cBhvr>
                                        <p:cTn id="79" dur="500"/>
                                        <p:tgtEl>
                                          <p:spTgt spid="15"/>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fade">
                                      <p:cBhvr>
                                        <p:cTn id="82" dur="500"/>
                                        <p:tgtEl>
                                          <p:spTgt spid="16"/>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7"/>
                                        </p:tgtEl>
                                        <p:attrNameLst>
                                          <p:attrName>style.visibility</p:attrName>
                                        </p:attrNameLst>
                                      </p:cBhvr>
                                      <p:to>
                                        <p:strVal val="visible"/>
                                      </p:to>
                                    </p:set>
                                    <p:animEffect transition="in" filter="fade">
                                      <p:cBhvr>
                                        <p:cTn id="85" dur="500"/>
                                        <p:tgtEl>
                                          <p:spTgt spid="17"/>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36"/>
                                        </p:tgtEl>
                                        <p:attrNameLst>
                                          <p:attrName>style.visibility</p:attrName>
                                        </p:attrNameLst>
                                      </p:cBhvr>
                                      <p:to>
                                        <p:strVal val="visible"/>
                                      </p:to>
                                    </p:set>
                                    <p:animEffect transition="in" filter="fade">
                                      <p:cBhvr>
                                        <p:cTn id="9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6021C4-711B-4178-96C1-C5A3B1654058}"/>
              </a:ext>
            </a:extLst>
          </p:cNvPr>
          <p:cNvSpPr>
            <a:spLocks noGrp="1"/>
          </p:cNvSpPr>
          <p:nvPr>
            <p:ph type="title"/>
          </p:nvPr>
        </p:nvSpPr>
        <p:spPr>
          <a:xfrm>
            <a:off x="1141413" y="618518"/>
            <a:ext cx="9905998" cy="680279"/>
          </a:xfrm>
        </p:spPr>
        <p:style>
          <a:lnRef idx="2">
            <a:schemeClr val="accent2"/>
          </a:lnRef>
          <a:fillRef idx="1">
            <a:schemeClr val="lt1"/>
          </a:fillRef>
          <a:effectRef idx="0">
            <a:schemeClr val="accent2"/>
          </a:effectRef>
          <a:fontRef idx="minor">
            <a:schemeClr val="dk1"/>
          </a:fontRef>
        </p:style>
        <p:txBody>
          <a:bodyPr/>
          <a:lstStyle/>
          <a:p>
            <a:r>
              <a:rPr kumimoji="1" lang="ja-JP" altLang="en-US" dirty="0"/>
              <a:t>最近のサウンディングに関する記事</a:t>
            </a:r>
          </a:p>
        </p:txBody>
      </p:sp>
      <p:sp>
        <p:nvSpPr>
          <p:cNvPr id="3" name="コンテンツ プレースホルダー 2">
            <a:extLst>
              <a:ext uri="{FF2B5EF4-FFF2-40B4-BE49-F238E27FC236}">
                <a16:creationId xmlns:a16="http://schemas.microsoft.com/office/drawing/2014/main" id="{FB8D3E1A-011B-40B9-ACE6-9A9A207C8D1A}"/>
              </a:ext>
            </a:extLst>
          </p:cNvPr>
          <p:cNvSpPr>
            <a:spLocks noGrp="1"/>
          </p:cNvSpPr>
          <p:nvPr>
            <p:ph idx="1"/>
          </p:nvPr>
        </p:nvSpPr>
        <p:spPr>
          <a:xfrm>
            <a:off x="990116" y="1432754"/>
            <a:ext cx="10057296" cy="4962222"/>
          </a:xfrm>
        </p:spPr>
        <p:txBody>
          <a:bodyPr/>
          <a:lstStyle/>
          <a:p>
            <a:r>
              <a:rPr lang="ja-JP" altLang="en-US" b="1" i="0" dirty="0">
                <a:solidFill>
                  <a:srgbClr val="000000"/>
                </a:solidFill>
                <a:effectLst/>
                <a:latin typeface="Lucida Grande"/>
              </a:rPr>
              <a:t>神奈川県サウンディング結果公表（</a:t>
            </a:r>
            <a:r>
              <a:rPr lang="en-US" altLang="ja-JP" b="1" i="0" dirty="0">
                <a:solidFill>
                  <a:srgbClr val="000000"/>
                </a:solidFill>
                <a:effectLst/>
                <a:latin typeface="Lucida Grande"/>
              </a:rPr>
              <a:t>21/2/19)</a:t>
            </a:r>
            <a:r>
              <a:rPr lang="ja-JP" altLang="en-US" b="1" i="0" dirty="0">
                <a:solidFill>
                  <a:srgbClr val="000000"/>
                </a:solidFill>
                <a:effectLst/>
                <a:latin typeface="Lucida Grande"/>
              </a:rPr>
              <a:t>：県営住宅建て替え</a:t>
            </a:r>
            <a:endParaRPr lang="en-US" altLang="ja-JP" b="1" i="0" dirty="0">
              <a:solidFill>
                <a:srgbClr val="000000"/>
              </a:solidFill>
              <a:effectLst/>
              <a:latin typeface="Lucida Grande"/>
            </a:endParaRPr>
          </a:p>
          <a:p>
            <a:pPr lvl="1"/>
            <a:r>
              <a:rPr lang="en-US" altLang="ja-JP" b="1" i="0" dirty="0">
                <a:solidFill>
                  <a:srgbClr val="000000"/>
                </a:solidFill>
                <a:effectLst/>
                <a:latin typeface="Lucida Grande"/>
              </a:rPr>
              <a:t>PFI</a:t>
            </a:r>
            <a:r>
              <a:rPr lang="ja-JP" altLang="en-US" b="1" i="0" dirty="0">
                <a:solidFill>
                  <a:srgbClr val="000000"/>
                </a:solidFill>
                <a:effectLst/>
                <a:latin typeface="Lucida Grande"/>
              </a:rPr>
              <a:t>団地建替調査</a:t>
            </a:r>
            <a:r>
              <a:rPr lang="en-US" altLang="ja-JP" b="1" i="0" dirty="0">
                <a:solidFill>
                  <a:srgbClr val="000000"/>
                </a:solidFill>
                <a:effectLst/>
                <a:latin typeface="Lucida Grande"/>
              </a:rPr>
              <a:t>/</a:t>
            </a:r>
            <a:r>
              <a:rPr lang="ja-JP" altLang="en-US" b="1" i="0" dirty="0">
                <a:solidFill>
                  <a:srgbClr val="000000"/>
                </a:solidFill>
                <a:effectLst/>
                <a:latin typeface="Lucida Grande"/>
              </a:rPr>
              <a:t>上溝</a:t>
            </a:r>
            <a:r>
              <a:rPr lang="en-US" altLang="ja-JP" b="1" i="0" dirty="0">
                <a:solidFill>
                  <a:srgbClr val="000000"/>
                </a:solidFill>
                <a:effectLst/>
                <a:latin typeface="Lucida Grande"/>
              </a:rPr>
              <a:t>15</a:t>
            </a:r>
            <a:r>
              <a:rPr lang="ja-JP" altLang="en-US" b="1" i="0" dirty="0">
                <a:solidFill>
                  <a:srgbClr val="000000"/>
                </a:solidFill>
                <a:effectLst/>
                <a:latin typeface="Lucida Grande"/>
              </a:rPr>
              <a:t>、追浜</a:t>
            </a:r>
            <a:r>
              <a:rPr lang="en-US" altLang="ja-JP" b="1" i="0" dirty="0">
                <a:solidFill>
                  <a:srgbClr val="000000"/>
                </a:solidFill>
                <a:effectLst/>
                <a:latin typeface="Lucida Grande"/>
              </a:rPr>
              <a:t>11</a:t>
            </a:r>
            <a:r>
              <a:rPr lang="ja-JP" altLang="en-US" b="1" i="0" dirty="0">
                <a:solidFill>
                  <a:srgbClr val="000000"/>
                </a:solidFill>
                <a:effectLst/>
                <a:latin typeface="Lucida Grande"/>
              </a:rPr>
              <a:t>者参加</a:t>
            </a:r>
            <a:endParaRPr lang="en-US" altLang="ja-JP" b="1" i="0" dirty="0">
              <a:solidFill>
                <a:srgbClr val="000000"/>
              </a:solidFill>
              <a:effectLst/>
              <a:latin typeface="Lucida Grande"/>
            </a:endParaRPr>
          </a:p>
          <a:p>
            <a:r>
              <a:rPr lang="ja-JP" altLang="en-US" b="1" i="0" dirty="0">
                <a:solidFill>
                  <a:srgbClr val="000000"/>
                </a:solidFill>
                <a:effectLst/>
                <a:latin typeface="Lucida Grande"/>
              </a:rPr>
              <a:t>埼玉県越谷市サウンディング結果・基本方針公表（</a:t>
            </a:r>
            <a:r>
              <a:rPr lang="en-US" altLang="ja-JP" b="1" i="0" dirty="0">
                <a:solidFill>
                  <a:srgbClr val="000000"/>
                </a:solidFill>
                <a:effectLst/>
                <a:latin typeface="Lucida Grande"/>
              </a:rPr>
              <a:t>21/2/17)</a:t>
            </a:r>
          </a:p>
          <a:p>
            <a:pPr lvl="1"/>
            <a:r>
              <a:rPr lang="ja-JP" altLang="en-US" b="0" i="0" dirty="0">
                <a:solidFill>
                  <a:srgbClr val="000000"/>
                </a:solidFill>
                <a:effectLst/>
                <a:latin typeface="Lucida Grande"/>
              </a:rPr>
              <a:t>越谷サンシティ整備基本計画案</a:t>
            </a:r>
            <a:endParaRPr lang="en-US" altLang="ja-JP" b="0" i="0" dirty="0">
              <a:solidFill>
                <a:srgbClr val="000000"/>
              </a:solidFill>
              <a:effectLst/>
              <a:latin typeface="Lucida Grande"/>
            </a:endParaRPr>
          </a:p>
          <a:p>
            <a:r>
              <a:rPr lang="ja-JP" altLang="en-US" b="1" i="0" dirty="0">
                <a:solidFill>
                  <a:srgbClr val="000000"/>
                </a:solidFill>
                <a:effectLst/>
                <a:latin typeface="Lucida Grande"/>
              </a:rPr>
              <a:t>神奈川県川崎市サウンディング調査結果公表（</a:t>
            </a:r>
            <a:r>
              <a:rPr lang="en-US" altLang="ja-JP" b="1" i="0" dirty="0">
                <a:solidFill>
                  <a:srgbClr val="000000"/>
                </a:solidFill>
                <a:effectLst/>
                <a:latin typeface="Lucida Grande"/>
              </a:rPr>
              <a:t>21/2/15)</a:t>
            </a:r>
          </a:p>
          <a:p>
            <a:pPr lvl="1"/>
            <a:r>
              <a:rPr lang="ja-JP" altLang="en-US" b="1" i="0" dirty="0">
                <a:solidFill>
                  <a:srgbClr val="000000"/>
                </a:solidFill>
                <a:effectLst/>
                <a:latin typeface="Lucida Grande"/>
              </a:rPr>
              <a:t>中央卸売北部市場再整備事業</a:t>
            </a:r>
            <a:endParaRPr lang="en-US" altLang="ja-JP" b="1" i="0" dirty="0">
              <a:solidFill>
                <a:srgbClr val="000000"/>
              </a:solidFill>
              <a:effectLst/>
              <a:latin typeface="Lucida Grande"/>
            </a:endParaRPr>
          </a:p>
          <a:p>
            <a:r>
              <a:rPr lang="ja-JP" altLang="en-US" b="1" dirty="0">
                <a:solidFill>
                  <a:srgbClr val="000000"/>
                </a:solidFill>
                <a:latin typeface="Lucida Grande"/>
              </a:rPr>
              <a:t>国交省関東整備局マーケットサウンディング手続き開始（</a:t>
            </a:r>
            <a:r>
              <a:rPr lang="en-US" altLang="ja-JP" b="1" dirty="0">
                <a:solidFill>
                  <a:srgbClr val="000000"/>
                </a:solidFill>
                <a:latin typeface="Lucida Grande"/>
              </a:rPr>
              <a:t>21/2/10)</a:t>
            </a:r>
          </a:p>
          <a:p>
            <a:pPr lvl="1"/>
            <a:r>
              <a:rPr lang="ja-JP" altLang="en-US" b="1" i="0" dirty="0">
                <a:solidFill>
                  <a:srgbClr val="000000"/>
                </a:solidFill>
                <a:effectLst/>
                <a:latin typeface="Lucida Grande"/>
              </a:rPr>
              <a:t>国営昭和記念公園昭島口周辺エリア整備事業</a:t>
            </a:r>
            <a:endParaRPr lang="en-US" altLang="ja-JP" b="1" i="0" dirty="0">
              <a:solidFill>
                <a:srgbClr val="000000"/>
              </a:solidFill>
              <a:effectLst/>
              <a:latin typeface="Lucida Grande"/>
            </a:endParaRPr>
          </a:p>
          <a:p>
            <a:r>
              <a:rPr lang="ja-JP" altLang="en-US" b="1" i="0" dirty="0">
                <a:solidFill>
                  <a:srgbClr val="000000"/>
                </a:solidFill>
                <a:effectLst/>
                <a:latin typeface="Lucida Grande"/>
              </a:rPr>
              <a:t>茨城県石岡市サウンディング等実施ＰＰＰアドバイザー公募（</a:t>
            </a:r>
            <a:r>
              <a:rPr lang="en-US" altLang="ja-JP" b="1" i="0" dirty="0">
                <a:solidFill>
                  <a:srgbClr val="000000"/>
                </a:solidFill>
                <a:effectLst/>
                <a:latin typeface="Lucida Grande"/>
              </a:rPr>
              <a:t>21/2/10)</a:t>
            </a:r>
          </a:p>
          <a:p>
            <a:pPr lvl="1"/>
            <a:r>
              <a:rPr lang="ja-JP" altLang="en-US" b="1" i="0" dirty="0">
                <a:solidFill>
                  <a:srgbClr val="000000"/>
                </a:solidFill>
                <a:effectLst/>
                <a:latin typeface="Lucida Grande"/>
              </a:rPr>
              <a:t>複合文化施設整備</a:t>
            </a:r>
            <a:endParaRPr lang="en-US" altLang="ja-JP" b="1" i="0" dirty="0">
              <a:solidFill>
                <a:srgbClr val="000000"/>
              </a:solidFill>
              <a:effectLst/>
              <a:latin typeface="Lucida Grande"/>
            </a:endParaRPr>
          </a:p>
          <a:p>
            <a:endParaRPr lang="en-US" altLang="ja-JP" b="1" i="0" dirty="0">
              <a:solidFill>
                <a:srgbClr val="000000"/>
              </a:solidFill>
              <a:effectLst/>
              <a:latin typeface="Lucida Grande"/>
            </a:endParaRPr>
          </a:p>
          <a:p>
            <a:pPr lvl="1"/>
            <a:endParaRPr lang="en-US" altLang="ja-JP" b="1" i="0" dirty="0">
              <a:solidFill>
                <a:srgbClr val="000000"/>
              </a:solidFill>
              <a:effectLst/>
              <a:latin typeface="Lucida Grande"/>
            </a:endParaRPr>
          </a:p>
          <a:p>
            <a:endParaRPr kumimoji="1" lang="ja-JP" altLang="en-US" dirty="0"/>
          </a:p>
        </p:txBody>
      </p:sp>
    </p:spTree>
    <p:extLst>
      <p:ext uri="{BB962C8B-B14F-4D97-AF65-F5344CB8AC3E}">
        <p14:creationId xmlns:p14="http://schemas.microsoft.com/office/powerpoint/2010/main" val="22653281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A6BF8569-E185-4248-9F33-1E68A5EBCAF6}"/>
              </a:ext>
            </a:extLst>
          </p:cNvPr>
          <p:cNvSpPr>
            <a:spLocks noGrp="1"/>
          </p:cNvSpPr>
          <p:nvPr>
            <p:ph type="title"/>
          </p:nvPr>
        </p:nvSpPr>
        <p:spPr>
          <a:xfrm>
            <a:off x="4752175" y="2552350"/>
            <a:ext cx="6400801" cy="1753299"/>
          </a:xfrm>
        </p:spPr>
        <p:txBody>
          <a:bodyPr/>
          <a:lstStyle/>
          <a:p>
            <a:r>
              <a:rPr lang="ja-JP" altLang="en-US" dirty="0"/>
              <a:t>包括についての事例</a:t>
            </a:r>
            <a:br>
              <a:rPr lang="en-US" altLang="ja-JP" dirty="0"/>
            </a:br>
            <a:endParaRPr lang="ja-JP" altLang="en-US" dirty="0"/>
          </a:p>
        </p:txBody>
      </p:sp>
    </p:spTree>
    <p:extLst>
      <p:ext uri="{BB962C8B-B14F-4D97-AF65-F5344CB8AC3E}">
        <p14:creationId xmlns:p14="http://schemas.microsoft.com/office/powerpoint/2010/main" val="27794416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39CB3ED5-D171-45E5-A058-24B2DB9F0DBE}"/>
              </a:ext>
            </a:extLst>
          </p:cNvPr>
          <p:cNvPicPr>
            <a:picLocks noChangeAspect="1"/>
          </p:cNvPicPr>
          <p:nvPr/>
        </p:nvPicPr>
        <p:blipFill>
          <a:blip r:embed="rId2"/>
          <a:stretch>
            <a:fillRect/>
          </a:stretch>
        </p:blipFill>
        <p:spPr>
          <a:xfrm>
            <a:off x="5047406" y="268448"/>
            <a:ext cx="6845112" cy="6362445"/>
          </a:xfrm>
          <a:prstGeom prst="rect">
            <a:avLst/>
          </a:prstGeom>
        </p:spPr>
      </p:pic>
      <p:sp>
        <p:nvSpPr>
          <p:cNvPr id="3" name="正方形/長方形 2">
            <a:extLst>
              <a:ext uri="{FF2B5EF4-FFF2-40B4-BE49-F238E27FC236}">
                <a16:creationId xmlns:a16="http://schemas.microsoft.com/office/drawing/2014/main" id="{62EAF80D-0EF4-4901-A215-F10CAB8FF8D3}"/>
              </a:ext>
            </a:extLst>
          </p:cNvPr>
          <p:cNvSpPr/>
          <p:nvPr/>
        </p:nvSpPr>
        <p:spPr>
          <a:xfrm>
            <a:off x="336332" y="1020616"/>
            <a:ext cx="4004440" cy="5548746"/>
          </a:xfrm>
          <a:prstGeom prst="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dirty="0"/>
              <a:t>県内各所の１７駐在所</a:t>
            </a:r>
            <a:endParaRPr kumimoji="1" lang="en-US" altLang="ja-JP" dirty="0"/>
          </a:p>
          <a:p>
            <a:r>
              <a:rPr kumimoji="1" lang="ja-JP" altLang="en-US" dirty="0"/>
              <a:t>　　地域が散ってる：ＪＶが有効</a:t>
            </a:r>
            <a:endParaRPr kumimoji="1" lang="en-US" altLang="ja-JP" dirty="0"/>
          </a:p>
          <a:p>
            <a:r>
              <a:rPr kumimoji="1" lang="ja-JP" altLang="en-US" dirty="0"/>
              <a:t>　　ＪＶ構築努力・多業種・多地域</a:t>
            </a:r>
            <a:endParaRPr kumimoji="1" lang="en-US" altLang="ja-JP" dirty="0"/>
          </a:p>
          <a:p>
            <a:r>
              <a:rPr kumimoji="1" lang="ja-JP" altLang="en-US" dirty="0"/>
              <a:t>広域・包括・一括・多業務</a:t>
            </a:r>
            <a:endParaRPr kumimoji="1" lang="en-US" altLang="ja-JP" dirty="0"/>
          </a:p>
          <a:p>
            <a:endParaRPr kumimoji="1" lang="en-US" altLang="ja-JP" dirty="0"/>
          </a:p>
          <a:p>
            <a:r>
              <a:rPr kumimoji="1" lang="en-US" altLang="ja-JP" dirty="0"/>
              <a:t>1</a:t>
            </a:r>
            <a:r>
              <a:rPr kumimoji="1" lang="ja-JP" altLang="en-US" dirty="0"/>
              <a:t>回の入札で</a:t>
            </a:r>
            <a:endParaRPr kumimoji="1" lang="en-US" altLang="ja-JP" dirty="0"/>
          </a:p>
          <a:p>
            <a:r>
              <a:rPr kumimoji="1" lang="ja-JP" altLang="en-US" dirty="0"/>
              <a:t>通常だと</a:t>
            </a:r>
            <a:r>
              <a:rPr kumimoji="1" lang="en-US" altLang="ja-JP" dirty="0"/>
              <a:t>17</a:t>
            </a:r>
            <a:r>
              <a:rPr kumimoji="1" lang="ja-JP" altLang="en-US" dirty="0"/>
              <a:t> </a:t>
            </a:r>
            <a:r>
              <a:rPr kumimoji="1" lang="en-US" altLang="ja-JP" dirty="0"/>
              <a:t>× </a:t>
            </a:r>
            <a:r>
              <a:rPr kumimoji="1" lang="ja-JP" altLang="en-US" dirty="0"/>
              <a:t>少なくとも</a:t>
            </a:r>
            <a:r>
              <a:rPr kumimoji="1" lang="en-US" altLang="ja-JP" dirty="0"/>
              <a:t>5</a:t>
            </a:r>
            <a:r>
              <a:rPr kumimoji="1" lang="ja-JP" altLang="en-US" dirty="0"/>
              <a:t>回</a:t>
            </a:r>
            <a:endParaRPr kumimoji="1" lang="en-US" altLang="ja-JP" dirty="0"/>
          </a:p>
          <a:p>
            <a:r>
              <a:rPr kumimoji="1" lang="en-US" altLang="ja-JP" dirty="0"/>
              <a:t>	     85</a:t>
            </a:r>
            <a:r>
              <a:rPr kumimoji="1" lang="ja-JP" altLang="en-US" dirty="0"/>
              <a:t>回の入札業務</a:t>
            </a:r>
            <a:endParaRPr kumimoji="1" lang="en-US" altLang="ja-JP" dirty="0"/>
          </a:p>
          <a:p>
            <a:r>
              <a:rPr kumimoji="1" lang="ja-JP" altLang="en-US" dirty="0"/>
              <a:t>民間：小さいけれど</a:t>
            </a:r>
            <a:r>
              <a:rPr kumimoji="1" lang="en-US" altLang="ja-JP" dirty="0"/>
              <a:t>17</a:t>
            </a:r>
            <a:r>
              <a:rPr kumimoji="1" lang="ja-JP" altLang="en-US" dirty="0"/>
              <a:t>回のチャンス</a:t>
            </a:r>
            <a:endParaRPr kumimoji="1" lang="en-US" altLang="ja-JP" dirty="0"/>
          </a:p>
          <a:p>
            <a:r>
              <a:rPr kumimoji="1" lang="ja-JP" altLang="en-US" dirty="0"/>
              <a:t>　　　</a:t>
            </a:r>
            <a:r>
              <a:rPr kumimoji="1" lang="en-US" altLang="ja-JP" dirty="0"/>
              <a:t>17</a:t>
            </a:r>
            <a:r>
              <a:rPr kumimoji="1" lang="ja-JP" altLang="en-US" dirty="0"/>
              <a:t>回分の受注が！</a:t>
            </a:r>
            <a:endParaRPr kumimoji="1" lang="en-US" altLang="ja-JP" dirty="0"/>
          </a:p>
          <a:p>
            <a:endParaRPr kumimoji="1" lang="en-US" altLang="ja-JP" dirty="0"/>
          </a:p>
          <a:p>
            <a:r>
              <a:rPr kumimoji="1" lang="ja-JP" altLang="en-US" dirty="0"/>
              <a:t>１）  解体業務  </a:t>
            </a:r>
          </a:p>
          <a:p>
            <a:r>
              <a:rPr kumimoji="1" lang="ja-JP" altLang="en-US" dirty="0"/>
              <a:t>２）調査・  設計・工事監理業務</a:t>
            </a:r>
            <a:endParaRPr kumimoji="1" lang="en-US" altLang="ja-JP" dirty="0"/>
          </a:p>
          <a:p>
            <a:r>
              <a:rPr kumimoji="1" lang="ja-JP" altLang="en-US" dirty="0"/>
              <a:t>３）  建設業務 </a:t>
            </a:r>
          </a:p>
          <a:p>
            <a:r>
              <a:rPr kumimoji="1" lang="ja-JP" altLang="en-US" dirty="0"/>
              <a:t>４）  維持管理業務 </a:t>
            </a:r>
          </a:p>
          <a:p>
            <a:r>
              <a:rPr kumimoji="1" lang="ja-JP" altLang="en-US" dirty="0"/>
              <a:t>　　　　  建築物修繕業務 </a:t>
            </a:r>
          </a:p>
          <a:p>
            <a:r>
              <a:rPr kumimoji="1" lang="ja-JP" altLang="en-US" dirty="0"/>
              <a:t>　　　　  建築設備修繕・更新業務 </a:t>
            </a:r>
          </a:p>
          <a:p>
            <a:r>
              <a:rPr kumimoji="1" lang="ja-JP" altLang="en-US" dirty="0"/>
              <a:t>　　　　  点検業務（定期点検）</a:t>
            </a:r>
            <a:r>
              <a:rPr kumimoji="1" lang="en-US" altLang="ja-JP" dirty="0"/>
              <a:t>  </a:t>
            </a:r>
          </a:p>
          <a:p>
            <a:r>
              <a:rPr kumimoji="1" lang="ja-JP" altLang="en-US" dirty="0"/>
              <a:t>　　　　</a:t>
            </a:r>
            <a:r>
              <a:rPr kumimoji="1" lang="en-US" altLang="ja-JP" dirty="0"/>
              <a:t>  </a:t>
            </a:r>
            <a:r>
              <a:rPr kumimoji="1" lang="ja-JP" altLang="en-US" dirty="0"/>
              <a:t>外構の修繕業務 </a:t>
            </a:r>
          </a:p>
          <a:p>
            <a:r>
              <a:rPr kumimoji="1" lang="ja-JP" altLang="en-US" dirty="0"/>
              <a:t>　　　　　　　　　　　　　　　　　</a:t>
            </a:r>
          </a:p>
        </p:txBody>
      </p:sp>
      <p:sp>
        <p:nvSpPr>
          <p:cNvPr id="4" name="楕円 3">
            <a:extLst>
              <a:ext uri="{FF2B5EF4-FFF2-40B4-BE49-F238E27FC236}">
                <a16:creationId xmlns:a16="http://schemas.microsoft.com/office/drawing/2014/main" id="{8E5FE1DD-956C-46F4-B10C-8DFB62E51C30}"/>
              </a:ext>
            </a:extLst>
          </p:cNvPr>
          <p:cNvSpPr/>
          <p:nvPr/>
        </p:nvSpPr>
        <p:spPr>
          <a:xfrm>
            <a:off x="8805610" y="227107"/>
            <a:ext cx="2446020" cy="1037242"/>
          </a:xfrm>
          <a:prstGeom prst="ellipse">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400" dirty="0"/>
              <a:t>徳島県県警</a:t>
            </a:r>
            <a:endParaRPr kumimoji="1" lang="en-US" altLang="ja-JP" sz="2400" dirty="0"/>
          </a:p>
          <a:p>
            <a:pPr algn="ctr"/>
            <a:r>
              <a:rPr kumimoji="1" lang="ja-JP" altLang="en-US" sz="2400" dirty="0"/>
              <a:t>駐在所建替</a:t>
            </a:r>
          </a:p>
        </p:txBody>
      </p:sp>
      <p:sp>
        <p:nvSpPr>
          <p:cNvPr id="5" name="楕円 4">
            <a:extLst>
              <a:ext uri="{FF2B5EF4-FFF2-40B4-BE49-F238E27FC236}">
                <a16:creationId xmlns:a16="http://schemas.microsoft.com/office/drawing/2014/main" id="{A4DE0132-10CD-4123-A259-7E43AC15FCD5}"/>
              </a:ext>
            </a:extLst>
          </p:cNvPr>
          <p:cNvSpPr/>
          <p:nvPr/>
        </p:nvSpPr>
        <p:spPr>
          <a:xfrm>
            <a:off x="150558" y="99542"/>
            <a:ext cx="4190214" cy="891776"/>
          </a:xfrm>
          <a:prstGeom prst="ellipse">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施設包括・業務包括</a:t>
            </a:r>
          </a:p>
        </p:txBody>
      </p:sp>
      <p:sp>
        <p:nvSpPr>
          <p:cNvPr id="6" name="矢印: 上 5">
            <a:extLst>
              <a:ext uri="{FF2B5EF4-FFF2-40B4-BE49-F238E27FC236}">
                <a16:creationId xmlns:a16="http://schemas.microsoft.com/office/drawing/2014/main" id="{45FBCA68-41AC-400B-B5B9-DD86CC84FC5F}"/>
              </a:ext>
            </a:extLst>
          </p:cNvPr>
          <p:cNvSpPr/>
          <p:nvPr/>
        </p:nvSpPr>
        <p:spPr>
          <a:xfrm>
            <a:off x="5906588" y="3331910"/>
            <a:ext cx="189412" cy="92615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矢印: 上 6">
            <a:extLst>
              <a:ext uri="{FF2B5EF4-FFF2-40B4-BE49-F238E27FC236}">
                <a16:creationId xmlns:a16="http://schemas.microsoft.com/office/drawing/2014/main" id="{7A3D52D4-7C7E-4B18-BD1A-762E3B1882EC}"/>
              </a:ext>
            </a:extLst>
          </p:cNvPr>
          <p:cNvSpPr/>
          <p:nvPr/>
        </p:nvSpPr>
        <p:spPr>
          <a:xfrm rot="18658179">
            <a:off x="10253047" y="4130164"/>
            <a:ext cx="172866" cy="6733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795119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147181" y="103848"/>
            <a:ext cx="7939294" cy="476250"/>
          </a:xfrm>
        </p:spPr>
        <p:style>
          <a:lnRef idx="2">
            <a:schemeClr val="accent2"/>
          </a:lnRef>
          <a:fillRef idx="1">
            <a:schemeClr val="lt1"/>
          </a:fillRef>
          <a:effectRef idx="0">
            <a:schemeClr val="accent2"/>
          </a:effectRef>
          <a:fontRef idx="minor">
            <a:schemeClr val="dk1"/>
          </a:fontRef>
        </p:style>
        <p:txBody>
          <a:bodyPr>
            <a:normAutofit/>
          </a:bodyPr>
          <a:lstStyle/>
          <a:p>
            <a:pPr eaLnBrk="1" hangingPunct="1"/>
            <a:r>
              <a:rPr lang="en-US" altLang="ja-JP" sz="2400" dirty="0"/>
              <a:t>【</a:t>
            </a:r>
            <a:r>
              <a:rPr lang="ja-JP" altLang="en-US" sz="2400" dirty="0"/>
              <a:t>包括的民間委託</a:t>
            </a:r>
            <a:r>
              <a:rPr lang="en-US" altLang="ja-JP" sz="2400" dirty="0"/>
              <a:t>】</a:t>
            </a:r>
            <a:r>
              <a:rPr lang="ja-JP" altLang="en-US" sz="2400" dirty="0"/>
              <a:t>道路包括的民間委託（東京都府中市）</a:t>
            </a:r>
          </a:p>
        </p:txBody>
      </p:sp>
      <p:pic>
        <p:nvPicPr>
          <p:cNvPr id="3" name="図 2"/>
          <p:cNvPicPr>
            <a:picLocks noChangeAspect="1"/>
          </p:cNvPicPr>
          <p:nvPr/>
        </p:nvPicPr>
        <p:blipFill>
          <a:blip r:embed="rId2"/>
          <a:stretch>
            <a:fillRect/>
          </a:stretch>
        </p:blipFill>
        <p:spPr>
          <a:xfrm>
            <a:off x="1147181" y="1726272"/>
            <a:ext cx="5899898" cy="5103593"/>
          </a:xfrm>
          <a:prstGeom prst="rect">
            <a:avLst/>
          </a:prstGeom>
        </p:spPr>
      </p:pic>
      <p:sp>
        <p:nvSpPr>
          <p:cNvPr id="4" name="テキスト ボックス 3"/>
          <p:cNvSpPr txBox="1"/>
          <p:nvPr/>
        </p:nvSpPr>
        <p:spPr>
          <a:xfrm>
            <a:off x="7062737" y="6384882"/>
            <a:ext cx="4571684" cy="334707"/>
          </a:xfrm>
          <a:prstGeom prst="rect">
            <a:avLst/>
          </a:prstGeom>
          <a:noFill/>
        </p:spPr>
        <p:txBody>
          <a:bodyPr wrap="square" rtlCol="0">
            <a:spAutoFit/>
          </a:bodyPr>
          <a:lstStyle/>
          <a:p>
            <a:pPr marL="88900" indent="-88900">
              <a:lnSpc>
                <a:spcPct val="150000"/>
              </a:lnSpc>
            </a:pPr>
            <a:r>
              <a:rPr lang="ja-JP" altLang="en-US" sz="1050" dirty="0">
                <a:latin typeface="+mn-ea"/>
              </a:rPr>
              <a:t>出典：「府中市道路等包括管理事業推進方針」（平成</a:t>
            </a:r>
            <a:r>
              <a:rPr lang="en-US" altLang="ja-JP" sz="1050" dirty="0">
                <a:latin typeface="+mn-ea"/>
              </a:rPr>
              <a:t>29</a:t>
            </a:r>
            <a:r>
              <a:rPr lang="ja-JP" altLang="en-US" sz="1050" dirty="0">
                <a:latin typeface="+mn-ea"/>
              </a:rPr>
              <a:t>年</a:t>
            </a:r>
            <a:r>
              <a:rPr lang="en-US" altLang="ja-JP" sz="1050" dirty="0">
                <a:latin typeface="+mn-ea"/>
              </a:rPr>
              <a:t>4</a:t>
            </a:r>
            <a:r>
              <a:rPr lang="ja-JP" altLang="en-US" sz="1050" dirty="0">
                <a:latin typeface="+mn-ea"/>
              </a:rPr>
              <a:t>月府中市）</a:t>
            </a:r>
          </a:p>
        </p:txBody>
      </p:sp>
      <p:sp>
        <p:nvSpPr>
          <p:cNvPr id="2" name="テキスト ボックス 1"/>
          <p:cNvSpPr txBox="1"/>
          <p:nvPr/>
        </p:nvSpPr>
        <p:spPr>
          <a:xfrm>
            <a:off x="1147181" y="620689"/>
            <a:ext cx="9857275" cy="1077218"/>
          </a:xfrm>
          <a:prstGeom prst="rect">
            <a:avLst/>
          </a:prstGeom>
          <a:noFill/>
          <a:ln>
            <a:solidFill>
              <a:schemeClr val="tx1"/>
            </a:solidFill>
          </a:ln>
        </p:spPr>
        <p:txBody>
          <a:bodyPr wrap="square" rtlCol="0">
            <a:spAutoFit/>
          </a:bodyPr>
          <a:lstStyle/>
          <a:p>
            <a:r>
              <a:rPr lang="ja-JP" altLang="en-US" sz="1600" dirty="0">
                <a:latin typeface="+mn-ea"/>
              </a:rPr>
              <a:t>・平成</a:t>
            </a:r>
            <a:r>
              <a:rPr lang="en-US" altLang="ja-JP" sz="1600" dirty="0">
                <a:latin typeface="+mn-ea"/>
              </a:rPr>
              <a:t>26</a:t>
            </a:r>
            <a:r>
              <a:rPr lang="ja-JP" altLang="en-US" sz="1600" dirty="0">
                <a:latin typeface="+mn-ea"/>
              </a:rPr>
              <a:t>年度から</a:t>
            </a:r>
            <a:r>
              <a:rPr lang="en-US" altLang="ja-JP" sz="1600" dirty="0">
                <a:latin typeface="+mn-ea"/>
              </a:rPr>
              <a:t>3</a:t>
            </a:r>
            <a:r>
              <a:rPr lang="ja-JP" altLang="en-US" sz="1600" dirty="0">
                <a:latin typeface="+mn-ea"/>
              </a:rPr>
              <a:t>年間、けやき並木通りにおいて、包括管理事業を実施。</a:t>
            </a:r>
            <a:endParaRPr lang="en-US" altLang="ja-JP" sz="1600" dirty="0">
              <a:latin typeface="+mn-ea"/>
            </a:endParaRPr>
          </a:p>
          <a:p>
            <a:r>
              <a:rPr lang="ja-JP" altLang="en-US" sz="1600" dirty="0">
                <a:latin typeface="+mn-ea"/>
              </a:rPr>
              <a:t>・受託者は、前田道路・ケイミックス・第一造園共同企業体。</a:t>
            </a:r>
            <a:endParaRPr lang="en-US" altLang="ja-JP" sz="1600" dirty="0">
              <a:latin typeface="+mn-ea"/>
            </a:endParaRPr>
          </a:p>
          <a:p>
            <a:r>
              <a:rPr lang="ja-JP" altLang="en-US" sz="1600" dirty="0">
                <a:latin typeface="+mn-ea"/>
              </a:rPr>
              <a:t>・コスト削減効果として約</a:t>
            </a:r>
            <a:r>
              <a:rPr lang="en-US" altLang="ja-JP" sz="1600" dirty="0">
                <a:latin typeface="+mn-ea"/>
              </a:rPr>
              <a:t>7.4</a:t>
            </a:r>
            <a:r>
              <a:rPr lang="ja-JP" altLang="en-US" sz="1600" dirty="0">
                <a:latin typeface="+mn-ea"/>
              </a:rPr>
              <a:t>％を得ることができたほか、苦情要望件数も減少（</a:t>
            </a:r>
            <a:r>
              <a:rPr lang="en-US" altLang="ja-JP" sz="1600" dirty="0">
                <a:latin typeface="+mn-ea"/>
              </a:rPr>
              <a:t>H25:87</a:t>
            </a:r>
            <a:r>
              <a:rPr lang="ja-JP" altLang="en-US" sz="1600" dirty="0">
                <a:latin typeface="+mn-ea"/>
              </a:rPr>
              <a:t>件⇒</a:t>
            </a:r>
            <a:r>
              <a:rPr lang="en-US" altLang="ja-JP" sz="1600" dirty="0">
                <a:latin typeface="+mn-ea"/>
              </a:rPr>
              <a:t>H28:40</a:t>
            </a:r>
            <a:r>
              <a:rPr lang="ja-JP" altLang="en-US" sz="1600" dirty="0">
                <a:latin typeface="+mn-ea"/>
              </a:rPr>
              <a:t>件）。</a:t>
            </a:r>
            <a:endParaRPr lang="en-US" altLang="ja-JP" sz="1600" dirty="0">
              <a:latin typeface="+mn-ea"/>
            </a:endParaRPr>
          </a:p>
          <a:p>
            <a:r>
              <a:rPr lang="ja-JP" altLang="en-US" sz="1600" dirty="0">
                <a:latin typeface="+mn-ea"/>
              </a:rPr>
              <a:t>・来年度からは、更に区域を広げて事業を実施予定。</a:t>
            </a:r>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6156" y="2180002"/>
            <a:ext cx="3643532" cy="2430755"/>
          </a:xfrm>
          <a:prstGeom prst="rect">
            <a:avLst/>
          </a:prstGeom>
        </p:spPr>
      </p:pic>
      <p:sp>
        <p:nvSpPr>
          <p:cNvPr id="6" name="テキスト ボックス 5"/>
          <p:cNvSpPr txBox="1"/>
          <p:nvPr/>
        </p:nvSpPr>
        <p:spPr>
          <a:xfrm>
            <a:off x="8504045" y="4624354"/>
            <a:ext cx="1347754" cy="276999"/>
          </a:xfrm>
          <a:prstGeom prst="rect">
            <a:avLst/>
          </a:prstGeom>
          <a:noFill/>
        </p:spPr>
        <p:txBody>
          <a:bodyPr wrap="square" rtlCol="0">
            <a:spAutoFit/>
          </a:bodyPr>
          <a:lstStyle/>
          <a:p>
            <a:r>
              <a:rPr lang="ja-JP" altLang="en-US" sz="1200" dirty="0">
                <a:latin typeface="HGｺﾞｼｯｸM" panose="020B0609000000000000" pitchFamily="49" charset="-128"/>
                <a:ea typeface="HGｺﾞｼｯｸM" panose="020B0609000000000000" pitchFamily="49" charset="-128"/>
              </a:rPr>
              <a:t>けやき並木通り</a:t>
            </a:r>
          </a:p>
        </p:txBody>
      </p:sp>
      <p:sp>
        <p:nvSpPr>
          <p:cNvPr id="8" name="スライド番号プレースホルダー 7"/>
          <p:cNvSpPr>
            <a:spLocks noGrp="1"/>
          </p:cNvSpPr>
          <p:nvPr>
            <p:ph type="sldNum" sz="quarter" idx="12"/>
          </p:nvPr>
        </p:nvSpPr>
        <p:spPr/>
        <p:txBody>
          <a:bodyPr/>
          <a:lstStyle/>
          <a:p>
            <a:pPr>
              <a:defRPr/>
            </a:pPr>
            <a:fld id="{7E322CB2-11FF-4572-8202-10E0A9C20920}" type="slidenum">
              <a:rPr lang="en-US" altLang="ja-JP" smtClean="0"/>
              <a:pPr>
                <a:defRPr/>
              </a:pPr>
              <a:t>34</a:t>
            </a:fld>
            <a:endParaRPr lang="en-US" altLang="ja-JP"/>
          </a:p>
        </p:txBody>
      </p:sp>
      <p:sp>
        <p:nvSpPr>
          <p:cNvPr id="7" name="楕円 6">
            <a:extLst>
              <a:ext uri="{FF2B5EF4-FFF2-40B4-BE49-F238E27FC236}">
                <a16:creationId xmlns:a16="http://schemas.microsoft.com/office/drawing/2014/main" id="{73465FE2-393A-4138-A133-C68C5BA5734E}"/>
              </a:ext>
            </a:extLst>
          </p:cNvPr>
          <p:cNvSpPr/>
          <p:nvPr/>
        </p:nvSpPr>
        <p:spPr>
          <a:xfrm rot="10800000" flipV="1">
            <a:off x="9208129" y="350846"/>
            <a:ext cx="2479040" cy="769379"/>
          </a:xfrm>
          <a:prstGeom prst="ellipse">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国交省資料</a:t>
            </a:r>
          </a:p>
        </p:txBody>
      </p:sp>
      <p:sp>
        <p:nvSpPr>
          <p:cNvPr id="10" name="四角形: 角を丸くする 9">
            <a:extLst>
              <a:ext uri="{FF2B5EF4-FFF2-40B4-BE49-F238E27FC236}">
                <a16:creationId xmlns:a16="http://schemas.microsoft.com/office/drawing/2014/main" id="{3627341D-5312-4778-9D11-713AA2BA79CA}"/>
              </a:ext>
            </a:extLst>
          </p:cNvPr>
          <p:cNvSpPr/>
          <p:nvPr/>
        </p:nvSpPr>
        <p:spPr>
          <a:xfrm>
            <a:off x="7356156" y="4928674"/>
            <a:ext cx="4571684" cy="1186027"/>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こういう一括化公民連携事業</a:t>
            </a:r>
            <a:endParaRPr kumimoji="1" lang="en-US" altLang="ja-JP" dirty="0"/>
          </a:p>
          <a:p>
            <a:pPr algn="ctr"/>
            <a:r>
              <a:rPr kumimoji="1" lang="ja-JP" altLang="en-US" dirty="0"/>
              <a:t>実現までのコンサルティング</a:t>
            </a:r>
            <a:endParaRPr kumimoji="1" lang="en-US" altLang="ja-JP" dirty="0"/>
          </a:p>
          <a:p>
            <a:pPr algn="ctr"/>
            <a:r>
              <a:rPr kumimoji="1" lang="ja-JP" altLang="en-US" dirty="0"/>
              <a:t>実行主体の民間コンソーシャム構築</a:t>
            </a:r>
            <a:endParaRPr kumimoji="1" lang="en-US" altLang="ja-JP" dirty="0"/>
          </a:p>
          <a:p>
            <a:pPr algn="ctr"/>
            <a:r>
              <a:rPr kumimoji="1" lang="ja-JP" altLang="en-US" dirty="0"/>
              <a:t>民間がこの能力を！！</a:t>
            </a:r>
          </a:p>
        </p:txBody>
      </p:sp>
    </p:spTree>
    <p:extLst>
      <p:ext uri="{BB962C8B-B14F-4D97-AF65-F5344CB8AC3E}">
        <p14:creationId xmlns:p14="http://schemas.microsoft.com/office/powerpoint/2010/main" val="26921549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1D32038B-31EA-49B5-839A-4CEF219286CF}"/>
              </a:ext>
            </a:extLst>
          </p:cNvPr>
          <p:cNvPicPr>
            <a:picLocks noChangeAspect="1"/>
          </p:cNvPicPr>
          <p:nvPr/>
        </p:nvPicPr>
        <p:blipFill>
          <a:blip r:embed="rId2"/>
          <a:stretch>
            <a:fillRect/>
          </a:stretch>
        </p:blipFill>
        <p:spPr>
          <a:xfrm>
            <a:off x="1913642" y="1729936"/>
            <a:ext cx="8807291" cy="4859400"/>
          </a:xfrm>
          <a:prstGeom prst="rect">
            <a:avLst/>
          </a:prstGeom>
        </p:spPr>
      </p:pic>
      <p:sp>
        <p:nvSpPr>
          <p:cNvPr id="3" name="タイトル 1">
            <a:extLst>
              <a:ext uri="{FF2B5EF4-FFF2-40B4-BE49-F238E27FC236}">
                <a16:creationId xmlns:a16="http://schemas.microsoft.com/office/drawing/2014/main" id="{5AD01CCD-AE01-4C56-87A9-0E4EB4530BE2}"/>
              </a:ext>
            </a:extLst>
          </p:cNvPr>
          <p:cNvSpPr txBox="1">
            <a:spLocks/>
          </p:cNvSpPr>
          <p:nvPr/>
        </p:nvSpPr>
        <p:spPr>
          <a:xfrm>
            <a:off x="1913642" y="331569"/>
            <a:ext cx="8992649" cy="1325563"/>
          </a:xfrm>
          <a:prstGeom prst="rect">
            <a:avLst/>
          </a:prstGeom>
        </p:spPr>
        <p:style>
          <a:lnRef idx="2">
            <a:schemeClr val="accent2"/>
          </a:lnRef>
          <a:fillRef idx="1">
            <a:schemeClr val="lt1"/>
          </a:fillRef>
          <a:effectRef idx="0">
            <a:schemeClr val="accent2"/>
          </a:effectRef>
          <a:fontRef idx="minor">
            <a:schemeClr val="dk1"/>
          </a:fontRef>
        </p:style>
        <p:txBody>
          <a:bodyPr>
            <a:normAutofit fontScale="97500" lnSpcReduction="10000"/>
          </a:bodyPr>
          <a:lstStyle>
            <a:lvl1pPr algn="l" defTabSz="914400" rtl="0" eaLnBrk="1" latinLnBrk="0" hangingPunct="1">
              <a:spcBef>
                <a:spcPct val="0"/>
              </a:spcBef>
              <a:buNone/>
              <a:defRPr kumimoji="1" sz="4400" kern="1200">
                <a:solidFill>
                  <a:schemeClr val="accent1">
                    <a:lumMod val="75000"/>
                  </a:schemeClr>
                </a:solidFill>
                <a:latin typeface="ＭＳ 明朝" panose="02020609040205080304" pitchFamily="17" charset="-128"/>
                <a:ea typeface="ＭＳ 明朝" panose="02020609040205080304" pitchFamily="17" charset="-128"/>
                <a:cs typeface="+mj-cs"/>
              </a:defRPr>
            </a:lvl1pPr>
          </a:lstStyle>
          <a:p>
            <a:r>
              <a:rPr lang="en-US" altLang="ja-JP" sz="2800" b="1" dirty="0"/>
              <a:t>18</a:t>
            </a:r>
            <a:r>
              <a:rPr lang="ja-JP" altLang="en-US" sz="2800" b="1" dirty="0"/>
              <a:t>年</a:t>
            </a:r>
            <a:r>
              <a:rPr lang="en-US" altLang="ja-JP" sz="2800" b="1" dirty="0"/>
              <a:t>2</a:t>
            </a:r>
            <a:r>
              <a:rPr lang="ja-JP" altLang="en-US" sz="2800" b="1" dirty="0"/>
              <a:t>月実施方針　高知県須崎市</a:t>
            </a:r>
            <a:br>
              <a:rPr lang="en-US" altLang="ja-JP" sz="2800" b="1" dirty="0"/>
            </a:br>
            <a:r>
              <a:rPr lang="ja-JP" altLang="en-US" sz="2800" b="1" dirty="0"/>
              <a:t>公共下水道等運営事業（混合方式）</a:t>
            </a:r>
            <a:endParaRPr lang="en-US" altLang="ja-JP" sz="2800" b="1" dirty="0"/>
          </a:p>
          <a:p>
            <a:r>
              <a:rPr lang="ja-JP" altLang="en-US" sz="2800" b="1" dirty="0"/>
              <a:t>民間提案でスタートした案件（提案＝受注）</a:t>
            </a:r>
          </a:p>
        </p:txBody>
      </p:sp>
      <p:sp>
        <p:nvSpPr>
          <p:cNvPr id="4" name="正方形/長方形 3">
            <a:extLst>
              <a:ext uri="{FF2B5EF4-FFF2-40B4-BE49-F238E27FC236}">
                <a16:creationId xmlns:a16="http://schemas.microsoft.com/office/drawing/2014/main" id="{A126FF63-4EC5-477A-A5ED-2DF4FCE5640C}"/>
              </a:ext>
            </a:extLst>
          </p:cNvPr>
          <p:cNvSpPr/>
          <p:nvPr/>
        </p:nvSpPr>
        <p:spPr>
          <a:xfrm>
            <a:off x="2993011" y="2370840"/>
            <a:ext cx="7612144" cy="1710966"/>
          </a:xfrm>
          <a:prstGeom prst="rect">
            <a:avLst/>
          </a:prstGeom>
          <a:solidFill>
            <a:srgbClr val="66FFFF">
              <a:alpha val="40000"/>
            </a:srgb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dirty="0"/>
          </a:p>
        </p:txBody>
      </p:sp>
    </p:spTree>
    <p:extLst>
      <p:ext uri="{BB962C8B-B14F-4D97-AF65-F5344CB8AC3E}">
        <p14:creationId xmlns:p14="http://schemas.microsoft.com/office/powerpoint/2010/main" val="42944981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A6238E-5912-4A87-B682-E231E27B8CD5}"/>
              </a:ext>
            </a:extLst>
          </p:cNvPr>
          <p:cNvSpPr>
            <a:spLocks noGrp="1"/>
          </p:cNvSpPr>
          <p:nvPr>
            <p:ph type="title"/>
          </p:nvPr>
        </p:nvSpPr>
        <p:spPr>
          <a:xfrm>
            <a:off x="4488111" y="2969703"/>
            <a:ext cx="7092704" cy="1116522"/>
          </a:xfrm>
        </p:spPr>
        <p:txBody>
          <a:bodyPr/>
          <a:lstStyle/>
          <a:p>
            <a:r>
              <a:rPr lang="ja-JP" altLang="en-US" dirty="0"/>
              <a:t>財政負担の削減の事例</a:t>
            </a:r>
          </a:p>
        </p:txBody>
      </p:sp>
    </p:spTree>
    <p:extLst>
      <p:ext uri="{BB962C8B-B14F-4D97-AF65-F5344CB8AC3E}">
        <p14:creationId xmlns:p14="http://schemas.microsoft.com/office/powerpoint/2010/main" val="12731862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コンテンツ プレースホルダー 9" descr="提案概要書（高画質）.pdf - Adobe Acrobat Reader DC"/>
          <p:cNvPicPr>
            <a:picLocks noGrp="1" noChangeAspect="1"/>
          </p:cNvPicPr>
          <p:nvPr>
            <p:ph idx="1"/>
          </p:nvPr>
        </p:nvPicPr>
        <p:blipFill rotWithShape="1">
          <a:blip r:embed="rId2">
            <a:extLst>
              <a:ext uri="{28A0092B-C50C-407E-A947-70E740481C1C}">
                <a14:useLocalDpi xmlns:a14="http://schemas.microsoft.com/office/drawing/2010/main" val="0"/>
              </a:ext>
            </a:extLst>
          </a:blip>
          <a:srcRect l="15247" t="16675" r="16864"/>
          <a:stretch/>
        </p:blipFill>
        <p:spPr>
          <a:xfrm>
            <a:off x="1102936" y="790197"/>
            <a:ext cx="9775596" cy="5879265"/>
          </a:xfrm>
        </p:spPr>
      </p:pic>
      <p:sp>
        <p:nvSpPr>
          <p:cNvPr id="4" name="スライド番号プレースホルダー 3"/>
          <p:cNvSpPr>
            <a:spLocks noGrp="1"/>
          </p:cNvSpPr>
          <p:nvPr>
            <p:ph type="sldNum" sz="quarter" idx="12"/>
          </p:nvPr>
        </p:nvSpPr>
        <p:spPr/>
        <p:txBody>
          <a:bodyPr/>
          <a:lstStyle/>
          <a:p>
            <a:pPr>
              <a:defRPr/>
            </a:pPr>
            <a:fld id="{E19C9599-298A-49ED-8D71-3F42BBE10813}" type="slidenum">
              <a:rPr lang="en-US" altLang="ja-JP" smtClean="0">
                <a:solidFill>
                  <a:srgbClr val="000000"/>
                </a:solidFill>
              </a:rPr>
              <a:pPr>
                <a:defRPr/>
              </a:pPr>
              <a:t>37</a:t>
            </a:fld>
            <a:endParaRPr lang="en-US" altLang="ja-JP" dirty="0">
              <a:solidFill>
                <a:srgbClr val="000000"/>
              </a:solidFill>
            </a:endParaRPr>
          </a:p>
        </p:txBody>
      </p:sp>
      <p:sp>
        <p:nvSpPr>
          <p:cNvPr id="2" name="角丸四角形 1"/>
          <p:cNvSpPr/>
          <p:nvPr/>
        </p:nvSpPr>
        <p:spPr>
          <a:xfrm>
            <a:off x="3636650" y="4293096"/>
            <a:ext cx="1462316" cy="216024"/>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rgbClr val="FF0000"/>
                </a:solidFill>
              </a:rPr>
              <a:t>ＳＷ拠点整備事業を活用</a:t>
            </a:r>
          </a:p>
        </p:txBody>
      </p:sp>
      <p:sp>
        <p:nvSpPr>
          <p:cNvPr id="12" name="Rectangle 2"/>
          <p:cNvSpPr txBox="1">
            <a:spLocks noGrp="1" noChangeArrowheads="1"/>
          </p:cNvSpPr>
          <p:nvPr>
            <p:ph type="title"/>
          </p:nvPr>
        </p:nvSpPr>
        <p:spPr>
          <a:xfrm>
            <a:off x="7333128" y="43947"/>
            <a:ext cx="3080872" cy="899702"/>
          </a:xfrm>
          <a:prstGeom prst="rect">
            <a:avLst/>
          </a:prstGeom>
          <a:ln cmpd="sng">
            <a:solidFill>
              <a:schemeClr val="tx1"/>
            </a:solidFill>
          </a:ln>
        </p:spPr>
        <p:txBody>
          <a:bodyPr/>
          <a:lstStyle>
            <a:lvl1pPr algn="l" rtl="0" eaLnBrk="1" fontAlgn="base" hangingPunct="1">
              <a:spcBef>
                <a:spcPct val="0"/>
              </a:spcBef>
              <a:spcAft>
                <a:spcPct val="0"/>
              </a:spcAft>
              <a:defRPr kumimoji="1" sz="2600">
                <a:solidFill>
                  <a:srgbClr val="4087C8"/>
                </a:solidFill>
                <a:latin typeface="+mj-lt"/>
                <a:ea typeface="+mj-ea"/>
                <a:cs typeface="+mj-cs"/>
              </a:defRPr>
            </a:lvl1pPr>
            <a:lvl2pPr algn="l" rtl="0" eaLnBrk="1" fontAlgn="base" hangingPunct="1">
              <a:spcBef>
                <a:spcPct val="0"/>
              </a:spcBef>
              <a:spcAft>
                <a:spcPct val="0"/>
              </a:spcAft>
              <a:defRPr kumimoji="1" sz="2900">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900">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900">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900">
                <a:solidFill>
                  <a:srgbClr val="4087C8"/>
                </a:solidFill>
                <a:latin typeface="HGP創英角ｺﾞｼｯｸUB" pitchFamily="50" charset="-128"/>
                <a:ea typeface="HGP創英角ｺﾞｼｯｸUB" pitchFamily="50" charset="-128"/>
              </a:defRPr>
            </a:lvl5pPr>
            <a:lvl6pPr marL="478897" algn="l" rtl="0" eaLnBrk="1" fontAlgn="base" hangingPunct="1">
              <a:spcBef>
                <a:spcPct val="0"/>
              </a:spcBef>
              <a:spcAft>
                <a:spcPct val="0"/>
              </a:spcAft>
              <a:defRPr kumimoji="1" sz="2900">
                <a:solidFill>
                  <a:srgbClr val="4087C8"/>
                </a:solidFill>
                <a:latin typeface="HGP創英角ｺﾞｼｯｸUB" pitchFamily="50" charset="-128"/>
                <a:ea typeface="HGP創英角ｺﾞｼｯｸUB" pitchFamily="50" charset="-128"/>
              </a:defRPr>
            </a:lvl6pPr>
            <a:lvl7pPr marL="957794" algn="l" rtl="0" eaLnBrk="1" fontAlgn="base" hangingPunct="1">
              <a:spcBef>
                <a:spcPct val="0"/>
              </a:spcBef>
              <a:spcAft>
                <a:spcPct val="0"/>
              </a:spcAft>
              <a:defRPr kumimoji="1" sz="2900">
                <a:solidFill>
                  <a:srgbClr val="4087C8"/>
                </a:solidFill>
                <a:latin typeface="HGP創英角ｺﾞｼｯｸUB" pitchFamily="50" charset="-128"/>
                <a:ea typeface="HGP創英角ｺﾞｼｯｸUB" pitchFamily="50" charset="-128"/>
              </a:defRPr>
            </a:lvl7pPr>
            <a:lvl8pPr marL="1436691" algn="l" rtl="0" eaLnBrk="1" fontAlgn="base" hangingPunct="1">
              <a:spcBef>
                <a:spcPct val="0"/>
              </a:spcBef>
              <a:spcAft>
                <a:spcPct val="0"/>
              </a:spcAft>
              <a:defRPr kumimoji="1" sz="2900">
                <a:solidFill>
                  <a:srgbClr val="4087C8"/>
                </a:solidFill>
                <a:latin typeface="HGP創英角ｺﾞｼｯｸUB" pitchFamily="50" charset="-128"/>
                <a:ea typeface="HGP創英角ｺﾞｼｯｸUB" pitchFamily="50" charset="-128"/>
              </a:defRPr>
            </a:lvl8pPr>
            <a:lvl9pPr marL="1915588" algn="l" rtl="0" eaLnBrk="1" fontAlgn="base" hangingPunct="1">
              <a:spcBef>
                <a:spcPct val="0"/>
              </a:spcBef>
              <a:spcAft>
                <a:spcPct val="0"/>
              </a:spcAft>
              <a:defRPr kumimoji="1" sz="2900">
                <a:solidFill>
                  <a:srgbClr val="4087C8"/>
                </a:solidFill>
                <a:latin typeface="HGP創英角ｺﾞｼｯｸUB" pitchFamily="50" charset="-128"/>
                <a:ea typeface="HGP創英角ｺﾞｼｯｸUB" pitchFamily="50" charset="-128"/>
              </a:defRPr>
            </a:lvl9pPr>
          </a:lstStyle>
          <a:p>
            <a:r>
              <a:rPr lang="ja-JP" altLang="en-US" sz="1000" b="1" dirty="0">
                <a:solidFill>
                  <a:schemeClr val="tx1"/>
                </a:solidFill>
                <a:latin typeface="HG丸ｺﾞｼｯｸM-PRO" pitchFamily="50" charset="-128"/>
                <a:ea typeface="HG丸ｺﾞｼｯｸM-PRO" pitchFamily="50" charset="-128"/>
              </a:rPr>
              <a:t>事業方式　　</a:t>
            </a:r>
            <a:r>
              <a:rPr lang="en-US" altLang="ja-JP" sz="1000" b="1" dirty="0">
                <a:solidFill>
                  <a:schemeClr val="tx1"/>
                </a:solidFill>
                <a:latin typeface="HG丸ｺﾞｼｯｸM-PRO" pitchFamily="50" charset="-128"/>
                <a:ea typeface="HG丸ｺﾞｼｯｸM-PRO" pitchFamily="50" charset="-128"/>
              </a:rPr>
              <a:t>PFI</a:t>
            </a:r>
            <a:r>
              <a:rPr lang="ja-JP" altLang="en-US" sz="1000" b="1" dirty="0">
                <a:solidFill>
                  <a:schemeClr val="tx1"/>
                </a:solidFill>
                <a:latin typeface="HG丸ｺﾞｼｯｸM-PRO" pitchFamily="50" charset="-128"/>
                <a:ea typeface="HG丸ｺﾞｼｯｸM-PRO" pitchFamily="50" charset="-128"/>
              </a:rPr>
              <a:t>（</a:t>
            </a:r>
            <a:r>
              <a:rPr lang="en-US" altLang="ja-JP" sz="1000" b="1" dirty="0">
                <a:solidFill>
                  <a:schemeClr val="tx1"/>
                </a:solidFill>
                <a:latin typeface="HG丸ｺﾞｼｯｸM-PRO" pitchFamily="50" charset="-128"/>
                <a:ea typeface="HG丸ｺﾞｼｯｸM-PRO" pitchFamily="50" charset="-128"/>
              </a:rPr>
              <a:t>BTO</a:t>
            </a:r>
            <a:r>
              <a:rPr lang="ja-JP" altLang="en-US" sz="1000" b="1" dirty="0">
                <a:solidFill>
                  <a:schemeClr val="tx1"/>
                </a:solidFill>
                <a:latin typeface="HG丸ｺﾞｼｯｸM-PRO" pitchFamily="50" charset="-128"/>
                <a:ea typeface="HG丸ｺﾞｼｯｸM-PRO" pitchFamily="50" charset="-128"/>
              </a:rPr>
              <a:t>）方式</a:t>
            </a:r>
            <a:br>
              <a:rPr lang="en-US" altLang="ja-JP" sz="1000" b="1" dirty="0">
                <a:solidFill>
                  <a:schemeClr val="tx1"/>
                </a:solidFill>
                <a:latin typeface="HG丸ｺﾞｼｯｸM-PRO" pitchFamily="50" charset="-128"/>
                <a:ea typeface="HG丸ｺﾞｼｯｸM-PRO" pitchFamily="50" charset="-128"/>
              </a:rPr>
            </a:br>
            <a:r>
              <a:rPr lang="ja-JP" altLang="en-US" sz="1000" b="1" dirty="0">
                <a:solidFill>
                  <a:schemeClr val="tx1"/>
                </a:solidFill>
                <a:latin typeface="HG丸ｺﾞｼｯｸM-PRO" pitchFamily="50" charset="-128"/>
                <a:ea typeface="HG丸ｺﾞｼｯｸM-PRO" pitchFamily="50" charset="-128"/>
              </a:rPr>
              <a:t>事業期間　　</a:t>
            </a:r>
            <a:r>
              <a:rPr lang="en-US" altLang="ja-JP" sz="1000" b="1" dirty="0">
                <a:solidFill>
                  <a:schemeClr val="tx1"/>
                </a:solidFill>
                <a:latin typeface="HG丸ｺﾞｼｯｸM-PRO" pitchFamily="50" charset="-128"/>
                <a:ea typeface="HG丸ｺﾞｼｯｸM-PRO" pitchFamily="50" charset="-128"/>
              </a:rPr>
              <a:t>30</a:t>
            </a:r>
            <a:r>
              <a:rPr lang="ja-JP" altLang="en-US" sz="1000" b="1" dirty="0">
                <a:solidFill>
                  <a:schemeClr val="tx1"/>
                </a:solidFill>
                <a:latin typeface="HG丸ｺﾞｼｯｸM-PRO" pitchFamily="50" charset="-128"/>
                <a:ea typeface="HG丸ｺﾞｼｯｸM-PRO" pitchFamily="50" charset="-128"/>
              </a:rPr>
              <a:t>年　＊</a:t>
            </a:r>
            <a:r>
              <a:rPr lang="en-US" altLang="ja-JP" sz="1000" b="1" dirty="0">
                <a:solidFill>
                  <a:schemeClr val="tx1"/>
                </a:solidFill>
                <a:latin typeface="HG丸ｺﾞｼｯｸM-PRO" pitchFamily="50" charset="-128"/>
                <a:ea typeface="HG丸ｺﾞｼｯｸM-PRO" pitchFamily="50" charset="-128"/>
              </a:rPr>
              <a:t>H30</a:t>
            </a:r>
            <a:r>
              <a:rPr lang="ja-JP" altLang="en-US" sz="1000" b="1" dirty="0">
                <a:solidFill>
                  <a:schemeClr val="tx1"/>
                </a:solidFill>
                <a:latin typeface="HG丸ｺﾞｼｯｸM-PRO" pitchFamily="50" charset="-128"/>
                <a:ea typeface="HG丸ｺﾞｼｯｸM-PRO" pitchFamily="50" charset="-128"/>
              </a:rPr>
              <a:t>年３月より供用開始</a:t>
            </a:r>
            <a:br>
              <a:rPr lang="en-US" altLang="ja-JP" sz="1000" b="1" dirty="0">
                <a:solidFill>
                  <a:schemeClr val="tx1"/>
                </a:solidFill>
                <a:latin typeface="HG丸ｺﾞｼｯｸM-PRO" pitchFamily="50" charset="-128"/>
                <a:ea typeface="HG丸ｺﾞｼｯｸM-PRO" pitchFamily="50" charset="-128"/>
              </a:rPr>
            </a:br>
            <a:r>
              <a:rPr lang="ja-JP" altLang="en-US" sz="1000" b="1" dirty="0">
                <a:solidFill>
                  <a:schemeClr val="tx1"/>
                </a:solidFill>
                <a:latin typeface="HG丸ｺﾞｼｯｸM-PRO" pitchFamily="50" charset="-128"/>
                <a:ea typeface="HG丸ｺﾞｼｯｸM-PRO" pitchFamily="50" charset="-128"/>
              </a:rPr>
              <a:t>施設概要　　地域優良賃貸住宅、</a:t>
            </a:r>
            <a:br>
              <a:rPr lang="en-US" altLang="ja-JP" sz="1000" b="1" dirty="0">
                <a:solidFill>
                  <a:schemeClr val="tx1"/>
                </a:solidFill>
                <a:latin typeface="HG丸ｺﾞｼｯｸM-PRO" pitchFamily="50" charset="-128"/>
                <a:ea typeface="HG丸ｺﾞｼｯｸM-PRO" pitchFamily="50" charset="-128"/>
              </a:rPr>
            </a:br>
            <a:r>
              <a:rPr lang="en-US" altLang="ja-JP" sz="1000" b="1" dirty="0">
                <a:solidFill>
                  <a:schemeClr val="tx1"/>
                </a:solidFill>
                <a:latin typeface="HG丸ｺﾞｼｯｸM-PRO" pitchFamily="50" charset="-128"/>
                <a:ea typeface="HG丸ｺﾞｼｯｸM-PRO" pitchFamily="50" charset="-128"/>
              </a:rPr>
              <a:t>                 </a:t>
            </a:r>
            <a:r>
              <a:rPr lang="ja-JP" altLang="en-US" sz="1000" b="1" dirty="0">
                <a:solidFill>
                  <a:schemeClr val="tx1"/>
                </a:solidFill>
                <a:latin typeface="HG丸ｺﾞｼｯｸM-PRO" pitchFamily="50" charset="-128"/>
                <a:ea typeface="HG丸ｺﾞｼｯｸM-PRO" pitchFamily="50" charset="-128"/>
              </a:rPr>
              <a:t>ママカフェ、アフタースクール</a:t>
            </a:r>
            <a:br>
              <a:rPr lang="en-US" altLang="ja-JP" sz="1000" b="1" dirty="0">
                <a:solidFill>
                  <a:schemeClr val="tx1"/>
                </a:solidFill>
                <a:latin typeface="HG丸ｺﾞｼｯｸM-PRO" pitchFamily="50" charset="-128"/>
                <a:ea typeface="HG丸ｺﾞｼｯｸM-PRO" pitchFamily="50" charset="-128"/>
              </a:rPr>
            </a:br>
            <a:r>
              <a:rPr lang="ja-JP" altLang="en-US" sz="1000" b="1" dirty="0">
                <a:solidFill>
                  <a:schemeClr val="tx1"/>
                </a:solidFill>
                <a:latin typeface="HG丸ｺﾞｼｯｸM-PRO" pitchFamily="50" charset="-128"/>
                <a:ea typeface="HG丸ｺﾞｼｯｸM-PRO" pitchFamily="50" charset="-128"/>
              </a:rPr>
              <a:t>事業費　　　約１０億円</a:t>
            </a:r>
          </a:p>
        </p:txBody>
      </p:sp>
      <p:sp>
        <p:nvSpPr>
          <p:cNvPr id="7" name="Rectangle 2"/>
          <p:cNvSpPr txBox="1">
            <a:spLocks noChangeArrowheads="1"/>
          </p:cNvSpPr>
          <p:nvPr/>
        </p:nvSpPr>
        <p:spPr>
          <a:xfrm>
            <a:off x="1821518" y="161928"/>
            <a:ext cx="5498164" cy="706779"/>
          </a:xfrm>
          <a:prstGeom prst="rect">
            <a:avLst/>
          </a:prstGeom>
        </p:spPr>
        <p:txBody>
          <a:bodyPr lIns="36000" tIns="36000" rIns="36000" bIns="36000" anchor="ctr" anchorCtr="0"/>
          <a:lstStyle>
            <a:lvl1pPr algn="l" rtl="0" eaLnBrk="1" fontAlgn="base" hangingPunct="1">
              <a:spcBef>
                <a:spcPct val="0"/>
              </a:spcBef>
              <a:spcAft>
                <a:spcPct val="0"/>
              </a:spcAft>
              <a:defRPr kumimoji="1" sz="2600">
                <a:solidFill>
                  <a:srgbClr val="4087C8"/>
                </a:solidFill>
                <a:latin typeface="+mj-lt"/>
                <a:ea typeface="+mj-ea"/>
                <a:cs typeface="+mj-cs"/>
              </a:defRPr>
            </a:lvl1pPr>
            <a:lvl2pPr algn="l" rtl="0" eaLnBrk="1" fontAlgn="base" hangingPunct="1">
              <a:spcBef>
                <a:spcPct val="0"/>
              </a:spcBef>
              <a:spcAft>
                <a:spcPct val="0"/>
              </a:spcAft>
              <a:defRPr kumimoji="1" sz="2900">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900">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900">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900">
                <a:solidFill>
                  <a:srgbClr val="4087C8"/>
                </a:solidFill>
                <a:latin typeface="HGP創英角ｺﾞｼｯｸUB" pitchFamily="50" charset="-128"/>
                <a:ea typeface="HGP創英角ｺﾞｼｯｸUB" pitchFamily="50" charset="-128"/>
              </a:defRPr>
            </a:lvl5pPr>
            <a:lvl6pPr marL="478897" algn="l" rtl="0" eaLnBrk="1" fontAlgn="base" hangingPunct="1">
              <a:spcBef>
                <a:spcPct val="0"/>
              </a:spcBef>
              <a:spcAft>
                <a:spcPct val="0"/>
              </a:spcAft>
              <a:defRPr kumimoji="1" sz="2900">
                <a:solidFill>
                  <a:srgbClr val="4087C8"/>
                </a:solidFill>
                <a:latin typeface="HGP創英角ｺﾞｼｯｸUB" pitchFamily="50" charset="-128"/>
                <a:ea typeface="HGP創英角ｺﾞｼｯｸUB" pitchFamily="50" charset="-128"/>
              </a:defRPr>
            </a:lvl6pPr>
            <a:lvl7pPr marL="957794" algn="l" rtl="0" eaLnBrk="1" fontAlgn="base" hangingPunct="1">
              <a:spcBef>
                <a:spcPct val="0"/>
              </a:spcBef>
              <a:spcAft>
                <a:spcPct val="0"/>
              </a:spcAft>
              <a:defRPr kumimoji="1" sz="2900">
                <a:solidFill>
                  <a:srgbClr val="4087C8"/>
                </a:solidFill>
                <a:latin typeface="HGP創英角ｺﾞｼｯｸUB" pitchFamily="50" charset="-128"/>
                <a:ea typeface="HGP創英角ｺﾞｼｯｸUB" pitchFamily="50" charset="-128"/>
              </a:defRPr>
            </a:lvl7pPr>
            <a:lvl8pPr marL="1436691" algn="l" rtl="0" eaLnBrk="1" fontAlgn="base" hangingPunct="1">
              <a:spcBef>
                <a:spcPct val="0"/>
              </a:spcBef>
              <a:spcAft>
                <a:spcPct val="0"/>
              </a:spcAft>
              <a:defRPr kumimoji="1" sz="2900">
                <a:solidFill>
                  <a:srgbClr val="4087C8"/>
                </a:solidFill>
                <a:latin typeface="HGP創英角ｺﾞｼｯｸUB" pitchFamily="50" charset="-128"/>
                <a:ea typeface="HGP創英角ｺﾞｼｯｸUB" pitchFamily="50" charset="-128"/>
              </a:defRPr>
            </a:lvl8pPr>
            <a:lvl9pPr marL="1915588" algn="l" rtl="0" eaLnBrk="1" fontAlgn="base" hangingPunct="1">
              <a:spcBef>
                <a:spcPct val="0"/>
              </a:spcBef>
              <a:spcAft>
                <a:spcPct val="0"/>
              </a:spcAft>
              <a:defRPr kumimoji="1" sz="2900">
                <a:solidFill>
                  <a:srgbClr val="4087C8"/>
                </a:solidFill>
                <a:latin typeface="HGP創英角ｺﾞｼｯｸUB" pitchFamily="50" charset="-128"/>
                <a:ea typeface="HGP創英角ｺﾞｼｯｸUB" pitchFamily="50" charset="-128"/>
              </a:defRPr>
            </a:lvl9pPr>
          </a:lstStyle>
          <a:p>
            <a:r>
              <a:rPr lang="en-US" altLang="ja-JP" sz="2400" b="1" dirty="0">
                <a:solidFill>
                  <a:srgbClr val="FF6600"/>
                </a:solidFill>
                <a:latin typeface="HG丸ｺﾞｼｯｸM-PRO" pitchFamily="50" charset="-128"/>
                <a:ea typeface="HG丸ｺﾞｼｯｸM-PRO" pitchFamily="50" charset="-128"/>
              </a:rPr>
              <a:t>2 </a:t>
            </a:r>
            <a:r>
              <a:rPr lang="ja-JP" altLang="en-US" sz="2400" b="1" dirty="0">
                <a:solidFill>
                  <a:srgbClr val="FF6600"/>
                </a:solidFill>
                <a:latin typeface="HG丸ｺﾞｼｯｸM-PRO" pitchFamily="50" charset="-128"/>
                <a:ea typeface="HG丸ｺﾞｼｯｸM-PRO" pitchFamily="50" charset="-128"/>
              </a:rPr>
              <a:t>子育て支援住宅（ハグ・テラス）</a:t>
            </a:r>
          </a:p>
        </p:txBody>
      </p:sp>
      <p:sp>
        <p:nvSpPr>
          <p:cNvPr id="3" name="四角形: 角を丸くする 2">
            <a:extLst>
              <a:ext uri="{FF2B5EF4-FFF2-40B4-BE49-F238E27FC236}">
                <a16:creationId xmlns:a16="http://schemas.microsoft.com/office/drawing/2014/main" id="{43F65F9C-DA8E-4C71-8317-7D3BEE136A90}"/>
              </a:ext>
            </a:extLst>
          </p:cNvPr>
          <p:cNvSpPr/>
          <p:nvPr/>
        </p:nvSpPr>
        <p:spPr>
          <a:xfrm>
            <a:off x="2175155" y="4495803"/>
            <a:ext cx="1371609" cy="216025"/>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200" dirty="0"/>
              <a:t>子育て支援住宅</a:t>
            </a:r>
          </a:p>
        </p:txBody>
      </p:sp>
      <p:sp>
        <p:nvSpPr>
          <p:cNvPr id="8" name="四角形: 角を丸くする 7">
            <a:extLst>
              <a:ext uri="{FF2B5EF4-FFF2-40B4-BE49-F238E27FC236}">
                <a16:creationId xmlns:a16="http://schemas.microsoft.com/office/drawing/2014/main" id="{5DBA485D-991D-4DB5-BC3D-6741868421D3}"/>
              </a:ext>
            </a:extLst>
          </p:cNvPr>
          <p:cNvSpPr/>
          <p:nvPr/>
        </p:nvSpPr>
        <p:spPr>
          <a:xfrm>
            <a:off x="3803065" y="4509656"/>
            <a:ext cx="1371609" cy="216025"/>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100" b="1"/>
              <a:t>アフタースクール</a:t>
            </a:r>
            <a:endParaRPr kumimoji="1" lang="ja-JP" altLang="en-US" sz="1100" b="1" dirty="0"/>
          </a:p>
        </p:txBody>
      </p:sp>
      <p:sp>
        <p:nvSpPr>
          <p:cNvPr id="9" name="四角形: 角を丸くする 8">
            <a:extLst>
              <a:ext uri="{FF2B5EF4-FFF2-40B4-BE49-F238E27FC236}">
                <a16:creationId xmlns:a16="http://schemas.microsoft.com/office/drawing/2014/main" id="{28D7AE01-CD50-4EB9-9657-B97DA566E171}"/>
              </a:ext>
            </a:extLst>
          </p:cNvPr>
          <p:cNvSpPr/>
          <p:nvPr/>
        </p:nvSpPr>
        <p:spPr>
          <a:xfrm>
            <a:off x="4274121" y="4745186"/>
            <a:ext cx="1371609" cy="216025"/>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100" dirty="0"/>
              <a:t>ママカフェ</a:t>
            </a:r>
          </a:p>
        </p:txBody>
      </p:sp>
    </p:spTree>
    <p:extLst>
      <p:ext uri="{BB962C8B-B14F-4D97-AF65-F5344CB8AC3E}">
        <p14:creationId xmlns:p14="http://schemas.microsoft.com/office/powerpoint/2010/main" val="22367861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05929F-A5B9-443F-BE55-5555E829FF89}"/>
              </a:ext>
            </a:extLst>
          </p:cNvPr>
          <p:cNvSpPr>
            <a:spLocks noGrp="1"/>
          </p:cNvSpPr>
          <p:nvPr>
            <p:ph type="title"/>
          </p:nvPr>
        </p:nvSpPr>
        <p:spPr>
          <a:xfrm>
            <a:off x="163078" y="343594"/>
            <a:ext cx="10209829" cy="1904069"/>
          </a:xfrm>
        </p:spPr>
        <p:style>
          <a:lnRef idx="2">
            <a:schemeClr val="accent2"/>
          </a:lnRef>
          <a:fillRef idx="1">
            <a:schemeClr val="lt1"/>
          </a:fillRef>
          <a:effectRef idx="0">
            <a:schemeClr val="accent2"/>
          </a:effectRef>
          <a:fontRef idx="minor">
            <a:schemeClr val="dk1"/>
          </a:fontRef>
        </p:style>
        <p:txBody>
          <a:bodyPr>
            <a:normAutofit/>
          </a:bodyPr>
          <a:lstStyle/>
          <a:p>
            <a:r>
              <a:rPr lang="ja-JP" altLang="en-US" sz="2800" b="1" dirty="0"/>
              <a:t>岡山県津山市</a:t>
            </a:r>
            <a:br>
              <a:rPr lang="en-US" altLang="ja-JP" sz="2800" b="1" dirty="0"/>
            </a:br>
            <a:r>
              <a:rPr lang="ja-JP" altLang="en-US" sz="2800" b="1" dirty="0"/>
              <a:t>旧苅田家町家群を活用した施設の公共施設等</a:t>
            </a:r>
            <a:r>
              <a:rPr lang="ja-JP" altLang="en-US" sz="2800" b="1" dirty="0">
                <a:solidFill>
                  <a:srgbClr val="FF0000"/>
                </a:solidFill>
              </a:rPr>
              <a:t>運営権</a:t>
            </a:r>
            <a:r>
              <a:rPr lang="en-US" altLang="ja-JP" sz="2800" b="1" dirty="0"/>
              <a:t>	18/12</a:t>
            </a:r>
            <a:br>
              <a:rPr lang="en-US" altLang="ja-JP" sz="2800" b="1" dirty="0"/>
            </a:br>
            <a:br>
              <a:rPr lang="en-US" altLang="ja-JP" sz="2800" b="1" dirty="0"/>
            </a:br>
            <a:r>
              <a:rPr lang="ja-JP" altLang="en-US" sz="2800" b="1" dirty="0"/>
              <a:t>持参金付き運営権（運営を引き受けてくれる民間に支払う）</a:t>
            </a:r>
            <a:endParaRPr lang="en-US" altLang="zh-TW" sz="2800" b="1" dirty="0"/>
          </a:p>
        </p:txBody>
      </p:sp>
      <p:sp>
        <p:nvSpPr>
          <p:cNvPr id="3" name="コンテンツ プレースホルダー 2">
            <a:extLst>
              <a:ext uri="{FF2B5EF4-FFF2-40B4-BE49-F238E27FC236}">
                <a16:creationId xmlns:a16="http://schemas.microsoft.com/office/drawing/2014/main" id="{A70E396C-24CA-4C49-93FF-9DF7DED11471}"/>
              </a:ext>
            </a:extLst>
          </p:cNvPr>
          <p:cNvSpPr>
            <a:spLocks noGrp="1"/>
          </p:cNvSpPr>
          <p:nvPr>
            <p:ph idx="1"/>
          </p:nvPr>
        </p:nvSpPr>
        <p:spPr>
          <a:xfrm>
            <a:off x="690081" y="2326441"/>
            <a:ext cx="6089292" cy="3829742"/>
          </a:xfrm>
        </p:spPr>
        <p:txBody>
          <a:bodyPr>
            <a:noAutofit/>
          </a:bodyPr>
          <a:lstStyle/>
          <a:p>
            <a:r>
              <a:rPr lang="ja-JP" altLang="en-US" sz="1800" b="1" dirty="0"/>
              <a:t>発注者</a:t>
            </a:r>
            <a:r>
              <a:rPr lang="en-US" altLang="ja-JP" sz="1800" b="1" dirty="0"/>
              <a:t>	</a:t>
            </a:r>
            <a:r>
              <a:rPr lang="ja-JP" altLang="en-US" sz="1800" b="1" dirty="0"/>
              <a:t>岡山県</a:t>
            </a:r>
            <a:r>
              <a:rPr lang="en-US" altLang="ja-JP" sz="1800" b="1" dirty="0"/>
              <a:t>	</a:t>
            </a:r>
            <a:r>
              <a:rPr lang="ja-JP" altLang="en-US" sz="1800" b="1" dirty="0"/>
              <a:t>津山市　歴史まちづくり推進室　</a:t>
            </a:r>
            <a:endParaRPr lang="en-US" altLang="ja-JP" sz="1800" b="1" dirty="0"/>
          </a:p>
          <a:p>
            <a:r>
              <a:rPr lang="ja-JP" altLang="en-US" sz="1800" b="1" dirty="0"/>
              <a:t>分野：</a:t>
            </a:r>
            <a:r>
              <a:rPr lang="en-US" altLang="ja-JP" sz="1800" b="1" dirty="0"/>
              <a:t>	</a:t>
            </a:r>
            <a:r>
              <a:rPr lang="ja-JP" altLang="en-US" sz="1800" b="1" dirty="0"/>
              <a:t>教育文化施設その他</a:t>
            </a:r>
          </a:p>
          <a:p>
            <a:r>
              <a:rPr lang="ja-JP" altLang="en-US" sz="1800" b="1" dirty="0"/>
              <a:t>事業内容：旧苅田家付属町家群を活用した施設を整備する。</a:t>
            </a:r>
          </a:p>
          <a:p>
            <a:r>
              <a:rPr lang="ja-JP" altLang="en-US" sz="1800" b="1" dirty="0"/>
              <a:t>事業期間：運営権設定日から２０４０年３月末日まで（</a:t>
            </a:r>
            <a:r>
              <a:rPr lang="en-US" altLang="ja-JP" sz="1800" b="1" dirty="0"/>
              <a:t>20</a:t>
            </a:r>
            <a:r>
              <a:rPr lang="ja-JP" altLang="en-US" sz="1800" b="1" dirty="0"/>
              <a:t>年）</a:t>
            </a:r>
          </a:p>
          <a:p>
            <a:r>
              <a:rPr lang="ja-JP" altLang="en-US" sz="1800" b="1" dirty="0"/>
              <a:t>事業方式：サービス購入型＋独立採算型</a:t>
            </a:r>
            <a:r>
              <a:rPr lang="en-US" altLang="ja-JP" sz="1800" b="1" dirty="0"/>
              <a:t>	</a:t>
            </a:r>
            <a:r>
              <a:rPr lang="ja-JP" altLang="en-US" sz="1800" b="1" dirty="0"/>
              <a:t>運営権方式</a:t>
            </a:r>
          </a:p>
          <a:p>
            <a:r>
              <a:rPr lang="ja-JP" altLang="en-US" sz="1800" b="1" dirty="0"/>
              <a:t>事業選定方法：公募型プロポーザル</a:t>
            </a:r>
          </a:p>
          <a:p>
            <a:endParaRPr kumimoji="1" lang="ja-JP" altLang="en-US" sz="1600" b="1" dirty="0"/>
          </a:p>
        </p:txBody>
      </p:sp>
      <p:sp>
        <p:nvSpPr>
          <p:cNvPr id="4" name="楕円 3">
            <a:extLst>
              <a:ext uri="{FF2B5EF4-FFF2-40B4-BE49-F238E27FC236}">
                <a16:creationId xmlns:a16="http://schemas.microsoft.com/office/drawing/2014/main" id="{B4967884-7DB1-42F5-89D6-7C8659BEDD6A}"/>
              </a:ext>
            </a:extLst>
          </p:cNvPr>
          <p:cNvSpPr/>
          <p:nvPr/>
        </p:nvSpPr>
        <p:spPr>
          <a:xfrm>
            <a:off x="6680537" y="2247663"/>
            <a:ext cx="4821382" cy="3618806"/>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600" dirty="0"/>
              <a:t>直轄でやるより</a:t>
            </a:r>
            <a:endParaRPr kumimoji="1" lang="en-US" altLang="ja-JP" sz="1600" dirty="0"/>
          </a:p>
          <a:p>
            <a:pPr algn="ctr"/>
            <a:r>
              <a:rPr kumimoji="1" lang="ja-JP" altLang="en-US" sz="1600" dirty="0"/>
              <a:t>財政負担が下がる提案があれば民間にまかせる（運営権）</a:t>
            </a:r>
            <a:endParaRPr kumimoji="1" lang="en-US" altLang="ja-JP" sz="1600" dirty="0"/>
          </a:p>
          <a:p>
            <a:pPr algn="ctr"/>
            <a:r>
              <a:rPr kumimoji="1" lang="ja-JP" altLang="en-US" sz="1600" dirty="0"/>
              <a:t>財政負担が「０」になれば</a:t>
            </a:r>
            <a:endParaRPr kumimoji="1" lang="en-US" altLang="ja-JP" sz="1600" dirty="0"/>
          </a:p>
          <a:p>
            <a:pPr algn="ctr"/>
            <a:r>
              <a:rPr kumimoji="1" lang="ja-JP" altLang="en-US" sz="1600" dirty="0"/>
              <a:t>もっといい。</a:t>
            </a:r>
            <a:endParaRPr kumimoji="1" lang="en-US" altLang="ja-JP" sz="1600" dirty="0"/>
          </a:p>
          <a:p>
            <a:pPr algn="ctr"/>
            <a:r>
              <a:rPr kumimoji="1" lang="ja-JP" altLang="en-US" sz="1600" dirty="0"/>
              <a:t>さらに</a:t>
            </a:r>
            <a:endParaRPr kumimoji="1" lang="en-US" altLang="ja-JP" sz="1600" dirty="0"/>
          </a:p>
          <a:p>
            <a:pPr algn="ctr"/>
            <a:r>
              <a:rPr kumimoji="1" lang="ja-JP" altLang="en-US" sz="1600" dirty="0"/>
              <a:t>運営権料はらってくれるなら</a:t>
            </a:r>
            <a:endParaRPr kumimoji="1" lang="en-US" altLang="ja-JP" sz="1600" dirty="0"/>
          </a:p>
          <a:p>
            <a:pPr algn="ctr"/>
            <a:r>
              <a:rPr kumimoji="1" lang="ja-JP" altLang="en-US" sz="1600" dirty="0"/>
              <a:t>もっといい</a:t>
            </a:r>
            <a:endParaRPr kumimoji="1" lang="en-US" altLang="ja-JP" sz="1600" dirty="0"/>
          </a:p>
          <a:p>
            <a:pPr algn="ctr"/>
            <a:endParaRPr kumimoji="1" lang="en-US" altLang="ja-JP" sz="1600" dirty="0"/>
          </a:p>
          <a:p>
            <a:pPr algn="ctr"/>
            <a:r>
              <a:rPr kumimoji="1" lang="ja-JP" altLang="en-US" sz="1600" dirty="0"/>
              <a:t>来訪者が増える・観光客が来る</a:t>
            </a:r>
            <a:endParaRPr kumimoji="1" lang="en-US" altLang="ja-JP" sz="1600" dirty="0"/>
          </a:p>
          <a:p>
            <a:pPr algn="ctr"/>
            <a:r>
              <a:rPr kumimoji="1" lang="ja-JP" altLang="en-US" sz="1600" dirty="0"/>
              <a:t>地域の活性化・消費税収入</a:t>
            </a:r>
            <a:endParaRPr kumimoji="1" lang="en-US" altLang="ja-JP" sz="1600" dirty="0"/>
          </a:p>
          <a:p>
            <a:pPr algn="ctr"/>
            <a:r>
              <a:rPr kumimoji="1" lang="ja-JP" altLang="en-US" sz="1600" dirty="0"/>
              <a:t>地元企業の収入増</a:t>
            </a:r>
            <a:endParaRPr kumimoji="1" lang="en-US" altLang="ja-JP" sz="1600" dirty="0"/>
          </a:p>
          <a:p>
            <a:pPr algn="ctr"/>
            <a:r>
              <a:rPr kumimoji="1" lang="ja-JP" altLang="en-US" sz="1600" dirty="0"/>
              <a:t>などの効果</a:t>
            </a:r>
          </a:p>
        </p:txBody>
      </p:sp>
    </p:spTree>
    <p:extLst>
      <p:ext uri="{BB962C8B-B14F-4D97-AF65-F5344CB8AC3E}">
        <p14:creationId xmlns:p14="http://schemas.microsoft.com/office/powerpoint/2010/main" val="6650965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CB2B97D3-A5BF-4AB2-90E7-982B728E122A}"/>
              </a:ext>
            </a:extLst>
          </p:cNvPr>
          <p:cNvSpPr>
            <a:spLocks noGrp="1"/>
          </p:cNvSpPr>
          <p:nvPr>
            <p:ph type="title"/>
          </p:nvPr>
        </p:nvSpPr>
        <p:spPr/>
        <p:txBody>
          <a:bodyPr/>
          <a:lstStyle/>
          <a:p>
            <a:r>
              <a:rPr lang="ja-JP" altLang="en-US" dirty="0"/>
              <a:t>その他優良な事例</a:t>
            </a:r>
          </a:p>
        </p:txBody>
      </p:sp>
    </p:spTree>
    <p:extLst>
      <p:ext uri="{BB962C8B-B14F-4D97-AF65-F5344CB8AC3E}">
        <p14:creationId xmlns:p14="http://schemas.microsoft.com/office/powerpoint/2010/main" val="1224146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A90DDFEE-97F8-4504-8487-79A0F24A769D}"/>
              </a:ext>
            </a:extLst>
          </p:cNvPr>
          <p:cNvSpPr>
            <a:spLocks noGrp="1"/>
          </p:cNvSpPr>
          <p:nvPr>
            <p:ph type="title"/>
          </p:nvPr>
        </p:nvSpPr>
        <p:spPr>
          <a:xfrm>
            <a:off x="2156015" y="365126"/>
            <a:ext cx="7625096" cy="552130"/>
          </a:xfrm>
        </p:spPr>
        <p:style>
          <a:lnRef idx="2">
            <a:schemeClr val="accent2"/>
          </a:lnRef>
          <a:fillRef idx="1">
            <a:schemeClr val="lt1"/>
          </a:fillRef>
          <a:effectRef idx="0">
            <a:schemeClr val="accent2"/>
          </a:effectRef>
          <a:fontRef idx="minor">
            <a:schemeClr val="dk1"/>
          </a:fontRef>
        </p:style>
        <p:txBody>
          <a:bodyPr>
            <a:normAutofit fontScale="90000"/>
          </a:bodyPr>
          <a:lstStyle/>
          <a:p>
            <a:pPr algn="ctr"/>
            <a:r>
              <a:rPr lang="ja-JP" altLang="en-US" dirty="0"/>
              <a:t>公民連携（ＰＰＰ・ＰＦＩ）とは</a:t>
            </a:r>
          </a:p>
        </p:txBody>
      </p:sp>
      <p:sp>
        <p:nvSpPr>
          <p:cNvPr id="5" name="四角形: 角を丸くする 4">
            <a:extLst>
              <a:ext uri="{FF2B5EF4-FFF2-40B4-BE49-F238E27FC236}">
                <a16:creationId xmlns:a16="http://schemas.microsoft.com/office/drawing/2014/main" id="{471AA587-3C45-41A9-836C-9F76BBE27F31}"/>
              </a:ext>
            </a:extLst>
          </p:cNvPr>
          <p:cNvSpPr/>
          <p:nvPr/>
        </p:nvSpPr>
        <p:spPr>
          <a:xfrm>
            <a:off x="1394013" y="1392443"/>
            <a:ext cx="2272553" cy="625475"/>
          </a:xfrm>
          <a:prstGeom prst="roundRect">
            <a:avLst/>
          </a:prstGeom>
          <a:ln w="57150"/>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自治体の</a:t>
            </a:r>
            <a:endParaRPr kumimoji="1" lang="en-US" altLang="ja-JP" dirty="0"/>
          </a:p>
          <a:p>
            <a:pPr algn="ctr"/>
            <a:r>
              <a:rPr kumimoji="1" lang="ja-JP" altLang="en-US" dirty="0"/>
              <a:t>公共事業発注</a:t>
            </a:r>
          </a:p>
        </p:txBody>
      </p:sp>
      <p:sp>
        <p:nvSpPr>
          <p:cNvPr id="7" name="四角形: 角を丸くする 6">
            <a:extLst>
              <a:ext uri="{FF2B5EF4-FFF2-40B4-BE49-F238E27FC236}">
                <a16:creationId xmlns:a16="http://schemas.microsoft.com/office/drawing/2014/main" id="{C5457E3B-B35D-4C7A-9D82-8B080FB90224}"/>
              </a:ext>
            </a:extLst>
          </p:cNvPr>
          <p:cNvSpPr/>
          <p:nvPr/>
        </p:nvSpPr>
        <p:spPr>
          <a:xfrm>
            <a:off x="1394011" y="2177304"/>
            <a:ext cx="2272553" cy="62547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600" dirty="0"/>
              <a:t>地方自治法に基づく</a:t>
            </a:r>
            <a:endParaRPr lang="en-US" altLang="ja-JP" sz="1600" dirty="0"/>
          </a:p>
          <a:p>
            <a:pPr algn="ctr"/>
            <a:r>
              <a:rPr kumimoji="1" lang="ja-JP" altLang="en-US" sz="1600" dirty="0"/>
              <a:t>様々な規制がじゃま</a:t>
            </a:r>
            <a:endParaRPr kumimoji="1" lang="en-US" altLang="ja-JP" sz="1600" dirty="0"/>
          </a:p>
        </p:txBody>
      </p:sp>
      <p:sp>
        <p:nvSpPr>
          <p:cNvPr id="8" name="四角形: 角を丸くする 7">
            <a:extLst>
              <a:ext uri="{FF2B5EF4-FFF2-40B4-BE49-F238E27FC236}">
                <a16:creationId xmlns:a16="http://schemas.microsoft.com/office/drawing/2014/main" id="{CA4E9017-DC57-446D-B4FD-463E2A0B309B}"/>
              </a:ext>
            </a:extLst>
          </p:cNvPr>
          <p:cNvSpPr/>
          <p:nvPr/>
        </p:nvSpPr>
        <p:spPr>
          <a:xfrm>
            <a:off x="750077" y="3136523"/>
            <a:ext cx="3042217" cy="128759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600" dirty="0"/>
              <a:t>行政財産の多目的利用禁止</a:t>
            </a:r>
            <a:endParaRPr kumimoji="1" lang="en-US" altLang="ja-JP" sz="1600" dirty="0"/>
          </a:p>
          <a:p>
            <a:pPr algn="ctr"/>
            <a:r>
              <a:rPr lang="ja-JP" altLang="en-US" sz="1600" dirty="0"/>
              <a:t>民間収益施設併設禁止</a:t>
            </a:r>
            <a:endParaRPr lang="en-US" altLang="ja-JP" sz="1600" dirty="0"/>
          </a:p>
          <a:p>
            <a:pPr algn="ctr"/>
            <a:r>
              <a:rPr kumimoji="1" lang="ja-JP" altLang="en-US" sz="1600" dirty="0"/>
              <a:t>長期債務負担の禁止</a:t>
            </a:r>
            <a:endParaRPr kumimoji="1" lang="en-US" altLang="ja-JP" sz="1600" dirty="0"/>
          </a:p>
          <a:p>
            <a:pPr algn="ctr"/>
            <a:r>
              <a:rPr lang="ja-JP" altLang="en-US" sz="1600" dirty="0"/>
              <a:t>民間債務の禁止など</a:t>
            </a:r>
            <a:endParaRPr kumimoji="1" lang="ja-JP" altLang="en-US" sz="1600" dirty="0"/>
          </a:p>
        </p:txBody>
      </p:sp>
      <p:sp>
        <p:nvSpPr>
          <p:cNvPr id="9" name="四角形: 角を丸くする 8">
            <a:extLst>
              <a:ext uri="{FF2B5EF4-FFF2-40B4-BE49-F238E27FC236}">
                <a16:creationId xmlns:a16="http://schemas.microsoft.com/office/drawing/2014/main" id="{2232564D-A278-4025-BACE-26B7307B4F02}"/>
              </a:ext>
            </a:extLst>
          </p:cNvPr>
          <p:cNvSpPr/>
          <p:nvPr/>
        </p:nvSpPr>
        <p:spPr>
          <a:xfrm>
            <a:off x="2918013" y="4804416"/>
            <a:ext cx="2272553" cy="1176132"/>
          </a:xfrm>
          <a:prstGeom prst="roundRect">
            <a:avLst/>
          </a:prstGeom>
          <a:solidFill>
            <a:srgbClr val="FFFFCC"/>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dirty="0"/>
              <a:t>横持法で規制緩和</a:t>
            </a:r>
            <a:endParaRPr lang="en-US" altLang="ja-JP" dirty="0"/>
          </a:p>
          <a:p>
            <a:pPr algn="ctr"/>
            <a:r>
              <a:rPr kumimoji="1" lang="ja-JP" altLang="en-US" dirty="0"/>
              <a:t>ＰＦＩ法制定</a:t>
            </a:r>
            <a:endParaRPr kumimoji="1" lang="en-US" altLang="ja-JP" dirty="0"/>
          </a:p>
          <a:p>
            <a:pPr algn="ctr"/>
            <a:r>
              <a:rPr lang="ja-JP" altLang="en-US" dirty="0"/>
              <a:t>（</a:t>
            </a:r>
            <a:r>
              <a:rPr lang="en-US" altLang="ja-JP" dirty="0"/>
              <a:t>1999</a:t>
            </a:r>
            <a:r>
              <a:rPr lang="ja-JP" altLang="en-US" dirty="0"/>
              <a:t>年）</a:t>
            </a:r>
            <a:endParaRPr kumimoji="1" lang="en-US" altLang="ja-JP" dirty="0"/>
          </a:p>
        </p:txBody>
      </p:sp>
      <p:sp>
        <p:nvSpPr>
          <p:cNvPr id="10" name="四角形: 角を丸くする 9">
            <a:extLst>
              <a:ext uri="{FF2B5EF4-FFF2-40B4-BE49-F238E27FC236}">
                <a16:creationId xmlns:a16="http://schemas.microsoft.com/office/drawing/2014/main" id="{A8C0D8EE-ED08-40A1-94C3-8CAE96A95959}"/>
              </a:ext>
            </a:extLst>
          </p:cNvPr>
          <p:cNvSpPr/>
          <p:nvPr/>
        </p:nvSpPr>
        <p:spPr>
          <a:xfrm>
            <a:off x="4482799" y="2159366"/>
            <a:ext cx="3042218" cy="223333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600" dirty="0"/>
              <a:t>行政財産の多目的利用可能</a:t>
            </a:r>
            <a:endParaRPr kumimoji="1" lang="en-US" altLang="ja-JP" sz="1600" dirty="0"/>
          </a:p>
          <a:p>
            <a:pPr algn="ctr"/>
            <a:r>
              <a:rPr lang="ja-JP" altLang="en-US" sz="1600" dirty="0"/>
              <a:t>民間収益施設併設可能</a:t>
            </a:r>
            <a:endParaRPr lang="en-US" altLang="ja-JP" sz="1600" dirty="0"/>
          </a:p>
          <a:p>
            <a:pPr algn="ctr"/>
            <a:r>
              <a:rPr kumimoji="1" lang="ja-JP" altLang="en-US" sz="1600" dirty="0"/>
              <a:t>長期債務負担可能</a:t>
            </a:r>
            <a:endParaRPr kumimoji="1" lang="en-US" altLang="ja-JP" sz="1600" dirty="0"/>
          </a:p>
          <a:p>
            <a:pPr algn="ctr"/>
            <a:r>
              <a:rPr lang="ja-JP" altLang="en-US" sz="1600" dirty="0"/>
              <a:t>民間債務可能</a:t>
            </a:r>
            <a:endParaRPr lang="en-US" altLang="ja-JP" sz="1600" dirty="0"/>
          </a:p>
          <a:p>
            <a:pPr algn="ctr"/>
            <a:endParaRPr kumimoji="1" lang="en-US" altLang="ja-JP" sz="1600" dirty="0"/>
          </a:p>
          <a:p>
            <a:pPr algn="ctr"/>
            <a:r>
              <a:rPr kumimoji="1" lang="ja-JP" altLang="en-US" sz="1600" dirty="0"/>
              <a:t>あらたに</a:t>
            </a:r>
            <a:endParaRPr kumimoji="1" lang="en-US" altLang="ja-JP" sz="1600" dirty="0"/>
          </a:p>
          <a:p>
            <a:pPr algn="ctr"/>
            <a:r>
              <a:rPr lang="ja-JP" altLang="en-US" sz="1600" dirty="0"/>
              <a:t>運営権設定可能（</a:t>
            </a:r>
            <a:r>
              <a:rPr lang="en-US" altLang="ja-JP" sz="1600" dirty="0"/>
              <a:t>2013</a:t>
            </a:r>
            <a:r>
              <a:rPr lang="ja-JP" altLang="en-US" sz="1600" dirty="0"/>
              <a:t>年）</a:t>
            </a:r>
            <a:endParaRPr kumimoji="1" lang="ja-JP" altLang="en-US" sz="1600" dirty="0"/>
          </a:p>
        </p:txBody>
      </p:sp>
      <p:sp>
        <p:nvSpPr>
          <p:cNvPr id="11" name="四角形: 角を丸くする 10">
            <a:extLst>
              <a:ext uri="{FF2B5EF4-FFF2-40B4-BE49-F238E27FC236}">
                <a16:creationId xmlns:a16="http://schemas.microsoft.com/office/drawing/2014/main" id="{19EAEC79-DFBE-4D7D-985D-AAD955B08B4A}"/>
              </a:ext>
            </a:extLst>
          </p:cNvPr>
          <p:cNvSpPr/>
          <p:nvPr/>
        </p:nvSpPr>
        <p:spPr>
          <a:xfrm>
            <a:off x="6387352" y="4996516"/>
            <a:ext cx="2992422" cy="960160"/>
          </a:xfrm>
          <a:prstGeom prst="roundRect">
            <a:avLst/>
          </a:prstGeom>
          <a:solidFill>
            <a:srgbClr val="CCECFF"/>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ＰＦＩ法による</a:t>
            </a:r>
            <a:endParaRPr kumimoji="1" lang="en-US" altLang="ja-JP" dirty="0"/>
          </a:p>
          <a:p>
            <a:pPr algn="ctr"/>
            <a:r>
              <a:rPr kumimoji="1" lang="ja-JP" altLang="en-US" dirty="0"/>
              <a:t>ＰＦＩ事業を利用して</a:t>
            </a:r>
            <a:endParaRPr kumimoji="1" lang="en-US" altLang="ja-JP" dirty="0"/>
          </a:p>
          <a:p>
            <a:pPr algn="ctr"/>
            <a:r>
              <a:rPr lang="ja-JP" altLang="en-US" dirty="0"/>
              <a:t>行財政改革</a:t>
            </a:r>
            <a:endParaRPr kumimoji="1" lang="en-US" altLang="ja-JP" dirty="0"/>
          </a:p>
        </p:txBody>
      </p:sp>
      <p:sp>
        <p:nvSpPr>
          <p:cNvPr id="12" name="四角形: 角を丸くする 11">
            <a:extLst>
              <a:ext uri="{FF2B5EF4-FFF2-40B4-BE49-F238E27FC236}">
                <a16:creationId xmlns:a16="http://schemas.microsoft.com/office/drawing/2014/main" id="{918F2145-ACE6-4F7C-A2A2-7DA1A5CF0CC3}"/>
              </a:ext>
            </a:extLst>
          </p:cNvPr>
          <p:cNvSpPr/>
          <p:nvPr/>
        </p:nvSpPr>
        <p:spPr>
          <a:xfrm>
            <a:off x="7929280" y="4303059"/>
            <a:ext cx="3042217" cy="34182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dirty="0"/>
              <a:t>財政負担の軽減</a:t>
            </a:r>
            <a:endParaRPr kumimoji="1" lang="en-US" altLang="ja-JP" dirty="0"/>
          </a:p>
        </p:txBody>
      </p:sp>
      <p:sp>
        <p:nvSpPr>
          <p:cNvPr id="13" name="四角形: 角を丸くする 12">
            <a:extLst>
              <a:ext uri="{FF2B5EF4-FFF2-40B4-BE49-F238E27FC236}">
                <a16:creationId xmlns:a16="http://schemas.microsoft.com/office/drawing/2014/main" id="{DDFA43E0-880E-46BB-AE06-AC4E69AA0BCB}"/>
              </a:ext>
            </a:extLst>
          </p:cNvPr>
          <p:cNvSpPr/>
          <p:nvPr/>
        </p:nvSpPr>
        <p:spPr>
          <a:xfrm>
            <a:off x="7947208" y="3908613"/>
            <a:ext cx="3042218" cy="30591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dirty="0"/>
              <a:t>公民の入札労力軽減</a:t>
            </a:r>
            <a:endParaRPr kumimoji="1" lang="en-US" altLang="ja-JP" dirty="0"/>
          </a:p>
        </p:txBody>
      </p:sp>
      <p:sp>
        <p:nvSpPr>
          <p:cNvPr id="14" name="四角形: 角を丸くする 13">
            <a:extLst>
              <a:ext uri="{FF2B5EF4-FFF2-40B4-BE49-F238E27FC236}">
                <a16:creationId xmlns:a16="http://schemas.microsoft.com/office/drawing/2014/main" id="{13B9466C-B807-4126-A1C3-80637F0F974A}"/>
              </a:ext>
            </a:extLst>
          </p:cNvPr>
          <p:cNvSpPr/>
          <p:nvPr/>
        </p:nvSpPr>
        <p:spPr>
          <a:xfrm>
            <a:off x="7956172" y="3465755"/>
            <a:ext cx="3042218" cy="34229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dirty="0"/>
              <a:t>公共事業のスピードアップ</a:t>
            </a:r>
            <a:endParaRPr kumimoji="1" lang="en-US" altLang="ja-JP" dirty="0"/>
          </a:p>
        </p:txBody>
      </p:sp>
      <p:sp>
        <p:nvSpPr>
          <p:cNvPr id="15" name="四角形: 角を丸くする 14">
            <a:extLst>
              <a:ext uri="{FF2B5EF4-FFF2-40B4-BE49-F238E27FC236}">
                <a16:creationId xmlns:a16="http://schemas.microsoft.com/office/drawing/2014/main" id="{4BB9FC8B-F46C-4DAB-9038-1B8D47BD905C}"/>
              </a:ext>
            </a:extLst>
          </p:cNvPr>
          <p:cNvSpPr/>
          <p:nvPr/>
        </p:nvSpPr>
        <p:spPr>
          <a:xfrm>
            <a:off x="7958862" y="2995106"/>
            <a:ext cx="3042218" cy="39445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600" dirty="0"/>
              <a:t>公共資産による財政収入増加</a:t>
            </a:r>
            <a:endParaRPr kumimoji="1" lang="en-US" altLang="ja-JP" sz="1600" dirty="0"/>
          </a:p>
        </p:txBody>
      </p:sp>
      <p:sp>
        <p:nvSpPr>
          <p:cNvPr id="16" name="矢印: 上カーブ 15">
            <a:extLst>
              <a:ext uri="{FF2B5EF4-FFF2-40B4-BE49-F238E27FC236}">
                <a16:creationId xmlns:a16="http://schemas.microsoft.com/office/drawing/2014/main" id="{76290D4E-C45F-4C1E-A8EB-75CB34A88201}"/>
              </a:ext>
            </a:extLst>
          </p:cNvPr>
          <p:cNvSpPr/>
          <p:nvPr/>
        </p:nvSpPr>
        <p:spPr>
          <a:xfrm rot="3083184">
            <a:off x="1647474" y="4838768"/>
            <a:ext cx="1359387" cy="619472"/>
          </a:xfrm>
          <a:prstGeom prst="curvedUpArrow">
            <a:avLst>
              <a:gd name="adj1" fmla="val 25000"/>
              <a:gd name="adj2" fmla="val 51249"/>
              <a:gd name="adj3" fmla="val 384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8" name="四角形: 角を丸くする 17">
            <a:extLst>
              <a:ext uri="{FF2B5EF4-FFF2-40B4-BE49-F238E27FC236}">
                <a16:creationId xmlns:a16="http://schemas.microsoft.com/office/drawing/2014/main" id="{EEC31E81-107E-4EEC-AE6F-335A4097E398}"/>
              </a:ext>
            </a:extLst>
          </p:cNvPr>
          <p:cNvSpPr/>
          <p:nvPr/>
        </p:nvSpPr>
        <p:spPr>
          <a:xfrm>
            <a:off x="8320143" y="1017814"/>
            <a:ext cx="2272553" cy="147254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公共事業発注改革</a:t>
            </a:r>
            <a:endParaRPr kumimoji="1" lang="en-US" altLang="ja-JP" dirty="0"/>
          </a:p>
          <a:p>
            <a:pPr algn="ctr"/>
            <a:endParaRPr kumimoji="1" lang="en-US" altLang="ja-JP" dirty="0"/>
          </a:p>
          <a:p>
            <a:pPr algn="ctr"/>
            <a:r>
              <a:rPr lang="ja-JP" altLang="en-US" sz="1400" dirty="0"/>
              <a:t>スピードアップ</a:t>
            </a:r>
            <a:endParaRPr kumimoji="1" lang="en-US" altLang="ja-JP" sz="1400" dirty="0"/>
          </a:p>
          <a:p>
            <a:pPr algn="ctr"/>
            <a:r>
              <a:rPr kumimoji="1" lang="ja-JP" altLang="en-US" sz="1400" dirty="0"/>
              <a:t>縦割り行政の改善</a:t>
            </a:r>
            <a:endParaRPr kumimoji="1" lang="en-US" altLang="ja-JP" sz="1400" dirty="0"/>
          </a:p>
          <a:p>
            <a:pPr algn="ctr"/>
            <a:r>
              <a:rPr lang="ja-JP" altLang="en-US" sz="1400" dirty="0"/>
              <a:t>単年度主義の改革</a:t>
            </a:r>
            <a:endParaRPr lang="en-US" altLang="ja-JP" sz="1400" dirty="0"/>
          </a:p>
          <a:p>
            <a:pPr algn="ctr"/>
            <a:r>
              <a:rPr kumimoji="1" lang="ja-JP" altLang="en-US" sz="1400" dirty="0"/>
              <a:t>等</a:t>
            </a:r>
            <a:endParaRPr kumimoji="1" lang="ja-JP" altLang="en-US" dirty="0"/>
          </a:p>
        </p:txBody>
      </p:sp>
      <p:cxnSp>
        <p:nvCxnSpPr>
          <p:cNvPr id="19" name="直線矢印コネクタ 18">
            <a:extLst>
              <a:ext uri="{FF2B5EF4-FFF2-40B4-BE49-F238E27FC236}">
                <a16:creationId xmlns:a16="http://schemas.microsoft.com/office/drawing/2014/main" id="{EDD49A63-F821-471C-87E7-83A8B71437BE}"/>
              </a:ext>
            </a:extLst>
          </p:cNvPr>
          <p:cNvCxnSpPr>
            <a:cxnSpLocks/>
            <a:stCxn id="9" idx="3"/>
            <a:endCxn id="10" idx="2"/>
          </p:cNvCxnSpPr>
          <p:nvPr/>
        </p:nvCxnSpPr>
        <p:spPr>
          <a:xfrm flipV="1">
            <a:off x="5190566" y="4392701"/>
            <a:ext cx="813342" cy="99978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a:extLst>
              <a:ext uri="{FF2B5EF4-FFF2-40B4-BE49-F238E27FC236}">
                <a16:creationId xmlns:a16="http://schemas.microsoft.com/office/drawing/2014/main" id="{CEE2066C-F34C-48AC-8AF5-585E48030AD5}"/>
              </a:ext>
            </a:extLst>
          </p:cNvPr>
          <p:cNvCxnSpPr>
            <a:cxnSpLocks/>
            <a:stCxn id="10" idx="2"/>
            <a:endCxn id="11" idx="0"/>
          </p:cNvCxnSpPr>
          <p:nvPr/>
        </p:nvCxnSpPr>
        <p:spPr>
          <a:xfrm>
            <a:off x="6003908" y="4392701"/>
            <a:ext cx="1879655" cy="60381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9" name="矢印: 上カーブ 28">
            <a:extLst>
              <a:ext uri="{FF2B5EF4-FFF2-40B4-BE49-F238E27FC236}">
                <a16:creationId xmlns:a16="http://schemas.microsoft.com/office/drawing/2014/main" id="{8EE6E1BD-6DB9-474B-8F24-3855F38BBBCB}"/>
              </a:ext>
            </a:extLst>
          </p:cNvPr>
          <p:cNvSpPr/>
          <p:nvPr/>
        </p:nvSpPr>
        <p:spPr>
          <a:xfrm rot="18626155">
            <a:off x="9016014" y="4998788"/>
            <a:ext cx="1359387" cy="619472"/>
          </a:xfrm>
          <a:prstGeom prst="curvedUpArrow">
            <a:avLst>
              <a:gd name="adj1" fmla="val 25000"/>
              <a:gd name="adj2" fmla="val 51249"/>
              <a:gd name="adj3" fmla="val 384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30" name="直線矢印コネクタ 29">
            <a:extLst>
              <a:ext uri="{FF2B5EF4-FFF2-40B4-BE49-F238E27FC236}">
                <a16:creationId xmlns:a16="http://schemas.microsoft.com/office/drawing/2014/main" id="{33A6BA2F-2456-4E86-ADD2-D1D675C6F7B1}"/>
              </a:ext>
            </a:extLst>
          </p:cNvPr>
          <p:cNvCxnSpPr>
            <a:cxnSpLocks/>
            <a:stCxn id="5" idx="3"/>
          </p:cNvCxnSpPr>
          <p:nvPr/>
        </p:nvCxnSpPr>
        <p:spPr>
          <a:xfrm>
            <a:off x="3666566" y="1705181"/>
            <a:ext cx="4653577"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43" name="矢印: 上下 42">
            <a:extLst>
              <a:ext uri="{FF2B5EF4-FFF2-40B4-BE49-F238E27FC236}">
                <a16:creationId xmlns:a16="http://schemas.microsoft.com/office/drawing/2014/main" id="{1B07A81C-D0CB-4EA7-9501-11AD75A85AB2}"/>
              </a:ext>
            </a:extLst>
          </p:cNvPr>
          <p:cNvSpPr/>
          <p:nvPr/>
        </p:nvSpPr>
        <p:spPr>
          <a:xfrm>
            <a:off x="9270556" y="2483182"/>
            <a:ext cx="414018" cy="588821"/>
          </a:xfrm>
          <a:prstGeom prst="upDownArrow">
            <a:avLst>
              <a:gd name="adj1" fmla="val 30434"/>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楕円 2">
            <a:extLst>
              <a:ext uri="{FF2B5EF4-FFF2-40B4-BE49-F238E27FC236}">
                <a16:creationId xmlns:a16="http://schemas.microsoft.com/office/drawing/2014/main" id="{251009C5-2EB4-4DCC-9FAA-6D8E80AD1890}"/>
              </a:ext>
            </a:extLst>
          </p:cNvPr>
          <p:cNvSpPr/>
          <p:nvPr/>
        </p:nvSpPr>
        <p:spPr>
          <a:xfrm>
            <a:off x="10118339" y="4565077"/>
            <a:ext cx="1828800" cy="1222339"/>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民間は</a:t>
            </a:r>
            <a:endParaRPr kumimoji="1" lang="en-US" altLang="ja-JP" dirty="0"/>
          </a:p>
          <a:p>
            <a:pPr algn="ctr"/>
            <a:r>
              <a:rPr kumimoji="1" lang="ja-JP" altLang="en-US" dirty="0"/>
              <a:t>これを実現するチーム</a:t>
            </a:r>
            <a:endParaRPr kumimoji="1" lang="en-US" altLang="ja-JP" dirty="0"/>
          </a:p>
          <a:p>
            <a:pPr algn="ctr"/>
            <a:r>
              <a:rPr kumimoji="1" lang="ja-JP" altLang="en-US" dirty="0"/>
              <a:t>編成</a:t>
            </a:r>
          </a:p>
        </p:txBody>
      </p:sp>
    </p:spTree>
    <p:extLst>
      <p:ext uri="{BB962C8B-B14F-4D97-AF65-F5344CB8AC3E}">
        <p14:creationId xmlns:p14="http://schemas.microsoft.com/office/powerpoint/2010/main" val="41213207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D2DB8A-8BB3-48AB-8ED3-9E1BB06709B8}"/>
              </a:ext>
            </a:extLst>
          </p:cNvPr>
          <p:cNvSpPr txBox="1">
            <a:spLocks/>
          </p:cNvSpPr>
          <p:nvPr/>
        </p:nvSpPr>
        <p:spPr>
          <a:xfrm>
            <a:off x="1296140" y="440252"/>
            <a:ext cx="6996069" cy="886626"/>
          </a:xfrm>
          <a:prstGeom prst="rect">
            <a:avLst/>
          </a:prstGeom>
        </p:spPr>
        <p:txBody>
          <a:bodyPr>
            <a:normAutofit fontScale="90000" lnSpcReduction="10000"/>
          </a:bodyPr>
          <a:lstStyle>
            <a:lvl1pPr algn="l" defTabSz="914400" rtl="0" eaLnBrk="1" latinLnBrk="0" hangingPunct="1">
              <a:lnSpc>
                <a:spcPct val="90000"/>
              </a:lnSpc>
              <a:spcBef>
                <a:spcPct val="0"/>
              </a:spcBef>
              <a:buNone/>
              <a:defRPr kumimoji="1" sz="3400" kern="1200">
                <a:solidFill>
                  <a:schemeClr val="tx1"/>
                </a:solidFill>
                <a:latin typeface="ＭＳ Ｐゴシック" panose="020B0600070205080204" pitchFamily="50" charset="-128"/>
                <a:ea typeface="ＭＳ Ｐゴシック" panose="020B0600070205080204" pitchFamily="50" charset="-128"/>
                <a:cs typeface="+mj-cs"/>
              </a:defRPr>
            </a:lvl1pPr>
          </a:lstStyle>
          <a:p>
            <a:r>
              <a:rPr lang="ja-JP" altLang="en-US" dirty="0"/>
              <a:t>まちづくり案件</a:t>
            </a:r>
            <a:r>
              <a:rPr lang="en-US" altLang="ja-JP" dirty="0"/>
              <a:t>:</a:t>
            </a:r>
            <a:r>
              <a:rPr lang="ja-JP" altLang="en-US" dirty="0"/>
              <a:t>西尾市</a:t>
            </a:r>
            <a:br>
              <a:rPr lang="en-US" altLang="ja-JP" dirty="0"/>
            </a:br>
            <a:r>
              <a:rPr lang="ja-JP" altLang="en-US" sz="3600" dirty="0"/>
              <a:t>（</a:t>
            </a:r>
            <a:r>
              <a:rPr lang="en-US" altLang="ja-JP" sz="3600" dirty="0"/>
              <a:t>40</a:t>
            </a:r>
            <a:r>
              <a:rPr lang="ja-JP" altLang="en-US" sz="3600" dirty="0"/>
              <a:t>年間にわたるまちづくりを一括契約）</a:t>
            </a:r>
            <a:endParaRPr lang="ja-JP" altLang="en-US" dirty="0"/>
          </a:p>
        </p:txBody>
      </p:sp>
      <p:sp>
        <p:nvSpPr>
          <p:cNvPr id="3" name="正方形/長方形 2">
            <a:extLst>
              <a:ext uri="{FF2B5EF4-FFF2-40B4-BE49-F238E27FC236}">
                <a16:creationId xmlns:a16="http://schemas.microsoft.com/office/drawing/2014/main" id="{290C6A40-ADDA-4789-BA4C-D967ACC9147C}"/>
              </a:ext>
            </a:extLst>
          </p:cNvPr>
          <p:cNvSpPr/>
          <p:nvPr/>
        </p:nvSpPr>
        <p:spPr>
          <a:xfrm>
            <a:off x="1296140" y="1629216"/>
            <a:ext cx="9889724" cy="4093428"/>
          </a:xfrm>
          <a:prstGeom prst="rect">
            <a:avLst/>
          </a:prstGeom>
        </p:spPr>
        <p:txBody>
          <a:bodyPr wrap="square">
            <a:spAutoFit/>
          </a:bodyPr>
          <a:lstStyle/>
          <a:p>
            <a:r>
              <a:rPr lang="ja-JP" altLang="en-US" sz="2000" dirty="0"/>
              <a:t>３ 期待される優先交渉権者の企画提案による効果</a:t>
            </a:r>
            <a:endParaRPr lang="en-US" altLang="ja-JP" sz="2000" dirty="0"/>
          </a:p>
          <a:p>
            <a:r>
              <a:rPr lang="ja-JP" altLang="en-US" sz="2000" dirty="0"/>
              <a:t> </a:t>
            </a:r>
            <a:r>
              <a:rPr lang="ja-JP" altLang="en-US" sz="2000" b="1" dirty="0">
                <a:solidFill>
                  <a:srgbClr val="FF0000"/>
                </a:solidFill>
              </a:rPr>
              <a:t>優先交渉権者の企画提案については、</a:t>
            </a:r>
            <a:endParaRPr lang="en-US" altLang="ja-JP" sz="2000" b="1" dirty="0">
              <a:solidFill>
                <a:srgbClr val="FF0000"/>
              </a:solidFill>
            </a:endParaRPr>
          </a:p>
          <a:p>
            <a:r>
              <a:rPr lang="ja-JP" altLang="en-US" sz="2000" b="1" dirty="0">
                <a:solidFill>
                  <a:srgbClr val="FF0000"/>
                </a:solidFill>
              </a:rPr>
              <a:t>行政では着想できない業務要求水準を超える付加価値</a:t>
            </a:r>
            <a:endParaRPr lang="en-US" altLang="ja-JP" sz="2000" b="1" dirty="0">
              <a:solidFill>
                <a:srgbClr val="FF0000"/>
              </a:solidFill>
            </a:endParaRPr>
          </a:p>
          <a:p>
            <a:r>
              <a:rPr lang="ja-JP" altLang="en-US" sz="2000" dirty="0"/>
              <a:t>市の新しい公共空間の実現に対する期待値として</a:t>
            </a:r>
            <a:r>
              <a:rPr lang="ja-JP" altLang="en-US" sz="2000" dirty="0" err="1"/>
              <a:t>認めらる</a:t>
            </a:r>
            <a:endParaRPr lang="en-US" altLang="ja-JP" sz="2000" dirty="0"/>
          </a:p>
          <a:p>
            <a:r>
              <a:rPr lang="ja-JP" altLang="en-US" sz="2000" dirty="0"/>
              <a:t> 西尾市方式のＰＦＩ手法が目指した地元企業による事業主体の構築</a:t>
            </a:r>
            <a:endParaRPr lang="en-US" altLang="ja-JP" sz="2000" dirty="0"/>
          </a:p>
          <a:p>
            <a:r>
              <a:rPr lang="ja-JP" altLang="en-US" sz="2000" dirty="0"/>
              <a:t>地域経 済の活性化が期待できる</a:t>
            </a:r>
            <a:endParaRPr lang="en-US" altLang="ja-JP" sz="2000" dirty="0"/>
          </a:p>
          <a:p>
            <a:r>
              <a:rPr lang="ja-JP" altLang="en-US" sz="2000" dirty="0"/>
              <a:t>市が直接実施する場合の財政負担額とＰＦＩ手法による 優先交渉権者の提案金額を比較すると、削減額：3,665,970,263円</a:t>
            </a:r>
            <a:r>
              <a:rPr lang="en-US" altLang="ja-JP" sz="2000" dirty="0"/>
              <a:t>	</a:t>
            </a:r>
            <a:r>
              <a:rPr lang="ja-JP" altLang="en-US" sz="2000" dirty="0"/>
              <a:t>削減率：10.08％</a:t>
            </a:r>
          </a:p>
          <a:p>
            <a:endParaRPr lang="ja-JP" altLang="en-US" sz="2000" dirty="0"/>
          </a:p>
          <a:p>
            <a:r>
              <a:rPr lang="ja-JP" altLang="en-US" sz="2000" dirty="0"/>
              <a:t>ア 市が直接実施する場合の財政負担額</a:t>
            </a:r>
            <a:r>
              <a:rPr lang="en-US" altLang="ja-JP" sz="2000" dirty="0"/>
              <a:t>		 </a:t>
            </a:r>
            <a:r>
              <a:rPr lang="ja-JP" altLang="en-US" sz="2000" dirty="0"/>
              <a:t>36,361,608,331円</a:t>
            </a:r>
          </a:p>
          <a:p>
            <a:r>
              <a:rPr lang="ja-JP" altLang="en-US" sz="2000" dirty="0"/>
              <a:t>イ ＰＦＩ手法による優先交渉権者の提案金額   32,695,638,068円</a:t>
            </a:r>
          </a:p>
          <a:p>
            <a:r>
              <a:rPr lang="ja-JP" altLang="en-US" sz="2000" dirty="0"/>
              <a:t>ウ 市の財政負担の削減額 → ア－イ</a:t>
            </a:r>
            <a:r>
              <a:rPr lang="en-US" altLang="ja-JP" sz="2000" dirty="0"/>
              <a:t>		</a:t>
            </a:r>
            <a:r>
              <a:rPr lang="ja-JP" altLang="en-US" sz="2000" dirty="0"/>
              <a:t>  3,665,970,263円</a:t>
            </a:r>
          </a:p>
          <a:p>
            <a:r>
              <a:rPr lang="ja-JP" altLang="en-US" sz="2000" dirty="0"/>
              <a:t>エ 市の財政負担の削減率</a:t>
            </a:r>
            <a:r>
              <a:rPr lang="en-US" altLang="ja-JP" sz="2000" dirty="0"/>
              <a:t>				   </a:t>
            </a:r>
            <a:r>
              <a:rPr lang="ja-JP" altLang="en-US" sz="2000" dirty="0"/>
              <a:t>10.08％ </a:t>
            </a:r>
          </a:p>
        </p:txBody>
      </p:sp>
      <p:sp>
        <p:nvSpPr>
          <p:cNvPr id="4" name="楕円 3">
            <a:extLst>
              <a:ext uri="{FF2B5EF4-FFF2-40B4-BE49-F238E27FC236}">
                <a16:creationId xmlns:a16="http://schemas.microsoft.com/office/drawing/2014/main" id="{1FBC4C37-8B64-4987-9CF4-F9F51C52F820}"/>
              </a:ext>
            </a:extLst>
          </p:cNvPr>
          <p:cNvSpPr/>
          <p:nvPr/>
        </p:nvSpPr>
        <p:spPr>
          <a:xfrm>
            <a:off x="9072282" y="246970"/>
            <a:ext cx="2765042" cy="27511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理想的な</a:t>
            </a:r>
            <a:endParaRPr kumimoji="1" lang="en-US" altLang="ja-JP" dirty="0"/>
          </a:p>
          <a:p>
            <a:pPr algn="ctr"/>
            <a:r>
              <a:rPr kumimoji="1" lang="ja-JP" altLang="en-US" dirty="0"/>
              <a:t>ＰＦＩ事業の</a:t>
            </a:r>
            <a:endParaRPr kumimoji="1" lang="en-US" altLang="ja-JP" dirty="0"/>
          </a:p>
          <a:p>
            <a:pPr algn="ctr"/>
            <a:r>
              <a:rPr kumimoji="1" lang="ja-JP" altLang="en-US" dirty="0"/>
              <a:t>一類型</a:t>
            </a:r>
            <a:endParaRPr kumimoji="1" lang="en-US" altLang="ja-JP" dirty="0"/>
          </a:p>
          <a:p>
            <a:pPr algn="ctr"/>
            <a:endParaRPr kumimoji="1" lang="en-US" altLang="ja-JP" dirty="0"/>
          </a:p>
          <a:p>
            <a:pPr algn="ctr"/>
            <a:r>
              <a:rPr kumimoji="1" lang="ja-JP" altLang="en-US" dirty="0"/>
              <a:t>時間・施設・業務の包括</a:t>
            </a:r>
            <a:endParaRPr kumimoji="1" lang="en-US" altLang="ja-JP" dirty="0"/>
          </a:p>
          <a:p>
            <a:pPr algn="ctr"/>
            <a:r>
              <a:rPr kumimoji="1" lang="ja-JP" altLang="en-US" dirty="0"/>
              <a:t>が実現</a:t>
            </a:r>
            <a:endParaRPr kumimoji="1" lang="en-US" altLang="ja-JP" dirty="0"/>
          </a:p>
          <a:p>
            <a:pPr algn="ctr"/>
            <a:r>
              <a:rPr kumimoji="1" lang="ja-JP" altLang="en-US" dirty="0"/>
              <a:t>財政負担</a:t>
            </a:r>
            <a:r>
              <a:rPr kumimoji="1" lang="en-US" altLang="ja-JP" dirty="0"/>
              <a:t>10</a:t>
            </a:r>
            <a:r>
              <a:rPr kumimoji="1" lang="ja-JP" altLang="en-US" dirty="0"/>
              <a:t>％減</a:t>
            </a:r>
          </a:p>
        </p:txBody>
      </p:sp>
    </p:spTree>
    <p:extLst>
      <p:ext uri="{BB962C8B-B14F-4D97-AF65-F5344CB8AC3E}">
        <p14:creationId xmlns:p14="http://schemas.microsoft.com/office/powerpoint/2010/main" val="38930968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B9C791-31BB-4470-80EC-803CE5DA6B51}"/>
              </a:ext>
            </a:extLst>
          </p:cNvPr>
          <p:cNvSpPr>
            <a:spLocks noGrp="1"/>
          </p:cNvSpPr>
          <p:nvPr>
            <p:ph type="title"/>
          </p:nvPr>
        </p:nvSpPr>
        <p:spPr>
          <a:xfrm>
            <a:off x="2324100" y="365125"/>
            <a:ext cx="9029700" cy="766091"/>
          </a:xfrm>
        </p:spPr>
        <p:txBody>
          <a:bodyPr>
            <a:normAutofit/>
          </a:bodyPr>
          <a:lstStyle/>
          <a:p>
            <a:r>
              <a:rPr kumimoji="1" lang="ja-JP" altLang="en-US" dirty="0"/>
              <a:t>最近のＰＦＩ事業</a:t>
            </a:r>
            <a:r>
              <a:rPr kumimoji="1" lang="en-US" altLang="ja-JP" dirty="0"/>
              <a:t>(21</a:t>
            </a:r>
            <a:r>
              <a:rPr lang="ja-JP" altLang="en-US" dirty="0"/>
              <a:t>年</a:t>
            </a:r>
            <a:r>
              <a:rPr lang="en-US" altLang="ja-JP" dirty="0"/>
              <a:t>7</a:t>
            </a:r>
            <a:r>
              <a:rPr lang="ja-JP" altLang="en-US" dirty="0"/>
              <a:t>月～</a:t>
            </a:r>
            <a:endParaRPr kumimoji="1" lang="ja-JP" altLang="en-US" dirty="0"/>
          </a:p>
        </p:txBody>
      </p:sp>
      <p:sp>
        <p:nvSpPr>
          <p:cNvPr id="3" name="コンテンツ プレースホルダー 2">
            <a:extLst>
              <a:ext uri="{FF2B5EF4-FFF2-40B4-BE49-F238E27FC236}">
                <a16:creationId xmlns:a16="http://schemas.microsoft.com/office/drawing/2014/main" id="{21D0CD88-673D-4DB7-8CDC-E51A87D7A113}"/>
              </a:ext>
            </a:extLst>
          </p:cNvPr>
          <p:cNvSpPr>
            <a:spLocks noGrp="1"/>
          </p:cNvSpPr>
          <p:nvPr>
            <p:ph idx="1"/>
          </p:nvPr>
        </p:nvSpPr>
        <p:spPr>
          <a:xfrm>
            <a:off x="311477" y="1131216"/>
            <a:ext cx="11405394" cy="5279829"/>
          </a:xfrm>
        </p:spPr>
        <p:txBody>
          <a:bodyPr>
            <a:normAutofit fontScale="47500" lnSpcReduction="20000"/>
          </a:bodyPr>
          <a:lstStyle/>
          <a:p>
            <a:endParaRPr lang="en-US" altLang="zh-TW" sz="1600" b="1" dirty="0"/>
          </a:p>
          <a:p>
            <a:endParaRPr lang="en-US" altLang="ja-JP" sz="1600" b="1" i="0" dirty="0">
              <a:solidFill>
                <a:srgbClr val="000000"/>
              </a:solidFill>
              <a:effectLst/>
            </a:endParaRPr>
          </a:p>
          <a:p>
            <a:endParaRPr lang="en-US" altLang="ja-JP" sz="1600" b="1" dirty="0">
              <a:solidFill>
                <a:srgbClr val="000000"/>
              </a:solidFill>
            </a:endParaRPr>
          </a:p>
          <a:p>
            <a:endParaRPr lang="en-US" altLang="ja-JP" sz="1600" b="1" i="0" dirty="0">
              <a:effectLst/>
            </a:endParaRPr>
          </a:p>
          <a:p>
            <a:r>
              <a:rPr lang="en-US" altLang="ja-JP" sz="2900" b="1" i="0" dirty="0">
                <a:effectLst/>
              </a:rPr>
              <a:t>998</a:t>
            </a:r>
            <a:r>
              <a:rPr lang="ja-JP" altLang="en-US" sz="2900" b="1" i="0" dirty="0">
                <a:effectLst/>
              </a:rPr>
              <a:t>　栃木県　</a:t>
            </a:r>
            <a:r>
              <a:rPr lang="en-US" altLang="ja-JP" sz="2900" b="1" i="0" dirty="0">
                <a:effectLst/>
              </a:rPr>
              <a:t>	</a:t>
            </a:r>
            <a:r>
              <a:rPr lang="ja-JP" altLang="en-US" sz="2900" b="1" i="0" dirty="0">
                <a:effectLst/>
              </a:rPr>
              <a:t>さくら市</a:t>
            </a:r>
            <a:r>
              <a:rPr lang="en-US" altLang="ja-JP" sz="2900" b="1" i="0" dirty="0">
                <a:effectLst/>
              </a:rPr>
              <a:t>		</a:t>
            </a:r>
            <a:r>
              <a:rPr lang="ja-JP" altLang="en-US" sz="2900" b="1" i="0" dirty="0">
                <a:effectLst/>
              </a:rPr>
              <a:t>給食センター整備運営事業</a:t>
            </a:r>
            <a:r>
              <a:rPr lang="en-US" altLang="zh-TW" sz="2900" b="1" dirty="0"/>
              <a:t>					21/09</a:t>
            </a:r>
          </a:p>
          <a:p>
            <a:r>
              <a:rPr lang="en-US" altLang="zh-TW" sz="2900" b="1" i="0" dirty="0">
                <a:effectLst/>
              </a:rPr>
              <a:t>997</a:t>
            </a:r>
            <a:r>
              <a:rPr lang="zh-TW" altLang="en-US" sz="2900" b="1" i="0" dirty="0">
                <a:effectLst/>
              </a:rPr>
              <a:t>　</a:t>
            </a:r>
            <a:r>
              <a:rPr lang="ja-JP" altLang="en-US" sz="2900" b="1" dirty="0"/>
              <a:t>東京都</a:t>
            </a:r>
            <a:r>
              <a:rPr lang="en-US" altLang="ja-JP" sz="2900" b="1" dirty="0"/>
              <a:t>			</a:t>
            </a:r>
            <a:r>
              <a:rPr lang="ja-JP" altLang="en-US" sz="2900" b="1" i="0" dirty="0">
                <a:effectLst/>
              </a:rPr>
              <a:t>葛西</a:t>
            </a:r>
            <a:r>
              <a:rPr lang="zh-TW" altLang="en-US" sz="2900" b="1" i="0" dirty="0">
                <a:effectLst/>
              </a:rPr>
              <a:t>臨海水族園（仮称）整備等事業</a:t>
            </a:r>
            <a:r>
              <a:rPr lang="en-US" altLang="zh-TW" sz="2900" b="1" dirty="0"/>
              <a:t>				21/09</a:t>
            </a:r>
          </a:p>
          <a:p>
            <a:r>
              <a:rPr lang="en-US" altLang="zh-TW" sz="2900" b="1" dirty="0"/>
              <a:t>986</a:t>
            </a:r>
            <a:r>
              <a:rPr lang="zh-TW" altLang="en-US" sz="2900" b="1" dirty="0"/>
              <a:t>　</a:t>
            </a:r>
            <a:r>
              <a:rPr lang="ja-JP" altLang="en-US" sz="2900" b="1" dirty="0"/>
              <a:t>青森県</a:t>
            </a:r>
            <a:r>
              <a:rPr lang="en-US" altLang="ja-JP" sz="2900" b="1" dirty="0"/>
              <a:t>			</a:t>
            </a:r>
            <a:r>
              <a:rPr lang="ja-JP" altLang="en-US" sz="2900" b="1" dirty="0"/>
              <a:t>十和田市</a:t>
            </a:r>
            <a:r>
              <a:rPr lang="en-US" altLang="ja-JP" sz="2900" b="1" dirty="0"/>
              <a:t>	</a:t>
            </a:r>
            <a:r>
              <a:rPr lang="zh-TW" altLang="en-US" sz="2900" b="1" dirty="0"/>
              <a:t>第二期十和田市浄化槽整備事業</a:t>
            </a:r>
            <a:r>
              <a:rPr lang="en-US" altLang="zh-TW" sz="2900" b="1" dirty="0"/>
              <a:t>				21/09</a:t>
            </a:r>
          </a:p>
          <a:p>
            <a:r>
              <a:rPr lang="en-US" altLang="zh-TW" sz="2900" b="1" dirty="0"/>
              <a:t>985</a:t>
            </a:r>
            <a:r>
              <a:rPr lang="zh-TW" altLang="en-US" sz="2900" b="1" dirty="0"/>
              <a:t>　</a:t>
            </a:r>
            <a:r>
              <a:rPr lang="ja-JP" altLang="en-US" sz="2900" b="1" dirty="0"/>
              <a:t>海上保安庁</a:t>
            </a:r>
            <a:r>
              <a:rPr lang="en-US" altLang="ja-JP" sz="2900" b="1" dirty="0"/>
              <a:t>			</a:t>
            </a:r>
            <a:r>
              <a:rPr lang="zh-TW" altLang="en-US" sz="2900" b="1" dirty="0"/>
              <a:t>鹿児島港給油施設等整備事業</a:t>
            </a:r>
            <a:r>
              <a:rPr lang="en-US" altLang="ja-JP" sz="2900" b="1" dirty="0"/>
              <a:t>					21/08	</a:t>
            </a:r>
          </a:p>
          <a:p>
            <a:r>
              <a:rPr lang="en-US" altLang="ja-JP" sz="2900" b="1" dirty="0"/>
              <a:t>984</a:t>
            </a:r>
            <a:r>
              <a:rPr lang="ja-JP" altLang="en-US" sz="2900" b="1" dirty="0"/>
              <a:t>　大学法人　</a:t>
            </a:r>
            <a:r>
              <a:rPr lang="en-US" altLang="ja-JP" sz="2900" b="1" dirty="0"/>
              <a:t>	</a:t>
            </a:r>
            <a:r>
              <a:rPr lang="ja-JP" altLang="en-US" sz="2900" b="1" dirty="0"/>
              <a:t>神戸大学</a:t>
            </a:r>
            <a:r>
              <a:rPr lang="en-US" altLang="ja-JP" sz="2900" b="1" dirty="0"/>
              <a:t>		</a:t>
            </a:r>
            <a:r>
              <a:rPr lang="ja-JP" altLang="en-US" sz="2900" b="1" dirty="0"/>
              <a:t>楠キャンパス福利厚生施設整備運営事業</a:t>
            </a:r>
            <a:r>
              <a:rPr lang="en-US" altLang="zh-TW" sz="2900" b="1" dirty="0"/>
              <a:t>				21/07</a:t>
            </a:r>
          </a:p>
          <a:p>
            <a:r>
              <a:rPr lang="en-US" altLang="zh-TW" sz="2900" b="1" dirty="0"/>
              <a:t>983</a:t>
            </a:r>
            <a:r>
              <a:rPr lang="zh-TW" altLang="en-US" sz="2900" b="1" dirty="0"/>
              <a:t>　</a:t>
            </a:r>
            <a:r>
              <a:rPr lang="ja-JP" altLang="en-US" sz="2900" b="1" dirty="0"/>
              <a:t>埼玉県</a:t>
            </a:r>
            <a:r>
              <a:rPr lang="en-US" altLang="ja-JP" sz="2900" b="1" dirty="0"/>
              <a:t>	</a:t>
            </a:r>
            <a:r>
              <a:rPr lang="zh-TW" altLang="en-US" sz="2900" b="1" dirty="0"/>
              <a:t>越谷市</a:t>
            </a:r>
            <a:r>
              <a:rPr lang="en-US" altLang="zh-TW" sz="2900" b="1" dirty="0"/>
              <a:t>		</a:t>
            </a:r>
            <a:r>
              <a:rPr lang="zh-TW" altLang="en-US" sz="2900" b="1" dirty="0"/>
              <a:t>小中一貫校整備ＰＦＩ事業</a:t>
            </a:r>
            <a:r>
              <a:rPr lang="en-US" altLang="zh-TW" sz="2900" b="1" dirty="0"/>
              <a:t>		</a:t>
            </a:r>
            <a:r>
              <a:rPr lang="en-US" altLang="ja-JP" sz="2900" b="1" dirty="0"/>
              <a:t>			21/08</a:t>
            </a:r>
          </a:p>
          <a:p>
            <a:r>
              <a:rPr lang="en-US" altLang="ja-JP" sz="2900" b="1" dirty="0"/>
              <a:t>982</a:t>
            </a:r>
            <a:r>
              <a:rPr lang="ja-JP" altLang="en-US" sz="2900" b="1" dirty="0"/>
              <a:t>　高エネ研</a:t>
            </a:r>
            <a:r>
              <a:rPr lang="en-US" altLang="ja-JP" sz="2900" b="1" dirty="0"/>
              <a:t>			</a:t>
            </a:r>
            <a:r>
              <a:rPr lang="ja-JP" altLang="en-US" sz="2900" b="1" dirty="0"/>
              <a:t>中央特別高圧受変電設備更新・維持管理事業</a:t>
            </a:r>
            <a:r>
              <a:rPr lang="en-US" altLang="zh-TW" sz="2900" b="1" dirty="0"/>
              <a:t>				21/09	</a:t>
            </a:r>
          </a:p>
          <a:p>
            <a:r>
              <a:rPr lang="en-US" altLang="ja-JP" sz="2900" b="1" dirty="0"/>
              <a:t>981</a:t>
            </a:r>
            <a:r>
              <a:rPr lang="ja-JP" altLang="en-US" sz="2900" b="1" dirty="0"/>
              <a:t>　愛知県</a:t>
            </a:r>
            <a:r>
              <a:rPr lang="en-US" altLang="ja-JP" sz="2900" b="1" dirty="0"/>
              <a:t>	</a:t>
            </a:r>
            <a:r>
              <a:rPr lang="ja-JP" altLang="en-US" sz="2900" b="1" dirty="0"/>
              <a:t>岡崎市</a:t>
            </a:r>
            <a:r>
              <a:rPr lang="en-US" altLang="ja-JP" sz="2900" b="1" dirty="0"/>
              <a:t>		</a:t>
            </a:r>
            <a:r>
              <a:rPr lang="ja-JP" altLang="en-US" sz="2900" b="1" dirty="0"/>
              <a:t>西部学校給食センター整備事業</a:t>
            </a:r>
            <a:r>
              <a:rPr lang="en-US" altLang="zh-TW" sz="2900" b="1" dirty="0"/>
              <a:t>					21/07</a:t>
            </a:r>
            <a:endParaRPr lang="en-US" altLang="ja-JP" sz="2900" b="1" dirty="0"/>
          </a:p>
          <a:p>
            <a:r>
              <a:rPr lang="en-US" altLang="ja-JP" sz="2900" b="1" dirty="0"/>
              <a:t>980</a:t>
            </a:r>
            <a:r>
              <a:rPr lang="ja-JP" altLang="en-US" sz="2900" b="1" dirty="0"/>
              <a:t>　兵庫県</a:t>
            </a:r>
            <a:r>
              <a:rPr lang="en-US" altLang="ja-JP" sz="2900" b="1" dirty="0"/>
              <a:t>	</a:t>
            </a:r>
            <a:r>
              <a:rPr lang="ja-JP" altLang="en-US" sz="2900" b="1" dirty="0"/>
              <a:t>神戸市</a:t>
            </a:r>
            <a:r>
              <a:rPr lang="en-US" altLang="ja-JP" sz="2900" b="1" dirty="0"/>
              <a:t>		</a:t>
            </a:r>
            <a:r>
              <a:rPr lang="ja-JP" altLang="en-US" sz="2900" b="1" dirty="0"/>
              <a:t>神戸フィッシャリーナ施設運営等事業</a:t>
            </a:r>
            <a:r>
              <a:rPr lang="en-US" altLang="ja-JP" sz="2900" b="1" dirty="0"/>
              <a:t>				21/07</a:t>
            </a:r>
            <a:endParaRPr lang="en-US" altLang="zh-TW" sz="2900" b="1" dirty="0"/>
          </a:p>
          <a:p>
            <a:r>
              <a:rPr lang="en-US" altLang="ja-JP" sz="2900" b="1" dirty="0"/>
              <a:t>979</a:t>
            </a:r>
            <a:r>
              <a:rPr lang="ja-JP" altLang="en-US" sz="2900" b="1" dirty="0"/>
              <a:t>　山形県</a:t>
            </a:r>
            <a:r>
              <a:rPr lang="en-US" altLang="ja-JP" sz="2900" b="1" dirty="0"/>
              <a:t>			</a:t>
            </a:r>
            <a:r>
              <a:rPr lang="ja-JP" altLang="en-US" sz="2900" b="1" dirty="0"/>
              <a:t>酒田港整備事業費東ふ頭交流施設改修・運営業務委託</a:t>
            </a:r>
            <a:r>
              <a:rPr lang="en-US" altLang="ja-JP" sz="2900" b="1" dirty="0"/>
              <a:t>			</a:t>
            </a:r>
            <a:r>
              <a:rPr lang="en-US" altLang="zh-TW" sz="2900" b="1" dirty="0"/>
              <a:t>21/07</a:t>
            </a:r>
          </a:p>
          <a:p>
            <a:r>
              <a:rPr lang="en-US" altLang="zh-TW" sz="2900" b="1" dirty="0"/>
              <a:t>978</a:t>
            </a:r>
            <a:r>
              <a:rPr lang="zh-TW" altLang="en-US" sz="2900" b="1" dirty="0"/>
              <a:t>　</a:t>
            </a:r>
            <a:r>
              <a:rPr lang="ja-JP" altLang="en-US" sz="2900" b="1" dirty="0"/>
              <a:t>三重県</a:t>
            </a:r>
            <a:r>
              <a:rPr lang="en-US" altLang="ja-JP" sz="2900" b="1" dirty="0"/>
              <a:t>	</a:t>
            </a:r>
            <a:r>
              <a:rPr lang="zh-TW" altLang="en-US" sz="2900" b="1" dirty="0"/>
              <a:t>鈴鹿市</a:t>
            </a:r>
            <a:r>
              <a:rPr lang="en-US" altLang="zh-TW" sz="2900" b="1" dirty="0"/>
              <a:t>		</a:t>
            </a:r>
            <a:r>
              <a:rPr lang="zh-TW" altLang="en-US" sz="2900" b="1" dirty="0"/>
              <a:t>文化会館大規模化改修事業</a:t>
            </a:r>
            <a:r>
              <a:rPr lang="en-US" altLang="zh-TW" sz="2900" b="1" dirty="0"/>
              <a:t>					21/07</a:t>
            </a:r>
            <a:endParaRPr lang="en-US" altLang="ja-JP" sz="2900" b="1" dirty="0"/>
          </a:p>
        </p:txBody>
      </p:sp>
      <p:pic>
        <p:nvPicPr>
          <p:cNvPr id="1025" name="Picture 1" descr="link_img04">
            <a:extLst>
              <a:ext uri="{FF2B5EF4-FFF2-40B4-BE49-F238E27FC236}">
                <a16:creationId xmlns:a16="http://schemas.microsoft.com/office/drawing/2014/main" id="{850AD3AA-E3FB-45A1-A6A5-AED9F8F666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15000" cy="190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link_img04">
            <a:extLst>
              <a:ext uri="{FF2B5EF4-FFF2-40B4-BE49-F238E27FC236}">
                <a16:creationId xmlns:a16="http://schemas.microsoft.com/office/drawing/2014/main" id="{02666FCC-F4F5-408A-8521-3F2F589524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15000" cy="1905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8">
            <a:extLst>
              <a:ext uri="{FF2B5EF4-FFF2-40B4-BE49-F238E27FC236}">
                <a16:creationId xmlns:a16="http://schemas.microsoft.com/office/drawing/2014/main" id="{10E6D89D-377C-4C54-A75A-73B53439CB36}"/>
              </a:ext>
            </a:extLst>
          </p:cNvPr>
          <p:cNvSpPr>
            <a:spLocks noChangeArrowheads="1"/>
          </p:cNvSpPr>
          <p:nvPr/>
        </p:nvSpPr>
        <p:spPr bwMode="auto">
          <a:xfrm>
            <a:off x="4171950" y="38639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4" name="Picture 1" descr="link_img04">
            <a:extLst>
              <a:ext uri="{FF2B5EF4-FFF2-40B4-BE49-F238E27FC236}">
                <a16:creationId xmlns:a16="http://schemas.microsoft.com/office/drawing/2014/main" id="{F79A5987-A1A8-4055-9E36-C7C3B83E68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15000" cy="190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link_img04">
            <a:extLst>
              <a:ext uri="{FF2B5EF4-FFF2-40B4-BE49-F238E27FC236}">
                <a16:creationId xmlns:a16="http://schemas.microsoft.com/office/drawing/2014/main" id="{089AA175-0798-400C-B5E5-3773C8E452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15000" cy="1905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link_img04">
            <a:extLst>
              <a:ext uri="{FF2B5EF4-FFF2-40B4-BE49-F238E27FC236}">
                <a16:creationId xmlns:a16="http://schemas.microsoft.com/office/drawing/2014/main" id="{8A908FEC-2EAF-45CE-A5FF-CEBA14FB30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15000" cy="19050"/>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1" descr="link_img04">
            <a:extLst>
              <a:ext uri="{FF2B5EF4-FFF2-40B4-BE49-F238E27FC236}">
                <a16:creationId xmlns:a16="http://schemas.microsoft.com/office/drawing/2014/main" id="{B21E4A61-136C-4A45-9815-CA672CF137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15000" cy="1905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link_img04">
            <a:extLst>
              <a:ext uri="{FF2B5EF4-FFF2-40B4-BE49-F238E27FC236}">
                <a16:creationId xmlns:a16="http://schemas.microsoft.com/office/drawing/2014/main" id="{E1E0BBAB-39AE-4AED-921D-E799B3D701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15000" cy="19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4013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B9C791-31BB-4470-80EC-803CE5DA6B51}"/>
              </a:ext>
            </a:extLst>
          </p:cNvPr>
          <p:cNvSpPr>
            <a:spLocks noGrp="1"/>
          </p:cNvSpPr>
          <p:nvPr>
            <p:ph type="title"/>
          </p:nvPr>
        </p:nvSpPr>
        <p:spPr>
          <a:xfrm>
            <a:off x="2237836" y="133366"/>
            <a:ext cx="9029700" cy="766091"/>
          </a:xfrm>
        </p:spPr>
        <p:txBody>
          <a:bodyPr>
            <a:normAutofit/>
          </a:bodyPr>
          <a:lstStyle/>
          <a:p>
            <a:r>
              <a:rPr kumimoji="1" lang="ja-JP" altLang="en-US" dirty="0"/>
              <a:t>最近のＰＦＩ事業</a:t>
            </a:r>
            <a:r>
              <a:rPr kumimoji="1" lang="en-US" altLang="ja-JP" dirty="0"/>
              <a:t>(21</a:t>
            </a:r>
            <a:r>
              <a:rPr lang="ja-JP" altLang="en-US" dirty="0"/>
              <a:t>年</a:t>
            </a:r>
            <a:r>
              <a:rPr lang="en-US" altLang="ja-JP" dirty="0"/>
              <a:t>3</a:t>
            </a:r>
            <a:r>
              <a:rPr lang="ja-JP" altLang="en-US" dirty="0"/>
              <a:t>月～</a:t>
            </a:r>
            <a:endParaRPr kumimoji="1" lang="ja-JP" altLang="en-US" dirty="0"/>
          </a:p>
        </p:txBody>
      </p:sp>
      <p:sp>
        <p:nvSpPr>
          <p:cNvPr id="3" name="コンテンツ プレースホルダー 2">
            <a:extLst>
              <a:ext uri="{FF2B5EF4-FFF2-40B4-BE49-F238E27FC236}">
                <a16:creationId xmlns:a16="http://schemas.microsoft.com/office/drawing/2014/main" id="{21D0CD88-673D-4DB7-8CDC-E51A87D7A113}"/>
              </a:ext>
            </a:extLst>
          </p:cNvPr>
          <p:cNvSpPr>
            <a:spLocks noGrp="1"/>
          </p:cNvSpPr>
          <p:nvPr>
            <p:ph idx="1"/>
          </p:nvPr>
        </p:nvSpPr>
        <p:spPr>
          <a:xfrm>
            <a:off x="393303" y="722899"/>
            <a:ext cx="11405394" cy="5626143"/>
          </a:xfrm>
        </p:spPr>
        <p:txBody>
          <a:bodyPr>
            <a:noAutofit/>
          </a:bodyPr>
          <a:lstStyle/>
          <a:p>
            <a:r>
              <a:rPr lang="en-US" altLang="zh-TW" sz="1600" b="1" dirty="0"/>
              <a:t>977</a:t>
            </a:r>
            <a:r>
              <a:rPr lang="zh-TW" altLang="en-US" sz="1600" b="1" dirty="0"/>
              <a:t>　</a:t>
            </a:r>
            <a:r>
              <a:rPr lang="ja-JP" altLang="en-US" sz="1600" b="1" dirty="0"/>
              <a:t>福岡県</a:t>
            </a:r>
            <a:r>
              <a:rPr lang="en-US" altLang="ja-JP" sz="1600" b="1" dirty="0"/>
              <a:t>	</a:t>
            </a:r>
            <a:r>
              <a:rPr lang="ja-JP" altLang="en-US" sz="1600" b="1" dirty="0"/>
              <a:t>小竹町</a:t>
            </a:r>
            <a:r>
              <a:rPr lang="en-US" altLang="ja-JP" sz="1600" b="1" dirty="0"/>
              <a:t>		</a:t>
            </a:r>
            <a:r>
              <a:rPr lang="zh-TW" altLang="en-US" sz="1600" b="1" dirty="0"/>
              <a:t>七福団地住宅環境整備事業（仮称）</a:t>
            </a:r>
            <a:r>
              <a:rPr lang="en-US" altLang="zh-TW" sz="1600" b="1" dirty="0"/>
              <a:t>	</a:t>
            </a:r>
            <a:r>
              <a:rPr lang="en-US" altLang="zh-TW" sz="1600" b="1"/>
              <a:t>		21/03</a:t>
            </a:r>
            <a:endParaRPr lang="en-US" altLang="zh-TW" sz="1600" b="1" dirty="0"/>
          </a:p>
          <a:p>
            <a:r>
              <a:rPr lang="en-US" altLang="ja-JP" sz="1600" b="1" dirty="0"/>
              <a:t>976</a:t>
            </a:r>
            <a:r>
              <a:rPr lang="ja-JP" altLang="en-US" sz="1600" b="1" dirty="0"/>
              <a:t>　宮城県</a:t>
            </a:r>
            <a:r>
              <a:rPr lang="en-US" altLang="ja-JP" sz="1600" b="1" dirty="0"/>
              <a:t>	</a:t>
            </a:r>
            <a:r>
              <a:rPr lang="ja-JP" altLang="en-US" sz="1600" b="1" dirty="0"/>
              <a:t>芝田町</a:t>
            </a:r>
            <a:r>
              <a:rPr lang="en-US" altLang="ja-JP" sz="1600" b="1" dirty="0"/>
              <a:t>		</a:t>
            </a:r>
            <a:r>
              <a:rPr lang="ja-JP" altLang="en-US" sz="1600" b="1" dirty="0"/>
              <a:t>総合体育館整備事業に関する官民連携事業</a:t>
            </a:r>
            <a:r>
              <a:rPr lang="en-US" altLang="zh-TW" sz="1600" b="1" dirty="0"/>
              <a:t>		21/07</a:t>
            </a:r>
          </a:p>
          <a:p>
            <a:r>
              <a:rPr lang="en-US" altLang="ja-JP" sz="1600" b="1" dirty="0"/>
              <a:t>975</a:t>
            </a:r>
            <a:r>
              <a:rPr lang="ja-JP" altLang="en-US" sz="1600" b="1" dirty="0"/>
              <a:t>　三重県</a:t>
            </a:r>
            <a:r>
              <a:rPr lang="en-US" altLang="ja-JP" sz="1600" b="1" dirty="0"/>
              <a:t>			</a:t>
            </a:r>
            <a:r>
              <a:rPr lang="ja-JP" altLang="en-US" sz="1600" b="1" dirty="0"/>
              <a:t>鈴鹿青少年</a:t>
            </a:r>
            <a:r>
              <a:rPr lang="en-US" altLang="ja-JP" sz="1600" b="1" dirty="0"/>
              <a:t>C</a:t>
            </a:r>
            <a:r>
              <a:rPr lang="ja-JP" altLang="en-US" sz="1600" b="1" dirty="0"/>
              <a:t>と青少年の森の整備運営事業</a:t>
            </a:r>
            <a:r>
              <a:rPr lang="en-US" altLang="zh-TW" sz="1600" b="1" dirty="0"/>
              <a:t>		21/06</a:t>
            </a:r>
          </a:p>
          <a:p>
            <a:r>
              <a:rPr lang="en-US" altLang="zh-TW" sz="1600" b="1" dirty="0"/>
              <a:t>974</a:t>
            </a:r>
            <a:r>
              <a:rPr lang="zh-TW" altLang="en-US" sz="1600" b="1" dirty="0"/>
              <a:t>　</a:t>
            </a:r>
            <a:r>
              <a:rPr lang="ja-JP" altLang="en-US" sz="1600" b="1" dirty="0"/>
              <a:t>山口県</a:t>
            </a:r>
            <a:r>
              <a:rPr lang="en-US" altLang="ja-JP" sz="1600" b="1" dirty="0"/>
              <a:t>	</a:t>
            </a:r>
            <a:r>
              <a:rPr lang="ja-JP" altLang="en-US" sz="1600" b="1" dirty="0"/>
              <a:t>下関市</a:t>
            </a:r>
            <a:r>
              <a:rPr lang="en-US" altLang="ja-JP" sz="1600" b="1" dirty="0"/>
              <a:t>		</a:t>
            </a:r>
            <a:r>
              <a:rPr lang="zh-TW" altLang="en-US" sz="1600" b="1" dirty="0"/>
              <a:t>安岡地区複合施設整備事業</a:t>
            </a:r>
            <a:r>
              <a:rPr lang="en-US" altLang="ja-JP" sz="1600" b="1" dirty="0"/>
              <a:t>				21/06	</a:t>
            </a:r>
          </a:p>
          <a:p>
            <a:r>
              <a:rPr lang="en-US" altLang="zh-TW" sz="1600" b="1" dirty="0"/>
              <a:t>973</a:t>
            </a:r>
            <a:r>
              <a:rPr lang="zh-TW" altLang="en-US" sz="1600" b="1" dirty="0"/>
              <a:t>　</a:t>
            </a:r>
            <a:r>
              <a:rPr lang="ja-JP" altLang="en-US" sz="1600" b="1" dirty="0"/>
              <a:t>静岡県</a:t>
            </a:r>
            <a:r>
              <a:rPr lang="en-US" altLang="ja-JP" sz="1600" b="1" dirty="0"/>
              <a:t>	</a:t>
            </a:r>
            <a:r>
              <a:rPr lang="ja-JP" altLang="en-US" sz="1600" b="1" dirty="0"/>
              <a:t>静岡市</a:t>
            </a:r>
            <a:r>
              <a:rPr lang="en-US" altLang="ja-JP" sz="1600" b="1" dirty="0"/>
              <a:t>		</a:t>
            </a:r>
            <a:r>
              <a:rPr lang="zh-TW" altLang="en-US" sz="1600" b="1" dirty="0"/>
              <a:t>大浜公園再整備事業</a:t>
            </a:r>
            <a:r>
              <a:rPr lang="en-US" altLang="zh-TW" sz="1600" b="1" dirty="0"/>
              <a:t>				21/06</a:t>
            </a:r>
          </a:p>
          <a:p>
            <a:r>
              <a:rPr lang="en-US" altLang="ja-JP" sz="1600" b="1" dirty="0"/>
              <a:t>972</a:t>
            </a:r>
            <a:r>
              <a:rPr lang="ja-JP" altLang="en-US" sz="1600" b="1" dirty="0"/>
              <a:t>　岡山県</a:t>
            </a:r>
            <a:r>
              <a:rPr lang="en-US" altLang="ja-JP" sz="1600" b="1" dirty="0"/>
              <a:t>	</a:t>
            </a:r>
            <a:r>
              <a:rPr lang="ja-JP" altLang="en-US" sz="1600" b="1" dirty="0"/>
              <a:t>倉敷市</a:t>
            </a:r>
            <a:r>
              <a:rPr lang="en-US" altLang="ja-JP" sz="1600" b="1" dirty="0"/>
              <a:t>		</a:t>
            </a:r>
            <a:r>
              <a:rPr lang="ja-JP" altLang="en-US" sz="1600" b="1" dirty="0"/>
              <a:t>学校給食共同調理場・防災備蓄倉庫運営事業</a:t>
            </a:r>
            <a:r>
              <a:rPr lang="en-US" altLang="ja-JP" sz="1600" b="1" dirty="0"/>
              <a:t>		21/06</a:t>
            </a:r>
          </a:p>
          <a:p>
            <a:r>
              <a:rPr lang="en-US" altLang="zh-TW" sz="1600" b="1" dirty="0"/>
              <a:t>971</a:t>
            </a:r>
            <a:r>
              <a:rPr lang="zh-TW" altLang="en-US" sz="1600" b="1" dirty="0"/>
              <a:t>　</a:t>
            </a:r>
            <a:r>
              <a:rPr lang="ja-JP" altLang="en-US" sz="1600" b="1" dirty="0"/>
              <a:t>愛知県</a:t>
            </a:r>
            <a:r>
              <a:rPr lang="en-US" altLang="ja-JP" sz="1600" b="1" dirty="0"/>
              <a:t>	</a:t>
            </a:r>
            <a:r>
              <a:rPr lang="ja-JP" altLang="en-US" sz="1600" b="1" dirty="0"/>
              <a:t>名古屋市</a:t>
            </a:r>
            <a:r>
              <a:rPr lang="en-US" altLang="ja-JP" sz="1600" b="1" dirty="0"/>
              <a:t>		</a:t>
            </a:r>
            <a:r>
              <a:rPr lang="zh-TW" altLang="en-US" sz="1600" b="1" dirty="0"/>
              <a:t>国際会議場整備運営事業</a:t>
            </a:r>
            <a:r>
              <a:rPr lang="en-US" altLang="zh-TW" sz="1600" b="1" dirty="0"/>
              <a:t>				21/06		</a:t>
            </a:r>
          </a:p>
          <a:p>
            <a:r>
              <a:rPr lang="en-US" altLang="ja-JP" sz="1600" b="1" dirty="0"/>
              <a:t>970</a:t>
            </a:r>
            <a:r>
              <a:rPr lang="ja-JP" altLang="en-US" sz="1600" b="1" dirty="0"/>
              <a:t>　神奈川県</a:t>
            </a:r>
            <a:r>
              <a:rPr lang="en-US" altLang="ja-JP" sz="1600" b="1" dirty="0"/>
              <a:t>			</a:t>
            </a:r>
            <a:r>
              <a:rPr lang="ja-JP" altLang="en-US" sz="1600" b="1" dirty="0"/>
              <a:t>県営追浜第一団地建替事業</a:t>
            </a:r>
            <a:r>
              <a:rPr lang="en-US" altLang="zh-TW" sz="1600" b="1" dirty="0"/>
              <a:t>				21/03</a:t>
            </a:r>
            <a:endParaRPr lang="en-US" altLang="ja-JP" sz="1600" b="1" dirty="0"/>
          </a:p>
          <a:p>
            <a:r>
              <a:rPr lang="en-US" altLang="zh-TW" sz="1600" b="1" dirty="0"/>
              <a:t>969</a:t>
            </a:r>
            <a:r>
              <a:rPr lang="zh-TW" altLang="en-US" sz="1600" b="1" dirty="0"/>
              <a:t>　</a:t>
            </a:r>
            <a:r>
              <a:rPr lang="ja-JP" altLang="en-US" sz="1600" b="1" dirty="0"/>
              <a:t>神奈川県</a:t>
            </a:r>
            <a:r>
              <a:rPr lang="en-US" altLang="ja-JP" sz="1600" b="1" dirty="0"/>
              <a:t>			</a:t>
            </a:r>
            <a:r>
              <a:rPr lang="zh-TW" altLang="en-US" sz="1600" b="1" dirty="0"/>
              <a:t>県営上溝団地建替事業</a:t>
            </a:r>
            <a:r>
              <a:rPr lang="en-US" altLang="ja-JP" sz="1600" b="1" dirty="0"/>
              <a:t>				21/03</a:t>
            </a:r>
            <a:endParaRPr lang="en-US" altLang="zh-TW" sz="1600" b="1" dirty="0"/>
          </a:p>
          <a:p>
            <a:r>
              <a:rPr lang="en-US" altLang="zh-TW" sz="1600" b="1" dirty="0"/>
              <a:t>968</a:t>
            </a:r>
            <a:r>
              <a:rPr lang="zh-TW" altLang="en-US" sz="1600" b="1" dirty="0"/>
              <a:t>　</a:t>
            </a:r>
            <a:r>
              <a:rPr lang="ja-JP" altLang="en-US" sz="1600" b="1" dirty="0"/>
              <a:t>文科省</a:t>
            </a:r>
            <a:r>
              <a:rPr lang="en-US" altLang="ja-JP" sz="1600" b="1" dirty="0"/>
              <a:t>			</a:t>
            </a:r>
            <a:r>
              <a:rPr lang="zh-TW" altLang="en-US" sz="1600" b="1" dirty="0"/>
              <a:t>宮城教育大学（青葉山）学生寄宿舎整備等事業</a:t>
            </a:r>
            <a:r>
              <a:rPr lang="en-US" altLang="zh-TW" sz="1600" b="1" dirty="0"/>
              <a:t>		21/05</a:t>
            </a:r>
          </a:p>
          <a:p>
            <a:r>
              <a:rPr lang="en-US" altLang="ja-JP" sz="1600" b="1" dirty="0"/>
              <a:t>967</a:t>
            </a:r>
            <a:r>
              <a:rPr lang="ja-JP" altLang="en-US" sz="1600" b="1" dirty="0"/>
              <a:t>　三重県</a:t>
            </a:r>
            <a:r>
              <a:rPr lang="en-US" altLang="ja-JP" sz="1600" b="1" dirty="0"/>
              <a:t>			</a:t>
            </a:r>
            <a:r>
              <a:rPr lang="ja-JP" altLang="en-US" sz="1600" b="1" dirty="0"/>
              <a:t>四日市市</a:t>
            </a:r>
            <a:r>
              <a:rPr lang="en-US" altLang="ja-JP" sz="1600" b="1" dirty="0"/>
              <a:t>	</a:t>
            </a:r>
            <a:r>
              <a:rPr lang="ja-JP" altLang="en-US" sz="1600" b="1" dirty="0"/>
              <a:t>学校給食室・保健室等空調設備整備事業</a:t>
            </a:r>
            <a:r>
              <a:rPr lang="en-US" altLang="zh-TW" sz="1600" b="1" dirty="0"/>
              <a:t>		21/05</a:t>
            </a:r>
            <a:endParaRPr lang="en-US" altLang="ja-JP" sz="1600" b="1" dirty="0"/>
          </a:p>
          <a:p>
            <a:r>
              <a:rPr lang="en-US" altLang="zh-TW" sz="1600" b="1" dirty="0"/>
              <a:t>966</a:t>
            </a:r>
            <a:r>
              <a:rPr lang="zh-TW" altLang="en-US" sz="1600" b="1" dirty="0"/>
              <a:t>　</a:t>
            </a:r>
            <a:r>
              <a:rPr lang="ja-JP" altLang="en-US" sz="1600" b="1" dirty="0"/>
              <a:t>愛知県</a:t>
            </a:r>
            <a:r>
              <a:rPr lang="en-US" altLang="ja-JP" sz="1600" b="1" dirty="0"/>
              <a:t>	</a:t>
            </a:r>
            <a:r>
              <a:rPr lang="ja-JP" altLang="en-US" sz="1600" b="1" dirty="0"/>
              <a:t>一宮市</a:t>
            </a:r>
            <a:r>
              <a:rPr lang="en-US" altLang="ja-JP" sz="1600" b="1" dirty="0"/>
              <a:t>		</a:t>
            </a:r>
            <a:r>
              <a:rPr lang="zh-TW" altLang="en-US" sz="1600" b="1" dirty="0"/>
              <a:t>第１共同調理場整備事業</a:t>
            </a:r>
            <a:r>
              <a:rPr lang="en-US" altLang="zh-TW" sz="1600" b="1" dirty="0"/>
              <a:t>				21/03</a:t>
            </a:r>
          </a:p>
          <a:p>
            <a:r>
              <a:rPr lang="en-US" altLang="zh-TW" sz="1600" b="1" dirty="0"/>
              <a:t>965</a:t>
            </a:r>
            <a:r>
              <a:rPr lang="zh-TW" altLang="en-US" sz="1600" b="1" dirty="0"/>
              <a:t>　</a:t>
            </a:r>
            <a:r>
              <a:rPr lang="ja-JP" altLang="en-US" sz="1600" b="1" dirty="0"/>
              <a:t>静岡県</a:t>
            </a:r>
            <a:r>
              <a:rPr lang="en-US" altLang="ja-JP" sz="1600" b="1" dirty="0"/>
              <a:t>			</a:t>
            </a:r>
            <a:r>
              <a:rPr lang="zh-TW" altLang="en-US" sz="1600" b="1" dirty="0"/>
              <a:t>麻機羽高団地建替整備事業</a:t>
            </a:r>
            <a:r>
              <a:rPr lang="en-US" altLang="zh-TW" sz="1600" b="1" dirty="0"/>
              <a:t>				21/04</a:t>
            </a:r>
            <a:endParaRPr lang="en-US" altLang="ja-JP" sz="1600" b="1" dirty="0"/>
          </a:p>
          <a:p>
            <a:r>
              <a:rPr lang="en-US" altLang="ja-JP" sz="1600" b="1" dirty="0"/>
              <a:t>964</a:t>
            </a:r>
            <a:r>
              <a:rPr lang="ja-JP" altLang="en-US" sz="1600" b="1" dirty="0"/>
              <a:t>　鳥取県</a:t>
            </a:r>
            <a:r>
              <a:rPr lang="en-US" altLang="ja-JP" sz="1600" b="1" dirty="0"/>
              <a:t>	</a:t>
            </a:r>
            <a:r>
              <a:rPr lang="ja-JP" altLang="en-US" sz="1600" b="1" dirty="0"/>
              <a:t>湯梨浜町</a:t>
            </a:r>
            <a:r>
              <a:rPr lang="en-US" altLang="ja-JP" sz="1600" b="1" dirty="0"/>
              <a:t>	</a:t>
            </a:r>
            <a:r>
              <a:rPr lang="ja-JP" altLang="en-US" sz="1600" b="1" dirty="0"/>
              <a:t>松崎・長江地区町営住宅建替・新築事業</a:t>
            </a:r>
            <a:r>
              <a:rPr lang="en-US" altLang="ja-JP" sz="1600" b="1" dirty="0"/>
              <a:t>				21/03</a:t>
            </a:r>
          </a:p>
        </p:txBody>
      </p:sp>
      <p:pic>
        <p:nvPicPr>
          <p:cNvPr id="1025" name="Picture 1" descr="link_img04">
            <a:extLst>
              <a:ext uri="{FF2B5EF4-FFF2-40B4-BE49-F238E27FC236}">
                <a16:creationId xmlns:a16="http://schemas.microsoft.com/office/drawing/2014/main" id="{850AD3AA-E3FB-45A1-A6A5-AED9F8F666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15000" cy="190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link_img04">
            <a:extLst>
              <a:ext uri="{FF2B5EF4-FFF2-40B4-BE49-F238E27FC236}">
                <a16:creationId xmlns:a16="http://schemas.microsoft.com/office/drawing/2014/main" id="{02666FCC-F4F5-408A-8521-3F2F589524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15000" cy="1905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8">
            <a:extLst>
              <a:ext uri="{FF2B5EF4-FFF2-40B4-BE49-F238E27FC236}">
                <a16:creationId xmlns:a16="http://schemas.microsoft.com/office/drawing/2014/main" id="{10E6D89D-377C-4C54-A75A-73B53439CB36}"/>
              </a:ext>
            </a:extLst>
          </p:cNvPr>
          <p:cNvSpPr>
            <a:spLocks noChangeArrowheads="1"/>
          </p:cNvSpPr>
          <p:nvPr/>
        </p:nvSpPr>
        <p:spPr bwMode="auto">
          <a:xfrm>
            <a:off x="4171950" y="38639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4" name="Picture 1" descr="link_img04">
            <a:extLst>
              <a:ext uri="{FF2B5EF4-FFF2-40B4-BE49-F238E27FC236}">
                <a16:creationId xmlns:a16="http://schemas.microsoft.com/office/drawing/2014/main" id="{F79A5987-A1A8-4055-9E36-C7C3B83E68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15000" cy="190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link_img04">
            <a:extLst>
              <a:ext uri="{FF2B5EF4-FFF2-40B4-BE49-F238E27FC236}">
                <a16:creationId xmlns:a16="http://schemas.microsoft.com/office/drawing/2014/main" id="{089AA175-0798-400C-B5E5-3773C8E452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15000" cy="1905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link_img04">
            <a:extLst>
              <a:ext uri="{FF2B5EF4-FFF2-40B4-BE49-F238E27FC236}">
                <a16:creationId xmlns:a16="http://schemas.microsoft.com/office/drawing/2014/main" id="{8A908FEC-2EAF-45CE-A5FF-CEBA14FB30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15000" cy="19050"/>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1" descr="link_img04">
            <a:extLst>
              <a:ext uri="{FF2B5EF4-FFF2-40B4-BE49-F238E27FC236}">
                <a16:creationId xmlns:a16="http://schemas.microsoft.com/office/drawing/2014/main" id="{B21E4A61-136C-4A45-9815-CA672CF137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15000" cy="1905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link_img04">
            <a:extLst>
              <a:ext uri="{FF2B5EF4-FFF2-40B4-BE49-F238E27FC236}">
                <a16:creationId xmlns:a16="http://schemas.microsoft.com/office/drawing/2014/main" id="{E1E0BBAB-39AE-4AED-921D-E799B3D701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15000" cy="19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5096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B9C791-31BB-4470-80EC-803CE5DA6B51}"/>
              </a:ext>
            </a:extLst>
          </p:cNvPr>
          <p:cNvSpPr>
            <a:spLocks noGrp="1"/>
          </p:cNvSpPr>
          <p:nvPr>
            <p:ph type="title"/>
          </p:nvPr>
        </p:nvSpPr>
        <p:spPr>
          <a:xfrm>
            <a:off x="2324100" y="365125"/>
            <a:ext cx="9029700" cy="766091"/>
          </a:xfrm>
        </p:spPr>
        <p:txBody>
          <a:bodyPr>
            <a:normAutofit/>
          </a:bodyPr>
          <a:lstStyle/>
          <a:p>
            <a:r>
              <a:rPr kumimoji="1" lang="ja-JP" altLang="en-US" dirty="0"/>
              <a:t>最近のＰＦＩ事業</a:t>
            </a:r>
            <a:r>
              <a:rPr kumimoji="1" lang="en-US" altLang="ja-JP" dirty="0"/>
              <a:t>(21</a:t>
            </a:r>
            <a:r>
              <a:rPr lang="ja-JP" altLang="en-US" dirty="0"/>
              <a:t>年</a:t>
            </a:r>
            <a:r>
              <a:rPr lang="en-US" altLang="ja-JP" dirty="0"/>
              <a:t>2</a:t>
            </a:r>
            <a:r>
              <a:rPr lang="ja-JP" altLang="en-US" dirty="0"/>
              <a:t>月～</a:t>
            </a:r>
            <a:endParaRPr kumimoji="1" lang="ja-JP" altLang="en-US" dirty="0"/>
          </a:p>
        </p:txBody>
      </p:sp>
      <p:sp>
        <p:nvSpPr>
          <p:cNvPr id="3" name="コンテンツ プレースホルダー 2">
            <a:extLst>
              <a:ext uri="{FF2B5EF4-FFF2-40B4-BE49-F238E27FC236}">
                <a16:creationId xmlns:a16="http://schemas.microsoft.com/office/drawing/2014/main" id="{21D0CD88-673D-4DB7-8CDC-E51A87D7A113}"/>
              </a:ext>
            </a:extLst>
          </p:cNvPr>
          <p:cNvSpPr>
            <a:spLocks noGrp="1"/>
          </p:cNvSpPr>
          <p:nvPr>
            <p:ph idx="1"/>
          </p:nvPr>
        </p:nvSpPr>
        <p:spPr>
          <a:xfrm>
            <a:off x="437071" y="929496"/>
            <a:ext cx="11279799" cy="5481549"/>
          </a:xfrm>
        </p:spPr>
        <p:txBody>
          <a:bodyPr>
            <a:normAutofit fontScale="85000" lnSpcReduction="20000"/>
          </a:bodyPr>
          <a:lstStyle/>
          <a:p>
            <a:r>
              <a:rPr lang="en-US" altLang="ja-JP" sz="2000" b="1" dirty="0"/>
              <a:t>963</a:t>
            </a:r>
            <a:r>
              <a:rPr lang="ja-JP" altLang="en-US" sz="2000" b="1" dirty="0"/>
              <a:t>　神奈川県　平塚市</a:t>
            </a:r>
            <a:r>
              <a:rPr lang="en-US" altLang="ja-JP" sz="2000" b="1" dirty="0"/>
              <a:t>	</a:t>
            </a:r>
            <a:r>
              <a:rPr lang="ja-JP" altLang="en-US" sz="2000" b="1" dirty="0"/>
              <a:t>学校給食センター整備・運営事業</a:t>
            </a:r>
            <a:r>
              <a:rPr lang="en-US" altLang="ja-JP" sz="2000" b="1" dirty="0"/>
              <a:t>	</a:t>
            </a:r>
            <a:r>
              <a:rPr lang="en-US" altLang="zh-TW" sz="2000" b="1" dirty="0"/>
              <a:t>		21/04</a:t>
            </a:r>
          </a:p>
          <a:p>
            <a:r>
              <a:rPr lang="en-US" altLang="zh-TW" sz="2000" b="1" dirty="0"/>
              <a:t>962</a:t>
            </a:r>
            <a:r>
              <a:rPr lang="zh-TW" altLang="en-US" sz="2000" b="1" dirty="0"/>
              <a:t>　</a:t>
            </a:r>
            <a:r>
              <a:rPr lang="ja-JP" altLang="en-US" sz="2000" b="1" dirty="0"/>
              <a:t>神奈川県　</a:t>
            </a:r>
            <a:r>
              <a:rPr lang="zh-TW" altLang="en-US" sz="2000" b="1" dirty="0"/>
              <a:t>三浦市</a:t>
            </a:r>
            <a:r>
              <a:rPr lang="en-US" altLang="zh-TW" sz="2000" b="1" dirty="0"/>
              <a:t>	</a:t>
            </a:r>
            <a:r>
              <a:rPr lang="zh-TW" altLang="en-US" sz="2000" b="1" dirty="0"/>
              <a:t>公共下水道（東部処理区）運営事業</a:t>
            </a:r>
            <a:r>
              <a:rPr lang="en-US" altLang="zh-TW" sz="2000" b="1" dirty="0"/>
              <a:t>			21/04</a:t>
            </a:r>
          </a:p>
          <a:p>
            <a:r>
              <a:rPr lang="en-US" altLang="zh-TW" sz="2000" b="1" dirty="0"/>
              <a:t>961</a:t>
            </a:r>
            <a:r>
              <a:rPr lang="zh-TW" altLang="en-US" sz="2000" b="1" dirty="0"/>
              <a:t>　愛知県</a:t>
            </a:r>
            <a:r>
              <a:rPr lang="en-US" altLang="zh-TW" sz="2000" b="1" dirty="0"/>
              <a:t>			</a:t>
            </a:r>
            <a:r>
              <a:rPr lang="zh-TW" altLang="en-US" sz="2000" b="1" dirty="0"/>
              <a:t>上和田住宅</a:t>
            </a:r>
            <a:r>
              <a:rPr lang="en-US" altLang="zh-TW" sz="2000" b="1" dirty="0"/>
              <a:t>PFI</a:t>
            </a:r>
            <a:r>
              <a:rPr lang="zh-TW" altLang="en-US" sz="2000" b="1" dirty="0"/>
              <a:t>方式整備事業</a:t>
            </a:r>
            <a:r>
              <a:rPr lang="en-US" altLang="zh-TW" sz="2000" b="1" dirty="0"/>
              <a:t>(</a:t>
            </a:r>
            <a:r>
              <a:rPr lang="zh-TW" altLang="en-US" sz="2000" b="1" dirty="0"/>
              <a:t>第</a:t>
            </a:r>
            <a:r>
              <a:rPr lang="en-US" altLang="zh-TW" sz="2000" b="1" dirty="0"/>
              <a:t>2</a:t>
            </a:r>
            <a:r>
              <a:rPr lang="zh-TW" altLang="en-US" sz="2000" b="1" dirty="0"/>
              <a:t>次</a:t>
            </a:r>
            <a:r>
              <a:rPr lang="en-US" altLang="zh-TW" sz="2000" b="1" dirty="0"/>
              <a:t>)		21/04</a:t>
            </a:r>
          </a:p>
          <a:p>
            <a:r>
              <a:rPr lang="en-US" altLang="zh-TW" sz="2000" b="1" dirty="0"/>
              <a:t>960</a:t>
            </a:r>
            <a:r>
              <a:rPr lang="zh-TW" altLang="en-US" sz="2000" b="1" dirty="0"/>
              <a:t>　愛知県</a:t>
            </a:r>
            <a:r>
              <a:rPr lang="en-US" altLang="zh-TW" sz="2000" b="1" dirty="0"/>
              <a:t>			</a:t>
            </a:r>
            <a:r>
              <a:rPr lang="zh-TW" altLang="en-US" sz="2000" b="1" dirty="0"/>
              <a:t>清水住宅</a:t>
            </a:r>
            <a:r>
              <a:rPr lang="en-US" altLang="zh-TW" sz="2000" b="1" dirty="0"/>
              <a:t>PFI</a:t>
            </a:r>
            <a:r>
              <a:rPr lang="zh-TW" altLang="en-US" sz="2000" b="1" dirty="0"/>
              <a:t>方式整備等事業</a:t>
            </a:r>
            <a:r>
              <a:rPr lang="en-US" altLang="ja-JP" sz="2000" b="1" dirty="0"/>
              <a:t>			21/04	</a:t>
            </a:r>
          </a:p>
          <a:p>
            <a:r>
              <a:rPr lang="en-US" altLang="ja-JP" sz="2000" b="1" dirty="0"/>
              <a:t>959</a:t>
            </a:r>
            <a:r>
              <a:rPr lang="ja-JP" altLang="en-US" sz="2000" b="1" dirty="0"/>
              <a:t>　千葉県</a:t>
            </a:r>
            <a:r>
              <a:rPr lang="en-US" altLang="ja-JP" sz="2000" b="1" dirty="0"/>
              <a:t>	</a:t>
            </a:r>
            <a:r>
              <a:rPr lang="ja-JP" altLang="en-US" sz="2000" b="1" dirty="0"/>
              <a:t>印西市</a:t>
            </a:r>
            <a:r>
              <a:rPr lang="en-US" altLang="ja-JP" sz="2000" b="1" dirty="0"/>
              <a:t>		</a:t>
            </a:r>
            <a:r>
              <a:rPr lang="ja-JP" altLang="en-US" sz="2000" b="1" dirty="0"/>
              <a:t>千葉ニュータウン中央駅圏複合施設整備事業</a:t>
            </a:r>
            <a:r>
              <a:rPr lang="en-US" altLang="zh-TW" sz="2000" b="1" dirty="0"/>
              <a:t>	21/04</a:t>
            </a:r>
          </a:p>
          <a:p>
            <a:r>
              <a:rPr lang="en-US" altLang="ja-JP" sz="2000" b="1" dirty="0"/>
              <a:t>958</a:t>
            </a:r>
            <a:r>
              <a:rPr lang="ja-JP" altLang="en-US" sz="2000" b="1" dirty="0"/>
              <a:t>　文科省</a:t>
            </a:r>
            <a:r>
              <a:rPr lang="en-US" altLang="ja-JP" sz="2000" b="1" dirty="0"/>
              <a:t>			</a:t>
            </a:r>
            <a:r>
              <a:rPr lang="ja-JP" altLang="en-US" sz="2000" b="1" dirty="0"/>
              <a:t>合同庁舎第７号館維持管理・運営事業（第二期）</a:t>
            </a:r>
            <a:r>
              <a:rPr lang="en-US" altLang="ja-JP" sz="2000" b="1" dirty="0"/>
              <a:t>	21/04</a:t>
            </a:r>
          </a:p>
          <a:p>
            <a:r>
              <a:rPr lang="en-US" altLang="ja-JP" sz="2000" b="1" dirty="0"/>
              <a:t>957</a:t>
            </a:r>
            <a:r>
              <a:rPr lang="ja-JP" altLang="en-US" sz="2000" b="1" dirty="0"/>
              <a:t>　福岡県</a:t>
            </a:r>
            <a:r>
              <a:rPr lang="en-US" altLang="ja-JP" sz="2000" b="1" dirty="0"/>
              <a:t>	</a:t>
            </a:r>
            <a:r>
              <a:rPr lang="ja-JP" altLang="en-US" sz="2000" b="1" dirty="0"/>
              <a:t>福岡市</a:t>
            </a:r>
            <a:r>
              <a:rPr lang="en-US" altLang="ja-JP" sz="2000" b="1" dirty="0"/>
              <a:t>		</a:t>
            </a:r>
            <a:r>
              <a:rPr lang="ja-JP" altLang="en-US" sz="2000" b="1" dirty="0"/>
              <a:t>西部地域小・中学校特別教室空調整備ＰＦＩ事業</a:t>
            </a:r>
            <a:r>
              <a:rPr lang="en-US" altLang="zh-TW" sz="2000" b="1" dirty="0"/>
              <a:t>	20/12	</a:t>
            </a:r>
          </a:p>
          <a:p>
            <a:r>
              <a:rPr lang="en-US" altLang="zh-TW" sz="2000" b="1" dirty="0"/>
              <a:t>956</a:t>
            </a:r>
            <a:r>
              <a:rPr lang="zh-TW" altLang="en-US" sz="2000" b="1" dirty="0"/>
              <a:t>　</a:t>
            </a:r>
            <a:r>
              <a:rPr lang="ja-JP" altLang="en-US" sz="2000" b="1" dirty="0"/>
              <a:t>大阪府</a:t>
            </a:r>
            <a:r>
              <a:rPr lang="en-US" altLang="ja-JP" sz="2000" b="1" dirty="0"/>
              <a:t>	</a:t>
            </a:r>
            <a:r>
              <a:rPr lang="zh-TW" altLang="en-US" sz="2000" b="1" dirty="0"/>
              <a:t>大阪市</a:t>
            </a:r>
            <a:r>
              <a:rPr lang="en-US" altLang="zh-TW" sz="2000" b="1" dirty="0"/>
              <a:t>		</a:t>
            </a:r>
            <a:r>
              <a:rPr lang="zh-TW" altLang="en-US" sz="2000" b="1" dirty="0"/>
              <a:t>汚泥処理施設整備運営事</a:t>
            </a:r>
            <a:r>
              <a:rPr lang="ja-JP" altLang="en-US" sz="2000" b="1" dirty="0"/>
              <a:t>業</a:t>
            </a:r>
            <a:r>
              <a:rPr lang="en-US" altLang="zh-TW" sz="2000" b="1" dirty="0"/>
              <a:t>			21/03</a:t>
            </a:r>
            <a:endParaRPr lang="en-US" altLang="ja-JP" sz="2000" b="1" dirty="0"/>
          </a:p>
          <a:p>
            <a:r>
              <a:rPr lang="en-US" altLang="ja-JP" sz="2000" b="1" dirty="0"/>
              <a:t>955</a:t>
            </a:r>
            <a:r>
              <a:rPr lang="ja-JP" altLang="en-US" sz="2000" b="1" dirty="0"/>
              <a:t>　岡山県</a:t>
            </a:r>
            <a:r>
              <a:rPr lang="en-US" altLang="ja-JP" sz="2000" b="1" dirty="0"/>
              <a:t>	</a:t>
            </a:r>
            <a:r>
              <a:rPr lang="ja-JP" altLang="en-US" sz="2000" b="1" dirty="0"/>
              <a:t>津山市</a:t>
            </a:r>
            <a:r>
              <a:rPr lang="en-US" altLang="ja-JP" sz="2000" b="1" dirty="0"/>
              <a:t>		</a:t>
            </a:r>
            <a:r>
              <a:rPr lang="ja-JP" altLang="en-US" sz="2000" b="1" dirty="0"/>
              <a:t>グラスハウス利活用事業</a:t>
            </a:r>
            <a:r>
              <a:rPr lang="en-US" altLang="ja-JP" sz="2000" b="1" dirty="0"/>
              <a:t>			21/03</a:t>
            </a:r>
            <a:endParaRPr lang="en-US" altLang="zh-TW" sz="2000" b="1" dirty="0"/>
          </a:p>
          <a:p>
            <a:r>
              <a:rPr lang="en-US" altLang="ja-JP" sz="2000" b="1" dirty="0"/>
              <a:t>954</a:t>
            </a:r>
            <a:r>
              <a:rPr lang="ja-JP" altLang="en-US" sz="2000" b="1" dirty="0"/>
              <a:t>　兵庫県立病院と市立中央病院の統合病院立体駐車場等整備運営</a:t>
            </a:r>
            <a:r>
              <a:rPr lang="en-US" altLang="ja-JP" sz="2000" b="1" dirty="0"/>
              <a:t>		</a:t>
            </a:r>
            <a:r>
              <a:rPr lang="en-US" altLang="zh-TW" sz="2000" b="1" dirty="0"/>
              <a:t>21/0</a:t>
            </a:r>
            <a:r>
              <a:rPr lang="en-US" altLang="ja-JP" sz="2000" b="1" dirty="0"/>
              <a:t>3</a:t>
            </a:r>
            <a:endParaRPr lang="en-US" altLang="zh-TW" sz="2000" b="1" dirty="0"/>
          </a:p>
          <a:p>
            <a:r>
              <a:rPr lang="en-US" altLang="ja-JP" sz="2000" b="1" dirty="0"/>
              <a:t>953</a:t>
            </a:r>
            <a:r>
              <a:rPr lang="ja-JP" altLang="en-US" sz="2000" b="1" dirty="0"/>
              <a:t>　</a:t>
            </a:r>
            <a:r>
              <a:rPr lang="en-US" altLang="ja-JP" sz="2000" b="1" dirty="0"/>
              <a:t> </a:t>
            </a:r>
            <a:r>
              <a:rPr lang="ja-JP" altLang="en-US" sz="2000" b="1" dirty="0"/>
              <a:t>西知多医療厚生組合</a:t>
            </a:r>
            <a:r>
              <a:rPr lang="en-US" altLang="ja-JP" sz="2000" b="1" dirty="0"/>
              <a:t>	</a:t>
            </a:r>
            <a:r>
              <a:rPr lang="ja-JP" altLang="en-US" sz="2000" b="1" dirty="0"/>
              <a:t>健康増進施設整備・運営事業</a:t>
            </a:r>
            <a:r>
              <a:rPr lang="en-US" altLang="ja-JP" sz="2000" b="1" dirty="0"/>
              <a:t>	</a:t>
            </a:r>
            <a:r>
              <a:rPr lang="en-US" altLang="zh-TW" sz="2000" b="1" dirty="0"/>
              <a:t>			21/03</a:t>
            </a:r>
            <a:endParaRPr lang="en-US" altLang="ja-JP" sz="2000" b="1" dirty="0"/>
          </a:p>
          <a:p>
            <a:r>
              <a:rPr lang="en-US" altLang="zh-TW" sz="2000" b="1" dirty="0"/>
              <a:t>952</a:t>
            </a:r>
            <a:r>
              <a:rPr lang="zh-TW" altLang="en-US" sz="2000" b="1" dirty="0"/>
              <a:t>　</a:t>
            </a:r>
            <a:r>
              <a:rPr lang="ja-JP" altLang="en-US" sz="2000" b="1" dirty="0"/>
              <a:t>大阪府</a:t>
            </a:r>
            <a:r>
              <a:rPr lang="en-US" altLang="ja-JP" sz="2000" b="1" dirty="0"/>
              <a:t>	</a:t>
            </a:r>
            <a:r>
              <a:rPr lang="ja-JP" altLang="en-US" sz="2000" b="1" dirty="0"/>
              <a:t>東大阪市</a:t>
            </a:r>
            <a:r>
              <a:rPr lang="en-US" altLang="ja-JP" sz="2000" b="1" dirty="0"/>
              <a:t>	</a:t>
            </a:r>
            <a:r>
              <a:rPr lang="zh-TW" altLang="en-US" sz="2000" b="1" dirty="0"/>
              <a:t>北蛇草住宅Ｃ棟建替事業</a:t>
            </a:r>
            <a:r>
              <a:rPr lang="en-US" altLang="zh-TW" sz="2000" b="1" dirty="0"/>
              <a:t>				21/02</a:t>
            </a:r>
          </a:p>
          <a:p>
            <a:r>
              <a:rPr lang="en-US" altLang="zh-TW" sz="2000" b="1" dirty="0"/>
              <a:t>951</a:t>
            </a:r>
            <a:r>
              <a:rPr lang="zh-TW" altLang="en-US" sz="2000" b="1" dirty="0"/>
              <a:t>　</a:t>
            </a:r>
            <a:r>
              <a:rPr lang="ja-JP" altLang="en-US" sz="2000" b="1" dirty="0"/>
              <a:t>山口県</a:t>
            </a:r>
            <a:r>
              <a:rPr lang="en-US" altLang="ja-JP" sz="2000" b="1" dirty="0"/>
              <a:t>	</a:t>
            </a:r>
            <a:r>
              <a:rPr lang="ja-JP" altLang="en-US" sz="2000" b="1" dirty="0"/>
              <a:t>周南</a:t>
            </a:r>
            <a:r>
              <a:rPr lang="zh-TW" altLang="en-US" sz="2000" b="1" dirty="0"/>
              <a:t>地区衛生施設組合</a:t>
            </a:r>
            <a:r>
              <a:rPr lang="en-US" altLang="zh-TW" sz="2000" b="1" dirty="0"/>
              <a:t>	</a:t>
            </a:r>
            <a:r>
              <a:rPr lang="zh-TW" altLang="en-US" sz="2000" b="1" dirty="0"/>
              <a:t>新斎場整備運営事業</a:t>
            </a:r>
            <a:r>
              <a:rPr lang="en-US" altLang="zh-TW" sz="2000" b="1" dirty="0"/>
              <a:t>		21/02</a:t>
            </a:r>
            <a:endParaRPr lang="en-US" altLang="ja-JP" sz="2000" b="1" dirty="0"/>
          </a:p>
          <a:p>
            <a:r>
              <a:rPr lang="en-US" altLang="ja-JP" sz="2000" b="1" dirty="0"/>
              <a:t>950</a:t>
            </a:r>
            <a:r>
              <a:rPr lang="ja-JP" altLang="en-US" sz="2000" b="1" dirty="0"/>
              <a:t>　大阪府</a:t>
            </a:r>
            <a:r>
              <a:rPr lang="en-US" altLang="ja-JP" sz="2000" b="1" dirty="0"/>
              <a:t>			</a:t>
            </a:r>
            <a:r>
              <a:rPr lang="ja-JP" altLang="en-US" sz="2000" b="1" dirty="0"/>
              <a:t>豊中新千里北第２期住宅民活プロジェクト</a:t>
            </a:r>
            <a:r>
              <a:rPr lang="en-US" altLang="ja-JP" sz="2000" b="1" dirty="0"/>
              <a:t>	21/02</a:t>
            </a:r>
            <a:endParaRPr lang="en-US" altLang="ja-JP" sz="1800" b="1" dirty="0"/>
          </a:p>
        </p:txBody>
      </p:sp>
      <p:pic>
        <p:nvPicPr>
          <p:cNvPr id="1025" name="Picture 1" descr="link_img04">
            <a:extLst>
              <a:ext uri="{FF2B5EF4-FFF2-40B4-BE49-F238E27FC236}">
                <a16:creationId xmlns:a16="http://schemas.microsoft.com/office/drawing/2014/main" id="{850AD3AA-E3FB-45A1-A6A5-AED9F8F666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15000" cy="190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link_img04">
            <a:extLst>
              <a:ext uri="{FF2B5EF4-FFF2-40B4-BE49-F238E27FC236}">
                <a16:creationId xmlns:a16="http://schemas.microsoft.com/office/drawing/2014/main" id="{02666FCC-F4F5-408A-8521-3F2F589524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15000" cy="1905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8">
            <a:extLst>
              <a:ext uri="{FF2B5EF4-FFF2-40B4-BE49-F238E27FC236}">
                <a16:creationId xmlns:a16="http://schemas.microsoft.com/office/drawing/2014/main" id="{10E6D89D-377C-4C54-A75A-73B53439CB36}"/>
              </a:ext>
            </a:extLst>
          </p:cNvPr>
          <p:cNvSpPr>
            <a:spLocks noChangeArrowheads="1"/>
          </p:cNvSpPr>
          <p:nvPr/>
        </p:nvSpPr>
        <p:spPr bwMode="auto">
          <a:xfrm>
            <a:off x="4171950" y="38639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4" name="Picture 1" descr="link_img04">
            <a:extLst>
              <a:ext uri="{FF2B5EF4-FFF2-40B4-BE49-F238E27FC236}">
                <a16:creationId xmlns:a16="http://schemas.microsoft.com/office/drawing/2014/main" id="{F79A5987-A1A8-4055-9E36-C7C3B83E68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15000" cy="190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link_img04">
            <a:extLst>
              <a:ext uri="{FF2B5EF4-FFF2-40B4-BE49-F238E27FC236}">
                <a16:creationId xmlns:a16="http://schemas.microsoft.com/office/drawing/2014/main" id="{089AA175-0798-400C-B5E5-3773C8E452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15000" cy="1905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link_img04">
            <a:extLst>
              <a:ext uri="{FF2B5EF4-FFF2-40B4-BE49-F238E27FC236}">
                <a16:creationId xmlns:a16="http://schemas.microsoft.com/office/drawing/2014/main" id="{8A908FEC-2EAF-45CE-A5FF-CEBA14FB30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15000" cy="19050"/>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1" descr="link_img04">
            <a:extLst>
              <a:ext uri="{FF2B5EF4-FFF2-40B4-BE49-F238E27FC236}">
                <a16:creationId xmlns:a16="http://schemas.microsoft.com/office/drawing/2014/main" id="{B21E4A61-136C-4A45-9815-CA672CF137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15000" cy="1905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link_img04">
            <a:extLst>
              <a:ext uri="{FF2B5EF4-FFF2-40B4-BE49-F238E27FC236}">
                <a16:creationId xmlns:a16="http://schemas.microsoft.com/office/drawing/2014/main" id="{E1E0BBAB-39AE-4AED-921D-E799B3D701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15000" cy="19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492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B9C791-31BB-4470-80EC-803CE5DA6B51}"/>
              </a:ext>
            </a:extLst>
          </p:cNvPr>
          <p:cNvSpPr>
            <a:spLocks noGrp="1"/>
          </p:cNvSpPr>
          <p:nvPr>
            <p:ph type="title"/>
          </p:nvPr>
        </p:nvSpPr>
        <p:spPr>
          <a:xfrm>
            <a:off x="2324100" y="365125"/>
            <a:ext cx="9029700" cy="766091"/>
          </a:xfrm>
        </p:spPr>
        <p:style>
          <a:lnRef idx="2">
            <a:schemeClr val="accent2"/>
          </a:lnRef>
          <a:fillRef idx="1">
            <a:schemeClr val="lt1"/>
          </a:fillRef>
          <a:effectRef idx="0">
            <a:schemeClr val="accent2"/>
          </a:effectRef>
          <a:fontRef idx="minor">
            <a:schemeClr val="dk1"/>
          </a:fontRef>
        </p:style>
        <p:txBody>
          <a:bodyPr>
            <a:normAutofit/>
          </a:bodyPr>
          <a:lstStyle/>
          <a:p>
            <a:r>
              <a:rPr kumimoji="1" lang="ja-JP" altLang="en-US" dirty="0"/>
              <a:t>最近のＰＦＩ事業</a:t>
            </a:r>
            <a:r>
              <a:rPr kumimoji="1" lang="en-US" altLang="ja-JP" dirty="0"/>
              <a:t>(21</a:t>
            </a:r>
            <a:r>
              <a:rPr lang="ja-JP" altLang="en-US" dirty="0"/>
              <a:t>年</a:t>
            </a:r>
            <a:r>
              <a:rPr lang="en-US" altLang="ja-JP" dirty="0"/>
              <a:t>1</a:t>
            </a:r>
            <a:r>
              <a:rPr lang="ja-JP" altLang="en-US" dirty="0"/>
              <a:t>月～</a:t>
            </a:r>
            <a:endParaRPr kumimoji="1" lang="ja-JP" altLang="en-US" dirty="0"/>
          </a:p>
        </p:txBody>
      </p:sp>
      <p:sp>
        <p:nvSpPr>
          <p:cNvPr id="3" name="コンテンツ プレースホルダー 2">
            <a:extLst>
              <a:ext uri="{FF2B5EF4-FFF2-40B4-BE49-F238E27FC236}">
                <a16:creationId xmlns:a16="http://schemas.microsoft.com/office/drawing/2014/main" id="{21D0CD88-673D-4DB7-8CDC-E51A87D7A113}"/>
              </a:ext>
            </a:extLst>
          </p:cNvPr>
          <p:cNvSpPr>
            <a:spLocks noGrp="1"/>
          </p:cNvSpPr>
          <p:nvPr>
            <p:ph idx="1"/>
          </p:nvPr>
        </p:nvSpPr>
        <p:spPr>
          <a:xfrm>
            <a:off x="311477" y="1131216"/>
            <a:ext cx="11405394" cy="5279829"/>
          </a:xfrm>
        </p:spPr>
        <p:txBody>
          <a:bodyPr>
            <a:normAutofit/>
          </a:bodyPr>
          <a:lstStyle/>
          <a:p>
            <a:endParaRPr lang="en-US" altLang="zh-TW" sz="2000" b="1" dirty="0"/>
          </a:p>
          <a:p>
            <a:r>
              <a:rPr lang="en-US" altLang="zh-TW" sz="1800" i="0" dirty="0">
                <a:effectLst/>
                <a:latin typeface="BIZ UDゴシック" panose="020B0400000000000000" pitchFamily="49" charset="-128"/>
                <a:ea typeface="BIZ UDゴシック" panose="020B0400000000000000" pitchFamily="49" charset="-128"/>
              </a:rPr>
              <a:t>952</a:t>
            </a:r>
            <a:r>
              <a:rPr lang="zh-TW" altLang="en-US" sz="1800" i="0" dirty="0">
                <a:effectLst/>
                <a:latin typeface="BIZ UDゴシック" panose="020B0400000000000000" pitchFamily="49" charset="-128"/>
                <a:ea typeface="BIZ UDゴシック" panose="020B0400000000000000" pitchFamily="49" charset="-128"/>
              </a:rPr>
              <a:t>　</a:t>
            </a:r>
            <a:r>
              <a:rPr lang="ja-JP" altLang="en-US" sz="1800" i="0" dirty="0">
                <a:effectLst/>
                <a:latin typeface="BIZ UDゴシック" panose="020B0400000000000000" pitchFamily="49" charset="-128"/>
                <a:ea typeface="BIZ UDゴシック" panose="020B0400000000000000" pitchFamily="49" charset="-128"/>
              </a:rPr>
              <a:t>大阪府</a:t>
            </a:r>
            <a:r>
              <a:rPr lang="en-US" altLang="ja-JP" sz="1800" i="0" dirty="0">
                <a:effectLst/>
                <a:latin typeface="BIZ UDゴシック" panose="020B0400000000000000" pitchFamily="49" charset="-128"/>
                <a:ea typeface="BIZ UDゴシック" panose="020B0400000000000000" pitchFamily="49" charset="-128"/>
              </a:rPr>
              <a:t>	</a:t>
            </a:r>
            <a:r>
              <a:rPr lang="zh-TW" altLang="en-US" sz="1800" i="0" dirty="0">
                <a:effectLst/>
                <a:latin typeface="BIZ UDゴシック" panose="020B0400000000000000" pitchFamily="49" charset="-128"/>
                <a:ea typeface="BIZ UDゴシック" panose="020B0400000000000000" pitchFamily="49" charset="-128"/>
              </a:rPr>
              <a:t>東大阪市</a:t>
            </a:r>
            <a:r>
              <a:rPr lang="ja-JP" altLang="en-US" sz="1800" dirty="0">
                <a:latin typeface="BIZ UDゴシック" panose="020B0400000000000000" pitchFamily="49" charset="-128"/>
                <a:ea typeface="BIZ UDゴシック" panose="020B0400000000000000" pitchFamily="49" charset="-128"/>
              </a:rPr>
              <a:t>　</a:t>
            </a:r>
            <a:r>
              <a:rPr lang="zh-TW" altLang="en-US" sz="1800" i="0" dirty="0">
                <a:effectLst/>
                <a:latin typeface="BIZ UDゴシック" panose="020B0400000000000000" pitchFamily="49" charset="-128"/>
                <a:ea typeface="BIZ UDゴシック" panose="020B0400000000000000" pitchFamily="49" charset="-128"/>
              </a:rPr>
              <a:t>蛇草住宅Ｃ棟建替事業</a:t>
            </a:r>
            <a:r>
              <a:rPr lang="en-US" altLang="zh-TW" sz="1800" i="0" dirty="0">
                <a:effectLst/>
                <a:latin typeface="BIZ UDゴシック" panose="020B0400000000000000" pitchFamily="49" charset="-128"/>
                <a:ea typeface="BIZ UDゴシック" panose="020B0400000000000000" pitchFamily="49" charset="-128"/>
              </a:rPr>
              <a:t>					21/0</a:t>
            </a:r>
            <a:r>
              <a:rPr lang="en-US" altLang="ja-JP" sz="1800" i="0" dirty="0">
                <a:effectLst/>
                <a:latin typeface="BIZ UDゴシック" panose="020B0400000000000000" pitchFamily="49" charset="-128"/>
                <a:ea typeface="BIZ UDゴシック" panose="020B0400000000000000" pitchFamily="49" charset="-128"/>
              </a:rPr>
              <a:t>2</a:t>
            </a:r>
            <a:r>
              <a:rPr lang="en-US" altLang="zh-TW" sz="1800" i="0" dirty="0">
                <a:effectLst/>
                <a:latin typeface="BIZ UDゴシック" panose="020B0400000000000000" pitchFamily="49" charset="-128"/>
                <a:ea typeface="BIZ UDゴシック" panose="020B0400000000000000" pitchFamily="49" charset="-128"/>
              </a:rPr>
              <a:t>		</a:t>
            </a:r>
            <a:endParaRPr lang="en-US" altLang="zh-TW" sz="1800" dirty="0">
              <a:latin typeface="BIZ UDゴシック" panose="020B0400000000000000" pitchFamily="49" charset="-128"/>
              <a:ea typeface="BIZ UDゴシック" panose="020B0400000000000000" pitchFamily="49" charset="-128"/>
            </a:endParaRPr>
          </a:p>
          <a:p>
            <a:r>
              <a:rPr lang="en-US" altLang="zh-TW" sz="1800" dirty="0">
                <a:latin typeface="BIZ UDゴシック" panose="020B0400000000000000" pitchFamily="49" charset="-128"/>
                <a:ea typeface="BIZ UDゴシック" panose="020B0400000000000000" pitchFamily="49" charset="-128"/>
              </a:rPr>
              <a:t>951</a:t>
            </a:r>
            <a:r>
              <a:rPr lang="zh-TW" altLang="en-US" sz="1800" dirty="0">
                <a:latin typeface="BIZ UDゴシック" panose="020B0400000000000000" pitchFamily="49" charset="-128"/>
                <a:ea typeface="BIZ UDゴシック" panose="020B0400000000000000" pitchFamily="49" charset="-128"/>
              </a:rPr>
              <a:t>　</a:t>
            </a:r>
            <a:r>
              <a:rPr lang="ja-JP" altLang="en-US" sz="1800" dirty="0">
                <a:latin typeface="BIZ UDゴシック" panose="020B0400000000000000" pitchFamily="49" charset="-128"/>
                <a:ea typeface="BIZ UDゴシック" panose="020B0400000000000000" pitchFamily="49" charset="-128"/>
              </a:rPr>
              <a:t>山口県</a:t>
            </a:r>
            <a:r>
              <a:rPr lang="en-US" altLang="ja-JP" sz="1800" dirty="0">
                <a:latin typeface="BIZ UDゴシック" panose="020B0400000000000000" pitchFamily="49" charset="-128"/>
                <a:ea typeface="BIZ UDゴシック" panose="020B0400000000000000" pitchFamily="49" charset="-128"/>
              </a:rPr>
              <a:t>	</a:t>
            </a:r>
            <a:r>
              <a:rPr lang="zh-TW" altLang="en-US" sz="1800" dirty="0">
                <a:latin typeface="BIZ UDゴシック" panose="020B0400000000000000" pitchFamily="49" charset="-128"/>
                <a:ea typeface="BIZ UDゴシック" panose="020B0400000000000000" pitchFamily="49" charset="-128"/>
              </a:rPr>
              <a:t>周南地区衛生施設組合</a:t>
            </a:r>
            <a:r>
              <a:rPr lang="ja-JP" altLang="en-US" sz="1800" dirty="0">
                <a:latin typeface="BIZ UDゴシック" panose="020B0400000000000000" pitchFamily="49" charset="-128"/>
                <a:ea typeface="BIZ UDゴシック" panose="020B0400000000000000" pitchFamily="49" charset="-128"/>
              </a:rPr>
              <a:t>　</a:t>
            </a:r>
            <a:r>
              <a:rPr lang="zh-TW" altLang="en-US" sz="1800" dirty="0">
                <a:latin typeface="BIZ UDゴシック" panose="020B0400000000000000" pitchFamily="49" charset="-128"/>
                <a:ea typeface="BIZ UDゴシック" panose="020B0400000000000000" pitchFamily="49" charset="-128"/>
              </a:rPr>
              <a:t>新斎場整備運営事業</a:t>
            </a:r>
            <a:r>
              <a:rPr lang="en-US" altLang="zh-TW" sz="1800" dirty="0"/>
              <a:t>			</a:t>
            </a:r>
            <a:r>
              <a:rPr lang="en-US" altLang="zh-TW" sz="1800" dirty="0">
                <a:latin typeface="BIZ UDゴシック" panose="020B0400000000000000" pitchFamily="49" charset="-128"/>
                <a:ea typeface="BIZ UDゴシック" panose="020B0400000000000000" pitchFamily="49" charset="-128"/>
              </a:rPr>
              <a:t>21/02</a:t>
            </a:r>
            <a:endParaRPr lang="en-US" altLang="ja-JP" sz="1800" dirty="0">
              <a:latin typeface="BIZ UDゴシック" panose="020B0400000000000000" pitchFamily="49" charset="-128"/>
              <a:ea typeface="BIZ UDゴシック" panose="020B0400000000000000" pitchFamily="49" charset="-128"/>
            </a:endParaRPr>
          </a:p>
          <a:p>
            <a:r>
              <a:rPr lang="en-US" altLang="ja-JP" sz="1800" dirty="0">
                <a:latin typeface="BIZ UDゴシック" panose="020B0400000000000000" pitchFamily="49" charset="-128"/>
                <a:ea typeface="BIZ UDゴシック" panose="020B0400000000000000" pitchFamily="49" charset="-128"/>
              </a:rPr>
              <a:t>950</a:t>
            </a:r>
            <a:r>
              <a:rPr lang="ja-JP" altLang="en-US" sz="1800" dirty="0">
                <a:latin typeface="BIZ UDゴシック" panose="020B0400000000000000" pitchFamily="49" charset="-128"/>
                <a:ea typeface="BIZ UDゴシック" panose="020B0400000000000000" pitchFamily="49" charset="-128"/>
              </a:rPr>
              <a:t>　大阪府</a:t>
            </a:r>
            <a:r>
              <a:rPr lang="en-US" altLang="ja-JP" sz="1800" dirty="0">
                <a:latin typeface="BIZ UDゴシック" panose="020B0400000000000000" pitchFamily="49" charset="-128"/>
                <a:ea typeface="BIZ UDゴシック" panose="020B0400000000000000" pitchFamily="49" charset="-128"/>
              </a:rPr>
              <a:t>		</a:t>
            </a:r>
            <a:r>
              <a:rPr lang="ja-JP" altLang="en-US" sz="1800" dirty="0">
                <a:latin typeface="BIZ UDゴシック" panose="020B0400000000000000" pitchFamily="49" charset="-128"/>
                <a:ea typeface="BIZ UDゴシック" panose="020B0400000000000000" pitchFamily="49" charset="-128"/>
              </a:rPr>
              <a:t>　豊中新千里北第２期住宅民活プロジェクト</a:t>
            </a:r>
            <a:r>
              <a:rPr lang="en-US" altLang="ja-JP" sz="1800" dirty="0">
                <a:latin typeface="BIZ UDゴシック" panose="020B0400000000000000" pitchFamily="49" charset="-128"/>
                <a:ea typeface="BIZ UDゴシック" panose="020B0400000000000000" pitchFamily="49" charset="-128"/>
              </a:rPr>
              <a:t>		21/02</a:t>
            </a:r>
          </a:p>
          <a:p>
            <a:r>
              <a:rPr lang="en-US" altLang="ja-JP" sz="1800" dirty="0">
                <a:latin typeface="BIZ UDゴシック" panose="020B0400000000000000" pitchFamily="49" charset="-128"/>
                <a:ea typeface="BIZ UDゴシック" panose="020B0400000000000000" pitchFamily="49" charset="-128"/>
              </a:rPr>
              <a:t>949</a:t>
            </a:r>
            <a:r>
              <a:rPr lang="ja-JP" altLang="en-US" sz="1800" dirty="0">
                <a:latin typeface="BIZ UDゴシック" panose="020B0400000000000000" pitchFamily="49" charset="-128"/>
                <a:ea typeface="BIZ UDゴシック" panose="020B0400000000000000" pitchFamily="49" charset="-128"/>
              </a:rPr>
              <a:t>　滋賀県</a:t>
            </a:r>
            <a:r>
              <a:rPr lang="en-US" altLang="ja-JP" sz="1800" dirty="0">
                <a:latin typeface="BIZ UDゴシック" panose="020B0400000000000000" pitchFamily="49" charset="-128"/>
                <a:ea typeface="BIZ UDゴシック" panose="020B0400000000000000" pitchFamily="49" charset="-128"/>
              </a:rPr>
              <a:t>	</a:t>
            </a:r>
            <a:r>
              <a:rPr lang="ja-JP" altLang="en-US" sz="1800" dirty="0">
                <a:latin typeface="BIZ UDゴシック" panose="020B0400000000000000" pitchFamily="49" charset="-128"/>
                <a:ea typeface="BIZ UDゴシック" panose="020B0400000000000000" pitchFamily="49" charset="-128"/>
              </a:rPr>
              <a:t>米原市</a:t>
            </a:r>
            <a:r>
              <a:rPr lang="en-US" altLang="ja-JP" sz="1800" dirty="0">
                <a:latin typeface="BIZ UDゴシック" panose="020B0400000000000000" pitchFamily="49" charset="-128"/>
                <a:ea typeface="BIZ UDゴシック" panose="020B0400000000000000" pitchFamily="49" charset="-128"/>
              </a:rPr>
              <a:t>	</a:t>
            </a:r>
            <a:r>
              <a:rPr lang="ja-JP" altLang="en-US" sz="1800" dirty="0">
                <a:latin typeface="BIZ UDゴシック" panose="020B0400000000000000" pitchFamily="49" charset="-128"/>
                <a:ea typeface="BIZ UDゴシック" panose="020B0400000000000000" pitchFamily="49" charset="-128"/>
              </a:rPr>
              <a:t>　観光・レクリエーション関連</a:t>
            </a:r>
            <a:r>
              <a:rPr lang="en-US" altLang="ja-JP" sz="1800" dirty="0">
                <a:latin typeface="BIZ UDゴシック" panose="020B0400000000000000" pitchFamily="49" charset="-128"/>
                <a:ea typeface="BIZ UDゴシック" panose="020B0400000000000000" pitchFamily="49" charset="-128"/>
              </a:rPr>
              <a:t>2</a:t>
            </a:r>
            <a:r>
              <a:rPr lang="ja-JP" altLang="en-US" sz="1800" dirty="0">
                <a:latin typeface="BIZ UDゴシック" panose="020B0400000000000000" pitchFamily="49" charset="-128"/>
                <a:ea typeface="BIZ UDゴシック" panose="020B0400000000000000" pitchFamily="49" charset="-128"/>
              </a:rPr>
              <a:t>施設公共施設等運営事業</a:t>
            </a:r>
            <a:r>
              <a:rPr lang="en-US" altLang="ja-JP" sz="1800" dirty="0">
                <a:latin typeface="BIZ UDゴシック" panose="020B0400000000000000" pitchFamily="49" charset="-128"/>
                <a:ea typeface="BIZ UDゴシック" panose="020B0400000000000000" pitchFamily="49" charset="-128"/>
              </a:rPr>
              <a:t>	</a:t>
            </a:r>
            <a:r>
              <a:rPr lang="en-US" altLang="zh-TW" sz="1800" dirty="0">
                <a:latin typeface="BIZ UDゴシック" panose="020B0400000000000000" pitchFamily="49" charset="-128"/>
                <a:ea typeface="BIZ UDゴシック" panose="020B0400000000000000" pitchFamily="49" charset="-128"/>
              </a:rPr>
              <a:t>2</a:t>
            </a:r>
            <a:r>
              <a:rPr lang="en-US" altLang="ja-JP" sz="1800" dirty="0">
                <a:latin typeface="BIZ UDゴシック" panose="020B0400000000000000" pitchFamily="49" charset="-128"/>
                <a:ea typeface="BIZ UDゴシック" panose="020B0400000000000000" pitchFamily="49" charset="-128"/>
              </a:rPr>
              <a:t>1</a:t>
            </a:r>
            <a:r>
              <a:rPr lang="en-US" altLang="zh-TW" sz="1800" dirty="0">
                <a:latin typeface="BIZ UDゴシック" panose="020B0400000000000000" pitchFamily="49" charset="-128"/>
                <a:ea typeface="BIZ UDゴシック" panose="020B0400000000000000" pitchFamily="49" charset="-128"/>
              </a:rPr>
              <a:t>/02</a:t>
            </a:r>
            <a:endParaRPr lang="en-US" altLang="ja-JP" sz="1800" dirty="0">
              <a:latin typeface="BIZ UDゴシック" panose="020B0400000000000000" pitchFamily="49" charset="-128"/>
              <a:ea typeface="BIZ UDゴシック" panose="020B0400000000000000" pitchFamily="49" charset="-128"/>
            </a:endParaRPr>
          </a:p>
          <a:p>
            <a:r>
              <a:rPr lang="en-US" altLang="ja-JP" sz="1800" dirty="0">
                <a:latin typeface="BIZ UDゴシック" panose="020B0400000000000000" pitchFamily="49" charset="-128"/>
                <a:ea typeface="BIZ UDゴシック" panose="020B0400000000000000" pitchFamily="49" charset="-128"/>
              </a:rPr>
              <a:t>948</a:t>
            </a:r>
            <a:r>
              <a:rPr lang="ja-JP" altLang="en-US" sz="1800" dirty="0">
                <a:latin typeface="BIZ UDゴシック" panose="020B0400000000000000" pitchFamily="49" charset="-128"/>
                <a:ea typeface="BIZ UDゴシック" panose="020B0400000000000000" pitchFamily="49" charset="-128"/>
              </a:rPr>
              <a:t>　山梨県</a:t>
            </a:r>
            <a:r>
              <a:rPr lang="en-US" altLang="ja-JP" sz="1800" dirty="0">
                <a:latin typeface="BIZ UDゴシック" panose="020B0400000000000000" pitchFamily="49" charset="-128"/>
                <a:ea typeface="BIZ UDゴシック" panose="020B0400000000000000" pitchFamily="49" charset="-128"/>
              </a:rPr>
              <a:t>	</a:t>
            </a:r>
            <a:r>
              <a:rPr lang="ja-JP" altLang="en-US" sz="1800" dirty="0">
                <a:latin typeface="BIZ UDゴシック" panose="020B0400000000000000" pitchFamily="49" charset="-128"/>
                <a:ea typeface="BIZ UDゴシック" panose="020B0400000000000000" pitchFamily="49" charset="-128"/>
              </a:rPr>
              <a:t>大月市</a:t>
            </a:r>
            <a:r>
              <a:rPr lang="en-US" altLang="ja-JP" sz="1800" dirty="0">
                <a:latin typeface="BIZ UDゴシック" panose="020B0400000000000000" pitchFamily="49" charset="-128"/>
                <a:ea typeface="BIZ UDゴシック" panose="020B0400000000000000" pitchFamily="49" charset="-128"/>
              </a:rPr>
              <a:t>	</a:t>
            </a:r>
            <a:r>
              <a:rPr lang="ja-JP" altLang="en-US" sz="1800" dirty="0">
                <a:latin typeface="BIZ UDゴシック" panose="020B0400000000000000" pitchFamily="49" charset="-128"/>
                <a:ea typeface="BIZ UDゴシック" panose="020B0400000000000000" pitchFamily="49" charset="-128"/>
              </a:rPr>
              <a:t>　駒橋地区市営住宅建替・定住促進住宅整備事業</a:t>
            </a:r>
            <a:r>
              <a:rPr lang="en-US" altLang="ja-JP" sz="1800" dirty="0">
                <a:latin typeface="BIZ UDゴシック" panose="020B0400000000000000" pitchFamily="49" charset="-128"/>
                <a:ea typeface="BIZ UDゴシック" panose="020B0400000000000000" pitchFamily="49" charset="-128"/>
              </a:rPr>
              <a:t>		21/02</a:t>
            </a:r>
          </a:p>
          <a:p>
            <a:r>
              <a:rPr lang="en-US" altLang="zh-TW" sz="1800" dirty="0">
                <a:latin typeface="BIZ UDゴシック" panose="020B0400000000000000" pitchFamily="49" charset="-128"/>
                <a:ea typeface="BIZ UDゴシック" panose="020B0400000000000000" pitchFamily="49" charset="-128"/>
              </a:rPr>
              <a:t>947</a:t>
            </a:r>
            <a:r>
              <a:rPr lang="zh-TW" altLang="en-US" sz="1800" dirty="0">
                <a:latin typeface="BIZ UDゴシック" panose="020B0400000000000000" pitchFamily="49" charset="-128"/>
                <a:ea typeface="BIZ UDゴシック" panose="020B0400000000000000" pitchFamily="49" charset="-128"/>
              </a:rPr>
              <a:t>　</a:t>
            </a:r>
            <a:r>
              <a:rPr lang="ja-JP" altLang="en-US" sz="1800" dirty="0">
                <a:latin typeface="BIZ UDゴシック" panose="020B0400000000000000" pitchFamily="49" charset="-128"/>
                <a:ea typeface="BIZ UDゴシック" panose="020B0400000000000000" pitchFamily="49" charset="-128"/>
              </a:rPr>
              <a:t>大阪府</a:t>
            </a:r>
            <a:r>
              <a:rPr lang="en-US" altLang="ja-JP" sz="1800" dirty="0">
                <a:latin typeface="BIZ UDゴシック" panose="020B0400000000000000" pitchFamily="49" charset="-128"/>
                <a:ea typeface="BIZ UDゴシック" panose="020B0400000000000000" pitchFamily="49" charset="-128"/>
              </a:rPr>
              <a:t>	</a:t>
            </a:r>
            <a:r>
              <a:rPr lang="ja-JP" altLang="en-US" sz="1800" dirty="0">
                <a:latin typeface="BIZ UDゴシック" panose="020B0400000000000000" pitchFamily="49" charset="-128"/>
                <a:ea typeface="BIZ UDゴシック" panose="020B0400000000000000" pitchFamily="49" charset="-128"/>
              </a:rPr>
              <a:t>東大阪市　旧</a:t>
            </a:r>
            <a:r>
              <a:rPr lang="zh-TW" altLang="en-US" sz="1800" dirty="0">
                <a:latin typeface="BIZ UDゴシック" panose="020B0400000000000000" pitchFamily="49" charset="-128"/>
                <a:ea typeface="BIZ UDゴシック" panose="020B0400000000000000" pitchFamily="49" charset="-128"/>
              </a:rPr>
              <a:t>上小阪東住宅整備事業</a:t>
            </a:r>
            <a:r>
              <a:rPr lang="en-US" altLang="ja-JP" sz="1800" dirty="0">
                <a:latin typeface="BIZ UDゴシック" panose="020B0400000000000000" pitchFamily="49" charset="-128"/>
                <a:ea typeface="BIZ UDゴシック" panose="020B0400000000000000" pitchFamily="49" charset="-128"/>
              </a:rPr>
              <a:t>				21/02</a:t>
            </a:r>
          </a:p>
          <a:p>
            <a:r>
              <a:rPr lang="en-US" altLang="zh-TW" sz="1800" dirty="0">
                <a:latin typeface="BIZ UDゴシック" panose="020B0400000000000000" pitchFamily="49" charset="-128"/>
                <a:ea typeface="BIZ UDゴシック" panose="020B0400000000000000" pitchFamily="49" charset="-128"/>
              </a:rPr>
              <a:t>946</a:t>
            </a:r>
            <a:r>
              <a:rPr lang="zh-TW" altLang="en-US" sz="1800" dirty="0">
                <a:latin typeface="BIZ UDゴシック" panose="020B0400000000000000" pitchFamily="49" charset="-128"/>
                <a:ea typeface="BIZ UDゴシック" panose="020B0400000000000000" pitchFamily="49" charset="-128"/>
              </a:rPr>
              <a:t>　</a:t>
            </a:r>
            <a:r>
              <a:rPr lang="ja-JP" altLang="en-US" sz="1800" dirty="0">
                <a:latin typeface="BIZ UDゴシック" panose="020B0400000000000000" pitchFamily="49" charset="-128"/>
                <a:ea typeface="BIZ UDゴシック" panose="020B0400000000000000" pitchFamily="49" charset="-128"/>
              </a:rPr>
              <a:t>鳥取県</a:t>
            </a:r>
            <a:r>
              <a:rPr lang="en-US" altLang="ja-JP" sz="1800" dirty="0">
                <a:latin typeface="BIZ UDゴシック" panose="020B0400000000000000" pitchFamily="49" charset="-128"/>
                <a:ea typeface="BIZ UDゴシック" panose="020B0400000000000000" pitchFamily="49" charset="-128"/>
              </a:rPr>
              <a:t>	</a:t>
            </a:r>
            <a:r>
              <a:rPr lang="zh-TW" altLang="en-US" sz="1800" dirty="0">
                <a:latin typeface="BIZ UDゴシック" panose="020B0400000000000000" pitchFamily="49" charset="-128"/>
                <a:ea typeface="BIZ UDゴシック" panose="020B0400000000000000" pitchFamily="49" charset="-128"/>
              </a:rPr>
              <a:t>鳥取市</a:t>
            </a:r>
            <a:r>
              <a:rPr lang="en-US" altLang="zh-TW" sz="1800" dirty="0">
                <a:latin typeface="BIZ UDゴシック" panose="020B0400000000000000" pitchFamily="49" charset="-128"/>
                <a:ea typeface="BIZ UDゴシック" panose="020B0400000000000000" pitchFamily="49" charset="-128"/>
              </a:rPr>
              <a:t>	</a:t>
            </a:r>
            <a:r>
              <a:rPr lang="ja-JP" altLang="en-US" sz="1800" dirty="0">
                <a:latin typeface="BIZ UDゴシック" panose="020B0400000000000000" pitchFamily="49" charset="-128"/>
                <a:ea typeface="BIZ UDゴシック" panose="020B0400000000000000" pitchFamily="49" charset="-128"/>
              </a:rPr>
              <a:t>　</a:t>
            </a:r>
            <a:r>
              <a:rPr lang="zh-TW" altLang="en-US" sz="1800" dirty="0">
                <a:latin typeface="BIZ UDゴシック" panose="020B0400000000000000" pitchFamily="49" charset="-128"/>
                <a:ea typeface="BIZ UDゴシック" panose="020B0400000000000000" pitchFamily="49" charset="-128"/>
              </a:rPr>
              <a:t>佐治町木合谷川水力発電事業</a:t>
            </a:r>
            <a:r>
              <a:rPr lang="en-US" altLang="ja-JP" sz="1800" dirty="0">
                <a:latin typeface="BIZ UDゴシック" panose="020B0400000000000000" pitchFamily="49" charset="-128"/>
                <a:ea typeface="BIZ UDゴシック" panose="020B0400000000000000" pitchFamily="49" charset="-128"/>
              </a:rPr>
              <a:t>				21/01</a:t>
            </a:r>
          </a:p>
        </p:txBody>
      </p:sp>
      <p:pic>
        <p:nvPicPr>
          <p:cNvPr id="1025" name="Picture 1" descr="link_img04">
            <a:extLst>
              <a:ext uri="{FF2B5EF4-FFF2-40B4-BE49-F238E27FC236}">
                <a16:creationId xmlns:a16="http://schemas.microsoft.com/office/drawing/2014/main" id="{850AD3AA-E3FB-45A1-A6A5-AED9F8F666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15000" cy="190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link_img04">
            <a:extLst>
              <a:ext uri="{FF2B5EF4-FFF2-40B4-BE49-F238E27FC236}">
                <a16:creationId xmlns:a16="http://schemas.microsoft.com/office/drawing/2014/main" id="{02666FCC-F4F5-408A-8521-3F2F589524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15000" cy="1905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8">
            <a:extLst>
              <a:ext uri="{FF2B5EF4-FFF2-40B4-BE49-F238E27FC236}">
                <a16:creationId xmlns:a16="http://schemas.microsoft.com/office/drawing/2014/main" id="{10E6D89D-377C-4C54-A75A-73B53439CB36}"/>
              </a:ext>
            </a:extLst>
          </p:cNvPr>
          <p:cNvSpPr>
            <a:spLocks noChangeArrowheads="1"/>
          </p:cNvSpPr>
          <p:nvPr/>
        </p:nvSpPr>
        <p:spPr bwMode="auto">
          <a:xfrm>
            <a:off x="4171950" y="38639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4" name="Picture 1" descr="link_img04">
            <a:extLst>
              <a:ext uri="{FF2B5EF4-FFF2-40B4-BE49-F238E27FC236}">
                <a16:creationId xmlns:a16="http://schemas.microsoft.com/office/drawing/2014/main" id="{F79A5987-A1A8-4055-9E36-C7C3B83E68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15000" cy="190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link_img04">
            <a:extLst>
              <a:ext uri="{FF2B5EF4-FFF2-40B4-BE49-F238E27FC236}">
                <a16:creationId xmlns:a16="http://schemas.microsoft.com/office/drawing/2014/main" id="{089AA175-0798-400C-B5E5-3773C8E452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15000" cy="1905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link_img04">
            <a:extLst>
              <a:ext uri="{FF2B5EF4-FFF2-40B4-BE49-F238E27FC236}">
                <a16:creationId xmlns:a16="http://schemas.microsoft.com/office/drawing/2014/main" id="{8A908FEC-2EAF-45CE-A5FF-CEBA14FB30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15000" cy="19050"/>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1" descr="link_img04">
            <a:extLst>
              <a:ext uri="{FF2B5EF4-FFF2-40B4-BE49-F238E27FC236}">
                <a16:creationId xmlns:a16="http://schemas.microsoft.com/office/drawing/2014/main" id="{B21E4A61-136C-4A45-9815-CA672CF137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15000" cy="1905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link_img04">
            <a:extLst>
              <a:ext uri="{FF2B5EF4-FFF2-40B4-BE49-F238E27FC236}">
                <a16:creationId xmlns:a16="http://schemas.microsoft.com/office/drawing/2014/main" id="{E1E0BBAB-39AE-4AED-921D-E799B3D701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15000" cy="19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102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B9C791-31BB-4470-80EC-803CE5DA6B51}"/>
              </a:ext>
            </a:extLst>
          </p:cNvPr>
          <p:cNvSpPr>
            <a:spLocks noGrp="1"/>
          </p:cNvSpPr>
          <p:nvPr>
            <p:ph type="title"/>
          </p:nvPr>
        </p:nvSpPr>
        <p:spPr>
          <a:xfrm>
            <a:off x="2324100" y="365125"/>
            <a:ext cx="9029700" cy="766091"/>
          </a:xfrm>
        </p:spPr>
        <p:style>
          <a:lnRef idx="2">
            <a:schemeClr val="accent2"/>
          </a:lnRef>
          <a:fillRef idx="1">
            <a:schemeClr val="lt1"/>
          </a:fillRef>
          <a:effectRef idx="0">
            <a:schemeClr val="accent2"/>
          </a:effectRef>
          <a:fontRef idx="minor">
            <a:schemeClr val="dk1"/>
          </a:fontRef>
        </p:style>
        <p:txBody>
          <a:bodyPr>
            <a:normAutofit/>
          </a:bodyPr>
          <a:lstStyle/>
          <a:p>
            <a:r>
              <a:rPr kumimoji="1" lang="ja-JP" altLang="en-US" dirty="0"/>
              <a:t>最近のＰＦＩ事業</a:t>
            </a:r>
            <a:r>
              <a:rPr kumimoji="1" lang="en-US" altLang="ja-JP" dirty="0"/>
              <a:t>(20</a:t>
            </a:r>
            <a:r>
              <a:rPr lang="ja-JP" altLang="en-US" dirty="0"/>
              <a:t>年</a:t>
            </a:r>
            <a:r>
              <a:rPr lang="en-US" altLang="ja-JP" dirty="0"/>
              <a:t>12</a:t>
            </a:r>
            <a:r>
              <a:rPr lang="ja-JP" altLang="en-US" dirty="0"/>
              <a:t>月～</a:t>
            </a:r>
            <a:endParaRPr kumimoji="1" lang="ja-JP" altLang="en-US" dirty="0"/>
          </a:p>
        </p:txBody>
      </p:sp>
      <p:sp>
        <p:nvSpPr>
          <p:cNvPr id="3" name="コンテンツ プレースホルダー 2">
            <a:extLst>
              <a:ext uri="{FF2B5EF4-FFF2-40B4-BE49-F238E27FC236}">
                <a16:creationId xmlns:a16="http://schemas.microsoft.com/office/drawing/2014/main" id="{21D0CD88-673D-4DB7-8CDC-E51A87D7A113}"/>
              </a:ext>
            </a:extLst>
          </p:cNvPr>
          <p:cNvSpPr>
            <a:spLocks noGrp="1"/>
          </p:cNvSpPr>
          <p:nvPr>
            <p:ph idx="1"/>
          </p:nvPr>
        </p:nvSpPr>
        <p:spPr>
          <a:xfrm>
            <a:off x="311477" y="1131216"/>
            <a:ext cx="11405394" cy="5279829"/>
          </a:xfrm>
        </p:spPr>
        <p:txBody>
          <a:bodyPr>
            <a:normAutofit/>
          </a:bodyPr>
          <a:lstStyle/>
          <a:p>
            <a:endParaRPr lang="en-US" altLang="zh-TW" sz="2000" b="1" dirty="0"/>
          </a:p>
          <a:p>
            <a:r>
              <a:rPr lang="en-US" altLang="zh-TW" sz="1800" dirty="0">
                <a:latin typeface="BIZ UDゴシック" panose="020B0400000000000000" pitchFamily="49" charset="-128"/>
                <a:ea typeface="BIZ UDゴシック" panose="020B0400000000000000" pitchFamily="49" charset="-128"/>
              </a:rPr>
              <a:t>945</a:t>
            </a:r>
            <a:r>
              <a:rPr lang="zh-TW" altLang="en-US" sz="1800" dirty="0">
                <a:latin typeface="BIZ UDゴシック" panose="020B0400000000000000" pitchFamily="49" charset="-128"/>
                <a:ea typeface="BIZ UDゴシック" panose="020B0400000000000000" pitchFamily="49" charset="-128"/>
              </a:rPr>
              <a:t>　</a:t>
            </a:r>
            <a:r>
              <a:rPr lang="ja-JP" altLang="en-US" sz="1800" dirty="0">
                <a:latin typeface="BIZ UDゴシック" panose="020B0400000000000000" pitchFamily="49" charset="-128"/>
                <a:ea typeface="BIZ UDゴシック" panose="020B0400000000000000" pitchFamily="49" charset="-128"/>
              </a:rPr>
              <a:t>沖縄県</a:t>
            </a:r>
            <a:r>
              <a:rPr lang="en-US" altLang="ja-JP" sz="1800" dirty="0">
                <a:latin typeface="BIZ UDゴシック" panose="020B0400000000000000" pitchFamily="49" charset="-128"/>
                <a:ea typeface="BIZ UDゴシック" panose="020B0400000000000000" pitchFamily="49" charset="-128"/>
              </a:rPr>
              <a:t>	</a:t>
            </a:r>
            <a:r>
              <a:rPr lang="ja-JP" altLang="en-US" sz="1800" dirty="0">
                <a:latin typeface="BIZ UDゴシック" panose="020B0400000000000000" pitchFamily="49" charset="-128"/>
                <a:ea typeface="BIZ UDゴシック" panose="020B0400000000000000" pitchFamily="49" charset="-128"/>
              </a:rPr>
              <a:t>うるま市　</a:t>
            </a:r>
            <a:r>
              <a:rPr lang="zh-TW" altLang="en-US" sz="1800" dirty="0">
                <a:latin typeface="BIZ UDゴシック" panose="020B0400000000000000" pitchFamily="49" charset="-128"/>
                <a:ea typeface="BIZ UDゴシック" panose="020B0400000000000000" pitchFamily="49" charset="-128"/>
              </a:rPr>
              <a:t>勝連城跡周辺整備事業</a:t>
            </a:r>
            <a:r>
              <a:rPr lang="en-US" altLang="ja-JP" sz="1800" i="0" dirty="0">
                <a:effectLst/>
                <a:latin typeface="BIZ UDゴシック" panose="020B0400000000000000" pitchFamily="49" charset="-128"/>
                <a:ea typeface="BIZ UDゴシック" panose="020B0400000000000000" pitchFamily="49" charset="-128"/>
              </a:rPr>
              <a:t>					20/01</a:t>
            </a:r>
          </a:p>
          <a:p>
            <a:r>
              <a:rPr lang="en-US" altLang="ja-JP" sz="1800" i="0" dirty="0">
                <a:effectLst/>
                <a:latin typeface="BIZ UDゴシック" panose="020B0400000000000000" pitchFamily="49" charset="-128"/>
                <a:ea typeface="BIZ UDゴシック" panose="020B0400000000000000" pitchFamily="49" charset="-128"/>
              </a:rPr>
              <a:t>944</a:t>
            </a:r>
            <a:r>
              <a:rPr lang="ja-JP" altLang="en-US" sz="1800" i="0" dirty="0">
                <a:effectLst/>
                <a:latin typeface="BIZ UDゴシック" panose="020B0400000000000000" pitchFamily="49" charset="-128"/>
                <a:ea typeface="BIZ UDゴシック" panose="020B0400000000000000" pitchFamily="49" charset="-128"/>
              </a:rPr>
              <a:t>　沖縄県</a:t>
            </a:r>
            <a:r>
              <a:rPr lang="en-US" altLang="ja-JP" sz="1800" i="0" dirty="0">
                <a:effectLst/>
                <a:latin typeface="BIZ UDゴシック" panose="020B0400000000000000" pitchFamily="49" charset="-128"/>
                <a:ea typeface="BIZ UDゴシック" panose="020B0400000000000000" pitchFamily="49" charset="-128"/>
              </a:rPr>
              <a:t>	</a:t>
            </a:r>
            <a:r>
              <a:rPr lang="ja-JP" altLang="en-US" sz="1800" i="0" dirty="0">
                <a:effectLst/>
                <a:latin typeface="BIZ UDゴシック" panose="020B0400000000000000" pitchFamily="49" charset="-128"/>
                <a:ea typeface="BIZ UDゴシック" panose="020B0400000000000000" pitchFamily="49" charset="-128"/>
              </a:rPr>
              <a:t>読谷村</a:t>
            </a:r>
            <a:r>
              <a:rPr lang="en-US" altLang="ja-JP" sz="1800" i="0" dirty="0">
                <a:effectLst/>
                <a:latin typeface="BIZ UDゴシック" panose="020B0400000000000000" pitchFamily="49" charset="-128"/>
                <a:ea typeface="BIZ UDゴシック" panose="020B0400000000000000" pitchFamily="49" charset="-128"/>
              </a:rPr>
              <a:t>	</a:t>
            </a:r>
            <a:r>
              <a:rPr lang="ja-JP" altLang="en-US" sz="1800" i="0" dirty="0">
                <a:effectLst/>
                <a:latin typeface="BIZ UDゴシック" panose="020B0400000000000000" pitchFamily="49" charset="-128"/>
                <a:ea typeface="BIZ UDゴシック" panose="020B0400000000000000" pitchFamily="49" charset="-128"/>
              </a:rPr>
              <a:t>　総合情報センター及び周辺環境整備事業</a:t>
            </a:r>
            <a:r>
              <a:rPr lang="en-US" altLang="ja-JP" sz="1800" i="0" dirty="0">
                <a:effectLst/>
                <a:latin typeface="BIZ UDゴシック" panose="020B0400000000000000" pitchFamily="49" charset="-128"/>
                <a:ea typeface="BIZ UDゴシック" panose="020B0400000000000000" pitchFamily="49" charset="-128"/>
              </a:rPr>
              <a:t>			21/01</a:t>
            </a:r>
          </a:p>
          <a:p>
            <a:r>
              <a:rPr lang="en-US" altLang="zh-TW" sz="1800" i="0" dirty="0">
                <a:effectLst/>
                <a:latin typeface="BIZ UDゴシック" panose="020B0400000000000000" pitchFamily="49" charset="-128"/>
                <a:ea typeface="BIZ UDゴシック" panose="020B0400000000000000" pitchFamily="49" charset="-128"/>
              </a:rPr>
              <a:t>943</a:t>
            </a:r>
            <a:r>
              <a:rPr lang="zh-TW" altLang="en-US" sz="1800" i="0" dirty="0">
                <a:effectLst/>
                <a:latin typeface="BIZ UDゴシック" panose="020B0400000000000000" pitchFamily="49" charset="-128"/>
                <a:ea typeface="BIZ UDゴシック" panose="020B0400000000000000" pitchFamily="49" charset="-128"/>
              </a:rPr>
              <a:t>　</a:t>
            </a:r>
            <a:r>
              <a:rPr lang="ja-JP" altLang="en-US" sz="1800" i="0" dirty="0">
                <a:effectLst/>
                <a:latin typeface="BIZ UDゴシック" panose="020B0400000000000000" pitchFamily="49" charset="-128"/>
                <a:ea typeface="BIZ UDゴシック" panose="020B0400000000000000" pitchFamily="49" charset="-128"/>
              </a:rPr>
              <a:t>中部地方整備局</a:t>
            </a:r>
            <a:r>
              <a:rPr lang="en-US" altLang="ja-JP" sz="1800" i="0" dirty="0">
                <a:effectLst/>
                <a:latin typeface="BIZ UDゴシック" panose="020B0400000000000000" pitchFamily="49" charset="-128"/>
                <a:ea typeface="BIZ UDゴシック" panose="020B0400000000000000" pitchFamily="49" charset="-128"/>
              </a:rPr>
              <a:t>	</a:t>
            </a:r>
            <a:r>
              <a:rPr lang="ja-JP" altLang="en-US" sz="1800" i="0" dirty="0">
                <a:effectLst/>
                <a:latin typeface="BIZ UDゴシック" panose="020B0400000000000000" pitchFamily="49" charset="-128"/>
                <a:ea typeface="BIZ UDゴシック" panose="020B0400000000000000" pitchFamily="49" charset="-128"/>
              </a:rPr>
              <a:t>　</a:t>
            </a:r>
            <a:r>
              <a:rPr lang="ja-JP" altLang="en-US" sz="1800" dirty="0">
                <a:latin typeface="BIZ UDゴシック" panose="020B0400000000000000" pitchFamily="49" charset="-128"/>
                <a:ea typeface="BIZ UDゴシック" panose="020B0400000000000000" pitchFamily="49" charset="-128"/>
              </a:rPr>
              <a:t>名古屋</a:t>
            </a:r>
            <a:r>
              <a:rPr lang="zh-TW" altLang="en-US" sz="1800" i="0" dirty="0">
                <a:effectLst/>
                <a:latin typeface="BIZ UDゴシック" panose="020B0400000000000000" pitchFamily="49" charset="-128"/>
                <a:ea typeface="BIZ UDゴシック" panose="020B0400000000000000" pitchFamily="49" charset="-128"/>
              </a:rPr>
              <a:t>第４地方合同庁舎整備等事業</a:t>
            </a:r>
            <a:r>
              <a:rPr lang="en-US" altLang="ja-JP" sz="1800" i="0" dirty="0">
                <a:effectLst/>
                <a:latin typeface="BIZ UDゴシック" panose="020B0400000000000000" pitchFamily="49" charset="-128"/>
                <a:ea typeface="BIZ UDゴシック" panose="020B0400000000000000" pitchFamily="49" charset="-128"/>
              </a:rPr>
              <a:t>			21/01</a:t>
            </a:r>
            <a:endParaRPr lang="en-US" altLang="zh-TW" sz="1800" i="0" dirty="0">
              <a:effectLst/>
              <a:latin typeface="BIZ UDゴシック" panose="020B0400000000000000" pitchFamily="49" charset="-128"/>
              <a:ea typeface="BIZ UDゴシック" panose="020B0400000000000000" pitchFamily="49" charset="-128"/>
            </a:endParaRPr>
          </a:p>
          <a:p>
            <a:r>
              <a:rPr lang="en-US" altLang="zh-TW" sz="1800" i="0" dirty="0">
                <a:effectLst/>
                <a:latin typeface="BIZ UDゴシック" panose="020B0400000000000000" pitchFamily="49" charset="-128"/>
                <a:ea typeface="BIZ UDゴシック" panose="020B0400000000000000" pitchFamily="49" charset="-128"/>
              </a:rPr>
              <a:t>942</a:t>
            </a:r>
            <a:r>
              <a:rPr lang="zh-TW" altLang="en-US" sz="1800" i="0" dirty="0">
                <a:effectLst/>
                <a:latin typeface="BIZ UDゴシック" panose="020B0400000000000000" pitchFamily="49" charset="-128"/>
                <a:ea typeface="BIZ UDゴシック" panose="020B0400000000000000" pitchFamily="49" charset="-128"/>
              </a:rPr>
              <a:t>　</a:t>
            </a:r>
            <a:r>
              <a:rPr lang="ja-JP" altLang="en-US" sz="1800" i="0" dirty="0">
                <a:effectLst/>
                <a:latin typeface="BIZ UDゴシック" panose="020B0400000000000000" pitchFamily="49" charset="-128"/>
                <a:ea typeface="BIZ UDゴシック" panose="020B0400000000000000" pitchFamily="49" charset="-128"/>
              </a:rPr>
              <a:t>熊本県</a:t>
            </a:r>
            <a:r>
              <a:rPr lang="en-US" altLang="ja-JP" sz="1800" i="0" dirty="0">
                <a:effectLst/>
                <a:latin typeface="BIZ UDゴシック" panose="020B0400000000000000" pitchFamily="49" charset="-128"/>
                <a:ea typeface="BIZ UDゴシック" panose="020B0400000000000000" pitchFamily="49" charset="-128"/>
              </a:rPr>
              <a:t>	</a:t>
            </a:r>
            <a:r>
              <a:rPr lang="zh-TW" altLang="en-US" sz="1800" i="0" dirty="0">
                <a:effectLst/>
                <a:latin typeface="BIZ UDゴシック" panose="020B0400000000000000" pitchFamily="49" charset="-128"/>
                <a:ea typeface="BIZ UDゴシック" panose="020B0400000000000000" pitchFamily="49" charset="-128"/>
              </a:rPr>
              <a:t>山都町</a:t>
            </a:r>
            <a:r>
              <a:rPr lang="en-US" altLang="zh-TW" sz="1800" i="0" dirty="0">
                <a:effectLst/>
                <a:latin typeface="BIZ UDゴシック" panose="020B0400000000000000" pitchFamily="49" charset="-128"/>
                <a:ea typeface="BIZ UDゴシック" panose="020B0400000000000000" pitchFamily="49" charset="-128"/>
              </a:rPr>
              <a:t>	</a:t>
            </a:r>
            <a:r>
              <a:rPr lang="ja-JP" altLang="en-US" sz="1800" i="0" dirty="0">
                <a:effectLst/>
                <a:latin typeface="BIZ UDゴシック" panose="020B0400000000000000" pitchFamily="49" charset="-128"/>
                <a:ea typeface="BIZ UDゴシック" panose="020B0400000000000000" pitchFamily="49" charset="-128"/>
              </a:rPr>
              <a:t>　</a:t>
            </a:r>
            <a:r>
              <a:rPr lang="zh-TW" altLang="en-US" sz="1800" i="0" dirty="0">
                <a:effectLst/>
                <a:latin typeface="BIZ UDゴシック" panose="020B0400000000000000" pitchFamily="49" charset="-128"/>
                <a:ea typeface="BIZ UDゴシック" panose="020B0400000000000000" pitchFamily="49" charset="-128"/>
              </a:rPr>
              <a:t>下市</a:t>
            </a:r>
            <a:r>
              <a:rPr lang="en-US" altLang="zh-TW" sz="1800" i="0" dirty="0">
                <a:effectLst/>
                <a:latin typeface="BIZ UDゴシック" panose="020B0400000000000000" pitchFamily="49" charset="-128"/>
                <a:ea typeface="BIZ UDゴシック" panose="020B0400000000000000" pitchFamily="49" charset="-128"/>
              </a:rPr>
              <a:t>PFI</a:t>
            </a:r>
            <a:r>
              <a:rPr lang="zh-TW" altLang="en-US" sz="1800" i="0" dirty="0">
                <a:effectLst/>
                <a:latin typeface="BIZ UDゴシック" panose="020B0400000000000000" pitchFamily="49" charset="-128"/>
                <a:ea typeface="BIZ UDゴシック" panose="020B0400000000000000" pitchFamily="49" charset="-128"/>
              </a:rPr>
              <a:t>住宅整備事業</a:t>
            </a:r>
            <a:r>
              <a:rPr lang="en-US" altLang="zh-TW" sz="1800" i="0" dirty="0">
                <a:effectLst/>
                <a:latin typeface="BIZ UDゴシック" panose="020B0400000000000000" pitchFamily="49" charset="-128"/>
                <a:ea typeface="BIZ UDゴシック" panose="020B0400000000000000" pitchFamily="49" charset="-128"/>
              </a:rPr>
              <a:t>					21/01		</a:t>
            </a:r>
            <a:endParaRPr lang="en-US" altLang="zh-TW" sz="1800" dirty="0">
              <a:latin typeface="BIZ UDゴシック" panose="020B0400000000000000" pitchFamily="49" charset="-128"/>
              <a:ea typeface="BIZ UDゴシック" panose="020B0400000000000000" pitchFamily="49" charset="-128"/>
            </a:endParaRPr>
          </a:p>
          <a:p>
            <a:r>
              <a:rPr lang="en-US" altLang="ja-JP" sz="1800" dirty="0">
                <a:latin typeface="BIZ UDゴシック" panose="020B0400000000000000" pitchFamily="49" charset="-128"/>
                <a:ea typeface="BIZ UDゴシック" panose="020B0400000000000000" pitchFamily="49" charset="-128"/>
              </a:rPr>
              <a:t>941</a:t>
            </a:r>
            <a:r>
              <a:rPr lang="ja-JP" altLang="en-US" sz="1800" dirty="0">
                <a:latin typeface="BIZ UDゴシック" panose="020B0400000000000000" pitchFamily="49" charset="-128"/>
                <a:ea typeface="BIZ UDゴシック" panose="020B0400000000000000" pitchFamily="49" charset="-128"/>
              </a:rPr>
              <a:t>　兵庫県</a:t>
            </a:r>
            <a:r>
              <a:rPr lang="en-US" altLang="ja-JP" sz="1800" dirty="0">
                <a:latin typeface="BIZ UDゴシック" panose="020B0400000000000000" pitchFamily="49" charset="-128"/>
                <a:ea typeface="BIZ UDゴシック" panose="020B0400000000000000" pitchFamily="49" charset="-128"/>
              </a:rPr>
              <a:t>	</a:t>
            </a:r>
            <a:r>
              <a:rPr lang="ja-JP" altLang="en-US" sz="1800" dirty="0">
                <a:latin typeface="BIZ UDゴシック" panose="020B0400000000000000" pitchFamily="49" charset="-128"/>
                <a:ea typeface="BIZ UDゴシック" panose="020B0400000000000000" pitchFamily="49" charset="-128"/>
              </a:rPr>
              <a:t>姫路市</a:t>
            </a:r>
            <a:r>
              <a:rPr lang="en-US" altLang="ja-JP" sz="1800" dirty="0">
                <a:latin typeface="BIZ UDゴシック" panose="020B0400000000000000" pitchFamily="49" charset="-128"/>
                <a:ea typeface="BIZ UDゴシック" panose="020B0400000000000000" pitchFamily="49" charset="-128"/>
              </a:rPr>
              <a:t>	</a:t>
            </a:r>
            <a:r>
              <a:rPr lang="ja-JP" altLang="en-US" sz="1800" dirty="0">
                <a:latin typeface="BIZ UDゴシック" panose="020B0400000000000000" pitchFamily="49" charset="-128"/>
                <a:ea typeface="BIZ UDゴシック" panose="020B0400000000000000" pitchFamily="49" charset="-128"/>
              </a:rPr>
              <a:t>　手柄山スポーツ施設整備等事業</a:t>
            </a:r>
            <a:r>
              <a:rPr lang="en-US" altLang="zh-TW" sz="1800" dirty="0"/>
              <a:t>				</a:t>
            </a:r>
            <a:r>
              <a:rPr lang="en-US" altLang="zh-TW" sz="1800" dirty="0">
                <a:latin typeface="BIZ UDゴシック" panose="020B0400000000000000" pitchFamily="49" charset="-128"/>
                <a:ea typeface="BIZ UDゴシック" panose="020B0400000000000000" pitchFamily="49" charset="-128"/>
              </a:rPr>
              <a:t>21/01</a:t>
            </a:r>
            <a:endParaRPr lang="en-US" altLang="ja-JP" sz="1800" dirty="0">
              <a:latin typeface="BIZ UDゴシック" panose="020B0400000000000000" pitchFamily="49" charset="-128"/>
              <a:ea typeface="BIZ UDゴシック" panose="020B0400000000000000" pitchFamily="49" charset="-128"/>
            </a:endParaRPr>
          </a:p>
          <a:p>
            <a:r>
              <a:rPr lang="en-US" altLang="ja-JP" sz="1800" dirty="0">
                <a:latin typeface="BIZ UDゴシック" panose="020B0400000000000000" pitchFamily="49" charset="-128"/>
                <a:ea typeface="BIZ UDゴシック" panose="020B0400000000000000" pitchFamily="49" charset="-128"/>
              </a:rPr>
              <a:t>940</a:t>
            </a:r>
            <a:r>
              <a:rPr lang="ja-JP" altLang="en-US" sz="1800" dirty="0">
                <a:latin typeface="BIZ UDゴシック" panose="020B0400000000000000" pitchFamily="49" charset="-128"/>
                <a:ea typeface="BIZ UDゴシック" panose="020B0400000000000000" pitchFamily="49" charset="-128"/>
              </a:rPr>
              <a:t>　徳島県</a:t>
            </a:r>
            <a:r>
              <a:rPr lang="en-US" altLang="ja-JP" sz="1800" dirty="0">
                <a:latin typeface="BIZ UDゴシック" panose="020B0400000000000000" pitchFamily="49" charset="-128"/>
                <a:ea typeface="BIZ UDゴシック" panose="020B0400000000000000" pitchFamily="49" charset="-128"/>
              </a:rPr>
              <a:t>		</a:t>
            </a:r>
            <a:r>
              <a:rPr lang="ja-JP" altLang="en-US" sz="1800" dirty="0">
                <a:latin typeface="BIZ UDゴシック" panose="020B0400000000000000" pitchFamily="49" charset="-128"/>
                <a:ea typeface="BIZ UDゴシック" panose="020B0400000000000000" pitchFamily="49" charset="-128"/>
              </a:rPr>
              <a:t>　徳島県新浜町団地県営住宅の建替等事業</a:t>
            </a:r>
            <a:r>
              <a:rPr lang="en-US" altLang="ja-JP" sz="1800" dirty="0">
                <a:latin typeface="BIZ UDゴシック" panose="020B0400000000000000" pitchFamily="49" charset="-128"/>
                <a:ea typeface="BIZ UDゴシック" panose="020B0400000000000000" pitchFamily="49" charset="-128"/>
              </a:rPr>
              <a:t>			20/12</a:t>
            </a:r>
          </a:p>
          <a:p>
            <a:r>
              <a:rPr lang="en-US" altLang="ja-JP" sz="1800" dirty="0">
                <a:latin typeface="BIZ UDゴシック" panose="020B0400000000000000" pitchFamily="49" charset="-128"/>
                <a:ea typeface="BIZ UDゴシック" panose="020B0400000000000000" pitchFamily="49" charset="-128"/>
              </a:rPr>
              <a:t>939</a:t>
            </a:r>
            <a:r>
              <a:rPr lang="ja-JP" altLang="en-US" sz="1800" dirty="0">
                <a:latin typeface="BIZ UDゴシック" panose="020B0400000000000000" pitchFamily="49" charset="-128"/>
                <a:ea typeface="BIZ UDゴシック" panose="020B0400000000000000" pitchFamily="49" charset="-128"/>
              </a:rPr>
              <a:t>　福岡県</a:t>
            </a:r>
            <a:r>
              <a:rPr lang="en-US" altLang="ja-JP" sz="1800" dirty="0">
                <a:latin typeface="BIZ UDゴシック" panose="020B0400000000000000" pitchFamily="49" charset="-128"/>
                <a:ea typeface="BIZ UDゴシック" panose="020B0400000000000000" pitchFamily="49" charset="-128"/>
              </a:rPr>
              <a:t>	</a:t>
            </a:r>
            <a:r>
              <a:rPr lang="ja-JP" altLang="en-US" sz="1800" dirty="0">
                <a:latin typeface="BIZ UDゴシック" panose="020B0400000000000000" pitchFamily="49" charset="-128"/>
                <a:ea typeface="BIZ UDゴシック" panose="020B0400000000000000" pitchFamily="49" charset="-128"/>
              </a:rPr>
              <a:t>福岡市</a:t>
            </a:r>
            <a:r>
              <a:rPr lang="en-US" altLang="ja-JP" sz="1800" dirty="0">
                <a:latin typeface="BIZ UDゴシック" panose="020B0400000000000000" pitchFamily="49" charset="-128"/>
                <a:ea typeface="BIZ UDゴシック" panose="020B0400000000000000" pitchFamily="49" charset="-128"/>
              </a:rPr>
              <a:t>	</a:t>
            </a:r>
            <a:r>
              <a:rPr lang="ja-JP" altLang="en-US" sz="1800" dirty="0">
                <a:latin typeface="BIZ UDゴシック" panose="020B0400000000000000" pitchFamily="49" charset="-128"/>
                <a:ea typeface="BIZ UDゴシック" panose="020B0400000000000000" pitchFamily="49" charset="-128"/>
              </a:rPr>
              <a:t>　東部地域小・中学校特別教室空調整備ＰＦＩ事業</a:t>
            </a:r>
            <a:r>
              <a:rPr lang="en-US" altLang="zh-TW" sz="1800" dirty="0">
                <a:latin typeface="BIZ UDゴシック" panose="020B0400000000000000" pitchFamily="49" charset="-128"/>
                <a:ea typeface="BIZ UDゴシック" panose="020B0400000000000000" pitchFamily="49" charset="-128"/>
              </a:rPr>
              <a:t>		20/</a:t>
            </a:r>
            <a:r>
              <a:rPr lang="en-US" altLang="ja-JP" sz="1800" dirty="0">
                <a:latin typeface="BIZ UDゴシック" panose="020B0400000000000000" pitchFamily="49" charset="-128"/>
                <a:ea typeface="BIZ UDゴシック" panose="020B0400000000000000" pitchFamily="49" charset="-128"/>
              </a:rPr>
              <a:t>12</a:t>
            </a:r>
          </a:p>
          <a:p>
            <a:r>
              <a:rPr lang="en-US" altLang="ja-JP" sz="1800" dirty="0">
                <a:latin typeface="BIZ UDゴシック" panose="020B0400000000000000" pitchFamily="49" charset="-128"/>
                <a:ea typeface="BIZ UDゴシック" panose="020B0400000000000000" pitchFamily="49" charset="-128"/>
              </a:rPr>
              <a:t>938</a:t>
            </a:r>
            <a:r>
              <a:rPr lang="ja-JP" altLang="en-US" sz="1800" dirty="0">
                <a:latin typeface="BIZ UDゴシック" panose="020B0400000000000000" pitchFamily="49" charset="-128"/>
                <a:ea typeface="BIZ UDゴシック" panose="020B0400000000000000" pitchFamily="49" charset="-128"/>
              </a:rPr>
              <a:t>　大阪府</a:t>
            </a:r>
            <a:r>
              <a:rPr lang="en-US" altLang="ja-JP" sz="1800" dirty="0">
                <a:latin typeface="BIZ UDゴシック" panose="020B0400000000000000" pitchFamily="49" charset="-128"/>
                <a:ea typeface="BIZ UDゴシック" panose="020B0400000000000000" pitchFamily="49" charset="-128"/>
              </a:rPr>
              <a:t>	</a:t>
            </a:r>
            <a:r>
              <a:rPr lang="ja-JP" altLang="en-US" sz="1800" dirty="0">
                <a:latin typeface="BIZ UDゴシック" panose="020B0400000000000000" pitchFamily="49" charset="-128"/>
                <a:ea typeface="BIZ UDゴシック" panose="020B0400000000000000" pitchFamily="49" charset="-128"/>
              </a:rPr>
              <a:t>岬町</a:t>
            </a:r>
            <a:r>
              <a:rPr lang="en-US" altLang="ja-JP" sz="1800" dirty="0">
                <a:latin typeface="BIZ UDゴシック" panose="020B0400000000000000" pitchFamily="49" charset="-128"/>
                <a:ea typeface="BIZ UDゴシック" panose="020B0400000000000000" pitchFamily="49" charset="-128"/>
              </a:rPr>
              <a:t>	</a:t>
            </a:r>
            <a:r>
              <a:rPr lang="ja-JP" altLang="en-US" sz="1800" dirty="0">
                <a:latin typeface="BIZ UDゴシック" panose="020B0400000000000000" pitchFamily="49" charset="-128"/>
                <a:ea typeface="BIZ UDゴシック" panose="020B0400000000000000" pitchFamily="49" charset="-128"/>
              </a:rPr>
              <a:t>　新たなみさき公園整備運営等事業</a:t>
            </a:r>
            <a:r>
              <a:rPr lang="en-US" altLang="ja-JP" sz="1800" dirty="0">
                <a:latin typeface="BIZ UDゴシック" panose="020B0400000000000000" pitchFamily="49" charset="-128"/>
                <a:ea typeface="BIZ UDゴシック" panose="020B0400000000000000" pitchFamily="49" charset="-128"/>
              </a:rPr>
              <a:t>			20/12</a:t>
            </a:r>
          </a:p>
          <a:p>
            <a:r>
              <a:rPr lang="en-US" altLang="ja-JP" sz="1800" dirty="0">
                <a:latin typeface="BIZ UDゴシック" panose="020B0400000000000000" pitchFamily="49" charset="-128"/>
                <a:ea typeface="BIZ UDゴシック" panose="020B0400000000000000" pitchFamily="49" charset="-128"/>
              </a:rPr>
              <a:t>937</a:t>
            </a:r>
            <a:r>
              <a:rPr lang="ja-JP" altLang="en-US" sz="1800" dirty="0">
                <a:latin typeface="BIZ UDゴシック" panose="020B0400000000000000" pitchFamily="49" charset="-128"/>
                <a:ea typeface="BIZ UDゴシック" panose="020B0400000000000000" pitchFamily="49" charset="-128"/>
              </a:rPr>
              <a:t>　京都府</a:t>
            </a:r>
            <a:r>
              <a:rPr lang="en-US" altLang="ja-JP" sz="1800" dirty="0">
                <a:latin typeface="BIZ UDゴシック" panose="020B0400000000000000" pitchFamily="49" charset="-128"/>
                <a:ea typeface="BIZ UDゴシック" panose="020B0400000000000000" pitchFamily="49" charset="-128"/>
              </a:rPr>
              <a:t>	</a:t>
            </a:r>
            <a:r>
              <a:rPr lang="ja-JP" altLang="en-US" sz="1800" dirty="0">
                <a:latin typeface="BIZ UDゴシック" panose="020B0400000000000000" pitchFamily="49" charset="-128"/>
                <a:ea typeface="BIZ UDゴシック" panose="020B0400000000000000" pitchFamily="49" charset="-128"/>
              </a:rPr>
              <a:t>福知山市　つつじが丘団地ほか建替事業</a:t>
            </a:r>
            <a:r>
              <a:rPr lang="en-US" altLang="ja-JP" sz="1800" dirty="0">
                <a:latin typeface="BIZ UDゴシック" panose="020B0400000000000000" pitchFamily="49" charset="-128"/>
                <a:ea typeface="BIZ UDゴシック" panose="020B0400000000000000" pitchFamily="49" charset="-128"/>
              </a:rPr>
              <a:t>				20/12</a:t>
            </a:r>
          </a:p>
          <a:p>
            <a:r>
              <a:rPr lang="en-US" altLang="ja-JP" sz="1800" dirty="0">
                <a:latin typeface="BIZ UDゴシック" panose="020B0400000000000000" pitchFamily="49" charset="-128"/>
                <a:ea typeface="BIZ UDゴシック" panose="020B0400000000000000" pitchFamily="49" charset="-128"/>
              </a:rPr>
              <a:t>936</a:t>
            </a:r>
            <a:r>
              <a:rPr lang="ja-JP" altLang="en-US" sz="1800" dirty="0">
                <a:latin typeface="BIZ UDゴシック" panose="020B0400000000000000" pitchFamily="49" charset="-128"/>
                <a:ea typeface="BIZ UDゴシック" panose="020B0400000000000000" pitchFamily="49" charset="-128"/>
              </a:rPr>
              <a:t>　埼玉県</a:t>
            </a:r>
            <a:r>
              <a:rPr lang="en-US" altLang="ja-JP" sz="1800" dirty="0">
                <a:latin typeface="BIZ UDゴシック" panose="020B0400000000000000" pitchFamily="49" charset="-128"/>
                <a:ea typeface="BIZ UDゴシック" panose="020B0400000000000000" pitchFamily="49" charset="-128"/>
              </a:rPr>
              <a:t>	</a:t>
            </a:r>
            <a:r>
              <a:rPr lang="ja-JP" altLang="en-US" sz="1800" dirty="0">
                <a:latin typeface="BIZ UDゴシック" panose="020B0400000000000000" pitchFamily="49" charset="-128"/>
                <a:ea typeface="BIZ UDゴシック" panose="020B0400000000000000" pitchFamily="49" charset="-128"/>
              </a:rPr>
              <a:t>所沢市</a:t>
            </a:r>
            <a:r>
              <a:rPr lang="en-US" altLang="ja-JP" sz="1800" dirty="0">
                <a:latin typeface="BIZ UDゴシック" panose="020B0400000000000000" pitchFamily="49" charset="-128"/>
                <a:ea typeface="BIZ UDゴシック" panose="020B0400000000000000" pitchFamily="49" charset="-128"/>
              </a:rPr>
              <a:t>	</a:t>
            </a:r>
            <a:r>
              <a:rPr lang="ja-JP" altLang="en-US" sz="1800" dirty="0">
                <a:latin typeface="BIZ UDゴシック" panose="020B0400000000000000" pitchFamily="49" charset="-128"/>
                <a:ea typeface="BIZ UDゴシック" panose="020B0400000000000000" pitchFamily="49" charset="-128"/>
              </a:rPr>
              <a:t>　学校給食センター再整備事業</a:t>
            </a:r>
            <a:r>
              <a:rPr lang="en-US" altLang="ja-JP" sz="1800" dirty="0">
                <a:latin typeface="BIZ UDゴシック" panose="020B0400000000000000" pitchFamily="49" charset="-128"/>
                <a:ea typeface="BIZ UDゴシック" panose="020B0400000000000000" pitchFamily="49" charset="-128"/>
              </a:rPr>
              <a:t>				20/12</a:t>
            </a:r>
          </a:p>
        </p:txBody>
      </p:sp>
      <p:pic>
        <p:nvPicPr>
          <p:cNvPr id="1025" name="Picture 1" descr="link_img04">
            <a:extLst>
              <a:ext uri="{FF2B5EF4-FFF2-40B4-BE49-F238E27FC236}">
                <a16:creationId xmlns:a16="http://schemas.microsoft.com/office/drawing/2014/main" id="{850AD3AA-E3FB-45A1-A6A5-AED9F8F666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15000" cy="190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link_img04">
            <a:extLst>
              <a:ext uri="{FF2B5EF4-FFF2-40B4-BE49-F238E27FC236}">
                <a16:creationId xmlns:a16="http://schemas.microsoft.com/office/drawing/2014/main" id="{02666FCC-F4F5-408A-8521-3F2F589524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15000" cy="1905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8">
            <a:extLst>
              <a:ext uri="{FF2B5EF4-FFF2-40B4-BE49-F238E27FC236}">
                <a16:creationId xmlns:a16="http://schemas.microsoft.com/office/drawing/2014/main" id="{10E6D89D-377C-4C54-A75A-73B53439CB36}"/>
              </a:ext>
            </a:extLst>
          </p:cNvPr>
          <p:cNvSpPr>
            <a:spLocks noChangeArrowheads="1"/>
          </p:cNvSpPr>
          <p:nvPr/>
        </p:nvSpPr>
        <p:spPr bwMode="auto">
          <a:xfrm>
            <a:off x="4171950" y="38639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4" name="Picture 1" descr="link_img04">
            <a:extLst>
              <a:ext uri="{FF2B5EF4-FFF2-40B4-BE49-F238E27FC236}">
                <a16:creationId xmlns:a16="http://schemas.microsoft.com/office/drawing/2014/main" id="{F79A5987-A1A8-4055-9E36-C7C3B83E68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15000" cy="190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link_img04">
            <a:extLst>
              <a:ext uri="{FF2B5EF4-FFF2-40B4-BE49-F238E27FC236}">
                <a16:creationId xmlns:a16="http://schemas.microsoft.com/office/drawing/2014/main" id="{089AA175-0798-400C-B5E5-3773C8E452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15000" cy="1905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link_img04">
            <a:extLst>
              <a:ext uri="{FF2B5EF4-FFF2-40B4-BE49-F238E27FC236}">
                <a16:creationId xmlns:a16="http://schemas.microsoft.com/office/drawing/2014/main" id="{8A908FEC-2EAF-45CE-A5FF-CEBA14FB30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15000" cy="19050"/>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1" descr="link_img04">
            <a:extLst>
              <a:ext uri="{FF2B5EF4-FFF2-40B4-BE49-F238E27FC236}">
                <a16:creationId xmlns:a16="http://schemas.microsoft.com/office/drawing/2014/main" id="{B21E4A61-136C-4A45-9815-CA672CF137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15000" cy="1905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link_img04">
            <a:extLst>
              <a:ext uri="{FF2B5EF4-FFF2-40B4-BE49-F238E27FC236}">
                <a16:creationId xmlns:a16="http://schemas.microsoft.com/office/drawing/2014/main" id="{E1E0BBAB-39AE-4AED-921D-E799B3D701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15000" cy="19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4754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1A6E377F-BE7F-489C-A25E-6734C18FB5C6}"/>
              </a:ext>
            </a:extLst>
          </p:cNvPr>
          <p:cNvSpPr>
            <a:spLocks noGrp="1"/>
          </p:cNvSpPr>
          <p:nvPr>
            <p:ph type="title"/>
          </p:nvPr>
        </p:nvSpPr>
        <p:spPr/>
        <p:txBody>
          <a:bodyPr>
            <a:normAutofit/>
          </a:bodyPr>
          <a:lstStyle/>
          <a:p>
            <a:r>
              <a:rPr lang="ja-JP" altLang="en-US" sz="4400" dirty="0"/>
              <a:t>参入すると決めたら</a:t>
            </a:r>
            <a:br>
              <a:rPr lang="en-US" altLang="ja-JP" sz="4400" dirty="0"/>
            </a:br>
            <a:r>
              <a:rPr lang="ja-JP" altLang="en-US" sz="4400" dirty="0"/>
              <a:t>案件がまだ決まらない状態の普段からの活動</a:t>
            </a:r>
          </a:p>
        </p:txBody>
      </p:sp>
      <p:sp>
        <p:nvSpPr>
          <p:cNvPr id="5" name="テキスト プレースホルダー 4">
            <a:extLst>
              <a:ext uri="{FF2B5EF4-FFF2-40B4-BE49-F238E27FC236}">
                <a16:creationId xmlns:a16="http://schemas.microsoft.com/office/drawing/2014/main" id="{3818C036-8EB8-49DB-BDAF-C39FCFA04D0F}"/>
              </a:ext>
            </a:extLst>
          </p:cNvPr>
          <p:cNvSpPr>
            <a:spLocks noGrp="1"/>
          </p:cNvSpPr>
          <p:nvPr>
            <p:ph type="body" idx="1"/>
          </p:nvPr>
        </p:nvSpPr>
        <p:spPr/>
        <p:txBody>
          <a:bodyPr/>
          <a:lstStyle/>
          <a:p>
            <a:endParaRPr lang="ja-JP" altLang="en-US"/>
          </a:p>
        </p:txBody>
      </p:sp>
    </p:spTree>
    <p:extLst>
      <p:ext uri="{BB962C8B-B14F-4D97-AF65-F5344CB8AC3E}">
        <p14:creationId xmlns:p14="http://schemas.microsoft.com/office/powerpoint/2010/main" val="24691866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697D5636-6FC8-495C-B6FD-A3ADCA86C251}"/>
              </a:ext>
            </a:extLst>
          </p:cNvPr>
          <p:cNvSpPr/>
          <p:nvPr/>
        </p:nvSpPr>
        <p:spPr>
          <a:xfrm>
            <a:off x="1289063" y="5744619"/>
            <a:ext cx="4171390" cy="98972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dirty="0"/>
              <a:t>情報は不足。　　でも</a:t>
            </a:r>
            <a:endParaRPr kumimoji="1" lang="en-US" altLang="ja-JP" sz="1400" dirty="0"/>
          </a:p>
          <a:p>
            <a:pPr algn="ctr"/>
            <a:r>
              <a:rPr kumimoji="1" lang="ja-JP" altLang="en-US" sz="1400" dirty="0"/>
              <a:t>確実に必要な企業はわかる。</a:t>
            </a:r>
            <a:endParaRPr kumimoji="1" lang="en-US" altLang="ja-JP" sz="1400" dirty="0"/>
          </a:p>
          <a:p>
            <a:pPr algn="ctr"/>
            <a:r>
              <a:rPr kumimoji="1" lang="ja-JP" altLang="en-US" sz="1400" dirty="0"/>
              <a:t>代表企業・設計・建設・維持管理</a:t>
            </a:r>
            <a:endParaRPr kumimoji="1" lang="en-US" altLang="ja-JP" sz="1400" dirty="0"/>
          </a:p>
          <a:p>
            <a:pPr algn="ctr"/>
            <a:r>
              <a:rPr kumimoji="1" lang="ja-JP" altLang="en-US" sz="1400" dirty="0"/>
              <a:t>給食だったら調理、公園なら造園とか</a:t>
            </a:r>
          </a:p>
        </p:txBody>
      </p:sp>
      <p:sp>
        <p:nvSpPr>
          <p:cNvPr id="3" name="楕円 2">
            <a:extLst>
              <a:ext uri="{FF2B5EF4-FFF2-40B4-BE49-F238E27FC236}">
                <a16:creationId xmlns:a16="http://schemas.microsoft.com/office/drawing/2014/main" id="{B7293748-259F-4F92-9BFD-9F23EC195F65}"/>
              </a:ext>
            </a:extLst>
          </p:cNvPr>
          <p:cNvSpPr/>
          <p:nvPr/>
        </p:nvSpPr>
        <p:spPr>
          <a:xfrm>
            <a:off x="8022815" y="60851"/>
            <a:ext cx="4114800" cy="2143149"/>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dirty="0">
                <a:solidFill>
                  <a:schemeClr val="bg1"/>
                </a:solidFill>
              </a:rPr>
              <a:t>民間のチームに</a:t>
            </a:r>
            <a:endParaRPr kumimoji="1" lang="en-US" altLang="ja-JP" dirty="0">
              <a:solidFill>
                <a:schemeClr val="bg1"/>
              </a:solidFill>
            </a:endParaRPr>
          </a:p>
          <a:p>
            <a:pPr algn="ctr"/>
            <a:r>
              <a:rPr kumimoji="1" lang="ja-JP" altLang="en-US" dirty="0">
                <a:solidFill>
                  <a:schemeClr val="bg1"/>
                </a:solidFill>
              </a:rPr>
              <a:t>何らかの立場で参加</a:t>
            </a:r>
            <a:endParaRPr kumimoji="1" lang="en-US" altLang="ja-JP" dirty="0">
              <a:solidFill>
                <a:schemeClr val="bg1"/>
              </a:solidFill>
            </a:endParaRPr>
          </a:p>
          <a:p>
            <a:pPr algn="ctr"/>
            <a:endParaRPr kumimoji="1" lang="en-US" altLang="ja-JP" dirty="0">
              <a:solidFill>
                <a:schemeClr val="bg1"/>
              </a:solidFill>
            </a:endParaRPr>
          </a:p>
          <a:p>
            <a:pPr algn="ctr"/>
            <a:r>
              <a:rPr kumimoji="1" lang="ja-JP" altLang="en-US" dirty="0">
                <a:solidFill>
                  <a:schemeClr val="bg1"/>
                </a:solidFill>
              </a:rPr>
              <a:t>自社の担当する分野で</a:t>
            </a:r>
            <a:endParaRPr kumimoji="1" lang="en-US" altLang="ja-JP" dirty="0">
              <a:solidFill>
                <a:schemeClr val="bg1"/>
              </a:solidFill>
            </a:endParaRPr>
          </a:p>
          <a:p>
            <a:pPr algn="ctr"/>
            <a:r>
              <a:rPr kumimoji="1" lang="ja-JP" altLang="en-US" dirty="0">
                <a:solidFill>
                  <a:schemeClr val="bg1"/>
                </a:solidFill>
              </a:rPr>
              <a:t>チーム提案に貢献し</a:t>
            </a:r>
            <a:endParaRPr kumimoji="1" lang="en-US" altLang="ja-JP" dirty="0">
              <a:solidFill>
                <a:schemeClr val="bg1"/>
              </a:solidFill>
            </a:endParaRPr>
          </a:p>
          <a:p>
            <a:pPr algn="ctr"/>
            <a:endParaRPr kumimoji="1" lang="en-US" altLang="ja-JP" dirty="0">
              <a:solidFill>
                <a:schemeClr val="bg1"/>
              </a:solidFill>
            </a:endParaRPr>
          </a:p>
          <a:p>
            <a:pPr algn="ctr"/>
            <a:r>
              <a:rPr kumimoji="1" lang="ja-JP" altLang="en-US" dirty="0">
                <a:solidFill>
                  <a:schemeClr val="bg1"/>
                </a:solidFill>
              </a:rPr>
              <a:t>チームを勝利に！！</a:t>
            </a:r>
          </a:p>
        </p:txBody>
      </p:sp>
      <p:sp>
        <p:nvSpPr>
          <p:cNvPr id="2" name="タイトル 1">
            <a:extLst>
              <a:ext uri="{FF2B5EF4-FFF2-40B4-BE49-F238E27FC236}">
                <a16:creationId xmlns:a16="http://schemas.microsoft.com/office/drawing/2014/main" id="{0379D7DB-6901-444C-AE57-D4905740A29F}"/>
              </a:ext>
            </a:extLst>
          </p:cNvPr>
          <p:cNvSpPr>
            <a:spLocks noGrp="1"/>
          </p:cNvSpPr>
          <p:nvPr>
            <p:ph type="title"/>
          </p:nvPr>
        </p:nvSpPr>
        <p:spPr>
          <a:xfrm>
            <a:off x="429986" y="202730"/>
            <a:ext cx="6992496" cy="581662"/>
          </a:xfrm>
          <a:ln/>
        </p:spPr>
        <p:style>
          <a:lnRef idx="2">
            <a:schemeClr val="accent2"/>
          </a:lnRef>
          <a:fillRef idx="1">
            <a:schemeClr val="lt1"/>
          </a:fillRef>
          <a:effectRef idx="0">
            <a:schemeClr val="accent2"/>
          </a:effectRef>
          <a:fontRef idx="minor">
            <a:schemeClr val="dk1"/>
          </a:fontRef>
        </p:style>
        <p:txBody>
          <a:bodyPr>
            <a:normAutofit/>
          </a:bodyPr>
          <a:lstStyle/>
          <a:p>
            <a:pPr algn="r"/>
            <a:r>
              <a:rPr kumimoji="1" lang="ja-JP" altLang="en-US" sz="2800" dirty="0"/>
              <a:t>自治体発注の段階と民間の業務の流れ</a:t>
            </a:r>
          </a:p>
        </p:txBody>
      </p:sp>
      <p:cxnSp>
        <p:nvCxnSpPr>
          <p:cNvPr id="4" name="直線矢印コネクタ 3">
            <a:extLst>
              <a:ext uri="{FF2B5EF4-FFF2-40B4-BE49-F238E27FC236}">
                <a16:creationId xmlns:a16="http://schemas.microsoft.com/office/drawing/2014/main" id="{3B98010D-4A35-40CB-A5A9-2E04F6A558C0}"/>
              </a:ext>
            </a:extLst>
          </p:cNvPr>
          <p:cNvCxnSpPr>
            <a:cxnSpLocks/>
          </p:cNvCxnSpPr>
          <p:nvPr/>
        </p:nvCxnSpPr>
        <p:spPr>
          <a:xfrm flipV="1">
            <a:off x="514350" y="6239483"/>
            <a:ext cx="10906125" cy="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DCC53336-2C18-4005-B13F-3D51B19F3E9B}"/>
              </a:ext>
            </a:extLst>
          </p:cNvPr>
          <p:cNvSpPr txBox="1"/>
          <p:nvPr/>
        </p:nvSpPr>
        <p:spPr>
          <a:xfrm>
            <a:off x="5544972" y="6239483"/>
            <a:ext cx="2114550" cy="523220"/>
          </a:xfrm>
          <a:prstGeom prst="rect">
            <a:avLst/>
          </a:prstGeom>
          <a:noFill/>
        </p:spPr>
        <p:txBody>
          <a:bodyPr wrap="square" rtlCol="0">
            <a:spAutoFit/>
          </a:bodyPr>
          <a:lstStyle/>
          <a:p>
            <a:r>
              <a:rPr kumimoji="1" lang="ja-JP" altLang="en-US" sz="2800" kern="1200" dirty="0">
                <a:latin typeface="+mn-lt"/>
                <a:ea typeface="+mn-ea"/>
                <a:cs typeface="+mn-cs"/>
              </a:rPr>
              <a:t>時間の流れ</a:t>
            </a:r>
          </a:p>
        </p:txBody>
      </p:sp>
      <p:sp>
        <p:nvSpPr>
          <p:cNvPr id="8" name="雲 7">
            <a:extLst>
              <a:ext uri="{FF2B5EF4-FFF2-40B4-BE49-F238E27FC236}">
                <a16:creationId xmlns:a16="http://schemas.microsoft.com/office/drawing/2014/main" id="{60A51645-C2AF-469C-8E27-61F014C29B6D}"/>
              </a:ext>
            </a:extLst>
          </p:cNvPr>
          <p:cNvSpPr/>
          <p:nvPr/>
        </p:nvSpPr>
        <p:spPr>
          <a:xfrm>
            <a:off x="152401" y="1295400"/>
            <a:ext cx="4419600" cy="2988600"/>
          </a:xfrm>
          <a:prstGeom prst="clou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2800" dirty="0"/>
              <a:t>公共側の</a:t>
            </a:r>
            <a:endParaRPr kumimoji="1" lang="en-US" altLang="ja-JP" sz="2800" dirty="0"/>
          </a:p>
          <a:p>
            <a:pPr algn="ctr"/>
            <a:r>
              <a:rPr kumimoji="1" lang="ja-JP" altLang="en-US" sz="2800" dirty="0"/>
              <a:t>混沌</a:t>
            </a:r>
            <a:endParaRPr kumimoji="1" lang="en-US" altLang="ja-JP" sz="2800" dirty="0"/>
          </a:p>
          <a:p>
            <a:pPr algn="ctr"/>
            <a:r>
              <a:rPr kumimoji="1" lang="ja-JP" altLang="en-US" sz="2000" dirty="0"/>
              <a:t>何を、どのように</a:t>
            </a:r>
            <a:endParaRPr kumimoji="1" lang="en-US" altLang="ja-JP" sz="2000" dirty="0"/>
          </a:p>
          <a:p>
            <a:pPr algn="ctr"/>
            <a:endParaRPr kumimoji="1" lang="en-US" altLang="ja-JP" sz="2800" dirty="0"/>
          </a:p>
          <a:p>
            <a:pPr algn="ctr"/>
            <a:endParaRPr kumimoji="1" lang="ja-JP" altLang="en-US" sz="2800" dirty="0"/>
          </a:p>
        </p:txBody>
      </p:sp>
      <p:sp>
        <p:nvSpPr>
          <p:cNvPr id="9" name="雲 8">
            <a:extLst>
              <a:ext uri="{FF2B5EF4-FFF2-40B4-BE49-F238E27FC236}">
                <a16:creationId xmlns:a16="http://schemas.microsoft.com/office/drawing/2014/main" id="{D4E4D698-9DC8-43DB-9A5A-2E701F68EDA2}"/>
              </a:ext>
            </a:extLst>
          </p:cNvPr>
          <p:cNvSpPr/>
          <p:nvPr/>
        </p:nvSpPr>
        <p:spPr>
          <a:xfrm>
            <a:off x="152401" y="3733810"/>
            <a:ext cx="3200398" cy="2316458"/>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2800" dirty="0"/>
              <a:t>民間側の</a:t>
            </a:r>
            <a:endParaRPr kumimoji="1" lang="en-US" altLang="ja-JP" sz="2800" dirty="0"/>
          </a:p>
          <a:p>
            <a:pPr algn="ctr"/>
            <a:r>
              <a:rPr kumimoji="1" lang="ja-JP" altLang="en-US" sz="2800" dirty="0"/>
              <a:t>混沌</a:t>
            </a:r>
            <a:endParaRPr kumimoji="1" lang="en-US" altLang="ja-JP" sz="2800" dirty="0"/>
          </a:p>
          <a:p>
            <a:pPr algn="ctr"/>
            <a:r>
              <a:rPr kumimoji="1" lang="ja-JP" altLang="en-US" sz="2000" dirty="0"/>
              <a:t>誰と組む？</a:t>
            </a:r>
            <a:endParaRPr kumimoji="1" lang="en-US" altLang="ja-JP" sz="2000" dirty="0"/>
          </a:p>
          <a:p>
            <a:pPr algn="ctr"/>
            <a:r>
              <a:rPr kumimoji="1" lang="ja-JP" altLang="en-US" sz="2000" dirty="0"/>
              <a:t>自社立位置？</a:t>
            </a:r>
          </a:p>
        </p:txBody>
      </p:sp>
      <p:sp>
        <p:nvSpPr>
          <p:cNvPr id="10" name="雲 9">
            <a:extLst>
              <a:ext uri="{FF2B5EF4-FFF2-40B4-BE49-F238E27FC236}">
                <a16:creationId xmlns:a16="http://schemas.microsoft.com/office/drawing/2014/main" id="{4755F30E-476D-4B5A-ADD2-1CA34EF9BD45}"/>
              </a:ext>
            </a:extLst>
          </p:cNvPr>
          <p:cNvSpPr/>
          <p:nvPr/>
        </p:nvSpPr>
        <p:spPr>
          <a:xfrm>
            <a:off x="3632199" y="2004710"/>
            <a:ext cx="3886201" cy="1572904"/>
          </a:xfrm>
          <a:prstGeom prst="clou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2800" dirty="0"/>
              <a:t>公共側の</a:t>
            </a:r>
            <a:endParaRPr kumimoji="1" lang="en-US" altLang="ja-JP" sz="2800" dirty="0"/>
          </a:p>
          <a:p>
            <a:pPr algn="ctr"/>
            <a:r>
              <a:rPr kumimoji="1" lang="ja-JP" altLang="en-US" sz="2800" dirty="0"/>
              <a:t>ある程度の見通し</a:t>
            </a:r>
          </a:p>
        </p:txBody>
      </p:sp>
      <p:sp>
        <p:nvSpPr>
          <p:cNvPr id="13" name="台形 12">
            <a:extLst>
              <a:ext uri="{FF2B5EF4-FFF2-40B4-BE49-F238E27FC236}">
                <a16:creationId xmlns:a16="http://schemas.microsoft.com/office/drawing/2014/main" id="{BCB5706B-DC50-4CC2-A2D9-36C368CB427A}"/>
              </a:ext>
            </a:extLst>
          </p:cNvPr>
          <p:cNvSpPr/>
          <p:nvPr/>
        </p:nvSpPr>
        <p:spPr>
          <a:xfrm rot="5400000">
            <a:off x="8623454" y="596109"/>
            <a:ext cx="1194741" cy="4114801"/>
          </a:xfrm>
          <a:prstGeom prst="trapezoid">
            <a:avLst>
              <a:gd name="adj" fmla="val 25694"/>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dirty="0"/>
          </a:p>
        </p:txBody>
      </p:sp>
      <p:sp>
        <p:nvSpPr>
          <p:cNvPr id="14" name="テキスト ボックス 13">
            <a:extLst>
              <a:ext uri="{FF2B5EF4-FFF2-40B4-BE49-F238E27FC236}">
                <a16:creationId xmlns:a16="http://schemas.microsoft.com/office/drawing/2014/main" id="{BA1A28FC-5BCE-4FAD-BBA7-366029FC3D42}"/>
              </a:ext>
            </a:extLst>
          </p:cNvPr>
          <p:cNvSpPr txBox="1"/>
          <p:nvPr/>
        </p:nvSpPr>
        <p:spPr>
          <a:xfrm>
            <a:off x="8281023" y="2363458"/>
            <a:ext cx="2396501" cy="646331"/>
          </a:xfrm>
          <a:prstGeom prst="rect">
            <a:avLst/>
          </a:prstGeom>
          <a:noFill/>
        </p:spPr>
        <p:txBody>
          <a:bodyPr wrap="square" rtlCol="0">
            <a:spAutoFit/>
          </a:bodyPr>
          <a:lstStyle/>
          <a:p>
            <a:r>
              <a:rPr kumimoji="1" lang="ja-JP" altLang="en-US" sz="1800" kern="1200" dirty="0">
                <a:solidFill>
                  <a:schemeClr val="bg1"/>
                </a:solidFill>
                <a:latin typeface="+mn-lt"/>
                <a:ea typeface="+mn-ea"/>
                <a:cs typeface="+mn-cs"/>
              </a:rPr>
              <a:t>公共側の意図</a:t>
            </a:r>
            <a:endParaRPr kumimoji="1" lang="en-US" altLang="ja-JP" sz="1800" kern="1200" dirty="0">
              <a:solidFill>
                <a:schemeClr val="bg1"/>
              </a:solidFill>
              <a:latin typeface="+mn-lt"/>
              <a:ea typeface="+mn-ea"/>
              <a:cs typeface="+mn-cs"/>
            </a:endParaRPr>
          </a:p>
          <a:p>
            <a:r>
              <a:rPr kumimoji="1" lang="ja-JP" altLang="en-US" sz="1800" kern="1200" dirty="0">
                <a:solidFill>
                  <a:schemeClr val="bg1"/>
                </a:solidFill>
                <a:latin typeface="+mn-lt"/>
                <a:ea typeface="+mn-ea"/>
                <a:cs typeface="+mn-cs"/>
              </a:rPr>
              <a:t>ある程度の明確化</a:t>
            </a:r>
          </a:p>
        </p:txBody>
      </p:sp>
      <p:sp>
        <p:nvSpPr>
          <p:cNvPr id="16" name="雲 15">
            <a:extLst>
              <a:ext uri="{FF2B5EF4-FFF2-40B4-BE49-F238E27FC236}">
                <a16:creationId xmlns:a16="http://schemas.microsoft.com/office/drawing/2014/main" id="{9C325B69-5300-41A8-B881-BBD1F4AD2F58}"/>
              </a:ext>
            </a:extLst>
          </p:cNvPr>
          <p:cNvSpPr/>
          <p:nvPr/>
        </p:nvSpPr>
        <p:spPr>
          <a:xfrm>
            <a:off x="2724131" y="4142354"/>
            <a:ext cx="3200397" cy="1390743"/>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2000" dirty="0"/>
              <a:t>民間側の</a:t>
            </a:r>
            <a:endParaRPr kumimoji="1" lang="en-US" altLang="ja-JP" sz="2000" dirty="0"/>
          </a:p>
          <a:p>
            <a:pPr algn="ctr"/>
            <a:r>
              <a:rPr kumimoji="1" lang="ja-JP" altLang="en-US" sz="2000" dirty="0"/>
              <a:t>チーム編成</a:t>
            </a:r>
            <a:endParaRPr kumimoji="1" lang="en-US" altLang="ja-JP" sz="2000" dirty="0"/>
          </a:p>
          <a:p>
            <a:pPr algn="ctr"/>
            <a:r>
              <a:rPr kumimoji="1" lang="ja-JP" altLang="en-US" sz="2000" dirty="0"/>
              <a:t>必要機能想定</a:t>
            </a:r>
          </a:p>
        </p:txBody>
      </p:sp>
      <p:cxnSp>
        <p:nvCxnSpPr>
          <p:cNvPr id="18" name="直線矢印コネクタ 17">
            <a:extLst>
              <a:ext uri="{FF2B5EF4-FFF2-40B4-BE49-F238E27FC236}">
                <a16:creationId xmlns:a16="http://schemas.microsoft.com/office/drawing/2014/main" id="{D889B0B0-8304-4CEA-A622-DD6D2ADECA38}"/>
              </a:ext>
            </a:extLst>
          </p:cNvPr>
          <p:cNvCxnSpPr>
            <a:cxnSpLocks/>
          </p:cNvCxnSpPr>
          <p:nvPr/>
        </p:nvCxnSpPr>
        <p:spPr>
          <a:xfrm>
            <a:off x="5772150" y="1295400"/>
            <a:ext cx="0" cy="4944082"/>
          </a:xfrm>
          <a:prstGeom prst="straightConnector1">
            <a:avLst/>
          </a:prstGeom>
          <a:ln w="57150"/>
        </p:spPr>
        <p:style>
          <a:lnRef idx="1">
            <a:schemeClr val="accent1"/>
          </a:lnRef>
          <a:fillRef idx="0">
            <a:schemeClr val="accent1"/>
          </a:fillRef>
          <a:effectRef idx="0">
            <a:schemeClr val="accent1"/>
          </a:effectRef>
          <a:fontRef idx="minor">
            <a:schemeClr val="tx1"/>
          </a:fontRef>
        </p:style>
      </p:cxnSp>
      <p:sp>
        <p:nvSpPr>
          <p:cNvPr id="23" name="テキスト ボックス 22">
            <a:extLst>
              <a:ext uri="{FF2B5EF4-FFF2-40B4-BE49-F238E27FC236}">
                <a16:creationId xmlns:a16="http://schemas.microsoft.com/office/drawing/2014/main" id="{E828D2DE-EB1E-4260-8C0A-D68018BAC300}"/>
              </a:ext>
            </a:extLst>
          </p:cNvPr>
          <p:cNvSpPr txBox="1"/>
          <p:nvPr/>
        </p:nvSpPr>
        <p:spPr>
          <a:xfrm>
            <a:off x="4967287" y="5796098"/>
            <a:ext cx="1828800" cy="369332"/>
          </a:xfrm>
          <a:prstGeom prst="rect">
            <a:avLst/>
          </a:prstGeom>
          <a:noFill/>
        </p:spPr>
        <p:txBody>
          <a:bodyPr wrap="square" rtlCol="0">
            <a:spAutoFit/>
          </a:bodyPr>
          <a:lstStyle/>
          <a:p>
            <a:r>
              <a:rPr kumimoji="1" lang="ja-JP" altLang="en-US" sz="1800" kern="1200" dirty="0">
                <a:solidFill>
                  <a:srgbClr val="FF0000"/>
                </a:solidFill>
                <a:latin typeface="+mn-lt"/>
                <a:ea typeface="+mn-ea"/>
                <a:cs typeface="+mn-cs"/>
              </a:rPr>
              <a:t>実施方針公表</a:t>
            </a:r>
          </a:p>
        </p:txBody>
      </p:sp>
      <p:sp>
        <p:nvSpPr>
          <p:cNvPr id="24" name="テキスト ボックス 23">
            <a:extLst>
              <a:ext uri="{FF2B5EF4-FFF2-40B4-BE49-F238E27FC236}">
                <a16:creationId xmlns:a16="http://schemas.microsoft.com/office/drawing/2014/main" id="{07C48CCD-80C1-4A40-B662-06E511BF1C78}"/>
              </a:ext>
            </a:extLst>
          </p:cNvPr>
          <p:cNvSpPr txBox="1"/>
          <p:nvPr/>
        </p:nvSpPr>
        <p:spPr>
          <a:xfrm>
            <a:off x="486568" y="3382403"/>
            <a:ext cx="1380332" cy="369332"/>
          </a:xfrm>
          <a:prstGeom prst="rect">
            <a:avLst/>
          </a:prstGeom>
          <a:noFill/>
        </p:spPr>
        <p:txBody>
          <a:bodyPr wrap="square" rtlCol="0">
            <a:spAutoFit/>
          </a:bodyPr>
          <a:lstStyle/>
          <a:p>
            <a:r>
              <a:rPr kumimoji="1" lang="ja-JP" altLang="en-US" sz="1800" kern="1200" dirty="0">
                <a:solidFill>
                  <a:schemeClr val="bg1"/>
                </a:solidFill>
                <a:latin typeface="+mn-lt"/>
                <a:ea typeface="+mn-ea"/>
                <a:cs typeface="+mn-cs"/>
              </a:rPr>
              <a:t>基本計画</a:t>
            </a:r>
          </a:p>
        </p:txBody>
      </p:sp>
      <p:sp>
        <p:nvSpPr>
          <p:cNvPr id="25" name="テキスト ボックス 24">
            <a:extLst>
              <a:ext uri="{FF2B5EF4-FFF2-40B4-BE49-F238E27FC236}">
                <a16:creationId xmlns:a16="http://schemas.microsoft.com/office/drawing/2014/main" id="{010E0BC2-7CC3-4029-94CE-901CC7CEF522}"/>
              </a:ext>
            </a:extLst>
          </p:cNvPr>
          <p:cNvSpPr txBox="1"/>
          <p:nvPr/>
        </p:nvSpPr>
        <p:spPr>
          <a:xfrm>
            <a:off x="1724818" y="3391928"/>
            <a:ext cx="1380332" cy="369332"/>
          </a:xfrm>
          <a:prstGeom prst="rect">
            <a:avLst/>
          </a:prstGeom>
          <a:noFill/>
        </p:spPr>
        <p:txBody>
          <a:bodyPr wrap="square" rtlCol="0">
            <a:spAutoFit/>
          </a:bodyPr>
          <a:lstStyle/>
          <a:p>
            <a:r>
              <a:rPr kumimoji="1" lang="ja-JP" altLang="en-US" dirty="0">
                <a:solidFill>
                  <a:schemeClr val="bg1"/>
                </a:solidFill>
              </a:rPr>
              <a:t>可能性調査</a:t>
            </a:r>
            <a:endParaRPr kumimoji="1" lang="ja-JP" altLang="en-US" sz="1800" kern="1200" dirty="0">
              <a:solidFill>
                <a:schemeClr val="bg1"/>
              </a:solidFill>
              <a:latin typeface="+mn-lt"/>
              <a:ea typeface="+mn-ea"/>
              <a:cs typeface="+mn-cs"/>
            </a:endParaRPr>
          </a:p>
        </p:txBody>
      </p:sp>
      <p:sp>
        <p:nvSpPr>
          <p:cNvPr id="26" name="テキスト ボックス 25">
            <a:extLst>
              <a:ext uri="{FF2B5EF4-FFF2-40B4-BE49-F238E27FC236}">
                <a16:creationId xmlns:a16="http://schemas.microsoft.com/office/drawing/2014/main" id="{E77C0C73-7946-4677-B8D6-4695B149BC13}"/>
              </a:ext>
            </a:extLst>
          </p:cNvPr>
          <p:cNvSpPr txBox="1"/>
          <p:nvPr/>
        </p:nvSpPr>
        <p:spPr>
          <a:xfrm>
            <a:off x="2943226" y="3639580"/>
            <a:ext cx="2927345" cy="369332"/>
          </a:xfrm>
          <a:prstGeom prst="rect">
            <a:avLst/>
          </a:prstGeom>
          <a:noFill/>
        </p:spPr>
        <p:txBody>
          <a:bodyPr wrap="square" rtlCol="0">
            <a:spAutoFit/>
          </a:bodyPr>
          <a:lstStyle/>
          <a:p>
            <a:r>
              <a:rPr kumimoji="1" lang="ja-JP" altLang="en-US" dirty="0">
                <a:solidFill>
                  <a:schemeClr val="bg1"/>
                </a:solidFill>
              </a:rPr>
              <a:t>アドバイザーの募集・決定</a:t>
            </a:r>
            <a:endParaRPr kumimoji="1" lang="ja-JP" altLang="en-US" sz="1800" kern="1200" dirty="0">
              <a:solidFill>
                <a:schemeClr val="bg1"/>
              </a:solidFill>
              <a:latin typeface="+mn-lt"/>
              <a:ea typeface="+mn-ea"/>
              <a:cs typeface="+mn-cs"/>
            </a:endParaRPr>
          </a:p>
        </p:txBody>
      </p:sp>
      <p:cxnSp>
        <p:nvCxnSpPr>
          <p:cNvPr id="27" name="直線矢印コネクタ 26">
            <a:extLst>
              <a:ext uri="{FF2B5EF4-FFF2-40B4-BE49-F238E27FC236}">
                <a16:creationId xmlns:a16="http://schemas.microsoft.com/office/drawing/2014/main" id="{1663CBB1-33B9-4141-B461-32EFB54A3455}"/>
              </a:ext>
            </a:extLst>
          </p:cNvPr>
          <p:cNvCxnSpPr>
            <a:cxnSpLocks/>
          </p:cNvCxnSpPr>
          <p:nvPr/>
        </p:nvCxnSpPr>
        <p:spPr>
          <a:xfrm>
            <a:off x="7286625" y="1295400"/>
            <a:ext cx="0" cy="4944082"/>
          </a:xfrm>
          <a:prstGeom prst="straightConnector1">
            <a:avLst/>
          </a:prstGeom>
          <a:ln w="57150"/>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C7BACA36-891A-46AF-95C8-CEB1937455F3}"/>
              </a:ext>
            </a:extLst>
          </p:cNvPr>
          <p:cNvSpPr txBox="1"/>
          <p:nvPr/>
        </p:nvSpPr>
        <p:spPr>
          <a:xfrm>
            <a:off x="6481762" y="5796098"/>
            <a:ext cx="1828800" cy="369332"/>
          </a:xfrm>
          <a:prstGeom prst="rect">
            <a:avLst/>
          </a:prstGeom>
          <a:noFill/>
        </p:spPr>
        <p:txBody>
          <a:bodyPr wrap="square" rtlCol="0">
            <a:spAutoFit/>
          </a:bodyPr>
          <a:lstStyle/>
          <a:p>
            <a:r>
              <a:rPr kumimoji="1" lang="ja-JP" altLang="en-US" sz="1800" kern="1200" dirty="0">
                <a:solidFill>
                  <a:srgbClr val="FF0000"/>
                </a:solidFill>
                <a:latin typeface="+mn-lt"/>
                <a:ea typeface="+mn-ea"/>
                <a:cs typeface="+mn-cs"/>
              </a:rPr>
              <a:t>募集要項等公表</a:t>
            </a:r>
          </a:p>
        </p:txBody>
      </p:sp>
      <p:sp>
        <p:nvSpPr>
          <p:cNvPr id="31" name="楕円 30">
            <a:extLst>
              <a:ext uri="{FF2B5EF4-FFF2-40B4-BE49-F238E27FC236}">
                <a16:creationId xmlns:a16="http://schemas.microsoft.com/office/drawing/2014/main" id="{39E4B4B8-BAB7-47C6-BD49-2DB1EEA8C55E}"/>
              </a:ext>
            </a:extLst>
          </p:cNvPr>
          <p:cNvSpPr/>
          <p:nvPr/>
        </p:nvSpPr>
        <p:spPr>
          <a:xfrm>
            <a:off x="5195888" y="4185964"/>
            <a:ext cx="2190750" cy="1351622"/>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a:t>チーム確定</a:t>
            </a:r>
            <a:endParaRPr kumimoji="1" lang="en-US" altLang="ja-JP" dirty="0"/>
          </a:p>
          <a:p>
            <a:pPr algn="ctr"/>
            <a:r>
              <a:rPr kumimoji="1" lang="ja-JP" altLang="en-US" dirty="0"/>
              <a:t>企業間協定</a:t>
            </a:r>
            <a:endParaRPr kumimoji="1" lang="en-US" altLang="ja-JP" dirty="0"/>
          </a:p>
          <a:p>
            <a:pPr algn="ctr"/>
            <a:r>
              <a:rPr kumimoji="1" lang="ja-JP" altLang="en-US" dirty="0"/>
              <a:t>締結</a:t>
            </a:r>
          </a:p>
        </p:txBody>
      </p:sp>
      <p:sp>
        <p:nvSpPr>
          <p:cNvPr id="32" name="台形 31">
            <a:extLst>
              <a:ext uri="{FF2B5EF4-FFF2-40B4-BE49-F238E27FC236}">
                <a16:creationId xmlns:a16="http://schemas.microsoft.com/office/drawing/2014/main" id="{D6906759-E5B5-4926-80F9-92D97E3E9DF1}"/>
              </a:ext>
            </a:extLst>
          </p:cNvPr>
          <p:cNvSpPr/>
          <p:nvPr/>
        </p:nvSpPr>
        <p:spPr>
          <a:xfrm rot="5717326">
            <a:off x="9049482" y="2174704"/>
            <a:ext cx="672221" cy="4089981"/>
          </a:xfrm>
          <a:prstGeom prst="trapezoid">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dirty="0"/>
          </a:p>
        </p:txBody>
      </p:sp>
      <p:sp>
        <p:nvSpPr>
          <p:cNvPr id="34" name="テキスト ボックス 33">
            <a:extLst>
              <a:ext uri="{FF2B5EF4-FFF2-40B4-BE49-F238E27FC236}">
                <a16:creationId xmlns:a16="http://schemas.microsoft.com/office/drawing/2014/main" id="{AB072764-4AAB-4A56-93EA-A8CCA59877C5}"/>
              </a:ext>
            </a:extLst>
          </p:cNvPr>
          <p:cNvSpPr txBox="1"/>
          <p:nvPr/>
        </p:nvSpPr>
        <p:spPr>
          <a:xfrm>
            <a:off x="7410450" y="3892096"/>
            <a:ext cx="1828800" cy="369332"/>
          </a:xfrm>
          <a:prstGeom prst="rect">
            <a:avLst/>
          </a:prstGeom>
          <a:noFill/>
        </p:spPr>
        <p:txBody>
          <a:bodyPr wrap="square" rtlCol="0">
            <a:spAutoFit/>
          </a:bodyPr>
          <a:lstStyle/>
          <a:p>
            <a:r>
              <a:rPr kumimoji="1" lang="ja-JP" altLang="en-US" sz="1800" kern="1200" dirty="0">
                <a:solidFill>
                  <a:schemeClr val="bg1"/>
                </a:solidFill>
                <a:latin typeface="+mn-lt"/>
                <a:ea typeface="+mn-ea"/>
                <a:cs typeface="+mn-cs"/>
              </a:rPr>
              <a:t>提案価格策定</a:t>
            </a:r>
          </a:p>
        </p:txBody>
      </p:sp>
      <p:sp>
        <p:nvSpPr>
          <p:cNvPr id="37" name="台形 36">
            <a:extLst>
              <a:ext uri="{FF2B5EF4-FFF2-40B4-BE49-F238E27FC236}">
                <a16:creationId xmlns:a16="http://schemas.microsoft.com/office/drawing/2014/main" id="{029167CE-17A5-4612-9076-B3F403EF53D9}"/>
              </a:ext>
            </a:extLst>
          </p:cNvPr>
          <p:cNvSpPr/>
          <p:nvPr/>
        </p:nvSpPr>
        <p:spPr>
          <a:xfrm rot="4509531">
            <a:off x="9049482" y="2860504"/>
            <a:ext cx="672221" cy="4089981"/>
          </a:xfrm>
          <a:prstGeom prst="trapezoid">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dirty="0"/>
          </a:p>
        </p:txBody>
      </p:sp>
      <p:sp>
        <p:nvSpPr>
          <p:cNvPr id="38" name="テキスト ボックス 37">
            <a:extLst>
              <a:ext uri="{FF2B5EF4-FFF2-40B4-BE49-F238E27FC236}">
                <a16:creationId xmlns:a16="http://schemas.microsoft.com/office/drawing/2014/main" id="{CB573F56-B8C5-4B34-85F2-21D29DDB682B}"/>
              </a:ext>
            </a:extLst>
          </p:cNvPr>
          <p:cNvSpPr txBox="1"/>
          <p:nvPr/>
        </p:nvSpPr>
        <p:spPr>
          <a:xfrm>
            <a:off x="7486650" y="5139871"/>
            <a:ext cx="1828800" cy="369332"/>
          </a:xfrm>
          <a:prstGeom prst="rect">
            <a:avLst/>
          </a:prstGeom>
          <a:noFill/>
        </p:spPr>
        <p:txBody>
          <a:bodyPr wrap="square" rtlCol="0">
            <a:spAutoFit/>
          </a:bodyPr>
          <a:lstStyle/>
          <a:p>
            <a:r>
              <a:rPr kumimoji="1" lang="ja-JP" altLang="en-US" sz="1800" kern="1200" dirty="0">
                <a:solidFill>
                  <a:schemeClr val="bg1"/>
                </a:solidFill>
                <a:latin typeface="+mn-lt"/>
                <a:ea typeface="+mn-ea"/>
                <a:cs typeface="+mn-cs"/>
              </a:rPr>
              <a:t>提案内容策定</a:t>
            </a:r>
          </a:p>
        </p:txBody>
      </p:sp>
      <p:sp>
        <p:nvSpPr>
          <p:cNvPr id="39" name="楕円 38">
            <a:extLst>
              <a:ext uri="{FF2B5EF4-FFF2-40B4-BE49-F238E27FC236}">
                <a16:creationId xmlns:a16="http://schemas.microsoft.com/office/drawing/2014/main" id="{140B65FE-4D2A-4FB1-B554-B810031ABCF3}"/>
              </a:ext>
            </a:extLst>
          </p:cNvPr>
          <p:cNvSpPr/>
          <p:nvPr/>
        </p:nvSpPr>
        <p:spPr>
          <a:xfrm>
            <a:off x="11096624" y="3501424"/>
            <a:ext cx="807036" cy="18288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40" name="テキスト ボックス 39">
            <a:extLst>
              <a:ext uri="{FF2B5EF4-FFF2-40B4-BE49-F238E27FC236}">
                <a16:creationId xmlns:a16="http://schemas.microsoft.com/office/drawing/2014/main" id="{917F34D5-BE8F-41FA-8C9F-6C5505404130}"/>
              </a:ext>
            </a:extLst>
          </p:cNvPr>
          <p:cNvSpPr txBox="1"/>
          <p:nvPr/>
        </p:nvSpPr>
        <p:spPr>
          <a:xfrm>
            <a:off x="11246473" y="4005918"/>
            <a:ext cx="461665" cy="890588"/>
          </a:xfrm>
          <a:prstGeom prst="rect">
            <a:avLst/>
          </a:prstGeom>
          <a:noFill/>
        </p:spPr>
        <p:txBody>
          <a:bodyPr vert="eaVert" wrap="square" rtlCol="0">
            <a:spAutoFit/>
          </a:bodyPr>
          <a:lstStyle/>
          <a:p>
            <a:r>
              <a:rPr kumimoji="1" lang="ja-JP" altLang="en-US" sz="1800" kern="1200" dirty="0">
                <a:solidFill>
                  <a:schemeClr val="bg1"/>
                </a:solidFill>
                <a:latin typeface="+mn-lt"/>
                <a:ea typeface="+mn-ea"/>
                <a:cs typeface="+mn-cs"/>
              </a:rPr>
              <a:t>提案書</a:t>
            </a:r>
          </a:p>
        </p:txBody>
      </p:sp>
      <p:sp>
        <p:nvSpPr>
          <p:cNvPr id="41" name="台形 40">
            <a:extLst>
              <a:ext uri="{FF2B5EF4-FFF2-40B4-BE49-F238E27FC236}">
                <a16:creationId xmlns:a16="http://schemas.microsoft.com/office/drawing/2014/main" id="{7A66A467-0FB0-481B-83CA-F150AEFFE077}"/>
              </a:ext>
            </a:extLst>
          </p:cNvPr>
          <p:cNvSpPr/>
          <p:nvPr/>
        </p:nvSpPr>
        <p:spPr>
          <a:xfrm rot="5023661">
            <a:off x="8948270" y="2681744"/>
            <a:ext cx="491141" cy="3827602"/>
          </a:xfrm>
          <a:prstGeom prst="trapezoid">
            <a:avLst>
              <a:gd name="adj" fmla="val 47166"/>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dirty="0"/>
          </a:p>
        </p:txBody>
      </p:sp>
      <p:sp>
        <p:nvSpPr>
          <p:cNvPr id="42" name="テキスト ボックス 41">
            <a:extLst>
              <a:ext uri="{FF2B5EF4-FFF2-40B4-BE49-F238E27FC236}">
                <a16:creationId xmlns:a16="http://schemas.microsoft.com/office/drawing/2014/main" id="{E3B60EC2-B231-4649-B3DE-1AA2EDEEEBE7}"/>
              </a:ext>
            </a:extLst>
          </p:cNvPr>
          <p:cNvSpPr txBox="1"/>
          <p:nvPr/>
        </p:nvSpPr>
        <p:spPr>
          <a:xfrm>
            <a:off x="552449" y="2976562"/>
            <a:ext cx="2967037" cy="369332"/>
          </a:xfrm>
          <a:prstGeom prst="rect">
            <a:avLst/>
          </a:prstGeom>
          <a:noFill/>
        </p:spPr>
        <p:txBody>
          <a:bodyPr wrap="square" rtlCol="0">
            <a:spAutoFit/>
          </a:bodyPr>
          <a:lstStyle/>
          <a:p>
            <a:r>
              <a:rPr kumimoji="1" lang="ja-JP" altLang="en-US" sz="1800" kern="1200" dirty="0">
                <a:solidFill>
                  <a:schemeClr val="bg1"/>
                </a:solidFill>
                <a:latin typeface="+mn-lt"/>
                <a:ea typeface="+mn-ea"/>
                <a:cs typeface="+mn-cs"/>
              </a:rPr>
              <a:t>マスコミ情報・自治体公表</a:t>
            </a:r>
          </a:p>
        </p:txBody>
      </p:sp>
      <p:sp>
        <p:nvSpPr>
          <p:cNvPr id="43" name="テキスト ボックス 42">
            <a:extLst>
              <a:ext uri="{FF2B5EF4-FFF2-40B4-BE49-F238E27FC236}">
                <a16:creationId xmlns:a16="http://schemas.microsoft.com/office/drawing/2014/main" id="{E78D01CF-075C-4E2B-8965-7AB97317E992}"/>
              </a:ext>
            </a:extLst>
          </p:cNvPr>
          <p:cNvSpPr txBox="1"/>
          <p:nvPr/>
        </p:nvSpPr>
        <p:spPr>
          <a:xfrm>
            <a:off x="7372350" y="4493158"/>
            <a:ext cx="1181052" cy="369332"/>
          </a:xfrm>
          <a:prstGeom prst="rect">
            <a:avLst/>
          </a:prstGeom>
          <a:noFill/>
        </p:spPr>
        <p:txBody>
          <a:bodyPr wrap="square" rtlCol="0">
            <a:spAutoFit/>
          </a:bodyPr>
          <a:lstStyle/>
          <a:p>
            <a:r>
              <a:rPr kumimoji="1" lang="ja-JP" altLang="en-US" sz="1800" kern="1200" dirty="0">
                <a:solidFill>
                  <a:schemeClr val="bg1"/>
                </a:solidFill>
                <a:latin typeface="+mn-lt"/>
                <a:ea typeface="+mn-ea"/>
                <a:cs typeface="+mn-cs"/>
              </a:rPr>
              <a:t>融資交渉</a:t>
            </a:r>
          </a:p>
        </p:txBody>
      </p:sp>
      <p:sp>
        <p:nvSpPr>
          <p:cNvPr id="44" name="楕円 43">
            <a:extLst>
              <a:ext uri="{FF2B5EF4-FFF2-40B4-BE49-F238E27FC236}">
                <a16:creationId xmlns:a16="http://schemas.microsoft.com/office/drawing/2014/main" id="{03159BC5-43AD-4568-ADB9-06FF451AB0E4}"/>
              </a:ext>
            </a:extLst>
          </p:cNvPr>
          <p:cNvSpPr/>
          <p:nvPr/>
        </p:nvSpPr>
        <p:spPr>
          <a:xfrm>
            <a:off x="9825075" y="4056792"/>
            <a:ext cx="1016628" cy="789598"/>
          </a:xfrm>
          <a:prstGeom prst="ellipse">
            <a:avLst/>
          </a:prstGeom>
          <a:solidFill>
            <a:srgbClr val="EBD0BD">
              <a:alpha val="54118"/>
            </a:srgb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融資</a:t>
            </a:r>
            <a:endParaRPr kumimoji="1" lang="en-US" altLang="ja-JP" dirty="0"/>
          </a:p>
          <a:p>
            <a:pPr algn="ctr"/>
            <a:r>
              <a:rPr kumimoji="1" lang="ja-JP" altLang="en-US" dirty="0"/>
              <a:t>確約</a:t>
            </a:r>
          </a:p>
        </p:txBody>
      </p:sp>
      <p:sp>
        <p:nvSpPr>
          <p:cNvPr id="5" name="楕円 4">
            <a:extLst>
              <a:ext uri="{FF2B5EF4-FFF2-40B4-BE49-F238E27FC236}">
                <a16:creationId xmlns:a16="http://schemas.microsoft.com/office/drawing/2014/main" id="{407F6C86-DDB3-400B-951A-85038E43B4C0}"/>
              </a:ext>
            </a:extLst>
          </p:cNvPr>
          <p:cNvSpPr/>
          <p:nvPr/>
        </p:nvSpPr>
        <p:spPr>
          <a:xfrm>
            <a:off x="100486" y="850792"/>
            <a:ext cx="5020152" cy="630699"/>
          </a:xfrm>
          <a:prstGeom prst="ellipse">
            <a:avLst/>
          </a:prstGeom>
          <a:solidFill>
            <a:srgbClr val="5B9BD5">
              <a:alpha val="4902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1"/>
                </a:solidFill>
              </a:rPr>
              <a:t>情報収集段階</a:t>
            </a:r>
          </a:p>
        </p:txBody>
      </p:sp>
      <p:sp>
        <p:nvSpPr>
          <p:cNvPr id="33" name="楕円 32">
            <a:extLst>
              <a:ext uri="{FF2B5EF4-FFF2-40B4-BE49-F238E27FC236}">
                <a16:creationId xmlns:a16="http://schemas.microsoft.com/office/drawing/2014/main" id="{DF96180E-270D-485B-9813-48668072979D}"/>
              </a:ext>
            </a:extLst>
          </p:cNvPr>
          <p:cNvSpPr/>
          <p:nvPr/>
        </p:nvSpPr>
        <p:spPr>
          <a:xfrm>
            <a:off x="3290283" y="899829"/>
            <a:ext cx="3191479" cy="513368"/>
          </a:xfrm>
          <a:prstGeom prst="ellipse">
            <a:avLst/>
          </a:prstGeom>
          <a:solidFill>
            <a:srgbClr val="FFCC00">
              <a:alpha val="41176"/>
            </a:srgb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チーム編成段階</a:t>
            </a:r>
          </a:p>
        </p:txBody>
      </p:sp>
      <p:sp>
        <p:nvSpPr>
          <p:cNvPr id="35" name="楕円 34">
            <a:extLst>
              <a:ext uri="{FF2B5EF4-FFF2-40B4-BE49-F238E27FC236}">
                <a16:creationId xmlns:a16="http://schemas.microsoft.com/office/drawing/2014/main" id="{771C5588-DBB6-41F4-BC28-CEADF603D8F0}"/>
              </a:ext>
            </a:extLst>
          </p:cNvPr>
          <p:cNvSpPr/>
          <p:nvPr/>
        </p:nvSpPr>
        <p:spPr>
          <a:xfrm>
            <a:off x="5565680" y="917057"/>
            <a:ext cx="5335558" cy="454618"/>
          </a:xfrm>
          <a:prstGeom prst="ellipse">
            <a:avLst/>
          </a:prstGeom>
          <a:solidFill>
            <a:srgbClr val="FF7C80">
              <a:alpha val="40000"/>
            </a:srgb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提案策定段階</a:t>
            </a:r>
          </a:p>
        </p:txBody>
      </p:sp>
    </p:spTree>
    <p:extLst>
      <p:ext uri="{BB962C8B-B14F-4D97-AF65-F5344CB8AC3E}">
        <p14:creationId xmlns:p14="http://schemas.microsoft.com/office/powerpoint/2010/main" val="15293641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grpId="0" nodeType="clickEffect">
                                  <p:stCondLst>
                                    <p:cond delay="0"/>
                                  </p:stCondLst>
                                  <p:childTnLst>
                                    <p:animScale>
                                      <p:cBhvr>
                                        <p:cTn id="11"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EA2FBE-E2C3-48C2-A6C1-12598A06BF41}"/>
              </a:ext>
            </a:extLst>
          </p:cNvPr>
          <p:cNvSpPr>
            <a:spLocks noGrp="1"/>
          </p:cNvSpPr>
          <p:nvPr>
            <p:ph type="title"/>
          </p:nvPr>
        </p:nvSpPr>
        <p:spPr>
          <a:xfrm>
            <a:off x="1141413" y="618519"/>
            <a:ext cx="9905998" cy="557970"/>
          </a:xfrm>
        </p:spPr>
        <p:style>
          <a:lnRef idx="2">
            <a:schemeClr val="accent2"/>
          </a:lnRef>
          <a:fillRef idx="1">
            <a:schemeClr val="lt1"/>
          </a:fillRef>
          <a:effectRef idx="0">
            <a:schemeClr val="accent2"/>
          </a:effectRef>
          <a:fontRef idx="minor">
            <a:schemeClr val="dk1"/>
          </a:fontRef>
        </p:style>
        <p:txBody>
          <a:bodyPr>
            <a:normAutofit fontScale="90000"/>
          </a:bodyPr>
          <a:lstStyle/>
          <a:p>
            <a:r>
              <a:rPr kumimoji="1" lang="ja-JP" altLang="en-US" dirty="0"/>
              <a:t>ＰＰＰ／ＰＦＩ参入に備える</a:t>
            </a:r>
          </a:p>
        </p:txBody>
      </p:sp>
      <p:sp>
        <p:nvSpPr>
          <p:cNvPr id="3" name="コンテンツ プレースホルダー 2">
            <a:extLst>
              <a:ext uri="{FF2B5EF4-FFF2-40B4-BE49-F238E27FC236}">
                <a16:creationId xmlns:a16="http://schemas.microsoft.com/office/drawing/2014/main" id="{80A47311-EFBF-4C06-87A5-047E78197FE9}"/>
              </a:ext>
            </a:extLst>
          </p:cNvPr>
          <p:cNvSpPr>
            <a:spLocks noGrp="1"/>
          </p:cNvSpPr>
          <p:nvPr>
            <p:ph idx="1"/>
          </p:nvPr>
        </p:nvSpPr>
        <p:spPr>
          <a:xfrm>
            <a:off x="1141412" y="1537590"/>
            <a:ext cx="9905999" cy="4253611"/>
          </a:xfrm>
        </p:spPr>
        <p:txBody>
          <a:bodyPr/>
          <a:lstStyle/>
          <a:p>
            <a:r>
              <a:rPr kumimoji="1" lang="ja-JP" altLang="en-US" dirty="0"/>
              <a:t>プロジェクト推進手順（参考資料参照）</a:t>
            </a:r>
            <a:endParaRPr kumimoji="1" lang="en-US" altLang="ja-JP" dirty="0"/>
          </a:p>
          <a:p>
            <a:r>
              <a:rPr lang="ja-JP" altLang="en-US" dirty="0"/>
              <a:t>　　　　　　　　　　　　</a:t>
            </a:r>
            <a:r>
              <a:rPr kumimoji="1" lang="ja-JP" altLang="en-US" dirty="0"/>
              <a:t>に加え、サウンディングへの積極参加を心がける</a:t>
            </a:r>
            <a:endParaRPr kumimoji="1" lang="en-US" altLang="ja-JP" dirty="0"/>
          </a:p>
          <a:p>
            <a:pPr lvl="1"/>
            <a:r>
              <a:rPr lang="ja-JP" altLang="en-US" dirty="0"/>
              <a:t>ＰＦＩ業界に〇〇あり！！！　　といわれるよう、どこにでも顔を出す。</a:t>
            </a:r>
            <a:endParaRPr lang="en-US" altLang="ja-JP" dirty="0"/>
          </a:p>
          <a:p>
            <a:r>
              <a:rPr kumimoji="1" lang="ja-JP" altLang="en-US" dirty="0"/>
              <a:t>普段からの情報収集・強い人たちとのコネクションづくり</a:t>
            </a:r>
            <a:endParaRPr kumimoji="1" lang="en-US" altLang="ja-JP" dirty="0"/>
          </a:p>
          <a:p>
            <a:r>
              <a:rPr lang="ja-JP" altLang="en-US" dirty="0"/>
              <a:t>勝てる提案をつくるためにどんな人たちが必要か？その人たちはどこにいるか？</a:t>
            </a:r>
            <a:endParaRPr lang="en-US" altLang="ja-JP" dirty="0"/>
          </a:p>
          <a:p>
            <a:r>
              <a:rPr kumimoji="1" lang="ja-JP" altLang="en-US" dirty="0"/>
              <a:t>ありとあらゆる手段でコンタクトし、説得してゆく。</a:t>
            </a:r>
            <a:endParaRPr kumimoji="1" lang="en-US" altLang="ja-JP" dirty="0"/>
          </a:p>
          <a:p>
            <a:pPr lvl="1"/>
            <a:r>
              <a:rPr lang="ja-JP" altLang="en-US" dirty="0"/>
              <a:t>自社あるいは自分たちのチームに入るメリットは、、相手はいかにもうかるか？</a:t>
            </a:r>
            <a:endParaRPr lang="en-US" altLang="ja-JP" dirty="0"/>
          </a:p>
          <a:p>
            <a:pPr lvl="1"/>
            <a:endParaRPr kumimoji="1" lang="ja-JP" altLang="en-US" dirty="0"/>
          </a:p>
        </p:txBody>
      </p:sp>
    </p:spTree>
    <p:extLst>
      <p:ext uri="{BB962C8B-B14F-4D97-AF65-F5344CB8AC3E}">
        <p14:creationId xmlns:p14="http://schemas.microsoft.com/office/powerpoint/2010/main" val="29519262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27122AB-7588-4E92-9B33-BA6646C8CBEA}"/>
              </a:ext>
            </a:extLst>
          </p:cNvPr>
          <p:cNvSpPr>
            <a:spLocks noGrp="1"/>
          </p:cNvSpPr>
          <p:nvPr>
            <p:ph type="title" idx="4294967295"/>
          </p:nvPr>
        </p:nvSpPr>
        <p:spPr>
          <a:xfrm>
            <a:off x="827040" y="619125"/>
            <a:ext cx="10363200" cy="457199"/>
          </a:xfrm>
        </p:spPr>
        <p:style>
          <a:lnRef idx="2">
            <a:schemeClr val="accent2"/>
          </a:lnRef>
          <a:fillRef idx="1">
            <a:schemeClr val="lt1"/>
          </a:fillRef>
          <a:effectRef idx="0">
            <a:schemeClr val="accent2"/>
          </a:effectRef>
          <a:fontRef idx="minor">
            <a:schemeClr val="dk1"/>
          </a:fontRef>
        </p:style>
        <p:txBody>
          <a:bodyPr>
            <a:normAutofit fontScale="90000"/>
          </a:bodyPr>
          <a:lstStyle/>
          <a:p>
            <a:pPr algn="ctr"/>
            <a:r>
              <a:rPr kumimoji="1" lang="ja-JP" altLang="en-US" dirty="0"/>
              <a:t>普段からの活動で大切なこと</a:t>
            </a:r>
          </a:p>
        </p:txBody>
      </p:sp>
      <p:sp>
        <p:nvSpPr>
          <p:cNvPr id="3" name="四角形: 角を丸くする 2">
            <a:extLst>
              <a:ext uri="{FF2B5EF4-FFF2-40B4-BE49-F238E27FC236}">
                <a16:creationId xmlns:a16="http://schemas.microsoft.com/office/drawing/2014/main" id="{91BF2887-34C3-4766-8A82-AA18BCE38F63}"/>
              </a:ext>
            </a:extLst>
          </p:cNvPr>
          <p:cNvSpPr/>
          <p:nvPr/>
        </p:nvSpPr>
        <p:spPr>
          <a:xfrm>
            <a:off x="542925" y="1253145"/>
            <a:ext cx="1619250" cy="162340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t>情報</a:t>
            </a:r>
            <a:endParaRPr kumimoji="1" lang="en-US" altLang="ja-JP" dirty="0"/>
          </a:p>
          <a:p>
            <a:pPr algn="ctr"/>
            <a:r>
              <a:rPr kumimoji="1" lang="ja-JP" altLang="en-US" dirty="0"/>
              <a:t>収集</a:t>
            </a:r>
          </a:p>
        </p:txBody>
      </p:sp>
      <p:sp>
        <p:nvSpPr>
          <p:cNvPr id="4" name="四角形: 角を丸くする 3">
            <a:extLst>
              <a:ext uri="{FF2B5EF4-FFF2-40B4-BE49-F238E27FC236}">
                <a16:creationId xmlns:a16="http://schemas.microsoft.com/office/drawing/2014/main" id="{7BFAEBED-F67B-4E42-9837-F953B47BD54C}"/>
              </a:ext>
            </a:extLst>
          </p:cNvPr>
          <p:cNvSpPr/>
          <p:nvPr/>
        </p:nvSpPr>
        <p:spPr>
          <a:xfrm>
            <a:off x="2381250" y="1348396"/>
            <a:ext cx="2524126" cy="4327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将来案件情報</a:t>
            </a:r>
          </a:p>
        </p:txBody>
      </p:sp>
      <p:sp>
        <p:nvSpPr>
          <p:cNvPr id="5" name="四角形: 角を丸くする 4">
            <a:extLst>
              <a:ext uri="{FF2B5EF4-FFF2-40B4-BE49-F238E27FC236}">
                <a16:creationId xmlns:a16="http://schemas.microsoft.com/office/drawing/2014/main" id="{A56C8532-773D-46A2-922F-C821D20855AC}"/>
              </a:ext>
            </a:extLst>
          </p:cNvPr>
          <p:cNvSpPr/>
          <p:nvPr/>
        </p:nvSpPr>
        <p:spPr>
          <a:xfrm>
            <a:off x="5133975" y="1338871"/>
            <a:ext cx="2524126" cy="44230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600" dirty="0"/>
              <a:t>ＰＦＩネット・新聞情報</a:t>
            </a:r>
          </a:p>
        </p:txBody>
      </p:sp>
      <p:sp>
        <p:nvSpPr>
          <p:cNvPr id="6" name="四角形: 角を丸くする 5">
            <a:extLst>
              <a:ext uri="{FF2B5EF4-FFF2-40B4-BE49-F238E27FC236}">
                <a16:creationId xmlns:a16="http://schemas.microsoft.com/office/drawing/2014/main" id="{763212E2-6E86-45C2-B1A4-32357E613FA0}"/>
              </a:ext>
            </a:extLst>
          </p:cNvPr>
          <p:cNvSpPr/>
          <p:nvPr/>
        </p:nvSpPr>
        <p:spPr>
          <a:xfrm>
            <a:off x="7915274" y="1338871"/>
            <a:ext cx="3333751" cy="4327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600" dirty="0"/>
              <a:t>発注・コンサル発注・調査検討</a:t>
            </a:r>
          </a:p>
        </p:txBody>
      </p:sp>
      <p:sp>
        <p:nvSpPr>
          <p:cNvPr id="7" name="四角形: 角を丸くする 6">
            <a:extLst>
              <a:ext uri="{FF2B5EF4-FFF2-40B4-BE49-F238E27FC236}">
                <a16:creationId xmlns:a16="http://schemas.microsoft.com/office/drawing/2014/main" id="{1A6282C1-4709-4F4D-B8DA-A3186FB92265}"/>
              </a:ext>
            </a:extLst>
          </p:cNvPr>
          <p:cNvSpPr/>
          <p:nvPr/>
        </p:nvSpPr>
        <p:spPr>
          <a:xfrm>
            <a:off x="2400300" y="1881796"/>
            <a:ext cx="2524126" cy="4327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案件落札</a:t>
            </a:r>
          </a:p>
        </p:txBody>
      </p:sp>
      <p:sp>
        <p:nvSpPr>
          <p:cNvPr id="8" name="四角形: 角を丸くする 7">
            <a:extLst>
              <a:ext uri="{FF2B5EF4-FFF2-40B4-BE49-F238E27FC236}">
                <a16:creationId xmlns:a16="http://schemas.microsoft.com/office/drawing/2014/main" id="{B7415423-7E9B-452E-9DFB-8F0D82CA452C}"/>
              </a:ext>
            </a:extLst>
          </p:cNvPr>
          <p:cNvSpPr/>
          <p:nvPr/>
        </p:nvSpPr>
        <p:spPr>
          <a:xfrm>
            <a:off x="5143500" y="1872271"/>
            <a:ext cx="2524126" cy="44230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600" dirty="0"/>
              <a:t>ＰＦＩネット・新聞情報</a:t>
            </a:r>
          </a:p>
        </p:txBody>
      </p:sp>
      <p:sp>
        <p:nvSpPr>
          <p:cNvPr id="9" name="四角形: 角を丸くする 8">
            <a:extLst>
              <a:ext uri="{FF2B5EF4-FFF2-40B4-BE49-F238E27FC236}">
                <a16:creationId xmlns:a16="http://schemas.microsoft.com/office/drawing/2014/main" id="{535C1F77-892E-4272-83CC-2F6917C54A48}"/>
              </a:ext>
            </a:extLst>
          </p:cNvPr>
          <p:cNvSpPr/>
          <p:nvPr/>
        </p:nvSpPr>
        <p:spPr>
          <a:xfrm>
            <a:off x="7934324" y="1872271"/>
            <a:ext cx="3333751" cy="43278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600" dirty="0"/>
              <a:t>落札価格・新差講評・敵チーム</a:t>
            </a:r>
          </a:p>
        </p:txBody>
      </p:sp>
      <p:sp>
        <p:nvSpPr>
          <p:cNvPr id="10" name="四角形: 角を丸くする 9">
            <a:extLst>
              <a:ext uri="{FF2B5EF4-FFF2-40B4-BE49-F238E27FC236}">
                <a16:creationId xmlns:a16="http://schemas.microsoft.com/office/drawing/2014/main" id="{5E2C1FFA-AEAF-4081-8E24-77AE7D68131E}"/>
              </a:ext>
            </a:extLst>
          </p:cNvPr>
          <p:cNvSpPr/>
          <p:nvPr/>
        </p:nvSpPr>
        <p:spPr>
          <a:xfrm>
            <a:off x="2428875" y="2424721"/>
            <a:ext cx="2524126" cy="4327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国方針・補助交付金</a:t>
            </a:r>
          </a:p>
        </p:txBody>
      </p:sp>
      <p:sp>
        <p:nvSpPr>
          <p:cNvPr id="11" name="四角形: 角を丸くする 10">
            <a:extLst>
              <a:ext uri="{FF2B5EF4-FFF2-40B4-BE49-F238E27FC236}">
                <a16:creationId xmlns:a16="http://schemas.microsoft.com/office/drawing/2014/main" id="{6C42B8E8-5AA9-441E-B914-4D15C3A008BC}"/>
              </a:ext>
            </a:extLst>
          </p:cNvPr>
          <p:cNvSpPr/>
          <p:nvPr/>
        </p:nvSpPr>
        <p:spPr>
          <a:xfrm>
            <a:off x="5143500" y="2434246"/>
            <a:ext cx="2524126" cy="44230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省庁ＨＰ</a:t>
            </a:r>
          </a:p>
        </p:txBody>
      </p:sp>
      <p:sp>
        <p:nvSpPr>
          <p:cNvPr id="12" name="四角形: 角を丸くする 11">
            <a:extLst>
              <a:ext uri="{FF2B5EF4-FFF2-40B4-BE49-F238E27FC236}">
                <a16:creationId xmlns:a16="http://schemas.microsoft.com/office/drawing/2014/main" id="{D755B88F-DA2D-4A85-B4EB-EA11FFA0F01C}"/>
              </a:ext>
            </a:extLst>
          </p:cNvPr>
          <p:cNvSpPr/>
          <p:nvPr/>
        </p:nvSpPr>
        <p:spPr>
          <a:xfrm>
            <a:off x="7972424" y="2434246"/>
            <a:ext cx="3333751" cy="43278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a:t>自治体への手土産</a:t>
            </a:r>
          </a:p>
        </p:txBody>
      </p:sp>
      <p:sp>
        <p:nvSpPr>
          <p:cNvPr id="13" name="四角形: 角を丸くする 12">
            <a:extLst>
              <a:ext uri="{FF2B5EF4-FFF2-40B4-BE49-F238E27FC236}">
                <a16:creationId xmlns:a16="http://schemas.microsoft.com/office/drawing/2014/main" id="{074A6AC4-20B1-4725-B0DA-7A91969DE254}"/>
              </a:ext>
            </a:extLst>
          </p:cNvPr>
          <p:cNvSpPr/>
          <p:nvPr/>
        </p:nvSpPr>
        <p:spPr>
          <a:xfrm>
            <a:off x="542925" y="3015270"/>
            <a:ext cx="1619250" cy="162340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t>人脈・社脈</a:t>
            </a:r>
            <a:endParaRPr kumimoji="1" lang="en-US" altLang="ja-JP" dirty="0"/>
          </a:p>
          <a:p>
            <a:pPr algn="ctr"/>
            <a:r>
              <a:rPr kumimoji="1" lang="ja-JP" altLang="en-US" dirty="0"/>
              <a:t>開発</a:t>
            </a:r>
            <a:endParaRPr kumimoji="1" lang="en-US" altLang="ja-JP" dirty="0"/>
          </a:p>
        </p:txBody>
      </p:sp>
      <p:sp>
        <p:nvSpPr>
          <p:cNvPr id="14" name="四角形: 角を丸くする 13">
            <a:extLst>
              <a:ext uri="{FF2B5EF4-FFF2-40B4-BE49-F238E27FC236}">
                <a16:creationId xmlns:a16="http://schemas.microsoft.com/office/drawing/2014/main" id="{A67A79DD-F054-46FA-B14E-5A78C92764B1}"/>
              </a:ext>
            </a:extLst>
          </p:cNvPr>
          <p:cNvSpPr/>
          <p:nvPr/>
        </p:nvSpPr>
        <p:spPr>
          <a:xfrm>
            <a:off x="514350" y="4815495"/>
            <a:ext cx="1619250" cy="162340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t>公共向提案</a:t>
            </a:r>
            <a:endParaRPr kumimoji="1" lang="en-US" altLang="ja-JP" dirty="0"/>
          </a:p>
          <a:p>
            <a:pPr algn="ctr"/>
            <a:r>
              <a:rPr kumimoji="1" lang="ja-JP" altLang="en-US" dirty="0"/>
              <a:t>民間向提案</a:t>
            </a:r>
            <a:endParaRPr kumimoji="1" lang="en-US" altLang="ja-JP" dirty="0"/>
          </a:p>
          <a:p>
            <a:pPr algn="ctr"/>
            <a:r>
              <a:rPr kumimoji="1" lang="ja-JP" altLang="en-US" dirty="0"/>
              <a:t>金融向提案</a:t>
            </a:r>
            <a:endParaRPr kumimoji="1" lang="en-US" altLang="ja-JP" dirty="0"/>
          </a:p>
          <a:p>
            <a:pPr algn="ctr"/>
            <a:endParaRPr kumimoji="1" lang="en-US" altLang="ja-JP" dirty="0"/>
          </a:p>
          <a:p>
            <a:pPr algn="ctr"/>
            <a:r>
              <a:rPr kumimoji="1" lang="ja-JP" altLang="en-US" dirty="0"/>
              <a:t>手土産</a:t>
            </a:r>
            <a:endParaRPr kumimoji="1" lang="en-US" altLang="ja-JP" dirty="0"/>
          </a:p>
        </p:txBody>
      </p:sp>
      <p:sp>
        <p:nvSpPr>
          <p:cNvPr id="16" name="四角形: 角を丸くする 15">
            <a:extLst>
              <a:ext uri="{FF2B5EF4-FFF2-40B4-BE49-F238E27FC236}">
                <a16:creationId xmlns:a16="http://schemas.microsoft.com/office/drawing/2014/main" id="{7E9D90A4-F25C-44CA-9C37-A9E4D172075E}"/>
              </a:ext>
            </a:extLst>
          </p:cNvPr>
          <p:cNvSpPr/>
          <p:nvPr/>
        </p:nvSpPr>
        <p:spPr>
          <a:xfrm>
            <a:off x="2447925" y="3053371"/>
            <a:ext cx="2524126" cy="4327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400" dirty="0"/>
              <a:t>ありとあらゆるコンタクト</a:t>
            </a:r>
          </a:p>
        </p:txBody>
      </p:sp>
      <p:sp>
        <p:nvSpPr>
          <p:cNvPr id="17" name="四角形: 角を丸くする 16">
            <a:extLst>
              <a:ext uri="{FF2B5EF4-FFF2-40B4-BE49-F238E27FC236}">
                <a16:creationId xmlns:a16="http://schemas.microsoft.com/office/drawing/2014/main" id="{13A246FA-30B6-4380-9377-812257B4AF09}"/>
              </a:ext>
            </a:extLst>
          </p:cNvPr>
          <p:cNvSpPr/>
          <p:nvPr/>
        </p:nvSpPr>
        <p:spPr>
          <a:xfrm>
            <a:off x="2457450" y="3596296"/>
            <a:ext cx="2524126" cy="4327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コンタクト口実：土産</a:t>
            </a:r>
          </a:p>
        </p:txBody>
      </p:sp>
      <p:sp>
        <p:nvSpPr>
          <p:cNvPr id="18" name="四角形: 角を丸くする 17">
            <a:extLst>
              <a:ext uri="{FF2B5EF4-FFF2-40B4-BE49-F238E27FC236}">
                <a16:creationId xmlns:a16="http://schemas.microsoft.com/office/drawing/2014/main" id="{9E4ED30E-398C-4A43-9168-1DF2CA52BACD}"/>
              </a:ext>
            </a:extLst>
          </p:cNvPr>
          <p:cNvSpPr/>
          <p:nvPr/>
        </p:nvSpPr>
        <p:spPr>
          <a:xfrm>
            <a:off x="2457450" y="4158271"/>
            <a:ext cx="2524126" cy="4327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飲み会・イベント</a:t>
            </a:r>
          </a:p>
        </p:txBody>
      </p:sp>
      <p:sp>
        <p:nvSpPr>
          <p:cNvPr id="19" name="四角形: 角を丸くする 18">
            <a:extLst>
              <a:ext uri="{FF2B5EF4-FFF2-40B4-BE49-F238E27FC236}">
                <a16:creationId xmlns:a16="http://schemas.microsoft.com/office/drawing/2014/main" id="{D21A1201-1EC3-4292-B5E8-D5A4B6411772}"/>
              </a:ext>
            </a:extLst>
          </p:cNvPr>
          <p:cNvSpPr/>
          <p:nvPr/>
        </p:nvSpPr>
        <p:spPr>
          <a:xfrm>
            <a:off x="5191125" y="3043846"/>
            <a:ext cx="2524126" cy="44230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公共・民間</a:t>
            </a:r>
          </a:p>
        </p:txBody>
      </p:sp>
      <p:sp>
        <p:nvSpPr>
          <p:cNvPr id="20" name="四角形: 角を丸くする 19">
            <a:extLst>
              <a:ext uri="{FF2B5EF4-FFF2-40B4-BE49-F238E27FC236}">
                <a16:creationId xmlns:a16="http://schemas.microsoft.com/office/drawing/2014/main" id="{DD69C838-401C-47C5-8917-11E85878C516}"/>
              </a:ext>
            </a:extLst>
          </p:cNvPr>
          <p:cNvSpPr/>
          <p:nvPr/>
        </p:nvSpPr>
        <p:spPr>
          <a:xfrm>
            <a:off x="5210175" y="3615346"/>
            <a:ext cx="2524126" cy="44230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600" dirty="0"/>
              <a:t>公共：情報：民間：仕事</a:t>
            </a:r>
          </a:p>
        </p:txBody>
      </p:sp>
      <p:sp>
        <p:nvSpPr>
          <p:cNvPr id="21" name="四角形: 角を丸くする 20">
            <a:extLst>
              <a:ext uri="{FF2B5EF4-FFF2-40B4-BE49-F238E27FC236}">
                <a16:creationId xmlns:a16="http://schemas.microsoft.com/office/drawing/2014/main" id="{760AF65A-EEEA-44DB-83BE-55A1C7CAA693}"/>
              </a:ext>
            </a:extLst>
          </p:cNvPr>
          <p:cNvSpPr/>
          <p:nvPr/>
        </p:nvSpPr>
        <p:spPr>
          <a:xfrm>
            <a:off x="5229225" y="4158271"/>
            <a:ext cx="2524126" cy="44230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一緒にバカやる</a:t>
            </a:r>
          </a:p>
        </p:txBody>
      </p:sp>
      <p:sp>
        <p:nvSpPr>
          <p:cNvPr id="23" name="四角形: 角を丸くする 22">
            <a:extLst>
              <a:ext uri="{FF2B5EF4-FFF2-40B4-BE49-F238E27FC236}">
                <a16:creationId xmlns:a16="http://schemas.microsoft.com/office/drawing/2014/main" id="{6054B221-F7F8-4813-9A01-D7F4E89203E4}"/>
              </a:ext>
            </a:extLst>
          </p:cNvPr>
          <p:cNvSpPr/>
          <p:nvPr/>
        </p:nvSpPr>
        <p:spPr>
          <a:xfrm>
            <a:off x="7972424" y="3062896"/>
            <a:ext cx="3333751" cy="4327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自己表現・信頼醸成</a:t>
            </a:r>
          </a:p>
        </p:txBody>
      </p:sp>
      <p:sp>
        <p:nvSpPr>
          <p:cNvPr id="24" name="四角形: 角を丸くする 23">
            <a:extLst>
              <a:ext uri="{FF2B5EF4-FFF2-40B4-BE49-F238E27FC236}">
                <a16:creationId xmlns:a16="http://schemas.microsoft.com/office/drawing/2014/main" id="{37DCCC0C-B037-4F9A-9028-03A97DF1600B}"/>
              </a:ext>
            </a:extLst>
          </p:cNvPr>
          <p:cNvSpPr/>
          <p:nvPr/>
        </p:nvSpPr>
        <p:spPr>
          <a:xfrm>
            <a:off x="7972424" y="3624871"/>
            <a:ext cx="3333751" cy="4327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申請手伝：協定：定期会議</a:t>
            </a:r>
          </a:p>
        </p:txBody>
      </p:sp>
      <p:sp>
        <p:nvSpPr>
          <p:cNvPr id="25" name="四角形: 角を丸くする 24">
            <a:extLst>
              <a:ext uri="{FF2B5EF4-FFF2-40B4-BE49-F238E27FC236}">
                <a16:creationId xmlns:a16="http://schemas.microsoft.com/office/drawing/2014/main" id="{DB34D6F4-E2D6-459B-8812-23CDB0289BBA}"/>
              </a:ext>
            </a:extLst>
          </p:cNvPr>
          <p:cNvSpPr/>
          <p:nvPr/>
        </p:nvSpPr>
        <p:spPr>
          <a:xfrm>
            <a:off x="8010524" y="4167796"/>
            <a:ext cx="3333751" cy="4327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ビジネス以上の関係</a:t>
            </a:r>
          </a:p>
        </p:txBody>
      </p:sp>
      <p:sp>
        <p:nvSpPr>
          <p:cNvPr id="26" name="四角形: 角を丸くする 25">
            <a:extLst>
              <a:ext uri="{FF2B5EF4-FFF2-40B4-BE49-F238E27FC236}">
                <a16:creationId xmlns:a16="http://schemas.microsoft.com/office/drawing/2014/main" id="{5763888C-3241-4B4C-8264-014A61C99B02}"/>
              </a:ext>
            </a:extLst>
          </p:cNvPr>
          <p:cNvSpPr/>
          <p:nvPr/>
        </p:nvSpPr>
        <p:spPr>
          <a:xfrm>
            <a:off x="2486025" y="4825021"/>
            <a:ext cx="2524126" cy="4327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課題解決スキーム</a:t>
            </a:r>
          </a:p>
        </p:txBody>
      </p:sp>
      <p:sp>
        <p:nvSpPr>
          <p:cNvPr id="27" name="四角形: 角を丸くする 26">
            <a:extLst>
              <a:ext uri="{FF2B5EF4-FFF2-40B4-BE49-F238E27FC236}">
                <a16:creationId xmlns:a16="http://schemas.microsoft.com/office/drawing/2014/main" id="{4161940D-8AE3-4BEC-B070-EBC99A0746A0}"/>
              </a:ext>
            </a:extLst>
          </p:cNvPr>
          <p:cNvSpPr/>
          <p:nvPr/>
        </p:nvSpPr>
        <p:spPr>
          <a:xfrm>
            <a:off x="2495550" y="5358421"/>
            <a:ext cx="2524126" cy="4327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400" dirty="0"/>
              <a:t>応札を可能とするスキーム</a:t>
            </a:r>
          </a:p>
        </p:txBody>
      </p:sp>
      <p:sp>
        <p:nvSpPr>
          <p:cNvPr id="28" name="四角形: 角を丸くする 27">
            <a:extLst>
              <a:ext uri="{FF2B5EF4-FFF2-40B4-BE49-F238E27FC236}">
                <a16:creationId xmlns:a16="http://schemas.microsoft.com/office/drawing/2014/main" id="{CEAB74CC-8BD6-4D7D-B5FE-628708218D9A}"/>
              </a:ext>
            </a:extLst>
          </p:cNvPr>
          <p:cNvSpPr/>
          <p:nvPr/>
        </p:nvSpPr>
        <p:spPr>
          <a:xfrm>
            <a:off x="2495550" y="5939446"/>
            <a:ext cx="2524126" cy="4327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600" dirty="0"/>
              <a:t>融資機会紹介・保証紹介</a:t>
            </a:r>
          </a:p>
        </p:txBody>
      </p:sp>
      <p:sp>
        <p:nvSpPr>
          <p:cNvPr id="29" name="四角形: 角を丸くする 28">
            <a:extLst>
              <a:ext uri="{FF2B5EF4-FFF2-40B4-BE49-F238E27FC236}">
                <a16:creationId xmlns:a16="http://schemas.microsoft.com/office/drawing/2014/main" id="{59432357-404F-48C3-9FDD-35AF0B0725F6}"/>
              </a:ext>
            </a:extLst>
          </p:cNvPr>
          <p:cNvSpPr/>
          <p:nvPr/>
        </p:nvSpPr>
        <p:spPr>
          <a:xfrm>
            <a:off x="5181599" y="4825021"/>
            <a:ext cx="6162675" cy="154720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提案できるスキームの在庫：会社で共有</a:t>
            </a:r>
            <a:endParaRPr kumimoji="1" lang="en-US" altLang="ja-JP" dirty="0"/>
          </a:p>
          <a:p>
            <a:pPr algn="ctr"/>
            <a:r>
              <a:rPr kumimoji="1" lang="ja-JP" altLang="en-US" dirty="0"/>
              <a:t>チーム編成パターンの在庫・つきあい先の在庫</a:t>
            </a:r>
            <a:endParaRPr kumimoji="1" lang="en-US" altLang="ja-JP" dirty="0"/>
          </a:p>
          <a:p>
            <a:pPr algn="ctr"/>
            <a:r>
              <a:rPr kumimoji="1" lang="ja-JP" altLang="en-US" dirty="0"/>
              <a:t>融資・資金調達手法の在庫</a:t>
            </a:r>
            <a:endParaRPr kumimoji="1" lang="en-US" altLang="ja-JP" dirty="0"/>
          </a:p>
          <a:p>
            <a:pPr algn="ctr"/>
            <a:r>
              <a:rPr kumimoji="1" lang="ja-JP" altLang="en-US" dirty="0"/>
              <a:t>テナント・イベント・だれかれ情報の在庫</a:t>
            </a:r>
            <a:endParaRPr kumimoji="1" lang="en-US" altLang="ja-JP" dirty="0"/>
          </a:p>
          <a:p>
            <a:pPr algn="ctr"/>
            <a:r>
              <a:rPr kumimoji="1" lang="ja-JP" altLang="en-US"/>
              <a:t>事業に関するイデア・理想・公共事業の理想形イメージ</a:t>
            </a:r>
          </a:p>
        </p:txBody>
      </p:sp>
    </p:spTree>
    <p:extLst>
      <p:ext uri="{BB962C8B-B14F-4D97-AF65-F5344CB8AC3E}">
        <p14:creationId xmlns:p14="http://schemas.microsoft.com/office/powerpoint/2010/main" val="3704371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FD89AC-D0CB-42F1-A129-491242EA808B}"/>
              </a:ext>
            </a:extLst>
          </p:cNvPr>
          <p:cNvSpPr>
            <a:spLocks noGrp="1"/>
          </p:cNvSpPr>
          <p:nvPr>
            <p:ph type="title"/>
          </p:nvPr>
        </p:nvSpPr>
        <p:spPr>
          <a:xfrm>
            <a:off x="1141413" y="618519"/>
            <a:ext cx="9905998" cy="523026"/>
          </a:xfrm>
        </p:spPr>
        <p:style>
          <a:lnRef idx="2">
            <a:schemeClr val="accent2"/>
          </a:lnRef>
          <a:fillRef idx="1">
            <a:schemeClr val="lt1"/>
          </a:fillRef>
          <a:effectRef idx="0">
            <a:schemeClr val="accent2"/>
          </a:effectRef>
          <a:fontRef idx="minor">
            <a:schemeClr val="dk1"/>
          </a:fontRef>
        </p:style>
        <p:txBody>
          <a:bodyPr>
            <a:normAutofit fontScale="90000"/>
          </a:bodyPr>
          <a:lstStyle/>
          <a:p>
            <a:r>
              <a:rPr kumimoji="1" lang="ja-JP" altLang="en-US" dirty="0"/>
              <a:t>最も新しいガイドライン（古いのは使わないように）</a:t>
            </a:r>
          </a:p>
        </p:txBody>
      </p:sp>
      <p:sp>
        <p:nvSpPr>
          <p:cNvPr id="3" name="コンテンツ プレースホルダー 2">
            <a:extLst>
              <a:ext uri="{FF2B5EF4-FFF2-40B4-BE49-F238E27FC236}">
                <a16:creationId xmlns:a16="http://schemas.microsoft.com/office/drawing/2014/main" id="{5EF04023-FE11-49CE-BCEA-91320E5B135F}"/>
              </a:ext>
            </a:extLst>
          </p:cNvPr>
          <p:cNvSpPr>
            <a:spLocks noGrp="1"/>
          </p:cNvSpPr>
          <p:nvPr>
            <p:ph idx="1"/>
          </p:nvPr>
        </p:nvSpPr>
        <p:spPr>
          <a:xfrm>
            <a:off x="1054182" y="1584183"/>
            <a:ext cx="9993230" cy="4655298"/>
          </a:xfrm>
        </p:spPr>
        <p:txBody>
          <a:bodyPr>
            <a:normAutofit lnSpcReduction="10000"/>
          </a:bodyPr>
          <a:lstStyle/>
          <a:p>
            <a:r>
              <a:rPr kumimoji="1" lang="ja-JP" altLang="en-US" dirty="0">
                <a:latin typeface="+mj-ea"/>
                <a:ea typeface="+mj-ea"/>
              </a:rPr>
              <a:t>優先的検討規定</a:t>
            </a:r>
            <a:endParaRPr kumimoji="1" lang="en-US" altLang="ja-JP" dirty="0">
              <a:latin typeface="+mj-ea"/>
              <a:ea typeface="+mj-ea"/>
            </a:endParaRPr>
          </a:p>
          <a:p>
            <a:pPr lvl="1"/>
            <a:r>
              <a:rPr lang="ja-JP" altLang="ja-JP" sz="2000" dirty="0">
                <a:latin typeface="+mj-ea"/>
                <a:ea typeface="+mj-ea"/>
              </a:rPr>
              <a:t>下水道事業における</a:t>
            </a:r>
            <a:r>
              <a:rPr lang="en-US" altLang="ja-JP" sz="2000" dirty="0">
                <a:latin typeface="+mj-ea"/>
                <a:ea typeface="+mj-ea"/>
              </a:rPr>
              <a:t>PPP/PFI</a:t>
            </a:r>
            <a:r>
              <a:rPr lang="ja-JP" altLang="ja-JP" sz="2000" dirty="0">
                <a:latin typeface="+mj-ea"/>
                <a:ea typeface="+mj-ea"/>
              </a:rPr>
              <a:t>手法選択のためのガイドライン（案）</a:t>
            </a:r>
            <a:endParaRPr lang="en-US" altLang="ja-JP" sz="2000" dirty="0">
              <a:latin typeface="+mj-ea"/>
              <a:ea typeface="+mj-ea"/>
            </a:endParaRPr>
          </a:p>
          <a:p>
            <a:pPr lvl="1"/>
            <a:r>
              <a:rPr kumimoji="1" lang="ja-JP" altLang="en-US" dirty="0">
                <a:latin typeface="+mj-ea"/>
                <a:ea typeface="+mj-ea"/>
              </a:rPr>
              <a:t>　　　　　　　　　　　　　　　　　（</a:t>
            </a:r>
            <a:r>
              <a:rPr lang="ja-JP" altLang="ja-JP" sz="1600" dirty="0">
                <a:latin typeface="+mj-ea"/>
                <a:ea typeface="+mj-ea"/>
              </a:rPr>
              <a:t>平成</a:t>
            </a:r>
            <a:r>
              <a:rPr lang="en-US" altLang="ja-JP" sz="1600" dirty="0">
                <a:latin typeface="+mj-ea"/>
                <a:ea typeface="+mj-ea"/>
              </a:rPr>
              <a:t> 29 </a:t>
            </a:r>
            <a:r>
              <a:rPr lang="ja-JP" altLang="ja-JP" sz="1600" dirty="0">
                <a:latin typeface="+mj-ea"/>
                <a:ea typeface="+mj-ea"/>
              </a:rPr>
              <a:t>年</a:t>
            </a:r>
            <a:r>
              <a:rPr lang="en-US" altLang="ja-JP" sz="1600" dirty="0">
                <a:latin typeface="+mj-ea"/>
                <a:ea typeface="+mj-ea"/>
              </a:rPr>
              <a:t> 1 </a:t>
            </a:r>
            <a:r>
              <a:rPr lang="ja-JP" altLang="ja-JP" sz="1600" dirty="0">
                <a:latin typeface="+mj-ea"/>
                <a:ea typeface="+mj-ea"/>
              </a:rPr>
              <a:t>月</a:t>
            </a:r>
            <a:r>
              <a:rPr lang="en-US" altLang="ja-JP" sz="1600" dirty="0">
                <a:latin typeface="+mj-ea"/>
                <a:ea typeface="+mj-ea"/>
              </a:rPr>
              <a:t> </a:t>
            </a:r>
            <a:r>
              <a:rPr lang="ja-JP" altLang="ja-JP" sz="1600" dirty="0">
                <a:latin typeface="+mj-ea"/>
                <a:ea typeface="+mj-ea"/>
              </a:rPr>
              <a:t>国土交通省水管理・国土保全局下水道部</a:t>
            </a:r>
            <a:r>
              <a:rPr lang="ja-JP" altLang="en-US" sz="1600" dirty="0">
                <a:latin typeface="+mj-ea"/>
                <a:ea typeface="+mj-ea"/>
              </a:rPr>
              <a:t>）</a:t>
            </a:r>
            <a:r>
              <a:rPr lang="ja-JP" altLang="ja-JP" sz="1600" dirty="0">
                <a:latin typeface="+mj-ea"/>
                <a:ea typeface="+mj-ea"/>
              </a:rPr>
              <a:t> </a:t>
            </a:r>
            <a:endParaRPr lang="en-US" altLang="ja-JP" sz="1600" dirty="0">
              <a:latin typeface="+mj-ea"/>
              <a:ea typeface="+mj-ea"/>
            </a:endParaRPr>
          </a:p>
          <a:p>
            <a:endParaRPr lang="en-US" altLang="ja-JP" sz="2000" dirty="0">
              <a:latin typeface="+mj-ea"/>
              <a:ea typeface="+mj-ea"/>
            </a:endParaRPr>
          </a:p>
          <a:p>
            <a:endParaRPr lang="en-US" altLang="ja-JP" sz="2000" dirty="0">
              <a:latin typeface="+mj-ea"/>
              <a:ea typeface="+mj-ea"/>
            </a:endParaRPr>
          </a:p>
          <a:p>
            <a:r>
              <a:rPr lang="ja-JP" altLang="en-US" sz="2000" dirty="0">
                <a:latin typeface="+mj-ea"/>
                <a:ea typeface="+mj-ea"/>
              </a:rPr>
              <a:t>私案：</a:t>
            </a:r>
            <a:r>
              <a:rPr lang="ja-JP" altLang="ja-JP" sz="1800" kern="100" dirty="0">
                <a:effectLst/>
                <a:latin typeface="+mj-ea"/>
                <a:ea typeface="+mj-ea"/>
                <a:cs typeface="Times New Roman" panose="02020603050405020304" pitchFamily="18" charset="0"/>
              </a:rPr>
              <a:t>優先的検討規定</a:t>
            </a:r>
            <a:r>
              <a:rPr lang="en-US" altLang="ja-JP" sz="1800" kern="100" dirty="0">
                <a:effectLst/>
                <a:latin typeface="+mj-ea"/>
                <a:ea typeface="+mj-ea"/>
                <a:cs typeface="Times New Roman" panose="02020603050405020304" pitchFamily="18" charset="0"/>
              </a:rPr>
              <a:t>(</a:t>
            </a:r>
            <a:r>
              <a:rPr lang="ja-JP" altLang="ja-JP" sz="1800" kern="100" dirty="0">
                <a:effectLst/>
                <a:latin typeface="+mj-ea"/>
                <a:ea typeface="+mj-ea"/>
                <a:cs typeface="Times New Roman" panose="02020603050405020304" pitchFamily="18" charset="0"/>
              </a:rPr>
              <a:t>案</a:t>
            </a:r>
            <a:r>
              <a:rPr lang="en-US" altLang="ja-JP" sz="1800" kern="100" dirty="0">
                <a:effectLst/>
                <a:latin typeface="+mj-ea"/>
                <a:ea typeface="+mj-ea"/>
                <a:cs typeface="Times New Roman" panose="02020603050405020304" pitchFamily="18" charset="0"/>
              </a:rPr>
              <a:t> )	</a:t>
            </a:r>
            <a:r>
              <a:rPr lang="ja-JP" altLang="en-US" sz="1800" kern="100" dirty="0">
                <a:effectLst/>
                <a:latin typeface="+mj-ea"/>
                <a:ea typeface="+mj-ea"/>
                <a:cs typeface="Times New Roman" panose="02020603050405020304" pitchFamily="18" charset="0"/>
              </a:rPr>
              <a:t>各自治体に提案</a:t>
            </a:r>
            <a:endParaRPr lang="ja-JP" altLang="ja-JP" sz="1800" kern="100" dirty="0">
              <a:effectLst/>
              <a:latin typeface="+mj-ea"/>
              <a:ea typeface="+mj-ea"/>
              <a:cs typeface="Times New Roman" panose="02020603050405020304" pitchFamily="18" charset="0"/>
            </a:endParaRPr>
          </a:p>
          <a:p>
            <a:pPr marL="0" indent="0">
              <a:buNone/>
            </a:pPr>
            <a:r>
              <a:rPr lang="en-US" altLang="ja-JP" sz="1800" kern="100" dirty="0">
                <a:latin typeface="+mj-ea"/>
                <a:ea typeface="+mj-ea"/>
                <a:cs typeface="Times New Roman" panose="02020603050405020304" pitchFamily="18" charset="0"/>
              </a:rPr>
              <a:t>	</a:t>
            </a:r>
            <a:r>
              <a:rPr lang="ja-JP" altLang="ja-JP" sz="1800" kern="100" dirty="0">
                <a:effectLst/>
                <a:latin typeface="+mj-ea"/>
                <a:ea typeface="+mj-ea"/>
                <a:cs typeface="Times New Roman" panose="02020603050405020304" pitchFamily="18" charset="0"/>
              </a:rPr>
              <a:t>下水道のための優先的検討指針をベースに中小</a:t>
            </a:r>
            <a:r>
              <a:rPr lang="ja-JP" altLang="en-US" sz="1800" kern="100" dirty="0">
                <a:effectLst/>
                <a:latin typeface="+mj-ea"/>
                <a:ea typeface="+mj-ea"/>
                <a:cs typeface="Times New Roman" panose="02020603050405020304" pitchFamily="18" charset="0"/>
              </a:rPr>
              <a:t>自治体</a:t>
            </a:r>
            <a:r>
              <a:rPr lang="ja-JP" altLang="ja-JP" sz="1800" kern="100" dirty="0">
                <a:effectLst/>
                <a:latin typeface="+mj-ea"/>
                <a:ea typeface="+mj-ea"/>
                <a:cs typeface="Times New Roman" panose="02020603050405020304" pitchFamily="18" charset="0"/>
              </a:rPr>
              <a:t>向けに編集</a:t>
            </a:r>
            <a:r>
              <a:rPr lang="ja-JP" altLang="en-US" sz="1800" kern="100" dirty="0">
                <a:effectLst/>
                <a:latin typeface="+mj-ea"/>
                <a:ea typeface="+mj-ea"/>
                <a:cs typeface="Times New Roman" panose="02020603050405020304" pitchFamily="18" charset="0"/>
              </a:rPr>
              <a:t>：</a:t>
            </a:r>
            <a:r>
              <a:rPr lang="en-US" altLang="ja-JP" sz="1800" kern="100" dirty="0">
                <a:effectLst/>
                <a:latin typeface="+mj-ea"/>
                <a:ea typeface="+mj-ea"/>
                <a:cs typeface="Times New Roman" panose="02020603050405020304" pitchFamily="18" charset="0"/>
              </a:rPr>
              <a:t>2021</a:t>
            </a:r>
            <a:r>
              <a:rPr lang="ja-JP" altLang="en-US" sz="1800" kern="100" dirty="0">
                <a:effectLst/>
                <a:latin typeface="+mj-ea"/>
                <a:ea typeface="+mj-ea"/>
                <a:cs typeface="Times New Roman" panose="02020603050405020304" pitchFamily="18" charset="0"/>
              </a:rPr>
              <a:t>年作成</a:t>
            </a:r>
            <a:endParaRPr lang="en-US" altLang="ja-JP" sz="1800" kern="100" dirty="0">
              <a:effectLst/>
              <a:latin typeface="+mj-ea"/>
              <a:ea typeface="+mj-ea"/>
              <a:cs typeface="Times New Roman" panose="02020603050405020304" pitchFamily="18" charset="0"/>
            </a:endParaRPr>
          </a:p>
          <a:p>
            <a:pPr marL="0" indent="0">
              <a:buNone/>
            </a:pPr>
            <a:endParaRPr lang="en-US" altLang="ja-JP" sz="1800" kern="100" dirty="0">
              <a:effectLst/>
              <a:latin typeface="+mj-ea"/>
              <a:ea typeface="+mj-ea"/>
              <a:cs typeface="Times New Roman" panose="02020603050405020304" pitchFamily="18" charset="0"/>
            </a:endParaRPr>
          </a:p>
          <a:p>
            <a:pPr marL="0" indent="0">
              <a:buNone/>
            </a:pPr>
            <a:endParaRPr lang="en-US" altLang="ja-JP" sz="1800" kern="100" dirty="0">
              <a:effectLst/>
              <a:latin typeface="+mj-ea"/>
              <a:ea typeface="+mj-ea"/>
              <a:cs typeface="Times New Roman" panose="02020603050405020304" pitchFamily="18" charset="0"/>
            </a:endParaRPr>
          </a:p>
          <a:p>
            <a:pPr marL="0" indent="0">
              <a:buNone/>
            </a:pPr>
            <a:r>
              <a:rPr lang="en-US" altLang="ja-JP" sz="1800" kern="100" dirty="0">
                <a:latin typeface="+mj-ea"/>
                <a:ea typeface="+mj-ea"/>
                <a:cs typeface="Times New Roman" panose="02020603050405020304" pitchFamily="18" charset="0"/>
              </a:rPr>
              <a:t>	</a:t>
            </a:r>
            <a:r>
              <a:rPr lang="ja-JP" altLang="en-US" sz="1800" kern="100" dirty="0">
                <a:latin typeface="+mj-ea"/>
                <a:ea typeface="+mj-ea"/>
                <a:cs typeface="Times New Roman" panose="02020603050405020304" pitchFamily="18" charset="0"/>
              </a:rPr>
              <a:t>初期のガイドラインは、非常に煩雑にしているため手続きが面倒でやりたくなくなる</a:t>
            </a:r>
            <a:endParaRPr lang="ja-JP" altLang="ja-JP" sz="1800" kern="100" dirty="0">
              <a:effectLst/>
              <a:latin typeface="+mj-ea"/>
              <a:ea typeface="+mj-ea"/>
              <a:cs typeface="Times New Roman" panose="02020603050405020304" pitchFamily="18" charset="0"/>
            </a:endParaRPr>
          </a:p>
          <a:p>
            <a:endParaRPr lang="en-US" altLang="ja-JP" sz="2000" dirty="0">
              <a:latin typeface="+mj-ea"/>
              <a:ea typeface="+mj-ea"/>
            </a:endParaRPr>
          </a:p>
        </p:txBody>
      </p:sp>
    </p:spTree>
    <p:extLst>
      <p:ext uri="{BB962C8B-B14F-4D97-AF65-F5344CB8AC3E}">
        <p14:creationId xmlns:p14="http://schemas.microsoft.com/office/powerpoint/2010/main" val="6891052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31912254-253E-495C-B183-73998672EFD1}"/>
              </a:ext>
            </a:extLst>
          </p:cNvPr>
          <p:cNvPicPr>
            <a:picLocks noChangeAspect="1"/>
          </p:cNvPicPr>
          <p:nvPr/>
        </p:nvPicPr>
        <p:blipFill>
          <a:blip r:embed="rId2"/>
          <a:stretch>
            <a:fillRect/>
          </a:stretch>
        </p:blipFill>
        <p:spPr>
          <a:xfrm>
            <a:off x="2241755" y="136055"/>
            <a:ext cx="8701548" cy="6527828"/>
          </a:xfrm>
          <a:prstGeom prst="rect">
            <a:avLst/>
          </a:prstGeom>
        </p:spPr>
      </p:pic>
      <p:sp>
        <p:nvSpPr>
          <p:cNvPr id="4" name="正方形/長方形 3">
            <a:extLst>
              <a:ext uri="{FF2B5EF4-FFF2-40B4-BE49-F238E27FC236}">
                <a16:creationId xmlns:a16="http://schemas.microsoft.com/office/drawing/2014/main" id="{31259DC2-1BD8-4C99-9FCF-0C1B882726CB}"/>
              </a:ext>
            </a:extLst>
          </p:cNvPr>
          <p:cNvSpPr/>
          <p:nvPr/>
        </p:nvSpPr>
        <p:spPr>
          <a:xfrm>
            <a:off x="705015" y="624648"/>
            <a:ext cx="964759" cy="598357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3600" dirty="0"/>
              <a:t>普段からの情報収集</a:t>
            </a:r>
          </a:p>
        </p:txBody>
      </p:sp>
      <p:sp>
        <p:nvSpPr>
          <p:cNvPr id="3" name="楕円 2">
            <a:extLst>
              <a:ext uri="{FF2B5EF4-FFF2-40B4-BE49-F238E27FC236}">
                <a16:creationId xmlns:a16="http://schemas.microsoft.com/office/drawing/2014/main" id="{AF07F5E0-27DD-486F-BF86-463A37573716}"/>
              </a:ext>
            </a:extLst>
          </p:cNvPr>
          <p:cNvSpPr/>
          <p:nvPr/>
        </p:nvSpPr>
        <p:spPr>
          <a:xfrm>
            <a:off x="9106976" y="1054179"/>
            <a:ext cx="2408308" cy="16482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1"/>
                </a:solidFill>
              </a:rPr>
              <a:t>最近の追加</a:t>
            </a:r>
            <a:endParaRPr kumimoji="1" lang="en-US" altLang="ja-JP" dirty="0">
              <a:solidFill>
                <a:schemeClr val="bg1"/>
              </a:solidFill>
            </a:endParaRPr>
          </a:p>
          <a:p>
            <a:pPr algn="ctr"/>
            <a:endParaRPr kumimoji="1" lang="en-US" altLang="ja-JP" dirty="0">
              <a:solidFill>
                <a:schemeClr val="bg1"/>
              </a:solidFill>
            </a:endParaRPr>
          </a:p>
          <a:p>
            <a:pPr algn="ctr"/>
            <a:r>
              <a:rPr kumimoji="1" lang="ja-JP" altLang="en-US" dirty="0">
                <a:solidFill>
                  <a:schemeClr val="bg1"/>
                </a:solidFill>
              </a:rPr>
              <a:t>サウンディングへの</a:t>
            </a:r>
            <a:endParaRPr kumimoji="1" lang="en-US" altLang="ja-JP" dirty="0">
              <a:solidFill>
                <a:schemeClr val="bg1"/>
              </a:solidFill>
            </a:endParaRPr>
          </a:p>
          <a:p>
            <a:pPr algn="ctr"/>
            <a:r>
              <a:rPr kumimoji="1" lang="ja-JP" altLang="en-US" dirty="0">
                <a:solidFill>
                  <a:schemeClr val="bg1"/>
                </a:solidFill>
              </a:rPr>
              <a:t>参加体制</a:t>
            </a:r>
          </a:p>
        </p:txBody>
      </p:sp>
    </p:spTree>
    <p:extLst>
      <p:ext uri="{BB962C8B-B14F-4D97-AF65-F5344CB8AC3E}">
        <p14:creationId xmlns:p14="http://schemas.microsoft.com/office/powerpoint/2010/main" val="4090264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2FE9031E-EA32-411F-A270-7E9E868EAAFE}"/>
              </a:ext>
            </a:extLst>
          </p:cNvPr>
          <p:cNvPicPr>
            <a:picLocks noChangeAspect="1"/>
          </p:cNvPicPr>
          <p:nvPr/>
        </p:nvPicPr>
        <p:blipFill>
          <a:blip r:embed="rId2"/>
          <a:stretch>
            <a:fillRect/>
          </a:stretch>
        </p:blipFill>
        <p:spPr>
          <a:xfrm>
            <a:off x="1935494" y="1166854"/>
            <a:ext cx="9726557" cy="4693258"/>
          </a:xfrm>
          <a:prstGeom prst="rect">
            <a:avLst/>
          </a:prstGeom>
        </p:spPr>
      </p:pic>
      <p:sp>
        <p:nvSpPr>
          <p:cNvPr id="7" name="正方形/長方形 6">
            <a:extLst>
              <a:ext uri="{FF2B5EF4-FFF2-40B4-BE49-F238E27FC236}">
                <a16:creationId xmlns:a16="http://schemas.microsoft.com/office/drawing/2014/main" id="{C6E6FB2B-2260-4B3E-9266-95BE768DA57E}"/>
              </a:ext>
            </a:extLst>
          </p:cNvPr>
          <p:cNvSpPr/>
          <p:nvPr/>
        </p:nvSpPr>
        <p:spPr>
          <a:xfrm>
            <a:off x="258417" y="1129086"/>
            <a:ext cx="1967948" cy="473102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a:t>コンソーシャム</a:t>
            </a:r>
            <a:endParaRPr kumimoji="1" lang="en-US" altLang="ja-JP" dirty="0"/>
          </a:p>
          <a:p>
            <a:pPr algn="ctr"/>
            <a:r>
              <a:rPr kumimoji="1" lang="ja-JP" altLang="en-US" dirty="0"/>
              <a:t>編成</a:t>
            </a:r>
          </a:p>
        </p:txBody>
      </p:sp>
    </p:spTree>
    <p:extLst>
      <p:ext uri="{BB962C8B-B14F-4D97-AF65-F5344CB8AC3E}">
        <p14:creationId xmlns:p14="http://schemas.microsoft.com/office/powerpoint/2010/main" val="7478763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B75904CF-B115-4B0E-AD6B-E4A2E9817DB8}"/>
              </a:ext>
            </a:extLst>
          </p:cNvPr>
          <p:cNvPicPr>
            <a:picLocks noChangeAspect="1"/>
          </p:cNvPicPr>
          <p:nvPr/>
        </p:nvPicPr>
        <p:blipFill>
          <a:blip r:embed="rId2"/>
          <a:stretch>
            <a:fillRect/>
          </a:stretch>
        </p:blipFill>
        <p:spPr>
          <a:xfrm>
            <a:off x="2382329" y="535270"/>
            <a:ext cx="8724556" cy="1735981"/>
          </a:xfrm>
          <a:prstGeom prst="rect">
            <a:avLst/>
          </a:prstGeom>
        </p:spPr>
      </p:pic>
      <p:pic>
        <p:nvPicPr>
          <p:cNvPr id="3" name="図 2">
            <a:extLst>
              <a:ext uri="{FF2B5EF4-FFF2-40B4-BE49-F238E27FC236}">
                <a16:creationId xmlns:a16="http://schemas.microsoft.com/office/drawing/2014/main" id="{FDAC2435-0249-4D4F-A373-2ADEC4CA09C7}"/>
              </a:ext>
            </a:extLst>
          </p:cNvPr>
          <p:cNvPicPr>
            <a:picLocks noChangeAspect="1"/>
          </p:cNvPicPr>
          <p:nvPr/>
        </p:nvPicPr>
        <p:blipFill>
          <a:blip r:embed="rId3"/>
          <a:stretch>
            <a:fillRect/>
          </a:stretch>
        </p:blipFill>
        <p:spPr>
          <a:xfrm>
            <a:off x="2330411" y="2251591"/>
            <a:ext cx="8589972" cy="3844412"/>
          </a:xfrm>
          <a:prstGeom prst="rect">
            <a:avLst/>
          </a:prstGeom>
        </p:spPr>
      </p:pic>
      <p:sp>
        <p:nvSpPr>
          <p:cNvPr id="4" name="正方形/長方形 3">
            <a:extLst>
              <a:ext uri="{FF2B5EF4-FFF2-40B4-BE49-F238E27FC236}">
                <a16:creationId xmlns:a16="http://schemas.microsoft.com/office/drawing/2014/main" id="{1220E917-1176-4A69-9017-CED91E997CB2}"/>
              </a:ext>
            </a:extLst>
          </p:cNvPr>
          <p:cNvSpPr/>
          <p:nvPr/>
        </p:nvSpPr>
        <p:spPr>
          <a:xfrm>
            <a:off x="273738" y="479612"/>
            <a:ext cx="2108591" cy="562699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400" dirty="0"/>
              <a:t>提案作成会議運営</a:t>
            </a:r>
            <a:endParaRPr kumimoji="1" lang="en-US" altLang="ja-JP" sz="2400" dirty="0"/>
          </a:p>
          <a:p>
            <a:pPr algn="ctr"/>
            <a:endParaRPr kumimoji="1" lang="en-US" altLang="ja-JP" sz="2400" dirty="0"/>
          </a:p>
          <a:p>
            <a:pPr algn="ctr"/>
            <a:r>
              <a:rPr kumimoji="1" lang="ja-JP" altLang="en-US" sz="2400" dirty="0"/>
              <a:t>１</a:t>
            </a:r>
            <a:endParaRPr kumimoji="1" lang="en-US" altLang="ja-JP" sz="2400" dirty="0"/>
          </a:p>
          <a:p>
            <a:pPr algn="ctr"/>
            <a:r>
              <a:rPr kumimoji="1" lang="ja-JP" altLang="en-US" sz="2400" dirty="0"/>
              <a:t>プロジェクト</a:t>
            </a:r>
            <a:endParaRPr kumimoji="1" lang="en-US" altLang="ja-JP" sz="2400" dirty="0"/>
          </a:p>
          <a:p>
            <a:pPr algn="ctr"/>
            <a:r>
              <a:rPr kumimoji="1" lang="ja-JP" altLang="en-US" sz="2400" dirty="0"/>
              <a:t>リーダーの</a:t>
            </a:r>
            <a:endParaRPr kumimoji="1" lang="en-US" altLang="ja-JP" sz="2400" dirty="0"/>
          </a:p>
          <a:p>
            <a:pPr algn="ctr"/>
            <a:r>
              <a:rPr kumimoji="1" lang="ja-JP" altLang="en-US" sz="2400" dirty="0"/>
              <a:t>力量が</a:t>
            </a:r>
            <a:endParaRPr kumimoji="1" lang="en-US" altLang="ja-JP" sz="2400" dirty="0"/>
          </a:p>
          <a:p>
            <a:pPr algn="ctr"/>
            <a:r>
              <a:rPr kumimoji="1" lang="ja-JP" altLang="en-US" sz="2400" dirty="0"/>
              <a:t>大きく</a:t>
            </a:r>
            <a:endParaRPr kumimoji="1" lang="en-US" altLang="ja-JP" sz="2400" dirty="0"/>
          </a:p>
          <a:p>
            <a:pPr algn="ctr"/>
            <a:r>
              <a:rPr kumimoji="1" lang="ja-JP" altLang="en-US" sz="2400" dirty="0"/>
              <a:t>ものをいう</a:t>
            </a:r>
            <a:endParaRPr kumimoji="1" lang="en-US" altLang="ja-JP" sz="2400" dirty="0"/>
          </a:p>
          <a:p>
            <a:pPr algn="ctr"/>
            <a:endParaRPr kumimoji="1" lang="en-US" altLang="ja-JP" sz="2400" dirty="0"/>
          </a:p>
          <a:p>
            <a:pPr algn="ctr"/>
            <a:r>
              <a:rPr kumimoji="1" lang="ja-JP" altLang="en-US" sz="2400" dirty="0"/>
              <a:t>いい提案に誘導する経験を！</a:t>
            </a:r>
            <a:endParaRPr kumimoji="1" lang="en-US" altLang="ja-JP" sz="2400" dirty="0"/>
          </a:p>
          <a:p>
            <a:pPr algn="ctr"/>
            <a:endParaRPr kumimoji="1" lang="ja-JP" altLang="en-US" sz="2400" dirty="0"/>
          </a:p>
        </p:txBody>
      </p:sp>
    </p:spTree>
    <p:extLst>
      <p:ext uri="{BB962C8B-B14F-4D97-AF65-F5344CB8AC3E}">
        <p14:creationId xmlns:p14="http://schemas.microsoft.com/office/powerpoint/2010/main" val="23794027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1220E917-1176-4A69-9017-CED91E997CB2}"/>
              </a:ext>
            </a:extLst>
          </p:cNvPr>
          <p:cNvSpPr/>
          <p:nvPr/>
        </p:nvSpPr>
        <p:spPr>
          <a:xfrm>
            <a:off x="739674" y="598048"/>
            <a:ext cx="1798455" cy="550855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400" dirty="0"/>
              <a:t>提案作成会議運営</a:t>
            </a:r>
            <a:endParaRPr kumimoji="1" lang="en-US" altLang="ja-JP" sz="2400" dirty="0"/>
          </a:p>
          <a:p>
            <a:pPr algn="ctr"/>
            <a:endParaRPr kumimoji="1" lang="en-US" altLang="ja-JP" sz="2400" dirty="0"/>
          </a:p>
          <a:p>
            <a:pPr algn="ctr"/>
            <a:r>
              <a:rPr kumimoji="1" lang="ja-JP" altLang="en-US" sz="2400" dirty="0"/>
              <a:t>２</a:t>
            </a:r>
            <a:endParaRPr kumimoji="1" lang="en-US" altLang="ja-JP" sz="2400" dirty="0"/>
          </a:p>
          <a:p>
            <a:pPr algn="ctr"/>
            <a:endParaRPr kumimoji="1" lang="en-US" altLang="ja-JP" sz="2400" dirty="0"/>
          </a:p>
          <a:p>
            <a:pPr algn="ctr"/>
            <a:r>
              <a:rPr kumimoji="1" lang="ja-JP" altLang="en-US" sz="2400" dirty="0"/>
              <a:t>参加企業の</a:t>
            </a:r>
            <a:endParaRPr kumimoji="1" lang="en-US" altLang="ja-JP" sz="2400" dirty="0"/>
          </a:p>
          <a:p>
            <a:pPr algn="ctr"/>
            <a:r>
              <a:rPr kumimoji="1" lang="ja-JP" altLang="en-US" sz="2400" dirty="0"/>
              <a:t>提案参加が</a:t>
            </a:r>
            <a:endParaRPr kumimoji="1" lang="en-US" altLang="ja-JP" sz="2400" dirty="0"/>
          </a:p>
          <a:p>
            <a:pPr algn="ctr"/>
            <a:r>
              <a:rPr kumimoji="1" lang="ja-JP" altLang="en-US" sz="2400" dirty="0"/>
              <a:t>だれか</a:t>
            </a:r>
            <a:endParaRPr kumimoji="1" lang="en-US" altLang="ja-JP" sz="2400" dirty="0"/>
          </a:p>
          <a:p>
            <a:pPr algn="ctr"/>
            <a:r>
              <a:rPr kumimoji="1" lang="ja-JP" altLang="en-US" sz="2400" dirty="0"/>
              <a:t>アイデアのある人か</a:t>
            </a:r>
            <a:endParaRPr kumimoji="1" lang="en-US" altLang="ja-JP" sz="2400" dirty="0"/>
          </a:p>
          <a:p>
            <a:pPr algn="ctr"/>
            <a:r>
              <a:rPr kumimoji="1" lang="ja-JP" altLang="en-US" sz="2400" dirty="0"/>
              <a:t>前向きな人かなど</a:t>
            </a:r>
            <a:endParaRPr kumimoji="1" lang="en-US" altLang="ja-JP" sz="2400" dirty="0"/>
          </a:p>
          <a:p>
            <a:pPr algn="ctr"/>
            <a:r>
              <a:rPr kumimoji="1" lang="ja-JP" altLang="en-US" sz="2400" dirty="0"/>
              <a:t>参加個人の資質も大切</a:t>
            </a:r>
          </a:p>
        </p:txBody>
      </p:sp>
      <p:pic>
        <p:nvPicPr>
          <p:cNvPr id="5" name="図 4">
            <a:extLst>
              <a:ext uri="{FF2B5EF4-FFF2-40B4-BE49-F238E27FC236}">
                <a16:creationId xmlns:a16="http://schemas.microsoft.com/office/drawing/2014/main" id="{5ECE1DC6-AE0A-437C-AC58-76F3EC87A735}"/>
              </a:ext>
            </a:extLst>
          </p:cNvPr>
          <p:cNvPicPr>
            <a:picLocks noChangeAspect="1"/>
          </p:cNvPicPr>
          <p:nvPr/>
        </p:nvPicPr>
        <p:blipFill>
          <a:blip r:embed="rId2"/>
          <a:stretch>
            <a:fillRect/>
          </a:stretch>
        </p:blipFill>
        <p:spPr>
          <a:xfrm>
            <a:off x="2538129" y="599767"/>
            <a:ext cx="8766961" cy="5508555"/>
          </a:xfrm>
          <a:prstGeom prst="rect">
            <a:avLst/>
          </a:prstGeom>
        </p:spPr>
      </p:pic>
    </p:spTree>
    <p:extLst>
      <p:ext uri="{BB962C8B-B14F-4D97-AF65-F5344CB8AC3E}">
        <p14:creationId xmlns:p14="http://schemas.microsoft.com/office/powerpoint/2010/main" val="27812518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01C4BF-29E1-4BA0-BD63-DEE5F2CBDC83}"/>
              </a:ext>
            </a:extLst>
          </p:cNvPr>
          <p:cNvSpPr>
            <a:spLocks noGrp="1"/>
          </p:cNvSpPr>
          <p:nvPr>
            <p:ph type="title"/>
          </p:nvPr>
        </p:nvSpPr>
        <p:spPr/>
        <p:txBody>
          <a:bodyPr>
            <a:normAutofit/>
          </a:bodyPr>
          <a:lstStyle/>
          <a:p>
            <a:br>
              <a:rPr kumimoji="1" lang="en-US" altLang="ja-JP" dirty="0"/>
            </a:br>
            <a:r>
              <a:rPr kumimoji="1" lang="ja-JP" altLang="en-US" dirty="0"/>
              <a:t>普段からの</a:t>
            </a:r>
            <a:br>
              <a:rPr kumimoji="1" lang="en-US" altLang="ja-JP" dirty="0"/>
            </a:br>
            <a:r>
              <a:rPr kumimoji="1" lang="ja-JP" altLang="en-US" dirty="0"/>
              <a:t>情報収集について</a:t>
            </a:r>
            <a:br>
              <a:rPr kumimoji="1" lang="en-US" altLang="ja-JP" dirty="0"/>
            </a:br>
            <a:r>
              <a:rPr kumimoji="1" lang="ja-JP" altLang="en-US" dirty="0"/>
              <a:t>社内体制の一提案</a:t>
            </a:r>
            <a:br>
              <a:rPr kumimoji="1" lang="en-US" altLang="ja-JP" dirty="0"/>
            </a:br>
            <a:endParaRPr kumimoji="1" lang="ja-JP" altLang="en-US" dirty="0"/>
          </a:p>
        </p:txBody>
      </p:sp>
      <p:sp>
        <p:nvSpPr>
          <p:cNvPr id="3" name="テキスト プレースホルダー 2">
            <a:extLst>
              <a:ext uri="{FF2B5EF4-FFF2-40B4-BE49-F238E27FC236}">
                <a16:creationId xmlns:a16="http://schemas.microsoft.com/office/drawing/2014/main" id="{B00F49BD-A4F3-46D0-A725-223454A9E247}"/>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6593610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CA1372D3-3C0A-4CA6-B194-39617F243819}"/>
              </a:ext>
            </a:extLst>
          </p:cNvPr>
          <p:cNvSpPr>
            <a:spLocks noGrp="1"/>
          </p:cNvSpPr>
          <p:nvPr>
            <p:ph type="title"/>
          </p:nvPr>
        </p:nvSpPr>
        <p:spPr>
          <a:xfrm>
            <a:off x="838200" y="365125"/>
            <a:ext cx="10515600" cy="508995"/>
          </a:xfrm>
        </p:spPr>
        <p:style>
          <a:lnRef idx="2">
            <a:schemeClr val="accent2"/>
          </a:lnRef>
          <a:fillRef idx="1">
            <a:schemeClr val="lt1"/>
          </a:fillRef>
          <a:effectRef idx="0">
            <a:schemeClr val="accent2"/>
          </a:effectRef>
          <a:fontRef idx="minor">
            <a:schemeClr val="dk1"/>
          </a:fontRef>
        </p:style>
        <p:txBody>
          <a:bodyPr>
            <a:normAutofit fontScale="90000"/>
          </a:bodyPr>
          <a:lstStyle/>
          <a:p>
            <a:r>
              <a:rPr kumimoji="1" lang="ja-JP" altLang="en-US" dirty="0"/>
              <a:t>情報収集体制</a:t>
            </a:r>
          </a:p>
        </p:txBody>
      </p:sp>
      <p:sp>
        <p:nvSpPr>
          <p:cNvPr id="5" name="楕円 4">
            <a:extLst>
              <a:ext uri="{FF2B5EF4-FFF2-40B4-BE49-F238E27FC236}">
                <a16:creationId xmlns:a16="http://schemas.microsoft.com/office/drawing/2014/main" id="{C5E624C1-8EB2-4EEC-BB48-B91CA28974CA}"/>
              </a:ext>
            </a:extLst>
          </p:cNvPr>
          <p:cNvSpPr/>
          <p:nvPr/>
        </p:nvSpPr>
        <p:spPr>
          <a:xfrm>
            <a:off x="4593203" y="1151443"/>
            <a:ext cx="2658387" cy="132936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情報収集・分析</a:t>
            </a:r>
            <a:endParaRPr kumimoji="1" lang="en-US" altLang="ja-JP" dirty="0"/>
          </a:p>
          <a:p>
            <a:pPr algn="ctr"/>
            <a:r>
              <a:rPr kumimoji="1" lang="ja-JP" altLang="en-US" dirty="0"/>
              <a:t>コア</a:t>
            </a:r>
            <a:endParaRPr kumimoji="1" lang="en-US" altLang="ja-JP" dirty="0"/>
          </a:p>
          <a:p>
            <a:pPr algn="ctr"/>
            <a:r>
              <a:rPr kumimoji="1" lang="ja-JP" altLang="en-US" dirty="0"/>
              <a:t>情報収集</a:t>
            </a:r>
            <a:endParaRPr kumimoji="1" lang="en-US" altLang="ja-JP" dirty="0"/>
          </a:p>
          <a:p>
            <a:pPr algn="ctr"/>
            <a:r>
              <a:rPr kumimoji="1" lang="ja-JP" altLang="en-US" dirty="0"/>
              <a:t>分析データ</a:t>
            </a:r>
          </a:p>
        </p:txBody>
      </p:sp>
      <p:sp>
        <p:nvSpPr>
          <p:cNvPr id="6" name="四角形: 角を丸くする 5">
            <a:extLst>
              <a:ext uri="{FF2B5EF4-FFF2-40B4-BE49-F238E27FC236}">
                <a16:creationId xmlns:a16="http://schemas.microsoft.com/office/drawing/2014/main" id="{09C85DC2-82E3-4FFE-A070-8C402D4678E2}"/>
              </a:ext>
            </a:extLst>
          </p:cNvPr>
          <p:cNvSpPr/>
          <p:nvPr/>
        </p:nvSpPr>
        <p:spPr>
          <a:xfrm>
            <a:off x="4412974" y="3991556"/>
            <a:ext cx="1506771" cy="696758"/>
          </a:xfrm>
          <a:prstGeom prst="roundRect">
            <a:avLst>
              <a:gd name="adj" fmla="val 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各地域</a:t>
            </a:r>
            <a:endParaRPr kumimoji="1" lang="en-US" altLang="ja-JP" dirty="0"/>
          </a:p>
          <a:p>
            <a:pPr algn="ctr"/>
            <a:r>
              <a:rPr kumimoji="1" lang="ja-JP" altLang="en-US" dirty="0"/>
              <a:t>営業</a:t>
            </a:r>
          </a:p>
        </p:txBody>
      </p:sp>
      <p:sp>
        <p:nvSpPr>
          <p:cNvPr id="7" name="四角形: 角を丸くする 6">
            <a:extLst>
              <a:ext uri="{FF2B5EF4-FFF2-40B4-BE49-F238E27FC236}">
                <a16:creationId xmlns:a16="http://schemas.microsoft.com/office/drawing/2014/main" id="{A9CC43F5-88DB-4B93-AF8E-6FD602BBFB3D}"/>
              </a:ext>
            </a:extLst>
          </p:cNvPr>
          <p:cNvSpPr/>
          <p:nvPr/>
        </p:nvSpPr>
        <p:spPr>
          <a:xfrm>
            <a:off x="6123830" y="4000831"/>
            <a:ext cx="1506771" cy="696758"/>
          </a:xfrm>
          <a:prstGeom prst="roundRect">
            <a:avLst>
              <a:gd name="adj" fmla="val 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各地域</a:t>
            </a:r>
            <a:endParaRPr kumimoji="1" lang="en-US" altLang="ja-JP" dirty="0"/>
          </a:p>
          <a:p>
            <a:pPr algn="ctr"/>
            <a:r>
              <a:rPr kumimoji="1" lang="ja-JP" altLang="en-US" dirty="0"/>
              <a:t>営業</a:t>
            </a:r>
          </a:p>
        </p:txBody>
      </p:sp>
      <p:sp>
        <p:nvSpPr>
          <p:cNvPr id="8" name="四角形: 角を丸くする 7">
            <a:extLst>
              <a:ext uri="{FF2B5EF4-FFF2-40B4-BE49-F238E27FC236}">
                <a16:creationId xmlns:a16="http://schemas.microsoft.com/office/drawing/2014/main" id="{F90D3669-F826-4215-AC3D-B6288C7A8C84}"/>
              </a:ext>
            </a:extLst>
          </p:cNvPr>
          <p:cNvSpPr/>
          <p:nvPr/>
        </p:nvSpPr>
        <p:spPr>
          <a:xfrm>
            <a:off x="7779027" y="4033962"/>
            <a:ext cx="1506771" cy="696758"/>
          </a:xfrm>
          <a:prstGeom prst="roundRect">
            <a:avLst>
              <a:gd name="adj" fmla="val 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各地域</a:t>
            </a:r>
            <a:endParaRPr kumimoji="1" lang="en-US" altLang="ja-JP" dirty="0"/>
          </a:p>
          <a:p>
            <a:pPr algn="ctr"/>
            <a:r>
              <a:rPr kumimoji="1" lang="ja-JP" altLang="en-US" dirty="0"/>
              <a:t>営業</a:t>
            </a:r>
          </a:p>
        </p:txBody>
      </p:sp>
      <p:sp>
        <p:nvSpPr>
          <p:cNvPr id="18" name="正方形/長方形 17">
            <a:extLst>
              <a:ext uri="{FF2B5EF4-FFF2-40B4-BE49-F238E27FC236}">
                <a16:creationId xmlns:a16="http://schemas.microsoft.com/office/drawing/2014/main" id="{0B542FEB-E1BA-4A01-BF85-085E887B8D92}"/>
              </a:ext>
            </a:extLst>
          </p:cNvPr>
          <p:cNvSpPr/>
          <p:nvPr/>
        </p:nvSpPr>
        <p:spPr>
          <a:xfrm>
            <a:off x="9730047" y="4033961"/>
            <a:ext cx="1828800" cy="240008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あげるべき情報の種類</a:t>
            </a:r>
            <a:endParaRPr kumimoji="1" lang="en-US" altLang="ja-JP" dirty="0"/>
          </a:p>
          <a:p>
            <a:pPr algn="ctr"/>
            <a:endParaRPr kumimoji="1" lang="en-US" altLang="ja-JP" dirty="0"/>
          </a:p>
          <a:p>
            <a:pPr algn="ctr"/>
            <a:r>
              <a:rPr kumimoji="1" lang="ja-JP" altLang="en-US" dirty="0"/>
              <a:t>案件情報</a:t>
            </a:r>
            <a:endParaRPr kumimoji="1" lang="en-US" altLang="ja-JP" dirty="0"/>
          </a:p>
          <a:p>
            <a:pPr algn="ctr"/>
            <a:r>
              <a:rPr kumimoji="1" lang="ja-JP" altLang="en-US" dirty="0"/>
              <a:t>地域企業情報</a:t>
            </a:r>
            <a:endParaRPr kumimoji="1" lang="en-US" altLang="ja-JP" dirty="0"/>
          </a:p>
          <a:p>
            <a:pPr algn="ctr"/>
            <a:r>
              <a:rPr kumimoji="1" lang="ja-JP" altLang="en-US" dirty="0"/>
              <a:t>政治情勢情報</a:t>
            </a:r>
            <a:endParaRPr kumimoji="1" lang="en-US" altLang="ja-JP" dirty="0"/>
          </a:p>
          <a:p>
            <a:pPr algn="ctr"/>
            <a:r>
              <a:rPr kumimoji="1" lang="ja-JP" altLang="en-US" dirty="0"/>
              <a:t>など規定</a:t>
            </a:r>
            <a:endParaRPr kumimoji="1" lang="en-US" altLang="ja-JP" dirty="0"/>
          </a:p>
          <a:p>
            <a:pPr algn="ctr"/>
            <a:endParaRPr kumimoji="1" lang="ja-JP" altLang="en-US" dirty="0"/>
          </a:p>
        </p:txBody>
      </p:sp>
      <p:cxnSp>
        <p:nvCxnSpPr>
          <p:cNvPr id="19" name="直線矢印コネクタ 18">
            <a:extLst>
              <a:ext uri="{FF2B5EF4-FFF2-40B4-BE49-F238E27FC236}">
                <a16:creationId xmlns:a16="http://schemas.microsoft.com/office/drawing/2014/main" id="{0BF15E02-19BF-44F8-9F11-DD9250691CAC}"/>
              </a:ext>
            </a:extLst>
          </p:cNvPr>
          <p:cNvCxnSpPr>
            <a:cxnSpLocks/>
            <a:stCxn id="5" idx="4"/>
            <a:endCxn id="6" idx="0"/>
          </p:cNvCxnSpPr>
          <p:nvPr/>
        </p:nvCxnSpPr>
        <p:spPr>
          <a:xfrm flipH="1">
            <a:off x="5166360" y="2480807"/>
            <a:ext cx="756037" cy="1510749"/>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a:extLst>
              <a:ext uri="{FF2B5EF4-FFF2-40B4-BE49-F238E27FC236}">
                <a16:creationId xmlns:a16="http://schemas.microsoft.com/office/drawing/2014/main" id="{C6AA3010-7B0E-4978-B800-DB2BCADD9A6B}"/>
              </a:ext>
            </a:extLst>
          </p:cNvPr>
          <p:cNvCxnSpPr>
            <a:cxnSpLocks/>
            <a:stCxn id="5" idx="4"/>
            <a:endCxn id="7" idx="0"/>
          </p:cNvCxnSpPr>
          <p:nvPr/>
        </p:nvCxnSpPr>
        <p:spPr>
          <a:xfrm>
            <a:off x="5922397" y="2480807"/>
            <a:ext cx="954819" cy="1520024"/>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F761982B-E702-45F5-B1B0-3DC8F0BE71A7}"/>
              </a:ext>
            </a:extLst>
          </p:cNvPr>
          <p:cNvCxnSpPr>
            <a:cxnSpLocks/>
            <a:stCxn id="5" idx="4"/>
            <a:endCxn id="8" idx="0"/>
          </p:cNvCxnSpPr>
          <p:nvPr/>
        </p:nvCxnSpPr>
        <p:spPr>
          <a:xfrm>
            <a:off x="5922397" y="2480807"/>
            <a:ext cx="2610016" cy="1553155"/>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1F1B9927-BC88-4D44-87FC-D104D66F504C}"/>
              </a:ext>
            </a:extLst>
          </p:cNvPr>
          <p:cNvSpPr txBox="1"/>
          <p:nvPr/>
        </p:nvSpPr>
        <p:spPr>
          <a:xfrm>
            <a:off x="5209430" y="2754804"/>
            <a:ext cx="1828800" cy="369332"/>
          </a:xfrm>
          <a:prstGeom prst="rect">
            <a:avLst/>
          </a:prstGeom>
          <a:noFill/>
        </p:spPr>
        <p:txBody>
          <a:bodyPr wrap="square" rtlCol="0">
            <a:spAutoFit/>
          </a:bodyPr>
          <a:lstStyle/>
          <a:p>
            <a:r>
              <a:rPr kumimoji="1" lang="ja-JP" altLang="en-US" sz="1800" kern="1200" dirty="0">
                <a:solidFill>
                  <a:schemeClr val="tx1"/>
                </a:solidFill>
                <a:latin typeface="+mn-lt"/>
                <a:ea typeface="+mn-ea"/>
                <a:cs typeface="+mn-cs"/>
              </a:rPr>
              <a:t>情報の全社共有</a:t>
            </a:r>
          </a:p>
        </p:txBody>
      </p:sp>
      <p:sp>
        <p:nvSpPr>
          <p:cNvPr id="29" name="テキスト ボックス 28">
            <a:extLst>
              <a:ext uri="{FF2B5EF4-FFF2-40B4-BE49-F238E27FC236}">
                <a16:creationId xmlns:a16="http://schemas.microsoft.com/office/drawing/2014/main" id="{13ACACAD-0966-40EC-B08F-2BCAA785550F}"/>
              </a:ext>
            </a:extLst>
          </p:cNvPr>
          <p:cNvSpPr txBox="1"/>
          <p:nvPr/>
        </p:nvSpPr>
        <p:spPr>
          <a:xfrm>
            <a:off x="4565496" y="3244334"/>
            <a:ext cx="3408218" cy="369332"/>
          </a:xfrm>
          <a:prstGeom prst="rect">
            <a:avLst/>
          </a:prstGeom>
          <a:noFill/>
        </p:spPr>
        <p:txBody>
          <a:bodyPr wrap="square" rtlCol="0">
            <a:spAutoFit/>
          </a:bodyPr>
          <a:lstStyle/>
          <a:p>
            <a:r>
              <a:rPr kumimoji="1" lang="ja-JP" altLang="en-US" sz="1800" kern="1200" dirty="0">
                <a:solidFill>
                  <a:schemeClr val="tx1"/>
                </a:solidFill>
                <a:latin typeface="+mn-lt"/>
                <a:ea typeface="+mn-ea"/>
                <a:cs typeface="+mn-cs"/>
              </a:rPr>
              <a:t>営業からの地域情報吸い上げ</a:t>
            </a:r>
          </a:p>
        </p:txBody>
      </p:sp>
      <p:sp>
        <p:nvSpPr>
          <p:cNvPr id="30" name="正方形/長方形 29">
            <a:extLst>
              <a:ext uri="{FF2B5EF4-FFF2-40B4-BE49-F238E27FC236}">
                <a16:creationId xmlns:a16="http://schemas.microsoft.com/office/drawing/2014/main" id="{85C766DF-1D35-4813-BC18-B7C8322E1BA0}"/>
              </a:ext>
            </a:extLst>
          </p:cNvPr>
          <p:cNvSpPr/>
          <p:nvPr/>
        </p:nvSpPr>
        <p:spPr>
          <a:xfrm>
            <a:off x="9285797" y="1411018"/>
            <a:ext cx="2259195" cy="78259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t>ＰＦＩ</a:t>
            </a:r>
            <a:endParaRPr kumimoji="1" lang="en-US" altLang="ja-JP" dirty="0"/>
          </a:p>
          <a:p>
            <a:pPr algn="ctr"/>
            <a:r>
              <a:rPr kumimoji="1" lang="ja-JP" altLang="en-US" dirty="0"/>
              <a:t>インフォーメーション</a:t>
            </a:r>
          </a:p>
        </p:txBody>
      </p:sp>
      <p:cxnSp>
        <p:nvCxnSpPr>
          <p:cNvPr id="31" name="直線矢印コネクタ 30">
            <a:extLst>
              <a:ext uri="{FF2B5EF4-FFF2-40B4-BE49-F238E27FC236}">
                <a16:creationId xmlns:a16="http://schemas.microsoft.com/office/drawing/2014/main" id="{2192EE8A-959D-478B-8EC0-5EA12C1FAEDF}"/>
              </a:ext>
            </a:extLst>
          </p:cNvPr>
          <p:cNvCxnSpPr>
            <a:cxnSpLocks/>
            <a:stCxn id="30" idx="1"/>
            <a:endCxn id="5" idx="6"/>
          </p:cNvCxnSpPr>
          <p:nvPr/>
        </p:nvCxnSpPr>
        <p:spPr>
          <a:xfrm flipH="1">
            <a:off x="7251590" y="1802314"/>
            <a:ext cx="2034207" cy="1381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B7AAD851-B148-4C89-8DBC-CF74676FEE1F}"/>
              </a:ext>
            </a:extLst>
          </p:cNvPr>
          <p:cNvSpPr txBox="1"/>
          <p:nvPr/>
        </p:nvSpPr>
        <p:spPr>
          <a:xfrm>
            <a:off x="6877215" y="1110187"/>
            <a:ext cx="3171967" cy="369332"/>
          </a:xfrm>
          <a:prstGeom prst="rect">
            <a:avLst/>
          </a:prstGeom>
          <a:noFill/>
        </p:spPr>
        <p:txBody>
          <a:bodyPr wrap="square" rtlCol="0">
            <a:spAutoFit/>
          </a:bodyPr>
          <a:lstStyle/>
          <a:p>
            <a:r>
              <a:rPr kumimoji="1" lang="ja-JP" altLang="en-US" sz="1800" kern="1200" dirty="0">
                <a:solidFill>
                  <a:schemeClr val="tx1"/>
                </a:solidFill>
                <a:latin typeface="+mn-lt"/>
                <a:ea typeface="+mn-ea"/>
                <a:cs typeface="+mn-cs"/>
              </a:rPr>
              <a:t>朝１回のチェック・リスト化</a:t>
            </a:r>
          </a:p>
        </p:txBody>
      </p:sp>
      <p:sp>
        <p:nvSpPr>
          <p:cNvPr id="35" name="テキスト ボックス 34">
            <a:extLst>
              <a:ext uri="{FF2B5EF4-FFF2-40B4-BE49-F238E27FC236}">
                <a16:creationId xmlns:a16="http://schemas.microsoft.com/office/drawing/2014/main" id="{3E64DE3B-652C-4728-81EE-5D34172A1555}"/>
              </a:ext>
            </a:extLst>
          </p:cNvPr>
          <p:cNvSpPr txBox="1"/>
          <p:nvPr/>
        </p:nvSpPr>
        <p:spPr>
          <a:xfrm>
            <a:off x="6846736" y="2193610"/>
            <a:ext cx="4150279" cy="369332"/>
          </a:xfrm>
          <a:prstGeom prst="rect">
            <a:avLst/>
          </a:prstGeom>
          <a:noFill/>
        </p:spPr>
        <p:txBody>
          <a:bodyPr wrap="square" rtlCol="0">
            <a:spAutoFit/>
          </a:bodyPr>
          <a:lstStyle/>
          <a:p>
            <a:r>
              <a:rPr kumimoji="1" lang="ja-JP" altLang="en-US" dirty="0"/>
              <a:t>情報の重要度分析・配信情報の選択</a:t>
            </a:r>
            <a:endParaRPr kumimoji="1" lang="ja-JP" altLang="en-US" sz="1800" kern="1200" dirty="0">
              <a:solidFill>
                <a:schemeClr val="tx1"/>
              </a:solidFill>
              <a:latin typeface="+mn-lt"/>
              <a:ea typeface="+mn-ea"/>
              <a:cs typeface="+mn-cs"/>
            </a:endParaRPr>
          </a:p>
        </p:txBody>
      </p:sp>
      <p:sp>
        <p:nvSpPr>
          <p:cNvPr id="36" name="正方形/長方形 35">
            <a:extLst>
              <a:ext uri="{FF2B5EF4-FFF2-40B4-BE49-F238E27FC236}">
                <a16:creationId xmlns:a16="http://schemas.microsoft.com/office/drawing/2014/main" id="{ED4160A2-E70C-4804-95BE-3DFD31C21EA7}"/>
              </a:ext>
            </a:extLst>
          </p:cNvPr>
          <p:cNvSpPr/>
          <p:nvPr/>
        </p:nvSpPr>
        <p:spPr>
          <a:xfrm>
            <a:off x="872958" y="1058246"/>
            <a:ext cx="3034024" cy="151074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誰か一人でも</a:t>
            </a:r>
            <a:endParaRPr kumimoji="1" lang="en-US" altLang="ja-JP" dirty="0"/>
          </a:p>
          <a:p>
            <a:pPr algn="ctr"/>
            <a:r>
              <a:rPr kumimoji="1" lang="en-US" altLang="ja-JP" dirty="0"/>
              <a:t>PPP/PFI</a:t>
            </a:r>
            <a:r>
              <a:rPr kumimoji="1" lang="ja-JP" altLang="en-US" dirty="0"/>
              <a:t>の世界の把握者</a:t>
            </a:r>
            <a:endParaRPr kumimoji="1" lang="en-US" altLang="ja-JP" dirty="0"/>
          </a:p>
          <a:p>
            <a:pPr algn="ctr"/>
            <a:r>
              <a:rPr kumimoji="1" lang="ja-JP" altLang="en-US" dirty="0"/>
              <a:t>（最初は素人でも、やってるとプロになる。始めないといつまでも素人のまま）</a:t>
            </a:r>
          </a:p>
        </p:txBody>
      </p:sp>
      <p:sp>
        <p:nvSpPr>
          <p:cNvPr id="37" name="楕円 36">
            <a:extLst>
              <a:ext uri="{FF2B5EF4-FFF2-40B4-BE49-F238E27FC236}">
                <a16:creationId xmlns:a16="http://schemas.microsoft.com/office/drawing/2014/main" id="{4EB74D06-8E28-46AD-8BEB-A443AD967B56}"/>
              </a:ext>
            </a:extLst>
          </p:cNvPr>
          <p:cNvSpPr/>
          <p:nvPr/>
        </p:nvSpPr>
        <p:spPr>
          <a:xfrm>
            <a:off x="630141" y="4730720"/>
            <a:ext cx="3517910" cy="170333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全社的検討会議</a:t>
            </a:r>
            <a:endParaRPr kumimoji="1" lang="en-US" altLang="ja-JP" dirty="0"/>
          </a:p>
          <a:p>
            <a:pPr algn="ctr"/>
            <a:endParaRPr kumimoji="1" lang="en-US" altLang="ja-JP" dirty="0"/>
          </a:p>
          <a:p>
            <a:pPr algn="ctr"/>
            <a:r>
              <a:rPr kumimoji="1" lang="ja-JP" altLang="en-US" dirty="0"/>
              <a:t>月１、四半期、半期</a:t>
            </a:r>
          </a:p>
        </p:txBody>
      </p:sp>
      <p:cxnSp>
        <p:nvCxnSpPr>
          <p:cNvPr id="38" name="直線矢印コネクタ 37">
            <a:extLst>
              <a:ext uri="{FF2B5EF4-FFF2-40B4-BE49-F238E27FC236}">
                <a16:creationId xmlns:a16="http://schemas.microsoft.com/office/drawing/2014/main" id="{6BDD8D47-55B6-4888-AB6B-ABCF7AAC39B0}"/>
              </a:ext>
            </a:extLst>
          </p:cNvPr>
          <p:cNvCxnSpPr>
            <a:cxnSpLocks/>
            <a:stCxn id="36" idx="2"/>
            <a:endCxn id="37" idx="0"/>
          </p:cNvCxnSpPr>
          <p:nvPr/>
        </p:nvCxnSpPr>
        <p:spPr>
          <a:xfrm flipH="1">
            <a:off x="2389096" y="2568995"/>
            <a:ext cx="874" cy="216172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1" name="テキスト ボックス 40">
            <a:extLst>
              <a:ext uri="{FF2B5EF4-FFF2-40B4-BE49-F238E27FC236}">
                <a16:creationId xmlns:a16="http://schemas.microsoft.com/office/drawing/2014/main" id="{961C146E-8091-4413-A687-1C049A864084}"/>
              </a:ext>
            </a:extLst>
          </p:cNvPr>
          <p:cNvSpPr txBox="1"/>
          <p:nvPr/>
        </p:nvSpPr>
        <p:spPr>
          <a:xfrm>
            <a:off x="480512" y="3014375"/>
            <a:ext cx="3839484" cy="1477328"/>
          </a:xfrm>
          <a:prstGeom prst="rect">
            <a:avLst/>
          </a:prstGeom>
          <a:noFill/>
        </p:spPr>
        <p:txBody>
          <a:bodyPr wrap="square" rtlCol="0">
            <a:spAutoFit/>
          </a:bodyPr>
          <a:lstStyle/>
          <a:p>
            <a:r>
              <a:rPr kumimoji="1" lang="ja-JP" altLang="en-US" sz="1800" kern="1200" dirty="0">
                <a:solidFill>
                  <a:schemeClr val="tx1"/>
                </a:solidFill>
                <a:latin typeface="+mn-lt"/>
                <a:ea typeface="+mn-ea"/>
                <a:cs typeface="+mn-cs"/>
              </a:rPr>
              <a:t>意見具申：決定具申：アドバイス</a:t>
            </a:r>
            <a:endParaRPr kumimoji="1" lang="en-US" altLang="ja-JP" sz="1800" kern="1200" dirty="0">
              <a:solidFill>
                <a:schemeClr val="tx1"/>
              </a:solidFill>
              <a:latin typeface="+mn-lt"/>
              <a:ea typeface="+mn-ea"/>
              <a:cs typeface="+mn-cs"/>
            </a:endParaRPr>
          </a:p>
          <a:p>
            <a:r>
              <a:rPr kumimoji="1" lang="ja-JP" altLang="en-US" dirty="0"/>
              <a:t>決定者・経営層は、多くは素人もしくは</a:t>
            </a:r>
            <a:endParaRPr kumimoji="1" lang="en-US" altLang="ja-JP" dirty="0"/>
          </a:p>
          <a:p>
            <a:r>
              <a:rPr kumimoji="1" lang="ja-JP" altLang="en-US" dirty="0"/>
              <a:t>古い時代のプロ</a:t>
            </a:r>
            <a:endParaRPr kumimoji="1" lang="en-US" altLang="ja-JP" dirty="0"/>
          </a:p>
          <a:p>
            <a:r>
              <a:rPr kumimoji="1" lang="ja-JP" altLang="en-US" dirty="0"/>
              <a:t>少し古い</a:t>
            </a:r>
            <a:endParaRPr kumimoji="1" lang="en-US" altLang="ja-JP" dirty="0"/>
          </a:p>
          <a:p>
            <a:r>
              <a:rPr kumimoji="1" lang="ja-JP" altLang="en-US" sz="1800" kern="1200" dirty="0">
                <a:solidFill>
                  <a:schemeClr val="tx1"/>
                </a:solidFill>
                <a:latin typeface="+mn-lt"/>
                <a:ea typeface="+mn-ea"/>
                <a:cs typeface="+mn-cs"/>
              </a:rPr>
              <a:t>プロとして、説明・説得</a:t>
            </a:r>
          </a:p>
        </p:txBody>
      </p:sp>
      <p:sp>
        <p:nvSpPr>
          <p:cNvPr id="42" name="正方形/長方形 41">
            <a:extLst>
              <a:ext uri="{FF2B5EF4-FFF2-40B4-BE49-F238E27FC236}">
                <a16:creationId xmlns:a16="http://schemas.microsoft.com/office/drawing/2014/main" id="{D9BE8465-AE3C-441D-98BD-6E2B74340BDD}"/>
              </a:ext>
            </a:extLst>
          </p:cNvPr>
          <p:cNvSpPr/>
          <p:nvPr/>
        </p:nvSpPr>
        <p:spPr>
          <a:xfrm>
            <a:off x="4415320" y="4881715"/>
            <a:ext cx="4870477" cy="161115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地域活動の指示</a:t>
            </a:r>
            <a:endParaRPr kumimoji="1" lang="en-US" altLang="ja-JP" dirty="0"/>
          </a:p>
          <a:p>
            <a:pPr algn="ctr"/>
            <a:endParaRPr kumimoji="1" lang="en-US" altLang="ja-JP" dirty="0"/>
          </a:p>
          <a:p>
            <a:pPr algn="ctr"/>
            <a:r>
              <a:rPr kumimoji="1" lang="ja-JP" altLang="en-US" dirty="0"/>
              <a:t>地域での人脈・社脈形成</a:t>
            </a:r>
            <a:endParaRPr kumimoji="1" lang="en-US" altLang="ja-JP" dirty="0"/>
          </a:p>
          <a:p>
            <a:pPr algn="ctr"/>
            <a:r>
              <a:rPr kumimoji="1" lang="ja-JP" altLang="en-US" dirty="0"/>
              <a:t>コネクション情報</a:t>
            </a:r>
            <a:endParaRPr kumimoji="1" lang="en-US" altLang="ja-JP" dirty="0"/>
          </a:p>
          <a:p>
            <a:pPr algn="ctr"/>
            <a:r>
              <a:rPr kumimoji="1" lang="ja-JP" altLang="en-US" dirty="0"/>
              <a:t>案件ごとの必要人脈・社脈</a:t>
            </a:r>
          </a:p>
        </p:txBody>
      </p:sp>
      <p:cxnSp>
        <p:nvCxnSpPr>
          <p:cNvPr id="43" name="直線矢印コネクタ 42">
            <a:extLst>
              <a:ext uri="{FF2B5EF4-FFF2-40B4-BE49-F238E27FC236}">
                <a16:creationId xmlns:a16="http://schemas.microsoft.com/office/drawing/2014/main" id="{44D8EB8E-DA02-413E-A7E1-C8F842E2C4AF}"/>
              </a:ext>
            </a:extLst>
          </p:cNvPr>
          <p:cNvCxnSpPr>
            <a:cxnSpLocks/>
            <a:stCxn id="36" idx="3"/>
            <a:endCxn id="5" idx="2"/>
          </p:cNvCxnSpPr>
          <p:nvPr/>
        </p:nvCxnSpPr>
        <p:spPr>
          <a:xfrm>
            <a:off x="3906982" y="1813621"/>
            <a:ext cx="686221" cy="2504"/>
          </a:xfrm>
          <a:prstGeom prst="straightConnector1">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22137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C0FD0D1-A57F-40F9-B8C5-8DED278C3838}"/>
              </a:ext>
            </a:extLst>
          </p:cNvPr>
          <p:cNvSpPr>
            <a:spLocks noGrp="1"/>
          </p:cNvSpPr>
          <p:nvPr>
            <p:ph type="title"/>
          </p:nvPr>
        </p:nvSpPr>
        <p:spPr>
          <a:xfrm>
            <a:off x="838200" y="365125"/>
            <a:ext cx="10515600" cy="524787"/>
          </a:xfrm>
        </p:spPr>
        <p:style>
          <a:lnRef idx="2">
            <a:schemeClr val="accent2"/>
          </a:lnRef>
          <a:fillRef idx="1">
            <a:schemeClr val="lt1"/>
          </a:fillRef>
          <a:effectRef idx="0">
            <a:schemeClr val="accent2"/>
          </a:effectRef>
          <a:fontRef idx="minor">
            <a:schemeClr val="dk1"/>
          </a:fontRef>
        </p:style>
        <p:txBody>
          <a:bodyPr>
            <a:normAutofit fontScale="90000"/>
          </a:bodyPr>
          <a:lstStyle/>
          <a:p>
            <a:r>
              <a:rPr kumimoji="1" lang="ja-JP" altLang="en-US" dirty="0"/>
              <a:t>情報の大切さ</a:t>
            </a:r>
          </a:p>
        </p:txBody>
      </p:sp>
      <p:sp>
        <p:nvSpPr>
          <p:cNvPr id="3" name="楕円 2">
            <a:extLst>
              <a:ext uri="{FF2B5EF4-FFF2-40B4-BE49-F238E27FC236}">
                <a16:creationId xmlns:a16="http://schemas.microsoft.com/office/drawing/2014/main" id="{67C44EC3-1556-4835-AA31-612DC8442A3F}"/>
              </a:ext>
            </a:extLst>
          </p:cNvPr>
          <p:cNvSpPr/>
          <p:nvPr/>
        </p:nvSpPr>
        <p:spPr>
          <a:xfrm>
            <a:off x="298173" y="1280159"/>
            <a:ext cx="2460929" cy="120064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dirty="0"/>
              <a:t>PFI</a:t>
            </a:r>
            <a:r>
              <a:rPr kumimoji="1" lang="ja-JP" altLang="en-US" dirty="0"/>
              <a:t>業界で</a:t>
            </a:r>
            <a:endParaRPr kumimoji="1" lang="en-US" altLang="ja-JP" dirty="0"/>
          </a:p>
          <a:p>
            <a:pPr algn="ctr"/>
            <a:r>
              <a:rPr kumimoji="1" lang="ja-JP" altLang="en-US" dirty="0"/>
              <a:t>生きる</a:t>
            </a:r>
            <a:endParaRPr kumimoji="1" lang="en-US" altLang="ja-JP" dirty="0"/>
          </a:p>
          <a:p>
            <a:pPr algn="ctr"/>
            <a:r>
              <a:rPr kumimoji="1" lang="ja-JP" altLang="en-US" dirty="0"/>
              <a:t>業界人になる</a:t>
            </a:r>
          </a:p>
        </p:txBody>
      </p:sp>
      <p:sp>
        <p:nvSpPr>
          <p:cNvPr id="4" name="四角形: 角を丸くする 3">
            <a:extLst>
              <a:ext uri="{FF2B5EF4-FFF2-40B4-BE49-F238E27FC236}">
                <a16:creationId xmlns:a16="http://schemas.microsoft.com/office/drawing/2014/main" id="{FD5C0F19-4117-41D4-9FC3-0356C98BA960}"/>
              </a:ext>
            </a:extLst>
          </p:cNvPr>
          <p:cNvSpPr/>
          <p:nvPr/>
        </p:nvSpPr>
        <p:spPr>
          <a:xfrm>
            <a:off x="3273204" y="1280159"/>
            <a:ext cx="2217172" cy="120064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年に</a:t>
            </a:r>
            <a:r>
              <a:rPr kumimoji="1" lang="en-US" altLang="ja-JP" dirty="0"/>
              <a:t>1</a:t>
            </a:r>
            <a:r>
              <a:rPr kumimoji="1" lang="ja-JP" altLang="en-US" dirty="0"/>
              <a:t>回、</a:t>
            </a:r>
            <a:r>
              <a:rPr kumimoji="1" lang="en-US" altLang="ja-JP" dirty="0"/>
              <a:t>2</a:t>
            </a:r>
            <a:r>
              <a:rPr kumimoji="1" lang="ja-JP" altLang="en-US" dirty="0"/>
              <a:t>回の</a:t>
            </a:r>
            <a:endParaRPr kumimoji="1" lang="en-US" altLang="ja-JP" dirty="0"/>
          </a:p>
          <a:p>
            <a:pPr algn="ctr"/>
            <a:r>
              <a:rPr kumimoji="1" lang="ja-JP" altLang="en-US" dirty="0"/>
              <a:t>応募で</a:t>
            </a:r>
            <a:endParaRPr kumimoji="1" lang="en-US" altLang="ja-JP" dirty="0"/>
          </a:p>
          <a:p>
            <a:pPr algn="ctr"/>
            <a:r>
              <a:rPr kumimoji="1" lang="ja-JP" altLang="en-US" dirty="0"/>
              <a:t>なれるでしょうか？</a:t>
            </a:r>
          </a:p>
        </p:txBody>
      </p:sp>
      <p:sp>
        <p:nvSpPr>
          <p:cNvPr id="5" name="四角形: 角を丸くする 4">
            <a:extLst>
              <a:ext uri="{FF2B5EF4-FFF2-40B4-BE49-F238E27FC236}">
                <a16:creationId xmlns:a16="http://schemas.microsoft.com/office/drawing/2014/main" id="{DF14DACF-FC70-4A30-B04A-53854CC4174B}"/>
              </a:ext>
            </a:extLst>
          </p:cNvPr>
          <p:cNvSpPr/>
          <p:nvPr/>
        </p:nvSpPr>
        <p:spPr>
          <a:xfrm>
            <a:off x="6096000" y="1280159"/>
            <a:ext cx="2604053" cy="5247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より多くの案件の経験</a:t>
            </a:r>
          </a:p>
        </p:txBody>
      </p:sp>
      <p:sp>
        <p:nvSpPr>
          <p:cNvPr id="6" name="四角形: 角を丸くする 5">
            <a:extLst>
              <a:ext uri="{FF2B5EF4-FFF2-40B4-BE49-F238E27FC236}">
                <a16:creationId xmlns:a16="http://schemas.microsoft.com/office/drawing/2014/main" id="{3DF2CF88-CA51-48B7-B94E-150E5F766405}"/>
              </a:ext>
            </a:extLst>
          </p:cNvPr>
          <p:cNvSpPr/>
          <p:nvPr/>
        </p:nvSpPr>
        <p:spPr>
          <a:xfrm>
            <a:off x="8973046" y="1280160"/>
            <a:ext cx="2604053" cy="120064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年</a:t>
            </a:r>
            <a:r>
              <a:rPr kumimoji="1" lang="en-US" altLang="ja-JP" dirty="0"/>
              <a:t>50</a:t>
            </a:r>
            <a:r>
              <a:rPr kumimoji="1" lang="ja-JP" altLang="en-US" dirty="0"/>
              <a:t>件以上の</a:t>
            </a:r>
            <a:r>
              <a:rPr kumimoji="1" lang="en-US" altLang="ja-JP" dirty="0"/>
              <a:t>PFI</a:t>
            </a:r>
          </a:p>
          <a:p>
            <a:pPr algn="ctr"/>
            <a:r>
              <a:rPr kumimoji="1" lang="ja-JP" altLang="en-US" dirty="0"/>
              <a:t>いくつ挑戦できるか？</a:t>
            </a:r>
            <a:endParaRPr kumimoji="1" lang="en-US" altLang="ja-JP" dirty="0"/>
          </a:p>
          <a:p>
            <a:pPr algn="ctr"/>
            <a:r>
              <a:rPr kumimoji="1" lang="ja-JP" altLang="en-US" dirty="0"/>
              <a:t>いくつ勝ち</a:t>
            </a:r>
            <a:endParaRPr kumimoji="1" lang="en-US" altLang="ja-JP" dirty="0"/>
          </a:p>
          <a:p>
            <a:pPr algn="ctr"/>
            <a:r>
              <a:rPr kumimoji="1" lang="ja-JP" altLang="en-US" dirty="0"/>
              <a:t>いくつ負けるか</a:t>
            </a:r>
            <a:endParaRPr kumimoji="1" lang="en-US" altLang="ja-JP" dirty="0"/>
          </a:p>
        </p:txBody>
      </p:sp>
      <p:sp>
        <p:nvSpPr>
          <p:cNvPr id="7" name="楕円 6">
            <a:extLst>
              <a:ext uri="{FF2B5EF4-FFF2-40B4-BE49-F238E27FC236}">
                <a16:creationId xmlns:a16="http://schemas.microsoft.com/office/drawing/2014/main" id="{5E4ABD79-45BE-411C-9074-323B908A5109}"/>
              </a:ext>
            </a:extLst>
          </p:cNvPr>
          <p:cNvSpPr/>
          <p:nvPr/>
        </p:nvSpPr>
        <p:spPr>
          <a:xfrm>
            <a:off x="291547" y="2704768"/>
            <a:ext cx="2460929" cy="120064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勝つために</a:t>
            </a:r>
          </a:p>
        </p:txBody>
      </p:sp>
      <p:sp>
        <p:nvSpPr>
          <p:cNvPr id="8" name="四角形: 角を丸くする 7">
            <a:extLst>
              <a:ext uri="{FF2B5EF4-FFF2-40B4-BE49-F238E27FC236}">
                <a16:creationId xmlns:a16="http://schemas.microsoft.com/office/drawing/2014/main" id="{5785A092-BBB4-45A1-A9D2-6035B104610B}"/>
              </a:ext>
            </a:extLst>
          </p:cNvPr>
          <p:cNvSpPr/>
          <p:nvPr/>
        </p:nvSpPr>
        <p:spPr>
          <a:xfrm>
            <a:off x="3273204" y="2752476"/>
            <a:ext cx="2194646" cy="120064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弱いメンバーで</a:t>
            </a:r>
            <a:endParaRPr kumimoji="1" lang="en-US" altLang="ja-JP" dirty="0"/>
          </a:p>
          <a:p>
            <a:pPr algn="ctr"/>
            <a:r>
              <a:rPr kumimoji="1" lang="ja-JP" altLang="en-US" dirty="0"/>
              <a:t>勝てるでしょうか？</a:t>
            </a:r>
          </a:p>
        </p:txBody>
      </p:sp>
      <p:sp>
        <p:nvSpPr>
          <p:cNvPr id="9" name="四角形: 角を丸くする 8">
            <a:extLst>
              <a:ext uri="{FF2B5EF4-FFF2-40B4-BE49-F238E27FC236}">
                <a16:creationId xmlns:a16="http://schemas.microsoft.com/office/drawing/2014/main" id="{1A3877BF-9FD6-4F5E-B869-1C0C65DC1357}"/>
              </a:ext>
            </a:extLst>
          </p:cNvPr>
          <p:cNvSpPr/>
          <p:nvPr/>
        </p:nvSpPr>
        <p:spPr>
          <a:xfrm>
            <a:off x="6089376" y="2792234"/>
            <a:ext cx="2604053" cy="5247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より多くの企業情報</a:t>
            </a:r>
            <a:endParaRPr kumimoji="1" lang="en-US" altLang="ja-JP" dirty="0"/>
          </a:p>
          <a:p>
            <a:pPr algn="ctr"/>
            <a:r>
              <a:rPr kumimoji="1" lang="ja-JP" altLang="en-US" dirty="0"/>
              <a:t>コンタクト選択肢</a:t>
            </a:r>
          </a:p>
        </p:txBody>
      </p:sp>
      <p:sp>
        <p:nvSpPr>
          <p:cNvPr id="10" name="四角形: 角を丸くする 9">
            <a:extLst>
              <a:ext uri="{FF2B5EF4-FFF2-40B4-BE49-F238E27FC236}">
                <a16:creationId xmlns:a16="http://schemas.microsoft.com/office/drawing/2014/main" id="{50140554-6567-41E0-ABBE-5E21793A0B41}"/>
              </a:ext>
            </a:extLst>
          </p:cNvPr>
          <p:cNvSpPr/>
          <p:nvPr/>
        </p:nvSpPr>
        <p:spPr>
          <a:xfrm>
            <a:off x="6090701" y="3429664"/>
            <a:ext cx="2604053" cy="5247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あなたの企業が</a:t>
            </a:r>
            <a:endParaRPr kumimoji="1" lang="en-US" altLang="ja-JP" dirty="0"/>
          </a:p>
          <a:p>
            <a:pPr algn="ctr"/>
            <a:r>
              <a:rPr kumimoji="1" lang="ja-JP" altLang="en-US" dirty="0"/>
              <a:t>選ばれるための情報</a:t>
            </a:r>
            <a:endParaRPr kumimoji="1" lang="en-US" altLang="ja-JP" dirty="0"/>
          </a:p>
        </p:txBody>
      </p:sp>
      <p:sp>
        <p:nvSpPr>
          <p:cNvPr id="11" name="四角形: 角を丸くする 10">
            <a:extLst>
              <a:ext uri="{FF2B5EF4-FFF2-40B4-BE49-F238E27FC236}">
                <a16:creationId xmlns:a16="http://schemas.microsoft.com/office/drawing/2014/main" id="{0C076B5E-6E31-4C10-8FF6-CEDB1654F329}"/>
              </a:ext>
            </a:extLst>
          </p:cNvPr>
          <p:cNvSpPr/>
          <p:nvPr/>
        </p:nvSpPr>
        <p:spPr>
          <a:xfrm>
            <a:off x="8982327" y="2744525"/>
            <a:ext cx="2604053" cy="120064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企業とのつながり</a:t>
            </a:r>
            <a:endParaRPr kumimoji="1" lang="en-US" altLang="ja-JP" dirty="0"/>
          </a:p>
          <a:p>
            <a:pPr algn="ctr"/>
            <a:r>
              <a:rPr kumimoji="1" lang="ja-JP" altLang="en-US" dirty="0"/>
              <a:t>敵企業の情報</a:t>
            </a:r>
            <a:endParaRPr kumimoji="1" lang="en-US" altLang="ja-JP" dirty="0"/>
          </a:p>
          <a:p>
            <a:pPr algn="ctr"/>
            <a:r>
              <a:rPr kumimoji="1" lang="ja-JP" altLang="en-US" dirty="0"/>
              <a:t>選ばれる強みは</a:t>
            </a:r>
            <a:endParaRPr kumimoji="1" lang="en-US" altLang="ja-JP" dirty="0"/>
          </a:p>
          <a:p>
            <a:pPr algn="ctr"/>
            <a:r>
              <a:rPr kumimoji="1" lang="ja-JP" altLang="en-US" dirty="0"/>
              <a:t>コンタクト維持とは</a:t>
            </a:r>
            <a:endParaRPr kumimoji="1" lang="en-US" altLang="ja-JP" dirty="0"/>
          </a:p>
        </p:txBody>
      </p:sp>
      <p:sp>
        <p:nvSpPr>
          <p:cNvPr id="12" name="四角形: 角を丸くする 11">
            <a:extLst>
              <a:ext uri="{FF2B5EF4-FFF2-40B4-BE49-F238E27FC236}">
                <a16:creationId xmlns:a16="http://schemas.microsoft.com/office/drawing/2014/main" id="{0585CD1E-736F-4261-B7CE-502946174A76}"/>
              </a:ext>
            </a:extLst>
          </p:cNvPr>
          <p:cNvSpPr/>
          <p:nvPr/>
        </p:nvSpPr>
        <p:spPr>
          <a:xfrm>
            <a:off x="6105278" y="1957346"/>
            <a:ext cx="2604053" cy="5247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全国案件の取り組み</a:t>
            </a:r>
          </a:p>
        </p:txBody>
      </p:sp>
      <p:sp>
        <p:nvSpPr>
          <p:cNvPr id="13" name="正方形/長方形 12">
            <a:extLst>
              <a:ext uri="{FF2B5EF4-FFF2-40B4-BE49-F238E27FC236}">
                <a16:creationId xmlns:a16="http://schemas.microsoft.com/office/drawing/2014/main" id="{187BE795-ABC3-456B-9140-8C6A5950D80A}"/>
              </a:ext>
            </a:extLst>
          </p:cNvPr>
          <p:cNvSpPr/>
          <p:nvPr/>
        </p:nvSpPr>
        <p:spPr>
          <a:xfrm>
            <a:off x="381663" y="4224793"/>
            <a:ext cx="11052313" cy="62815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t>多くの案件にチャレンジするために情報がいる</a:t>
            </a:r>
            <a:endParaRPr kumimoji="1" lang="en-US" altLang="ja-JP" dirty="0"/>
          </a:p>
          <a:p>
            <a:pPr algn="ctr"/>
            <a:r>
              <a:rPr kumimoji="1" lang="ja-JP" altLang="en-US" dirty="0"/>
              <a:t>①案件情報をより早く　②企業情報をより多く</a:t>
            </a:r>
          </a:p>
        </p:txBody>
      </p:sp>
      <p:sp>
        <p:nvSpPr>
          <p:cNvPr id="14" name="正方形/長方形 13">
            <a:extLst>
              <a:ext uri="{FF2B5EF4-FFF2-40B4-BE49-F238E27FC236}">
                <a16:creationId xmlns:a16="http://schemas.microsoft.com/office/drawing/2014/main" id="{DA21C082-39F6-428F-B384-0B9DF36C7671}"/>
              </a:ext>
            </a:extLst>
          </p:cNvPr>
          <p:cNvSpPr/>
          <p:nvPr/>
        </p:nvSpPr>
        <p:spPr>
          <a:xfrm>
            <a:off x="398894" y="5116665"/>
            <a:ext cx="11052313" cy="62815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t>日常的に情報収集する組織もしくは人がいて、毎日</a:t>
            </a:r>
            <a:r>
              <a:rPr kumimoji="1" lang="en-US" altLang="ja-JP" dirty="0"/>
              <a:t>1</a:t>
            </a:r>
            <a:r>
              <a:rPr kumimoji="1" lang="ja-JP" altLang="en-US" dirty="0"/>
              <a:t>時間情報を集めて！</a:t>
            </a:r>
            <a:endParaRPr kumimoji="1" lang="en-US" altLang="ja-JP" dirty="0"/>
          </a:p>
          <a:p>
            <a:pPr algn="ctr"/>
            <a:r>
              <a:rPr kumimoji="1" lang="ja-JP" altLang="en-US" dirty="0"/>
              <a:t>集めた情報を全社で共有するための仕組み：受け取った人が意志決断できる経営判断</a:t>
            </a:r>
          </a:p>
        </p:txBody>
      </p:sp>
      <p:sp>
        <p:nvSpPr>
          <p:cNvPr id="15" name="正方形/長方形 14">
            <a:extLst>
              <a:ext uri="{FF2B5EF4-FFF2-40B4-BE49-F238E27FC236}">
                <a16:creationId xmlns:a16="http://schemas.microsoft.com/office/drawing/2014/main" id="{B3CA1A13-D229-46A5-8BC5-88C9DB40C71C}"/>
              </a:ext>
            </a:extLst>
          </p:cNvPr>
          <p:cNvSpPr/>
          <p:nvPr/>
        </p:nvSpPr>
        <p:spPr>
          <a:xfrm>
            <a:off x="416125" y="5889268"/>
            <a:ext cx="11052313" cy="62815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a:t>自社情報</a:t>
            </a:r>
            <a:endParaRPr kumimoji="1" lang="en-US" altLang="ja-JP" dirty="0"/>
          </a:p>
          <a:p>
            <a:pPr algn="ctr"/>
            <a:r>
              <a:rPr kumimoji="1" lang="ja-JP" altLang="en-US" dirty="0"/>
              <a:t>何が、参加を阻んでいるのか：誤解に基づくハードル：リスク・金がかかる・ただのおびえ</a:t>
            </a:r>
          </a:p>
        </p:txBody>
      </p:sp>
    </p:spTree>
    <p:extLst>
      <p:ext uri="{BB962C8B-B14F-4D97-AF65-F5344CB8AC3E}">
        <p14:creationId xmlns:p14="http://schemas.microsoft.com/office/powerpoint/2010/main" val="11651672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D0BAF373-98FE-4528-B335-C16F13F00208}"/>
              </a:ext>
            </a:extLst>
          </p:cNvPr>
          <p:cNvSpPr>
            <a:spLocks noGrp="1"/>
          </p:cNvSpPr>
          <p:nvPr>
            <p:ph type="title"/>
          </p:nvPr>
        </p:nvSpPr>
        <p:spPr>
          <a:xfrm>
            <a:off x="896440" y="365126"/>
            <a:ext cx="10515600" cy="450264"/>
          </a:xfrm>
        </p:spPr>
        <p:style>
          <a:lnRef idx="2">
            <a:schemeClr val="accent2"/>
          </a:lnRef>
          <a:fillRef idx="1">
            <a:schemeClr val="lt1"/>
          </a:fillRef>
          <a:effectRef idx="0">
            <a:schemeClr val="accent2"/>
          </a:effectRef>
          <a:fontRef idx="minor">
            <a:schemeClr val="dk1"/>
          </a:fontRef>
        </p:style>
        <p:txBody>
          <a:bodyPr>
            <a:normAutofit fontScale="90000"/>
          </a:bodyPr>
          <a:lstStyle/>
          <a:p>
            <a:r>
              <a:rPr kumimoji="1" lang="ja-JP" altLang="en-US" dirty="0"/>
              <a:t>情報整理原票：１９１２１０現在</a:t>
            </a:r>
          </a:p>
        </p:txBody>
      </p:sp>
      <p:sp>
        <p:nvSpPr>
          <p:cNvPr id="4" name="コンテンツ プレースホルダー 3">
            <a:extLst>
              <a:ext uri="{FF2B5EF4-FFF2-40B4-BE49-F238E27FC236}">
                <a16:creationId xmlns:a16="http://schemas.microsoft.com/office/drawing/2014/main" id="{0B499CB9-C513-4BB5-AE23-AFEE33DBF968}"/>
              </a:ext>
            </a:extLst>
          </p:cNvPr>
          <p:cNvSpPr>
            <a:spLocks noGrp="1"/>
          </p:cNvSpPr>
          <p:nvPr>
            <p:ph idx="1"/>
          </p:nvPr>
        </p:nvSpPr>
        <p:spPr>
          <a:xfrm>
            <a:off x="426027" y="1143000"/>
            <a:ext cx="11419609" cy="5033963"/>
          </a:xfrm>
        </p:spPr>
        <p:txBody>
          <a:bodyPr>
            <a:normAutofit fontScale="85000" lnSpcReduction="20000"/>
          </a:bodyPr>
          <a:lstStyle/>
          <a:p>
            <a:r>
              <a:rPr kumimoji="1" lang="ja-JP" altLang="en-US" dirty="0"/>
              <a:t>１．通しＮｏ．</a:t>
            </a:r>
            <a:endParaRPr kumimoji="1" lang="en-US" altLang="ja-JP" dirty="0"/>
          </a:p>
          <a:p>
            <a:r>
              <a:rPr lang="ja-JP" altLang="en-US" dirty="0"/>
              <a:t>２．最初に情報に接した年月日：１９１２１００１</a:t>
            </a:r>
            <a:endParaRPr lang="en-US" altLang="ja-JP" dirty="0"/>
          </a:p>
          <a:p>
            <a:r>
              <a:rPr kumimoji="1" lang="ja-JP" altLang="en-US" dirty="0"/>
              <a:t>３．都道府県名</a:t>
            </a:r>
            <a:r>
              <a:rPr kumimoji="1" lang="en-US" altLang="ja-JP" dirty="0"/>
              <a:t>		</a:t>
            </a:r>
            <a:r>
              <a:rPr kumimoji="1" lang="ja-JP" altLang="en-US" dirty="0"/>
              <a:t>神奈川県</a:t>
            </a:r>
            <a:endParaRPr kumimoji="1" lang="en-US" altLang="ja-JP" dirty="0"/>
          </a:p>
          <a:p>
            <a:r>
              <a:rPr lang="ja-JP" altLang="en-US" dirty="0"/>
              <a:t>４．発注自治体名</a:t>
            </a:r>
            <a:r>
              <a:rPr lang="en-US" altLang="ja-JP" dirty="0"/>
              <a:t>	</a:t>
            </a:r>
            <a:r>
              <a:rPr lang="ja-JP" altLang="en-US" dirty="0"/>
              <a:t>山北町</a:t>
            </a:r>
            <a:r>
              <a:rPr lang="en-US" altLang="ja-JP" dirty="0"/>
              <a:t>	</a:t>
            </a:r>
            <a:r>
              <a:rPr lang="ja-JP" altLang="en-US" dirty="0"/>
              <a:t>定住対策室　〇〇</a:t>
            </a:r>
            <a:endParaRPr lang="en-US" altLang="ja-JP" dirty="0"/>
          </a:p>
          <a:p>
            <a:r>
              <a:rPr kumimoji="1" lang="ja-JP" altLang="en-US" dirty="0"/>
              <a:t>５．案件</a:t>
            </a:r>
            <a:r>
              <a:rPr kumimoji="1" lang="en-US" altLang="ja-JP" dirty="0"/>
              <a:t>			</a:t>
            </a:r>
            <a:r>
              <a:rPr kumimoji="1" lang="ja-JP" altLang="en-US" dirty="0"/>
              <a:t>水上地区定住促進住宅</a:t>
            </a:r>
            <a:endParaRPr kumimoji="1" lang="en-US" altLang="ja-JP" dirty="0"/>
          </a:p>
          <a:p>
            <a:r>
              <a:rPr kumimoji="1" lang="ja-JP" altLang="en-US" dirty="0"/>
              <a:t>６．ステータス</a:t>
            </a:r>
            <a:r>
              <a:rPr kumimoji="1" lang="en-US" altLang="ja-JP" dirty="0"/>
              <a:t>		</a:t>
            </a:r>
            <a:r>
              <a:rPr kumimoji="1" lang="ja-JP" altLang="en-US" dirty="0"/>
              <a:t>基礎・実施・説明・募集・・・・・落札。講評：中断・消去</a:t>
            </a:r>
            <a:endParaRPr kumimoji="1" lang="en-US" altLang="ja-JP" dirty="0"/>
          </a:p>
          <a:p>
            <a:r>
              <a:rPr lang="ja-JP" altLang="en-US" dirty="0"/>
              <a:t>７．自社担当</a:t>
            </a:r>
            <a:r>
              <a:rPr lang="en-US" altLang="ja-JP" dirty="0"/>
              <a:t>		</a:t>
            </a:r>
            <a:r>
              <a:rPr lang="ja-JP" altLang="en-US" dirty="0"/>
              <a:t>横浜支店　〇〇</a:t>
            </a:r>
            <a:endParaRPr lang="en-US" altLang="ja-JP" dirty="0"/>
          </a:p>
          <a:p>
            <a:r>
              <a:rPr kumimoji="1" lang="ja-JP" altLang="en-US" dirty="0"/>
              <a:t>８．取り組み</a:t>
            </a:r>
            <a:r>
              <a:rPr kumimoji="1" lang="en-US" altLang="ja-JP" dirty="0"/>
              <a:t>		N.P.G</a:t>
            </a:r>
            <a:r>
              <a:rPr kumimoji="1" lang="ja-JP" altLang="en-US" dirty="0"/>
              <a:t>：代・構・協・Ａ</a:t>
            </a:r>
            <a:endParaRPr kumimoji="1" lang="en-US" altLang="ja-JP" dirty="0"/>
          </a:p>
          <a:p>
            <a:r>
              <a:rPr kumimoji="1" lang="ja-JP" altLang="en-US" dirty="0"/>
              <a:t>９．リーダー</a:t>
            </a:r>
            <a:r>
              <a:rPr kumimoji="1" lang="en-US" altLang="ja-JP" dirty="0"/>
              <a:t>		</a:t>
            </a:r>
            <a:r>
              <a:rPr kumimoji="1" lang="ja-JP" altLang="en-US" dirty="0"/>
              <a:t>○○（だれに責任をもたせてやるか：決定者・経営者の人選責任）</a:t>
            </a:r>
            <a:endParaRPr kumimoji="1" lang="en-US" altLang="ja-JP" dirty="0"/>
          </a:p>
          <a:p>
            <a:r>
              <a:rPr lang="en-US" altLang="ja-JP" dirty="0"/>
              <a:t>10.</a:t>
            </a:r>
            <a:r>
              <a:rPr lang="ja-JP" altLang="en-US" dirty="0"/>
              <a:t>チーム組成</a:t>
            </a:r>
            <a:r>
              <a:rPr lang="en-US" altLang="ja-JP" dirty="0"/>
              <a:t>		</a:t>
            </a:r>
            <a:r>
              <a:rPr lang="ja-JP" altLang="en-US" dirty="0"/>
              <a:t>代表・設計・建設・維持・運営・不動産・テナント</a:t>
            </a:r>
            <a:endParaRPr lang="en-US" altLang="ja-JP" dirty="0"/>
          </a:p>
          <a:p>
            <a:r>
              <a:rPr lang="en-US" altLang="ja-JP" dirty="0"/>
              <a:t>11.</a:t>
            </a:r>
            <a:r>
              <a:rPr lang="ja-JP" altLang="en-US" dirty="0"/>
              <a:t>その他</a:t>
            </a:r>
            <a:r>
              <a:rPr lang="en-US" altLang="ja-JP" dirty="0"/>
              <a:t>			</a:t>
            </a:r>
            <a:r>
              <a:rPr lang="ja-JP" altLang="en-US" dirty="0"/>
              <a:t>概要・予定金額・落札金額・ｱﾄﾞﾊﾞｲｻﾞｰ・落札Ｔ概要</a:t>
            </a:r>
            <a:r>
              <a:rPr lang="en-US" altLang="ja-JP" dirty="0"/>
              <a:t>		</a:t>
            </a:r>
            <a:endParaRPr kumimoji="1" lang="en-US" altLang="ja-JP" dirty="0"/>
          </a:p>
          <a:p>
            <a:endParaRPr kumimoji="1" lang="ja-JP" altLang="en-US" dirty="0"/>
          </a:p>
        </p:txBody>
      </p:sp>
    </p:spTree>
    <p:extLst>
      <p:ext uri="{BB962C8B-B14F-4D97-AF65-F5344CB8AC3E}">
        <p14:creationId xmlns:p14="http://schemas.microsoft.com/office/powerpoint/2010/main" val="21602271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4C42C0AD-A72F-48B4-B5F6-9D620E498566}"/>
              </a:ext>
            </a:extLst>
          </p:cNvPr>
          <p:cNvSpPr/>
          <p:nvPr/>
        </p:nvSpPr>
        <p:spPr>
          <a:xfrm>
            <a:off x="1159018" y="1199537"/>
            <a:ext cx="9987514" cy="43975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823A226D-B916-4B94-9686-9A10E23DC547}"/>
              </a:ext>
            </a:extLst>
          </p:cNvPr>
          <p:cNvSpPr>
            <a:spLocks noGrp="1"/>
          </p:cNvSpPr>
          <p:nvPr>
            <p:ph type="title"/>
          </p:nvPr>
        </p:nvSpPr>
        <p:spPr>
          <a:xfrm>
            <a:off x="838200" y="365126"/>
            <a:ext cx="10515600" cy="748058"/>
          </a:xfrm>
        </p:spPr>
        <p:txBody>
          <a:bodyPr>
            <a:normAutofit/>
          </a:bodyPr>
          <a:lstStyle/>
          <a:p>
            <a:r>
              <a:rPr kumimoji="1" lang="ja-JP" altLang="en-US" dirty="0"/>
              <a:t>情報の加工・分析（たとえば）</a:t>
            </a:r>
          </a:p>
        </p:txBody>
      </p:sp>
      <p:pic>
        <p:nvPicPr>
          <p:cNvPr id="3" name="図 2">
            <a:extLst>
              <a:ext uri="{FF2B5EF4-FFF2-40B4-BE49-F238E27FC236}">
                <a16:creationId xmlns:a16="http://schemas.microsoft.com/office/drawing/2014/main" id="{A328D783-C70E-4CC0-AFEB-17484033A9D0}"/>
              </a:ext>
            </a:extLst>
          </p:cNvPr>
          <p:cNvPicPr>
            <a:picLocks noChangeAspect="1"/>
          </p:cNvPicPr>
          <p:nvPr/>
        </p:nvPicPr>
        <p:blipFill>
          <a:blip r:embed="rId2"/>
          <a:stretch>
            <a:fillRect/>
          </a:stretch>
        </p:blipFill>
        <p:spPr>
          <a:xfrm>
            <a:off x="1159018" y="1199537"/>
            <a:ext cx="9987514" cy="4444180"/>
          </a:xfrm>
          <a:prstGeom prst="rect">
            <a:avLst/>
          </a:prstGeom>
        </p:spPr>
      </p:pic>
      <p:sp>
        <p:nvSpPr>
          <p:cNvPr id="4" name="四角形: 角を丸くする 3">
            <a:extLst>
              <a:ext uri="{FF2B5EF4-FFF2-40B4-BE49-F238E27FC236}">
                <a16:creationId xmlns:a16="http://schemas.microsoft.com/office/drawing/2014/main" id="{38F6D428-C9AD-47EA-AF3E-BFE176C38E25}"/>
              </a:ext>
            </a:extLst>
          </p:cNvPr>
          <p:cNvSpPr/>
          <p:nvPr/>
        </p:nvSpPr>
        <p:spPr>
          <a:xfrm>
            <a:off x="620202" y="5788551"/>
            <a:ext cx="10877384" cy="74805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何を因子で、入ってきた情報を分析すれば、役に立つか？</a:t>
            </a:r>
            <a:endParaRPr kumimoji="1" lang="en-US" altLang="ja-JP" dirty="0"/>
          </a:p>
          <a:p>
            <a:pPr algn="ctr"/>
            <a:r>
              <a:rPr kumimoji="1" lang="ja-JP" altLang="en-US" dirty="0"/>
              <a:t>上記表は、シンプルだが、非常に役に立つ！</a:t>
            </a:r>
          </a:p>
        </p:txBody>
      </p:sp>
    </p:spTree>
    <p:extLst>
      <p:ext uri="{BB962C8B-B14F-4D97-AF65-F5344CB8AC3E}">
        <p14:creationId xmlns:p14="http://schemas.microsoft.com/office/powerpoint/2010/main" val="33646665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EF8DF6-BB7A-40E0-896E-63CD9B5B10CB}"/>
              </a:ext>
            </a:extLst>
          </p:cNvPr>
          <p:cNvSpPr>
            <a:spLocks noGrp="1"/>
          </p:cNvSpPr>
          <p:nvPr>
            <p:ph type="title"/>
          </p:nvPr>
        </p:nvSpPr>
        <p:spPr>
          <a:xfrm>
            <a:off x="913775" y="418493"/>
            <a:ext cx="10364451" cy="504352"/>
          </a:xfrm>
        </p:spPr>
        <p:style>
          <a:lnRef idx="2">
            <a:schemeClr val="accent2"/>
          </a:lnRef>
          <a:fillRef idx="1">
            <a:schemeClr val="lt1"/>
          </a:fillRef>
          <a:effectRef idx="0">
            <a:schemeClr val="accent2"/>
          </a:effectRef>
          <a:fontRef idx="minor">
            <a:schemeClr val="dk1"/>
          </a:fontRef>
        </p:style>
        <p:txBody>
          <a:bodyPr>
            <a:normAutofit fontScale="90000"/>
          </a:bodyPr>
          <a:lstStyle/>
          <a:p>
            <a:r>
              <a:rPr kumimoji="1" lang="ja-JP" altLang="en-US" dirty="0"/>
              <a:t>混沌の時期の取り組み</a:t>
            </a:r>
          </a:p>
        </p:txBody>
      </p:sp>
      <p:sp>
        <p:nvSpPr>
          <p:cNvPr id="3" name="四角形: 角を丸くする 2">
            <a:extLst>
              <a:ext uri="{FF2B5EF4-FFF2-40B4-BE49-F238E27FC236}">
                <a16:creationId xmlns:a16="http://schemas.microsoft.com/office/drawing/2014/main" id="{C45EB286-6FAB-4A36-9ECD-CBD85946D122}"/>
              </a:ext>
            </a:extLst>
          </p:cNvPr>
          <p:cNvSpPr/>
          <p:nvPr/>
        </p:nvSpPr>
        <p:spPr>
          <a:xfrm>
            <a:off x="704849" y="1423987"/>
            <a:ext cx="3476625" cy="79533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a:t>この時期の基本姿勢</a:t>
            </a:r>
            <a:endParaRPr kumimoji="1" lang="en-US" altLang="ja-JP" dirty="0"/>
          </a:p>
          <a:p>
            <a:pPr algn="ctr"/>
            <a:r>
              <a:rPr kumimoji="1" lang="ja-JP" altLang="en-US" dirty="0"/>
              <a:t>敵が少なくなる発注に誘導</a:t>
            </a:r>
          </a:p>
        </p:txBody>
      </p:sp>
      <p:sp>
        <p:nvSpPr>
          <p:cNvPr id="4" name="四角形: 角を丸くする 3">
            <a:extLst>
              <a:ext uri="{FF2B5EF4-FFF2-40B4-BE49-F238E27FC236}">
                <a16:creationId xmlns:a16="http://schemas.microsoft.com/office/drawing/2014/main" id="{33BF7DEC-38AD-4B4B-83F2-B518CF12D5BF}"/>
              </a:ext>
            </a:extLst>
          </p:cNvPr>
          <p:cNvSpPr/>
          <p:nvPr/>
        </p:nvSpPr>
        <p:spPr>
          <a:xfrm>
            <a:off x="685799" y="5155946"/>
            <a:ext cx="3476625" cy="79533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a:t>サウンディング</a:t>
            </a:r>
            <a:endParaRPr kumimoji="1" lang="en-US" altLang="ja-JP" dirty="0"/>
          </a:p>
          <a:p>
            <a:pPr algn="ctr"/>
            <a:r>
              <a:rPr kumimoji="1" lang="ja-JP" altLang="en-US" dirty="0"/>
              <a:t>民間側からの提案活動</a:t>
            </a:r>
          </a:p>
        </p:txBody>
      </p:sp>
      <p:sp>
        <p:nvSpPr>
          <p:cNvPr id="5" name="楕円 4">
            <a:extLst>
              <a:ext uri="{FF2B5EF4-FFF2-40B4-BE49-F238E27FC236}">
                <a16:creationId xmlns:a16="http://schemas.microsoft.com/office/drawing/2014/main" id="{32A81CBF-22FC-4DF4-A7C5-30319DB731FB}"/>
              </a:ext>
            </a:extLst>
          </p:cNvPr>
          <p:cNvSpPr/>
          <p:nvPr/>
        </p:nvSpPr>
        <p:spPr>
          <a:xfrm>
            <a:off x="685799" y="2319337"/>
            <a:ext cx="3476625" cy="27051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a:t>発注スキームを難しくする</a:t>
            </a:r>
            <a:endParaRPr kumimoji="1" lang="en-US" altLang="ja-JP" dirty="0"/>
          </a:p>
          <a:p>
            <a:pPr algn="ctr"/>
            <a:endParaRPr kumimoji="1" lang="en-US" altLang="ja-JP" dirty="0"/>
          </a:p>
          <a:p>
            <a:pPr algn="ctr"/>
            <a:r>
              <a:rPr kumimoji="1" lang="ja-JP" altLang="en-US" dirty="0"/>
              <a:t>民間収益の併設</a:t>
            </a:r>
            <a:endParaRPr kumimoji="1" lang="en-US" altLang="ja-JP" dirty="0"/>
          </a:p>
          <a:p>
            <a:pPr algn="ctr"/>
            <a:r>
              <a:rPr kumimoji="1" lang="ja-JP" altLang="en-US" dirty="0"/>
              <a:t>複合施設</a:t>
            </a:r>
            <a:endParaRPr kumimoji="1" lang="en-US" altLang="ja-JP" dirty="0"/>
          </a:p>
          <a:p>
            <a:pPr algn="ctr"/>
            <a:r>
              <a:rPr kumimoji="1" lang="ja-JP" altLang="en-US" dirty="0"/>
              <a:t>長期事業</a:t>
            </a:r>
            <a:endParaRPr kumimoji="1" lang="en-US" altLang="ja-JP" dirty="0"/>
          </a:p>
          <a:p>
            <a:pPr algn="ctr"/>
            <a:r>
              <a:rPr kumimoji="1" lang="ja-JP" altLang="en-US" dirty="0"/>
              <a:t>実施業務を増やす</a:t>
            </a:r>
            <a:endParaRPr kumimoji="1" lang="en-US" altLang="ja-JP" dirty="0"/>
          </a:p>
          <a:p>
            <a:pPr algn="ctr"/>
            <a:r>
              <a:rPr kumimoji="1" lang="ja-JP" altLang="en-US" dirty="0"/>
              <a:t>できる企業の少ない</a:t>
            </a:r>
          </a:p>
        </p:txBody>
      </p:sp>
      <p:sp>
        <p:nvSpPr>
          <p:cNvPr id="7" name="雲 6">
            <a:extLst>
              <a:ext uri="{FF2B5EF4-FFF2-40B4-BE49-F238E27FC236}">
                <a16:creationId xmlns:a16="http://schemas.microsoft.com/office/drawing/2014/main" id="{744DB4D2-95A8-4902-BAA0-10759427F0A7}"/>
              </a:ext>
            </a:extLst>
          </p:cNvPr>
          <p:cNvSpPr/>
          <p:nvPr/>
        </p:nvSpPr>
        <p:spPr>
          <a:xfrm>
            <a:off x="3962400" y="1200150"/>
            <a:ext cx="3352799" cy="4810125"/>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600" dirty="0"/>
              <a:t>必要機能想定（基礎）</a:t>
            </a:r>
            <a:endParaRPr kumimoji="1" lang="en-US" altLang="ja-JP" sz="1600" dirty="0"/>
          </a:p>
          <a:p>
            <a:pPr algn="ctr"/>
            <a:r>
              <a:rPr kumimoji="1" lang="ja-JP" altLang="en-US" dirty="0">
                <a:solidFill>
                  <a:schemeClr val="accent6">
                    <a:lumMod val="75000"/>
                  </a:schemeClr>
                </a:solidFill>
              </a:rPr>
              <a:t>設計・建設</a:t>
            </a:r>
            <a:endParaRPr kumimoji="1" lang="en-US" altLang="ja-JP" dirty="0">
              <a:solidFill>
                <a:schemeClr val="accent6">
                  <a:lumMod val="75000"/>
                </a:schemeClr>
              </a:solidFill>
            </a:endParaRPr>
          </a:p>
          <a:p>
            <a:pPr algn="ctr"/>
            <a:r>
              <a:rPr kumimoji="1" lang="ja-JP" altLang="en-US" dirty="0">
                <a:solidFill>
                  <a:schemeClr val="accent6">
                    <a:lumMod val="75000"/>
                  </a:schemeClr>
                </a:solidFill>
              </a:rPr>
              <a:t>維持管理とか</a:t>
            </a:r>
            <a:endParaRPr kumimoji="1" lang="en-US" altLang="ja-JP" dirty="0">
              <a:solidFill>
                <a:schemeClr val="accent6">
                  <a:lumMod val="75000"/>
                </a:schemeClr>
              </a:solidFill>
            </a:endParaRPr>
          </a:p>
          <a:p>
            <a:pPr algn="ctr"/>
            <a:endParaRPr kumimoji="1" lang="en-US" altLang="ja-JP" dirty="0"/>
          </a:p>
          <a:p>
            <a:pPr algn="ctr"/>
            <a:r>
              <a:rPr kumimoji="1" lang="ja-JP" altLang="en-US" dirty="0"/>
              <a:t>民間収益事業企業</a:t>
            </a:r>
            <a:endParaRPr kumimoji="1" lang="en-US" altLang="ja-JP" dirty="0"/>
          </a:p>
          <a:p>
            <a:pPr algn="ctr"/>
            <a:r>
              <a:rPr kumimoji="1" lang="ja-JP" altLang="en-US" dirty="0"/>
              <a:t>複合事業企業</a:t>
            </a:r>
            <a:endParaRPr kumimoji="1" lang="en-US" altLang="ja-JP" dirty="0"/>
          </a:p>
          <a:p>
            <a:pPr algn="ctr"/>
            <a:r>
              <a:rPr kumimoji="1" lang="ja-JP" altLang="en-US" dirty="0"/>
              <a:t>融資金融機関</a:t>
            </a:r>
            <a:endParaRPr kumimoji="1" lang="en-US" altLang="ja-JP" dirty="0"/>
          </a:p>
          <a:p>
            <a:pPr algn="ctr"/>
            <a:r>
              <a:rPr kumimoji="1" lang="ja-JP" altLang="en-US" dirty="0"/>
              <a:t>実施できるメンバー</a:t>
            </a:r>
            <a:endParaRPr kumimoji="1" lang="en-US" altLang="ja-JP" dirty="0"/>
          </a:p>
          <a:p>
            <a:pPr algn="ctr"/>
            <a:r>
              <a:rPr kumimoji="1" lang="ja-JP" altLang="en-US" dirty="0"/>
              <a:t>特殊業務企業</a:t>
            </a:r>
            <a:endParaRPr kumimoji="1" lang="en-US" altLang="ja-JP" dirty="0"/>
          </a:p>
          <a:p>
            <a:pPr algn="ctr"/>
            <a:r>
              <a:rPr kumimoji="1" lang="ja-JP" altLang="en-US" dirty="0"/>
              <a:t>特殊法人</a:t>
            </a:r>
            <a:endParaRPr kumimoji="1" lang="en-US" altLang="ja-JP" dirty="0"/>
          </a:p>
          <a:p>
            <a:pPr algn="ctr"/>
            <a:r>
              <a:rPr kumimoji="1" lang="ja-JP" altLang="en-US" dirty="0"/>
              <a:t>（福祉・学校・医療）</a:t>
            </a:r>
            <a:endParaRPr kumimoji="1" lang="en-US" altLang="ja-JP" dirty="0"/>
          </a:p>
          <a:p>
            <a:pPr algn="ctr"/>
            <a:endParaRPr kumimoji="1" lang="ja-JP" altLang="en-US" dirty="0"/>
          </a:p>
        </p:txBody>
      </p:sp>
      <p:sp>
        <p:nvSpPr>
          <p:cNvPr id="8" name="四角形: 角を丸くする 7">
            <a:extLst>
              <a:ext uri="{FF2B5EF4-FFF2-40B4-BE49-F238E27FC236}">
                <a16:creationId xmlns:a16="http://schemas.microsoft.com/office/drawing/2014/main" id="{988ABE79-6657-4CEA-B408-DFDDDA244CE5}"/>
              </a:ext>
            </a:extLst>
          </p:cNvPr>
          <p:cNvSpPr/>
          <p:nvPr/>
        </p:nvSpPr>
        <p:spPr>
          <a:xfrm>
            <a:off x="3992013" y="5163630"/>
            <a:ext cx="3476625" cy="795338"/>
          </a:xfrm>
          <a:prstGeom prst="roundRect">
            <a:avLst/>
          </a:prstGeom>
          <a:solidFill>
            <a:srgbClr val="BBDBCD">
              <a:alpha val="47059"/>
            </a:srgb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a:t>もちろんなんでもで</a:t>
            </a:r>
            <a:r>
              <a:rPr kumimoji="1" lang="ja-JP" altLang="en-US" dirty="0" err="1"/>
              <a:t>きまっせ</a:t>
            </a:r>
            <a:r>
              <a:rPr kumimoji="1" lang="ja-JP" altLang="en-US" dirty="0"/>
              <a:t>！</a:t>
            </a:r>
            <a:endParaRPr kumimoji="1" lang="en-US" altLang="ja-JP" dirty="0"/>
          </a:p>
          <a:p>
            <a:pPr algn="ctr"/>
            <a:r>
              <a:rPr kumimoji="1" lang="ja-JP" altLang="en-US" dirty="0"/>
              <a:t>我々は必ず応募します！</a:t>
            </a:r>
          </a:p>
        </p:txBody>
      </p:sp>
      <p:sp>
        <p:nvSpPr>
          <p:cNvPr id="9" name="右中かっこ 8">
            <a:extLst>
              <a:ext uri="{FF2B5EF4-FFF2-40B4-BE49-F238E27FC236}">
                <a16:creationId xmlns:a16="http://schemas.microsoft.com/office/drawing/2014/main" id="{FF9E4DD8-3580-4F1F-A611-606F8E00A7DB}"/>
              </a:ext>
            </a:extLst>
          </p:cNvPr>
          <p:cNvSpPr/>
          <p:nvPr/>
        </p:nvSpPr>
        <p:spPr>
          <a:xfrm>
            <a:off x="6902577" y="2319337"/>
            <a:ext cx="308472" cy="2643188"/>
          </a:xfrm>
          <a:prstGeom prst="rightBrace">
            <a:avLst>
              <a:gd name="adj1" fmla="val 0"/>
              <a:gd name="adj2" fmla="val 50000"/>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F389AD6E-652B-41D5-AAA4-12CF4B62ED7E}"/>
              </a:ext>
            </a:extLst>
          </p:cNvPr>
          <p:cNvSpPr/>
          <p:nvPr/>
        </p:nvSpPr>
        <p:spPr>
          <a:xfrm>
            <a:off x="7458075" y="1123950"/>
            <a:ext cx="4467225" cy="4024312"/>
          </a:xfrm>
          <a:prstGeom prst="roundRect">
            <a:avLst>
              <a:gd name="adj" fmla="val 1868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a:t>必要なくなるかも知れなくても</a:t>
            </a:r>
            <a:endParaRPr kumimoji="1" lang="en-US" altLang="ja-JP" dirty="0"/>
          </a:p>
          <a:p>
            <a:pPr algn="ctr"/>
            <a:r>
              <a:rPr kumimoji="1" lang="ja-JP" altLang="en-US" dirty="0"/>
              <a:t>その地域・分野で動き回って</a:t>
            </a:r>
            <a:endParaRPr kumimoji="1" lang="en-US" altLang="ja-JP" dirty="0"/>
          </a:p>
          <a:p>
            <a:pPr algn="ctr"/>
            <a:r>
              <a:rPr kumimoji="1" lang="ja-JP" altLang="en-US" dirty="0"/>
              <a:t>早く企業を抑えにかかる</a:t>
            </a:r>
            <a:endParaRPr kumimoji="1" lang="en-US" altLang="ja-JP" dirty="0"/>
          </a:p>
          <a:p>
            <a:pPr algn="ctr"/>
            <a:endParaRPr kumimoji="1" lang="en-US" altLang="ja-JP" dirty="0"/>
          </a:p>
          <a:p>
            <a:pPr algn="ctr"/>
            <a:r>
              <a:rPr kumimoji="1" lang="ja-JP" altLang="en-US" dirty="0"/>
              <a:t>我がチームがいかに強いかの印象</a:t>
            </a:r>
            <a:endParaRPr kumimoji="1" lang="en-US" altLang="ja-JP" dirty="0"/>
          </a:p>
          <a:p>
            <a:pPr algn="ctr"/>
            <a:r>
              <a:rPr kumimoji="1" lang="ja-JP" altLang="en-US" dirty="0"/>
              <a:t>勧誘先企業にリスクが少ない建付け</a:t>
            </a:r>
            <a:endParaRPr kumimoji="1" lang="en-US" altLang="ja-JP" dirty="0"/>
          </a:p>
          <a:p>
            <a:pPr algn="ctr"/>
            <a:r>
              <a:rPr kumimoji="1" lang="ja-JP" altLang="en-US" dirty="0"/>
              <a:t>負担費用はできるだけ少ない建付け</a:t>
            </a:r>
            <a:endParaRPr kumimoji="1" lang="en-US" altLang="ja-JP" dirty="0"/>
          </a:p>
          <a:p>
            <a:pPr algn="ctr"/>
            <a:r>
              <a:rPr kumimoji="1" lang="ja-JP" altLang="en-US" dirty="0"/>
              <a:t>チーム運営の民主制</a:t>
            </a:r>
            <a:endParaRPr kumimoji="1" lang="en-US" altLang="ja-JP" dirty="0"/>
          </a:p>
          <a:p>
            <a:pPr algn="ctr"/>
            <a:endParaRPr kumimoji="1" lang="en-US" altLang="ja-JP" dirty="0"/>
          </a:p>
          <a:p>
            <a:pPr algn="ctr"/>
            <a:r>
              <a:rPr kumimoji="1" lang="ja-JP" altLang="en-US" dirty="0"/>
              <a:t>有力企業を仲間にして、</a:t>
            </a:r>
            <a:endParaRPr kumimoji="1" lang="en-US" altLang="ja-JP" dirty="0"/>
          </a:p>
          <a:p>
            <a:pPr algn="ctr"/>
            <a:r>
              <a:rPr kumimoji="1" lang="ja-JP" altLang="en-US" dirty="0"/>
              <a:t>強いチームができれば・・・勝てる</a:t>
            </a:r>
            <a:endParaRPr kumimoji="1" lang="en-US" altLang="ja-JP" dirty="0"/>
          </a:p>
          <a:p>
            <a:pPr algn="ctr"/>
            <a:endParaRPr kumimoji="1" lang="en-US" altLang="ja-JP" dirty="0"/>
          </a:p>
          <a:p>
            <a:pPr algn="ctr"/>
            <a:r>
              <a:rPr kumimoji="1" lang="ja-JP" altLang="en-US" sz="2800" b="1" dirty="0">
                <a:solidFill>
                  <a:srgbClr val="FF0000"/>
                </a:solidFill>
              </a:rPr>
              <a:t>企業間協定書</a:t>
            </a:r>
          </a:p>
        </p:txBody>
      </p:sp>
      <p:cxnSp>
        <p:nvCxnSpPr>
          <p:cNvPr id="11" name="コネクタ: 曲線 10">
            <a:extLst>
              <a:ext uri="{FF2B5EF4-FFF2-40B4-BE49-F238E27FC236}">
                <a16:creationId xmlns:a16="http://schemas.microsoft.com/office/drawing/2014/main" id="{839B41AE-B6D2-4829-A68E-3B8BFF4E673C}"/>
              </a:ext>
            </a:extLst>
          </p:cNvPr>
          <p:cNvCxnSpPr>
            <a:cxnSpLocks/>
            <a:stCxn id="10" idx="2"/>
            <a:endCxn id="8" idx="3"/>
          </p:cNvCxnSpPr>
          <p:nvPr/>
        </p:nvCxnSpPr>
        <p:spPr>
          <a:xfrm rot="5400000">
            <a:off x="8373645" y="4243255"/>
            <a:ext cx="413037" cy="2223050"/>
          </a:xfrm>
          <a:prstGeom prst="curvedConnector2">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7F4FC5AC-9FA2-4133-B13E-94FAABCF5CBD}"/>
              </a:ext>
            </a:extLst>
          </p:cNvPr>
          <p:cNvSpPr txBox="1"/>
          <p:nvPr/>
        </p:nvSpPr>
        <p:spPr>
          <a:xfrm>
            <a:off x="7211049" y="5700492"/>
            <a:ext cx="3759735" cy="369332"/>
          </a:xfrm>
          <a:prstGeom prst="rect">
            <a:avLst/>
          </a:prstGeom>
          <a:noFill/>
          <a:ln w="57150">
            <a:solidFill>
              <a:srgbClr val="FF0000"/>
            </a:solidFill>
          </a:ln>
        </p:spPr>
        <p:txBody>
          <a:bodyPr wrap="square" rtlCol="0">
            <a:spAutoFit/>
          </a:bodyPr>
          <a:lstStyle/>
          <a:p>
            <a:r>
              <a:rPr kumimoji="1" lang="ja-JP" altLang="en-US" sz="1800" kern="1200" dirty="0">
                <a:solidFill>
                  <a:schemeClr val="tx1"/>
                </a:solidFill>
                <a:latin typeface="+mn-lt"/>
                <a:ea typeface="+mn-ea"/>
                <a:cs typeface="+mn-cs"/>
              </a:rPr>
              <a:t>これが言えるように！！</a:t>
            </a:r>
          </a:p>
        </p:txBody>
      </p:sp>
    </p:spTree>
    <p:extLst>
      <p:ext uri="{BB962C8B-B14F-4D97-AF65-F5344CB8AC3E}">
        <p14:creationId xmlns:p14="http://schemas.microsoft.com/office/powerpoint/2010/main" val="3062827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B723F7-E96E-42A6-BEF1-361C7A766246}"/>
              </a:ext>
            </a:extLst>
          </p:cNvPr>
          <p:cNvSpPr>
            <a:spLocks noGrp="1"/>
          </p:cNvSpPr>
          <p:nvPr>
            <p:ph type="title"/>
          </p:nvPr>
        </p:nvSpPr>
        <p:spPr>
          <a:xfrm>
            <a:off x="1991231" y="423849"/>
            <a:ext cx="8439917" cy="607036"/>
          </a:xfrm>
        </p:spPr>
        <p:style>
          <a:lnRef idx="2">
            <a:schemeClr val="accent2"/>
          </a:lnRef>
          <a:fillRef idx="1">
            <a:schemeClr val="lt1"/>
          </a:fillRef>
          <a:effectRef idx="0">
            <a:schemeClr val="accent2"/>
          </a:effectRef>
          <a:fontRef idx="minor">
            <a:schemeClr val="dk1"/>
          </a:fontRef>
        </p:style>
        <p:txBody>
          <a:bodyPr>
            <a:normAutofit fontScale="90000"/>
          </a:bodyPr>
          <a:lstStyle/>
          <a:p>
            <a:r>
              <a:rPr kumimoji="1" lang="ja-JP" altLang="en-US" dirty="0"/>
              <a:t>ＰＦＩ法は規制緩和法（職員は楽になるのに）</a:t>
            </a:r>
          </a:p>
        </p:txBody>
      </p:sp>
      <p:sp>
        <p:nvSpPr>
          <p:cNvPr id="3" name="コンテンツ プレースホルダー 2">
            <a:extLst>
              <a:ext uri="{FF2B5EF4-FFF2-40B4-BE49-F238E27FC236}">
                <a16:creationId xmlns:a16="http://schemas.microsoft.com/office/drawing/2014/main" id="{7937E423-FC00-4196-81E7-752A2374DF2A}"/>
              </a:ext>
            </a:extLst>
          </p:cNvPr>
          <p:cNvSpPr>
            <a:spLocks noGrp="1"/>
          </p:cNvSpPr>
          <p:nvPr>
            <p:ph idx="1"/>
          </p:nvPr>
        </p:nvSpPr>
        <p:spPr>
          <a:xfrm>
            <a:off x="1991232" y="1167434"/>
            <a:ext cx="9028162" cy="5175124"/>
          </a:xfrm>
        </p:spPr>
        <p:txBody>
          <a:bodyPr>
            <a:normAutofit fontScale="92500" lnSpcReduction="10000"/>
          </a:bodyPr>
          <a:lstStyle/>
          <a:p>
            <a:r>
              <a:rPr lang="ja-JP" altLang="en-US" sz="3000" b="1" dirty="0"/>
              <a:t>地方自治法でできないとされたことをできるようにする</a:t>
            </a:r>
            <a:endParaRPr lang="en-US" altLang="ja-JP" sz="3000" b="1" dirty="0"/>
          </a:p>
          <a:p>
            <a:pPr lvl="1"/>
            <a:r>
              <a:rPr lang="ja-JP" altLang="en-US" dirty="0">
                <a:solidFill>
                  <a:srgbClr val="FF0000"/>
                </a:solidFill>
              </a:rPr>
              <a:t>行税財産の目的外使用可</a:t>
            </a:r>
            <a:r>
              <a:rPr lang="ja-JP" altLang="en-US" dirty="0"/>
              <a:t>能：学校に公民館をいれたり、ホールをいれたり</a:t>
            </a:r>
            <a:endParaRPr lang="en-US" altLang="ja-JP" dirty="0"/>
          </a:p>
          <a:p>
            <a:pPr lvl="2"/>
            <a:r>
              <a:rPr lang="ja-JP" altLang="en-US" dirty="0"/>
              <a:t>公共施設の統合・複合化</a:t>
            </a:r>
            <a:endParaRPr lang="en-US" altLang="ja-JP" dirty="0"/>
          </a:p>
          <a:p>
            <a:pPr lvl="2"/>
            <a:r>
              <a:rPr lang="ja-JP" altLang="en-US" dirty="0"/>
              <a:t>施設整備の重複出費を防ぐ：土地の重複購入：建物の余分な床面積</a:t>
            </a:r>
            <a:endParaRPr lang="en-US" altLang="ja-JP" dirty="0"/>
          </a:p>
          <a:p>
            <a:pPr lvl="1"/>
            <a:r>
              <a:rPr lang="ja-JP" altLang="en-US" dirty="0">
                <a:solidFill>
                  <a:srgbClr val="FF0000"/>
                </a:solidFill>
              </a:rPr>
              <a:t>行政財産に民間収益施設併設可能</a:t>
            </a:r>
            <a:r>
              <a:rPr lang="ja-JP" altLang="en-US" dirty="0"/>
              <a:t>：図書館にレストランや本屋やカフェ</a:t>
            </a:r>
            <a:endParaRPr lang="en-US" altLang="ja-JP" dirty="0"/>
          </a:p>
          <a:p>
            <a:pPr lvl="2"/>
            <a:r>
              <a:rPr lang="ja-JP" altLang="en-US" dirty="0"/>
              <a:t>利用者の利便性向上</a:t>
            </a:r>
            <a:endParaRPr lang="en-US" altLang="ja-JP" dirty="0"/>
          </a:p>
          <a:p>
            <a:pPr lvl="2"/>
            <a:r>
              <a:rPr lang="ja-JP" altLang="en-US" dirty="0"/>
              <a:t>民間から定期借地料や家賃収入の徴収：自治体収入の増加：後年度負担「０」</a:t>
            </a:r>
            <a:endParaRPr lang="en-US" altLang="ja-JP" dirty="0"/>
          </a:p>
          <a:p>
            <a:pPr lvl="1"/>
            <a:r>
              <a:rPr lang="ja-JP" altLang="en-US" dirty="0">
                <a:solidFill>
                  <a:srgbClr val="FF0000"/>
                </a:solidFill>
              </a:rPr>
              <a:t>長期間契約を可能にする</a:t>
            </a:r>
            <a:r>
              <a:rPr lang="ja-JP" altLang="en-US" dirty="0"/>
              <a:t>：長期債務負担行為により、３０年、５０年</a:t>
            </a:r>
            <a:endParaRPr lang="en-US" altLang="ja-JP" dirty="0"/>
          </a:p>
          <a:p>
            <a:pPr lvl="2"/>
            <a:r>
              <a:rPr lang="ja-JP" altLang="en-US" dirty="0"/>
              <a:t>単年度会計の打破：必要なときに維持管理・修繕費の予算不成立で耐久が短い</a:t>
            </a:r>
            <a:endParaRPr lang="en-US" altLang="ja-JP" dirty="0"/>
          </a:p>
          <a:p>
            <a:pPr lvl="1"/>
            <a:r>
              <a:rPr lang="ja-JP" altLang="en-US" dirty="0">
                <a:solidFill>
                  <a:srgbClr val="FF0000"/>
                </a:solidFill>
              </a:rPr>
              <a:t>税収と債券発行以外の資金調達可能</a:t>
            </a:r>
            <a:endParaRPr lang="en-US" altLang="ja-JP" dirty="0">
              <a:solidFill>
                <a:srgbClr val="FF0000"/>
              </a:solidFill>
            </a:endParaRPr>
          </a:p>
          <a:p>
            <a:pPr lvl="2"/>
            <a:r>
              <a:rPr lang="ja-JP" altLang="en-US" dirty="0"/>
              <a:t>一般の民間企業が資金立て替え・分割割賦払い</a:t>
            </a:r>
            <a:endParaRPr lang="en-US" altLang="ja-JP" dirty="0"/>
          </a:p>
          <a:p>
            <a:pPr lvl="2"/>
            <a:endParaRPr lang="en-US" altLang="ja-JP" dirty="0"/>
          </a:p>
          <a:p>
            <a:r>
              <a:rPr lang="ja-JP" altLang="en-US" sz="3500" dirty="0">
                <a:solidFill>
                  <a:srgbClr val="FF0000"/>
                </a:solidFill>
              </a:rPr>
              <a:t>一括発注による合理化：時間・施設・業務・地域</a:t>
            </a:r>
          </a:p>
        </p:txBody>
      </p:sp>
    </p:spTree>
    <p:extLst>
      <p:ext uri="{BB962C8B-B14F-4D97-AF65-F5344CB8AC3E}">
        <p14:creationId xmlns:p14="http://schemas.microsoft.com/office/powerpoint/2010/main" val="2242044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C0FD0D1-A57F-40F9-B8C5-8DED278C3838}"/>
              </a:ext>
            </a:extLst>
          </p:cNvPr>
          <p:cNvSpPr>
            <a:spLocks noGrp="1"/>
          </p:cNvSpPr>
          <p:nvPr>
            <p:ph type="title"/>
          </p:nvPr>
        </p:nvSpPr>
        <p:spPr>
          <a:xfrm>
            <a:off x="838200" y="365125"/>
            <a:ext cx="10515600" cy="785249"/>
          </a:xfrm>
        </p:spPr>
        <p:txBody>
          <a:bodyPr/>
          <a:lstStyle/>
          <a:p>
            <a:r>
              <a:rPr kumimoji="1" lang="ja-JP" altLang="en-US" dirty="0"/>
              <a:t>チーム編成</a:t>
            </a:r>
          </a:p>
        </p:txBody>
      </p:sp>
      <p:sp>
        <p:nvSpPr>
          <p:cNvPr id="3" name="楕円 2">
            <a:extLst>
              <a:ext uri="{FF2B5EF4-FFF2-40B4-BE49-F238E27FC236}">
                <a16:creationId xmlns:a16="http://schemas.microsoft.com/office/drawing/2014/main" id="{67C44EC3-1556-4835-AA31-612DC8442A3F}"/>
              </a:ext>
            </a:extLst>
          </p:cNvPr>
          <p:cNvSpPr/>
          <p:nvPr/>
        </p:nvSpPr>
        <p:spPr>
          <a:xfrm>
            <a:off x="298173" y="1280159"/>
            <a:ext cx="2460929" cy="120064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dirty="0"/>
              <a:t>PFI</a:t>
            </a:r>
            <a:r>
              <a:rPr kumimoji="1" lang="ja-JP" altLang="en-US" dirty="0"/>
              <a:t>では</a:t>
            </a:r>
            <a:endParaRPr kumimoji="1" lang="en-US" altLang="ja-JP" dirty="0"/>
          </a:p>
          <a:p>
            <a:pPr algn="ctr"/>
            <a:r>
              <a:rPr kumimoji="1" lang="ja-JP" altLang="en-US" dirty="0"/>
              <a:t>チームが必要</a:t>
            </a:r>
            <a:endParaRPr kumimoji="1" lang="en-US" altLang="ja-JP" dirty="0"/>
          </a:p>
          <a:p>
            <a:pPr algn="ctr"/>
            <a:r>
              <a:rPr kumimoji="1" lang="ja-JP" altLang="en-US" dirty="0"/>
              <a:t>案件が特定できなくとも</a:t>
            </a:r>
          </a:p>
        </p:txBody>
      </p:sp>
      <p:sp>
        <p:nvSpPr>
          <p:cNvPr id="4" name="四角形: 角を丸くする 3">
            <a:extLst>
              <a:ext uri="{FF2B5EF4-FFF2-40B4-BE49-F238E27FC236}">
                <a16:creationId xmlns:a16="http://schemas.microsoft.com/office/drawing/2014/main" id="{FD5C0F19-4117-41D4-9FC3-0356C98BA960}"/>
              </a:ext>
            </a:extLst>
          </p:cNvPr>
          <p:cNvSpPr/>
          <p:nvPr/>
        </p:nvSpPr>
        <p:spPr>
          <a:xfrm>
            <a:off x="3661576" y="1280159"/>
            <a:ext cx="1828800" cy="120064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どんな企業が</a:t>
            </a:r>
            <a:endParaRPr kumimoji="1" lang="en-US" altLang="ja-JP" dirty="0"/>
          </a:p>
          <a:p>
            <a:pPr algn="ctr"/>
            <a:r>
              <a:rPr kumimoji="1" lang="ja-JP" altLang="en-US" dirty="0"/>
              <a:t>必要か？</a:t>
            </a:r>
            <a:endParaRPr kumimoji="1" lang="en-US" altLang="ja-JP" dirty="0"/>
          </a:p>
          <a:p>
            <a:pPr algn="ctr"/>
            <a:r>
              <a:rPr kumimoji="1" lang="ja-JP" altLang="en-US" dirty="0"/>
              <a:t>の</a:t>
            </a:r>
            <a:endParaRPr kumimoji="1" lang="en-US" altLang="ja-JP" dirty="0"/>
          </a:p>
          <a:p>
            <a:pPr algn="ctr"/>
            <a:r>
              <a:rPr kumimoji="1" lang="ja-JP" altLang="en-US" dirty="0"/>
              <a:t>意思統一</a:t>
            </a:r>
          </a:p>
        </p:txBody>
      </p:sp>
      <p:sp>
        <p:nvSpPr>
          <p:cNvPr id="5" name="四角形: 角を丸くする 4">
            <a:extLst>
              <a:ext uri="{FF2B5EF4-FFF2-40B4-BE49-F238E27FC236}">
                <a16:creationId xmlns:a16="http://schemas.microsoft.com/office/drawing/2014/main" id="{DF14DACF-FC70-4A30-B04A-53854CC4174B}"/>
              </a:ext>
            </a:extLst>
          </p:cNvPr>
          <p:cNvSpPr/>
          <p:nvPr/>
        </p:nvSpPr>
        <p:spPr>
          <a:xfrm>
            <a:off x="6096000" y="1280159"/>
            <a:ext cx="2604053" cy="5247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より多くの業界と接触</a:t>
            </a:r>
          </a:p>
        </p:txBody>
      </p:sp>
      <p:sp>
        <p:nvSpPr>
          <p:cNvPr id="6" name="四角形: 角を丸くする 5">
            <a:extLst>
              <a:ext uri="{FF2B5EF4-FFF2-40B4-BE49-F238E27FC236}">
                <a16:creationId xmlns:a16="http://schemas.microsoft.com/office/drawing/2014/main" id="{3DF2CF88-CA51-48B7-B94E-150E5F766405}"/>
              </a:ext>
            </a:extLst>
          </p:cNvPr>
          <p:cNvSpPr/>
          <p:nvPr/>
        </p:nvSpPr>
        <p:spPr>
          <a:xfrm>
            <a:off x="8973046" y="1280160"/>
            <a:ext cx="2604053" cy="120064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対象企業と</a:t>
            </a:r>
            <a:endParaRPr kumimoji="1" lang="en-US" altLang="ja-JP" dirty="0"/>
          </a:p>
          <a:p>
            <a:pPr algn="ctr"/>
            <a:r>
              <a:rPr kumimoji="1" lang="ja-JP" altLang="en-US" dirty="0"/>
              <a:t>どの程度の</a:t>
            </a:r>
            <a:endParaRPr kumimoji="1" lang="en-US" altLang="ja-JP" dirty="0"/>
          </a:p>
          <a:p>
            <a:pPr algn="ctr"/>
            <a:r>
              <a:rPr kumimoji="1" lang="ja-JP" altLang="en-US" dirty="0"/>
              <a:t>付き合いか？</a:t>
            </a:r>
            <a:endParaRPr kumimoji="1" lang="en-US" altLang="ja-JP" dirty="0"/>
          </a:p>
        </p:txBody>
      </p:sp>
      <p:sp>
        <p:nvSpPr>
          <p:cNvPr id="7" name="楕円 6">
            <a:extLst>
              <a:ext uri="{FF2B5EF4-FFF2-40B4-BE49-F238E27FC236}">
                <a16:creationId xmlns:a16="http://schemas.microsoft.com/office/drawing/2014/main" id="{5E4ABD79-45BE-411C-9074-323B908A5109}"/>
              </a:ext>
            </a:extLst>
          </p:cNvPr>
          <p:cNvSpPr/>
          <p:nvPr/>
        </p:nvSpPr>
        <p:spPr>
          <a:xfrm>
            <a:off x="291547" y="2704768"/>
            <a:ext cx="2460929" cy="120064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特定したら</a:t>
            </a:r>
          </a:p>
        </p:txBody>
      </p:sp>
      <p:sp>
        <p:nvSpPr>
          <p:cNvPr id="8" name="四角形: 角を丸くする 7">
            <a:extLst>
              <a:ext uri="{FF2B5EF4-FFF2-40B4-BE49-F238E27FC236}">
                <a16:creationId xmlns:a16="http://schemas.microsoft.com/office/drawing/2014/main" id="{5785A092-BBB4-45A1-A9D2-6035B104610B}"/>
              </a:ext>
            </a:extLst>
          </p:cNvPr>
          <p:cNvSpPr/>
          <p:nvPr/>
        </p:nvSpPr>
        <p:spPr>
          <a:xfrm>
            <a:off x="3639049" y="2752476"/>
            <a:ext cx="1828800" cy="120064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案件の分析</a:t>
            </a:r>
            <a:endParaRPr kumimoji="1" lang="en-US" altLang="ja-JP" dirty="0"/>
          </a:p>
          <a:p>
            <a:pPr algn="ctr"/>
            <a:r>
              <a:rPr kumimoji="1" lang="ja-JP" altLang="en-US" dirty="0"/>
              <a:t>だれを</a:t>
            </a:r>
            <a:endParaRPr kumimoji="1" lang="en-US" altLang="ja-JP" dirty="0"/>
          </a:p>
          <a:p>
            <a:pPr algn="ctr"/>
            <a:r>
              <a:rPr kumimoji="1" lang="ja-JP" altLang="en-US" dirty="0"/>
              <a:t>集めるか？</a:t>
            </a:r>
          </a:p>
        </p:txBody>
      </p:sp>
      <p:sp>
        <p:nvSpPr>
          <p:cNvPr id="9" name="四角形: 角を丸くする 8">
            <a:extLst>
              <a:ext uri="{FF2B5EF4-FFF2-40B4-BE49-F238E27FC236}">
                <a16:creationId xmlns:a16="http://schemas.microsoft.com/office/drawing/2014/main" id="{1A3877BF-9FD6-4F5E-B869-1C0C65DC1357}"/>
              </a:ext>
            </a:extLst>
          </p:cNvPr>
          <p:cNvSpPr/>
          <p:nvPr/>
        </p:nvSpPr>
        <p:spPr>
          <a:xfrm>
            <a:off x="6089376" y="2792234"/>
            <a:ext cx="2604053" cy="5247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従来のコンタクトリストから</a:t>
            </a:r>
            <a:endParaRPr kumimoji="1" lang="en-US" altLang="ja-JP" dirty="0"/>
          </a:p>
        </p:txBody>
      </p:sp>
      <p:sp>
        <p:nvSpPr>
          <p:cNvPr id="10" name="四角形: 角を丸くする 9">
            <a:extLst>
              <a:ext uri="{FF2B5EF4-FFF2-40B4-BE49-F238E27FC236}">
                <a16:creationId xmlns:a16="http://schemas.microsoft.com/office/drawing/2014/main" id="{50140554-6567-41E0-ABBE-5E21793A0B41}"/>
              </a:ext>
            </a:extLst>
          </p:cNvPr>
          <p:cNvSpPr/>
          <p:nvPr/>
        </p:nvSpPr>
        <p:spPr>
          <a:xfrm>
            <a:off x="6090701" y="3429664"/>
            <a:ext cx="2604053" cy="5247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新たな企業へ</a:t>
            </a:r>
            <a:endParaRPr kumimoji="1" lang="en-US" altLang="ja-JP" dirty="0"/>
          </a:p>
          <a:p>
            <a:pPr algn="ctr"/>
            <a:r>
              <a:rPr kumimoji="1" lang="ja-JP" altLang="en-US" dirty="0"/>
              <a:t>自社が選ばれるか</a:t>
            </a:r>
            <a:endParaRPr kumimoji="1" lang="en-US" altLang="ja-JP" dirty="0"/>
          </a:p>
        </p:txBody>
      </p:sp>
      <p:sp>
        <p:nvSpPr>
          <p:cNvPr id="11" name="四角形: 角を丸くする 10">
            <a:extLst>
              <a:ext uri="{FF2B5EF4-FFF2-40B4-BE49-F238E27FC236}">
                <a16:creationId xmlns:a16="http://schemas.microsoft.com/office/drawing/2014/main" id="{0C076B5E-6E31-4C10-8FF6-CEDB1654F329}"/>
              </a:ext>
            </a:extLst>
          </p:cNvPr>
          <p:cNvSpPr/>
          <p:nvPr/>
        </p:nvSpPr>
        <p:spPr>
          <a:xfrm>
            <a:off x="8982327" y="2744525"/>
            <a:ext cx="2604053" cy="120064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企業とのつながり</a:t>
            </a:r>
            <a:endParaRPr kumimoji="1" lang="en-US" altLang="ja-JP" dirty="0"/>
          </a:p>
          <a:p>
            <a:pPr algn="ctr"/>
            <a:r>
              <a:rPr kumimoji="1" lang="ja-JP" altLang="en-US" dirty="0"/>
              <a:t>敵企業の情報</a:t>
            </a:r>
            <a:endParaRPr kumimoji="1" lang="en-US" altLang="ja-JP" dirty="0"/>
          </a:p>
          <a:p>
            <a:pPr algn="ctr"/>
            <a:r>
              <a:rPr kumimoji="1" lang="ja-JP" altLang="en-US" dirty="0"/>
              <a:t>選ばれる強みは</a:t>
            </a:r>
            <a:endParaRPr kumimoji="1" lang="en-US" altLang="ja-JP" dirty="0"/>
          </a:p>
          <a:p>
            <a:pPr algn="ctr"/>
            <a:r>
              <a:rPr kumimoji="1" lang="ja-JP" altLang="en-US" dirty="0"/>
              <a:t>条件設定</a:t>
            </a:r>
            <a:endParaRPr kumimoji="1" lang="en-US" altLang="ja-JP" dirty="0"/>
          </a:p>
        </p:txBody>
      </p:sp>
      <p:sp>
        <p:nvSpPr>
          <p:cNvPr id="12" name="四角形: 角を丸くする 11">
            <a:extLst>
              <a:ext uri="{FF2B5EF4-FFF2-40B4-BE49-F238E27FC236}">
                <a16:creationId xmlns:a16="http://schemas.microsoft.com/office/drawing/2014/main" id="{0585CD1E-736F-4261-B7CE-502946174A76}"/>
              </a:ext>
            </a:extLst>
          </p:cNvPr>
          <p:cNvSpPr/>
          <p:nvPr/>
        </p:nvSpPr>
        <p:spPr>
          <a:xfrm>
            <a:off x="6105278" y="1957346"/>
            <a:ext cx="2604053" cy="5247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全国での名刺の整理</a:t>
            </a:r>
          </a:p>
        </p:txBody>
      </p:sp>
      <p:sp>
        <p:nvSpPr>
          <p:cNvPr id="13" name="正方形/長方形 12">
            <a:extLst>
              <a:ext uri="{FF2B5EF4-FFF2-40B4-BE49-F238E27FC236}">
                <a16:creationId xmlns:a16="http://schemas.microsoft.com/office/drawing/2014/main" id="{187BE795-ABC3-456B-9140-8C6A5950D80A}"/>
              </a:ext>
            </a:extLst>
          </p:cNvPr>
          <p:cNvSpPr/>
          <p:nvPr/>
        </p:nvSpPr>
        <p:spPr>
          <a:xfrm>
            <a:off x="381663" y="4224793"/>
            <a:ext cx="11052313" cy="62815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t>多くの案件にチャレンジし勝つために</a:t>
            </a:r>
            <a:endParaRPr kumimoji="1" lang="en-US" altLang="ja-JP" dirty="0"/>
          </a:p>
          <a:p>
            <a:pPr algn="ctr"/>
            <a:r>
              <a:rPr kumimoji="1" lang="ja-JP" altLang="en-US" dirty="0"/>
              <a:t>①より強いチームメンバーがいる　②他のチームに取り込まれる前に</a:t>
            </a:r>
          </a:p>
        </p:txBody>
      </p:sp>
      <p:sp>
        <p:nvSpPr>
          <p:cNvPr id="14" name="正方形/長方形 13">
            <a:extLst>
              <a:ext uri="{FF2B5EF4-FFF2-40B4-BE49-F238E27FC236}">
                <a16:creationId xmlns:a16="http://schemas.microsoft.com/office/drawing/2014/main" id="{DA21C082-39F6-428F-B384-0B9DF36C7671}"/>
              </a:ext>
            </a:extLst>
          </p:cNvPr>
          <p:cNvSpPr/>
          <p:nvPr/>
        </p:nvSpPr>
        <p:spPr>
          <a:xfrm>
            <a:off x="398894" y="5116665"/>
            <a:ext cx="11052313" cy="62815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t>日常的に多くの企業とコンタクトする仕組みを考える！</a:t>
            </a:r>
            <a:endParaRPr kumimoji="1" lang="en-US" altLang="ja-JP" dirty="0"/>
          </a:p>
          <a:p>
            <a:pPr algn="ctr"/>
            <a:r>
              <a:rPr kumimoji="1" lang="ja-JP" altLang="en-US" dirty="0"/>
              <a:t>相手の企業にメリットを生み出す・利益を提供することのできるスキーム・仕組み</a:t>
            </a:r>
          </a:p>
        </p:txBody>
      </p:sp>
      <p:sp>
        <p:nvSpPr>
          <p:cNvPr id="15" name="正方形/長方形 14">
            <a:extLst>
              <a:ext uri="{FF2B5EF4-FFF2-40B4-BE49-F238E27FC236}">
                <a16:creationId xmlns:a16="http://schemas.microsoft.com/office/drawing/2014/main" id="{B3CA1A13-D229-46A5-8BC5-88C9DB40C71C}"/>
              </a:ext>
            </a:extLst>
          </p:cNvPr>
          <p:cNvSpPr/>
          <p:nvPr/>
        </p:nvSpPr>
        <p:spPr>
          <a:xfrm>
            <a:off x="416125" y="5889268"/>
            <a:ext cx="11052313" cy="62815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a:t>自社情報</a:t>
            </a:r>
            <a:endParaRPr kumimoji="1" lang="en-US" altLang="ja-JP" dirty="0"/>
          </a:p>
          <a:p>
            <a:pPr algn="ctr"/>
            <a:r>
              <a:rPr kumimoji="1" lang="ja-JP" altLang="en-US" dirty="0"/>
              <a:t>このチームで</a:t>
            </a:r>
            <a:r>
              <a:rPr kumimoji="1" lang="en-US" altLang="ja-JP" dirty="0"/>
              <a:t>OK</a:t>
            </a:r>
            <a:r>
              <a:rPr kumimoji="1" lang="ja-JP" altLang="en-US"/>
              <a:t>？本業にもメリット？顧客とのコラボ？</a:t>
            </a:r>
            <a:endParaRPr kumimoji="1" lang="ja-JP" altLang="en-US" dirty="0"/>
          </a:p>
        </p:txBody>
      </p:sp>
    </p:spTree>
    <p:extLst>
      <p:ext uri="{BB962C8B-B14F-4D97-AF65-F5344CB8AC3E}">
        <p14:creationId xmlns:p14="http://schemas.microsoft.com/office/powerpoint/2010/main" val="38804031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264FC2-D170-4C97-9A8F-2884E437258F}"/>
              </a:ext>
            </a:extLst>
          </p:cNvPr>
          <p:cNvSpPr>
            <a:spLocks noGrp="1"/>
          </p:cNvSpPr>
          <p:nvPr>
            <p:ph type="title"/>
          </p:nvPr>
        </p:nvSpPr>
        <p:spPr>
          <a:xfrm>
            <a:off x="838200" y="365125"/>
            <a:ext cx="10515600" cy="850933"/>
          </a:xfrm>
        </p:spPr>
        <p:style>
          <a:lnRef idx="2">
            <a:schemeClr val="accent6"/>
          </a:lnRef>
          <a:fillRef idx="1">
            <a:schemeClr val="lt1"/>
          </a:fillRef>
          <a:effectRef idx="0">
            <a:schemeClr val="accent6"/>
          </a:effectRef>
          <a:fontRef idx="minor">
            <a:schemeClr val="dk1"/>
          </a:fontRef>
        </p:style>
        <p:txBody>
          <a:bodyPr>
            <a:noAutofit/>
          </a:bodyPr>
          <a:lstStyle/>
          <a:p>
            <a:r>
              <a:rPr kumimoji="1" lang="ja-JP" altLang="en-US" sz="2800" dirty="0"/>
              <a:t>事業構想の作成（何をやろうか？）</a:t>
            </a:r>
            <a:br>
              <a:rPr kumimoji="1" lang="en-US" altLang="ja-JP" sz="2800" dirty="0"/>
            </a:br>
            <a:r>
              <a:rPr kumimoji="1" lang="ja-JP" altLang="en-US" sz="2800" dirty="0"/>
              <a:t>例えば、住宅案件</a:t>
            </a:r>
          </a:p>
        </p:txBody>
      </p:sp>
      <p:sp>
        <p:nvSpPr>
          <p:cNvPr id="3" name="四角形: 角を丸くする 2">
            <a:extLst>
              <a:ext uri="{FF2B5EF4-FFF2-40B4-BE49-F238E27FC236}">
                <a16:creationId xmlns:a16="http://schemas.microsoft.com/office/drawing/2014/main" id="{9BB3FDC8-CDB8-4F2E-BBC6-899C1238C2C9}"/>
              </a:ext>
            </a:extLst>
          </p:cNvPr>
          <p:cNvSpPr/>
          <p:nvPr/>
        </p:nvSpPr>
        <p:spPr>
          <a:xfrm>
            <a:off x="457200" y="1399878"/>
            <a:ext cx="3850849" cy="48548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主事業</a:t>
            </a:r>
          </a:p>
        </p:txBody>
      </p:sp>
      <p:sp>
        <p:nvSpPr>
          <p:cNvPr id="4" name="四角形: 角を丸くする 3">
            <a:extLst>
              <a:ext uri="{FF2B5EF4-FFF2-40B4-BE49-F238E27FC236}">
                <a16:creationId xmlns:a16="http://schemas.microsoft.com/office/drawing/2014/main" id="{96C2252F-EA92-415E-8914-16C4916EB17C}"/>
              </a:ext>
            </a:extLst>
          </p:cNvPr>
          <p:cNvSpPr/>
          <p:nvPr/>
        </p:nvSpPr>
        <p:spPr>
          <a:xfrm>
            <a:off x="487049" y="2155594"/>
            <a:ext cx="3850849" cy="48548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dirty="0"/>
              <a:t>子育てを中心にした地優賃住宅</a:t>
            </a:r>
            <a:endParaRPr kumimoji="1" lang="ja-JP" altLang="en-US" dirty="0"/>
          </a:p>
        </p:txBody>
      </p:sp>
      <p:sp>
        <p:nvSpPr>
          <p:cNvPr id="5" name="四角形: 角を丸くする 4">
            <a:extLst>
              <a:ext uri="{FF2B5EF4-FFF2-40B4-BE49-F238E27FC236}">
                <a16:creationId xmlns:a16="http://schemas.microsoft.com/office/drawing/2014/main" id="{283870C8-8C86-46A7-A396-CB6CA3C219A3}"/>
              </a:ext>
            </a:extLst>
          </p:cNvPr>
          <p:cNvSpPr/>
          <p:nvPr/>
        </p:nvSpPr>
        <p:spPr>
          <a:xfrm>
            <a:off x="550683" y="2824896"/>
            <a:ext cx="476840" cy="126633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設計</a:t>
            </a:r>
          </a:p>
        </p:txBody>
      </p:sp>
      <p:sp>
        <p:nvSpPr>
          <p:cNvPr id="6" name="四角形: 角を丸くする 5">
            <a:extLst>
              <a:ext uri="{FF2B5EF4-FFF2-40B4-BE49-F238E27FC236}">
                <a16:creationId xmlns:a16="http://schemas.microsoft.com/office/drawing/2014/main" id="{12753F37-7E52-4ADB-8EEC-17B0DE1647E4}"/>
              </a:ext>
            </a:extLst>
          </p:cNvPr>
          <p:cNvSpPr/>
          <p:nvPr/>
        </p:nvSpPr>
        <p:spPr>
          <a:xfrm>
            <a:off x="1202703" y="2854745"/>
            <a:ext cx="476840" cy="126633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dirty="0"/>
              <a:t>工事監理</a:t>
            </a:r>
            <a:endParaRPr kumimoji="1" lang="ja-JP" altLang="en-US" dirty="0"/>
          </a:p>
        </p:txBody>
      </p:sp>
      <p:sp>
        <p:nvSpPr>
          <p:cNvPr id="7" name="四角形: 角を丸くする 6">
            <a:extLst>
              <a:ext uri="{FF2B5EF4-FFF2-40B4-BE49-F238E27FC236}">
                <a16:creationId xmlns:a16="http://schemas.microsoft.com/office/drawing/2014/main" id="{B708C6F0-BD59-4E23-BFD0-E3B90F64A6AC}"/>
              </a:ext>
            </a:extLst>
          </p:cNvPr>
          <p:cNvSpPr/>
          <p:nvPr/>
        </p:nvSpPr>
        <p:spPr>
          <a:xfrm>
            <a:off x="1892433" y="2837459"/>
            <a:ext cx="476840" cy="126633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建設</a:t>
            </a:r>
          </a:p>
        </p:txBody>
      </p:sp>
      <p:sp>
        <p:nvSpPr>
          <p:cNvPr id="8" name="四角形: 角を丸くする 7">
            <a:extLst>
              <a:ext uri="{FF2B5EF4-FFF2-40B4-BE49-F238E27FC236}">
                <a16:creationId xmlns:a16="http://schemas.microsoft.com/office/drawing/2014/main" id="{3E497CFA-FEBC-411B-A402-BC2B8778869C}"/>
              </a:ext>
            </a:extLst>
          </p:cNvPr>
          <p:cNvSpPr/>
          <p:nvPr/>
        </p:nvSpPr>
        <p:spPr>
          <a:xfrm>
            <a:off x="3760514" y="2857882"/>
            <a:ext cx="476840" cy="126633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dirty="0"/>
              <a:t>専門家</a:t>
            </a:r>
            <a:endParaRPr kumimoji="1" lang="ja-JP" altLang="en-US" dirty="0"/>
          </a:p>
        </p:txBody>
      </p:sp>
      <p:sp>
        <p:nvSpPr>
          <p:cNvPr id="9" name="四角形: 角を丸くする 8">
            <a:extLst>
              <a:ext uri="{FF2B5EF4-FFF2-40B4-BE49-F238E27FC236}">
                <a16:creationId xmlns:a16="http://schemas.microsoft.com/office/drawing/2014/main" id="{448CEAD8-25A9-4622-AC04-5B367DD32B55}"/>
              </a:ext>
            </a:extLst>
          </p:cNvPr>
          <p:cNvSpPr/>
          <p:nvPr/>
        </p:nvSpPr>
        <p:spPr>
          <a:xfrm>
            <a:off x="4531148" y="1410874"/>
            <a:ext cx="3850849" cy="48548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dirty="0"/>
              <a:t>提案事業</a:t>
            </a:r>
            <a:endParaRPr kumimoji="1" lang="ja-JP" altLang="en-US" dirty="0"/>
          </a:p>
        </p:txBody>
      </p:sp>
      <p:sp>
        <p:nvSpPr>
          <p:cNvPr id="10" name="四角形: 角を丸くする 9">
            <a:extLst>
              <a:ext uri="{FF2B5EF4-FFF2-40B4-BE49-F238E27FC236}">
                <a16:creationId xmlns:a16="http://schemas.microsoft.com/office/drawing/2014/main" id="{8734A362-B108-47E0-8864-4A41F009E015}"/>
              </a:ext>
            </a:extLst>
          </p:cNvPr>
          <p:cNvSpPr/>
          <p:nvPr/>
        </p:nvSpPr>
        <p:spPr>
          <a:xfrm>
            <a:off x="4542143" y="2157162"/>
            <a:ext cx="3850849" cy="48548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dirty="0"/>
              <a:t>子育て・福祉・利便施設・余剰地</a:t>
            </a:r>
            <a:endParaRPr kumimoji="1" lang="ja-JP" altLang="en-US" dirty="0"/>
          </a:p>
        </p:txBody>
      </p:sp>
      <p:sp>
        <p:nvSpPr>
          <p:cNvPr id="11" name="四角形: 角を丸くする 10">
            <a:extLst>
              <a:ext uri="{FF2B5EF4-FFF2-40B4-BE49-F238E27FC236}">
                <a16:creationId xmlns:a16="http://schemas.microsoft.com/office/drawing/2014/main" id="{219F509A-CF70-453F-8F51-71F6B500CFF7}"/>
              </a:ext>
            </a:extLst>
          </p:cNvPr>
          <p:cNvSpPr/>
          <p:nvPr/>
        </p:nvSpPr>
        <p:spPr>
          <a:xfrm>
            <a:off x="4553934" y="2821744"/>
            <a:ext cx="476840" cy="126633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教育</a:t>
            </a:r>
          </a:p>
        </p:txBody>
      </p:sp>
      <p:sp>
        <p:nvSpPr>
          <p:cNvPr id="12" name="四角形: 角を丸くする 11">
            <a:extLst>
              <a:ext uri="{FF2B5EF4-FFF2-40B4-BE49-F238E27FC236}">
                <a16:creationId xmlns:a16="http://schemas.microsoft.com/office/drawing/2014/main" id="{F8D7B15E-AD3C-4380-AEFC-BDE6FF9F43D9}"/>
              </a:ext>
            </a:extLst>
          </p:cNvPr>
          <p:cNvSpPr/>
          <p:nvPr/>
        </p:nvSpPr>
        <p:spPr>
          <a:xfrm>
            <a:off x="5177675" y="2832740"/>
            <a:ext cx="476840" cy="126633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保育</a:t>
            </a:r>
          </a:p>
        </p:txBody>
      </p:sp>
      <p:sp>
        <p:nvSpPr>
          <p:cNvPr id="13" name="四角形: 角を丸くする 12">
            <a:extLst>
              <a:ext uri="{FF2B5EF4-FFF2-40B4-BE49-F238E27FC236}">
                <a16:creationId xmlns:a16="http://schemas.microsoft.com/office/drawing/2014/main" id="{36F6A96A-2DC5-467D-BA4E-2F820DA9B218}"/>
              </a:ext>
            </a:extLst>
          </p:cNvPr>
          <p:cNvSpPr/>
          <p:nvPr/>
        </p:nvSpPr>
        <p:spPr>
          <a:xfrm>
            <a:off x="5790420" y="2851593"/>
            <a:ext cx="476840" cy="126633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福祉</a:t>
            </a:r>
          </a:p>
        </p:txBody>
      </p:sp>
      <p:sp>
        <p:nvSpPr>
          <p:cNvPr id="14" name="四角形: 角を丸くする 13">
            <a:extLst>
              <a:ext uri="{FF2B5EF4-FFF2-40B4-BE49-F238E27FC236}">
                <a16:creationId xmlns:a16="http://schemas.microsoft.com/office/drawing/2014/main" id="{E956210D-B1A6-4F69-836E-507B77AAAEBB}"/>
              </a:ext>
            </a:extLst>
          </p:cNvPr>
          <p:cNvSpPr/>
          <p:nvPr/>
        </p:nvSpPr>
        <p:spPr>
          <a:xfrm>
            <a:off x="6403162" y="2861020"/>
            <a:ext cx="476840" cy="126633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商業</a:t>
            </a:r>
          </a:p>
        </p:txBody>
      </p:sp>
      <p:sp>
        <p:nvSpPr>
          <p:cNvPr id="15" name="四角形: 角を丸くする 14">
            <a:extLst>
              <a:ext uri="{FF2B5EF4-FFF2-40B4-BE49-F238E27FC236}">
                <a16:creationId xmlns:a16="http://schemas.microsoft.com/office/drawing/2014/main" id="{E29AF3EA-91C9-41EB-8139-80D702532F33}"/>
              </a:ext>
            </a:extLst>
          </p:cNvPr>
          <p:cNvSpPr/>
          <p:nvPr/>
        </p:nvSpPr>
        <p:spPr>
          <a:xfrm>
            <a:off x="7044183" y="2861020"/>
            <a:ext cx="476840" cy="126633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dirty="0"/>
              <a:t>民間住宅</a:t>
            </a:r>
            <a:endParaRPr kumimoji="1" lang="ja-JP" altLang="en-US" dirty="0"/>
          </a:p>
        </p:txBody>
      </p:sp>
      <p:sp>
        <p:nvSpPr>
          <p:cNvPr id="16" name="四角形: 角を丸くする 15">
            <a:extLst>
              <a:ext uri="{FF2B5EF4-FFF2-40B4-BE49-F238E27FC236}">
                <a16:creationId xmlns:a16="http://schemas.microsoft.com/office/drawing/2014/main" id="{EBA6566F-FA1F-4B57-A649-827AB8BF4CD5}"/>
              </a:ext>
            </a:extLst>
          </p:cNvPr>
          <p:cNvSpPr/>
          <p:nvPr/>
        </p:nvSpPr>
        <p:spPr>
          <a:xfrm>
            <a:off x="8595671" y="1421871"/>
            <a:ext cx="3008726" cy="46349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dirty="0"/>
              <a:t>必要業務</a:t>
            </a:r>
          </a:p>
        </p:txBody>
      </p:sp>
      <p:sp>
        <p:nvSpPr>
          <p:cNvPr id="18" name="四角形: 角を丸くする 17">
            <a:extLst>
              <a:ext uri="{FF2B5EF4-FFF2-40B4-BE49-F238E27FC236}">
                <a16:creationId xmlns:a16="http://schemas.microsoft.com/office/drawing/2014/main" id="{BE317D17-CF3D-47F8-9D0E-C4CFBB60C4F9}"/>
              </a:ext>
            </a:extLst>
          </p:cNvPr>
          <p:cNvSpPr/>
          <p:nvPr/>
        </p:nvSpPr>
        <p:spPr>
          <a:xfrm>
            <a:off x="8634947" y="2149307"/>
            <a:ext cx="3008726" cy="46349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dirty="0"/>
              <a:t>必要業務</a:t>
            </a:r>
          </a:p>
        </p:txBody>
      </p:sp>
      <p:sp>
        <p:nvSpPr>
          <p:cNvPr id="19" name="四角形: 角を丸くする 18">
            <a:extLst>
              <a:ext uri="{FF2B5EF4-FFF2-40B4-BE49-F238E27FC236}">
                <a16:creationId xmlns:a16="http://schemas.microsoft.com/office/drawing/2014/main" id="{9943434E-790C-40AD-83C7-78381E54EA7E}"/>
              </a:ext>
            </a:extLst>
          </p:cNvPr>
          <p:cNvSpPr/>
          <p:nvPr/>
        </p:nvSpPr>
        <p:spPr>
          <a:xfrm>
            <a:off x="8627886" y="2842168"/>
            <a:ext cx="476840" cy="126633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dirty="0"/>
              <a:t>金融</a:t>
            </a:r>
          </a:p>
        </p:txBody>
      </p:sp>
      <p:sp>
        <p:nvSpPr>
          <p:cNvPr id="20" name="四角形: 角を丸くする 19">
            <a:extLst>
              <a:ext uri="{FF2B5EF4-FFF2-40B4-BE49-F238E27FC236}">
                <a16:creationId xmlns:a16="http://schemas.microsoft.com/office/drawing/2014/main" id="{8350AA16-10EC-4A6A-801A-2D9B0EB28180}"/>
              </a:ext>
            </a:extLst>
          </p:cNvPr>
          <p:cNvSpPr/>
          <p:nvPr/>
        </p:nvSpPr>
        <p:spPr>
          <a:xfrm>
            <a:off x="9289335" y="2872017"/>
            <a:ext cx="476840" cy="126633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dirty="0"/>
              <a:t>保険</a:t>
            </a:r>
          </a:p>
        </p:txBody>
      </p:sp>
      <p:sp>
        <p:nvSpPr>
          <p:cNvPr id="21" name="正方形/長方形 20">
            <a:extLst>
              <a:ext uri="{FF2B5EF4-FFF2-40B4-BE49-F238E27FC236}">
                <a16:creationId xmlns:a16="http://schemas.microsoft.com/office/drawing/2014/main" id="{86C12B05-8384-4424-A717-E1D71DD3C64C}"/>
              </a:ext>
            </a:extLst>
          </p:cNvPr>
          <p:cNvSpPr/>
          <p:nvPr/>
        </p:nvSpPr>
        <p:spPr>
          <a:xfrm>
            <a:off x="550683" y="4430597"/>
            <a:ext cx="11053714" cy="196077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2400" dirty="0"/>
              <a:t>他チームとの競争に勝てる個々の分野で最高の企業を勧誘</a:t>
            </a:r>
            <a:endParaRPr kumimoji="1" lang="en-US" altLang="ja-JP" sz="2400" dirty="0"/>
          </a:p>
          <a:p>
            <a:pPr algn="ctr"/>
            <a:r>
              <a:rPr kumimoji="1" lang="ja-JP" altLang="en-US" sz="2400" dirty="0"/>
              <a:t>事業実行の確実な企業・法人勧誘</a:t>
            </a:r>
            <a:endParaRPr kumimoji="1" lang="en-US" altLang="ja-JP" sz="2400" dirty="0"/>
          </a:p>
          <a:p>
            <a:pPr algn="ctr"/>
            <a:r>
              <a:rPr lang="ja-JP" altLang="en-US" sz="2400" dirty="0"/>
              <a:t>相手の企業が自チームに入るための魅力の創出（対象企業のメリットの創出）</a:t>
            </a:r>
            <a:endParaRPr lang="en-US" altLang="ja-JP" sz="2400" dirty="0"/>
          </a:p>
          <a:p>
            <a:pPr algn="ctr"/>
            <a:r>
              <a:rPr kumimoji="1" lang="ja-JP" altLang="en-US" sz="2400" dirty="0"/>
              <a:t>勝てるチームであることの創出</a:t>
            </a:r>
            <a:endParaRPr kumimoji="1" lang="en-US" altLang="ja-JP" sz="2400" dirty="0"/>
          </a:p>
          <a:p>
            <a:pPr algn="ctr"/>
            <a:r>
              <a:rPr kumimoji="1" lang="ja-JP" altLang="en-US" sz="2400" dirty="0"/>
              <a:t>人の見極め（リーダーは、「この人で大丈夫を厳しくチェック：弱いと苦労する」）</a:t>
            </a:r>
          </a:p>
        </p:txBody>
      </p:sp>
      <p:sp>
        <p:nvSpPr>
          <p:cNvPr id="22" name="四角形: 角を丸くする 21">
            <a:extLst>
              <a:ext uri="{FF2B5EF4-FFF2-40B4-BE49-F238E27FC236}">
                <a16:creationId xmlns:a16="http://schemas.microsoft.com/office/drawing/2014/main" id="{6CDA5FB2-4218-4FA9-A538-0042E4CD92C8}"/>
              </a:ext>
            </a:extLst>
          </p:cNvPr>
          <p:cNvSpPr/>
          <p:nvPr/>
        </p:nvSpPr>
        <p:spPr>
          <a:xfrm>
            <a:off x="9941355" y="2854731"/>
            <a:ext cx="476840" cy="126633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dirty="0"/>
              <a:t>情報</a:t>
            </a:r>
            <a:endParaRPr kumimoji="1" lang="ja-JP" altLang="en-US" dirty="0"/>
          </a:p>
        </p:txBody>
      </p:sp>
      <p:sp>
        <p:nvSpPr>
          <p:cNvPr id="23" name="四角形: 角を丸くする 22">
            <a:extLst>
              <a:ext uri="{FF2B5EF4-FFF2-40B4-BE49-F238E27FC236}">
                <a16:creationId xmlns:a16="http://schemas.microsoft.com/office/drawing/2014/main" id="{F31E8BE8-5421-4A3B-83E0-74949F2C0F4F}"/>
              </a:ext>
            </a:extLst>
          </p:cNvPr>
          <p:cNvSpPr/>
          <p:nvPr/>
        </p:nvSpPr>
        <p:spPr>
          <a:xfrm>
            <a:off x="10591804" y="2845305"/>
            <a:ext cx="476840" cy="126633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dirty="0"/>
              <a:t>提案技術</a:t>
            </a:r>
            <a:endParaRPr kumimoji="1" lang="ja-JP" altLang="en-US" dirty="0"/>
          </a:p>
        </p:txBody>
      </p:sp>
      <p:sp>
        <p:nvSpPr>
          <p:cNvPr id="24" name="四角形: 角を丸くする 23">
            <a:extLst>
              <a:ext uri="{FF2B5EF4-FFF2-40B4-BE49-F238E27FC236}">
                <a16:creationId xmlns:a16="http://schemas.microsoft.com/office/drawing/2014/main" id="{9B269D07-0461-4AD4-A37F-BD6220326048}"/>
              </a:ext>
            </a:extLst>
          </p:cNvPr>
          <p:cNvSpPr/>
          <p:nvPr/>
        </p:nvSpPr>
        <p:spPr>
          <a:xfrm>
            <a:off x="2535026" y="2857881"/>
            <a:ext cx="476840" cy="126633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不動産</a:t>
            </a:r>
          </a:p>
        </p:txBody>
      </p:sp>
      <p:sp>
        <p:nvSpPr>
          <p:cNvPr id="25" name="四角形: 角を丸くする 24">
            <a:extLst>
              <a:ext uri="{FF2B5EF4-FFF2-40B4-BE49-F238E27FC236}">
                <a16:creationId xmlns:a16="http://schemas.microsoft.com/office/drawing/2014/main" id="{6BA76AE6-0685-413E-B623-B629D1DBACB3}"/>
              </a:ext>
            </a:extLst>
          </p:cNvPr>
          <p:cNvSpPr/>
          <p:nvPr/>
        </p:nvSpPr>
        <p:spPr>
          <a:xfrm>
            <a:off x="3147773" y="2848455"/>
            <a:ext cx="476840" cy="126633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dirty="0"/>
              <a:t>宣伝広報</a:t>
            </a:r>
            <a:endParaRPr kumimoji="1" lang="ja-JP" altLang="en-US" dirty="0"/>
          </a:p>
        </p:txBody>
      </p:sp>
    </p:spTree>
    <p:extLst>
      <p:ext uri="{BB962C8B-B14F-4D97-AF65-F5344CB8AC3E}">
        <p14:creationId xmlns:p14="http://schemas.microsoft.com/office/powerpoint/2010/main" val="11945891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F136EA-D5B3-45D6-831F-123EA5055C8F}"/>
              </a:ext>
            </a:extLst>
          </p:cNvPr>
          <p:cNvSpPr>
            <a:spLocks noGrp="1"/>
          </p:cNvSpPr>
          <p:nvPr>
            <p:ph type="title"/>
          </p:nvPr>
        </p:nvSpPr>
        <p:spPr>
          <a:xfrm>
            <a:off x="838200" y="365126"/>
            <a:ext cx="10515600" cy="467735"/>
          </a:xfrm>
        </p:spPr>
        <p:style>
          <a:lnRef idx="2">
            <a:schemeClr val="accent2"/>
          </a:lnRef>
          <a:fillRef idx="1">
            <a:schemeClr val="lt1"/>
          </a:fillRef>
          <a:effectRef idx="0">
            <a:schemeClr val="accent2"/>
          </a:effectRef>
          <a:fontRef idx="minor">
            <a:schemeClr val="dk1"/>
          </a:fontRef>
        </p:style>
        <p:txBody>
          <a:bodyPr>
            <a:normAutofit fontScale="90000"/>
          </a:bodyPr>
          <a:lstStyle/>
          <a:p>
            <a:r>
              <a:rPr kumimoji="1" lang="ja-JP" altLang="en-US" dirty="0"/>
              <a:t>基本計画書（自分なりの様式で）</a:t>
            </a:r>
          </a:p>
        </p:txBody>
      </p:sp>
      <p:pic>
        <p:nvPicPr>
          <p:cNvPr id="3" name="図 2">
            <a:extLst>
              <a:ext uri="{FF2B5EF4-FFF2-40B4-BE49-F238E27FC236}">
                <a16:creationId xmlns:a16="http://schemas.microsoft.com/office/drawing/2014/main" id="{D9AA8827-21F2-40BF-92A1-3799F1755991}"/>
              </a:ext>
            </a:extLst>
          </p:cNvPr>
          <p:cNvPicPr>
            <a:picLocks noChangeAspect="1"/>
          </p:cNvPicPr>
          <p:nvPr/>
        </p:nvPicPr>
        <p:blipFill>
          <a:blip r:embed="rId2"/>
          <a:stretch>
            <a:fillRect/>
          </a:stretch>
        </p:blipFill>
        <p:spPr>
          <a:xfrm>
            <a:off x="226478" y="1059902"/>
            <a:ext cx="8082505" cy="5301568"/>
          </a:xfrm>
          <a:prstGeom prst="rect">
            <a:avLst/>
          </a:prstGeom>
        </p:spPr>
      </p:pic>
      <p:sp>
        <p:nvSpPr>
          <p:cNvPr id="4" name="正方形/長方形 3">
            <a:extLst>
              <a:ext uri="{FF2B5EF4-FFF2-40B4-BE49-F238E27FC236}">
                <a16:creationId xmlns:a16="http://schemas.microsoft.com/office/drawing/2014/main" id="{33DE5443-3DFA-416D-AD41-C76101519C84}"/>
              </a:ext>
            </a:extLst>
          </p:cNvPr>
          <p:cNvSpPr/>
          <p:nvPr/>
        </p:nvSpPr>
        <p:spPr>
          <a:xfrm>
            <a:off x="8441634" y="1051560"/>
            <a:ext cx="3389907" cy="522996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リーダーの基本資料・備忘録</a:t>
            </a:r>
            <a:endParaRPr kumimoji="1" lang="en-US" altLang="ja-JP" dirty="0"/>
          </a:p>
          <a:p>
            <a:pPr algn="ctr"/>
            <a:endParaRPr kumimoji="1" lang="en-US" altLang="ja-JP" dirty="0"/>
          </a:p>
          <a:p>
            <a:pPr algn="ctr"/>
            <a:r>
              <a:rPr kumimoji="1" lang="ja-JP" altLang="en-US" dirty="0"/>
              <a:t>コンソーシャムチームメンバー</a:t>
            </a:r>
            <a:endParaRPr kumimoji="1" lang="en-US" altLang="ja-JP" dirty="0"/>
          </a:p>
          <a:p>
            <a:pPr algn="ctr"/>
            <a:r>
              <a:rPr kumimoji="1" lang="ja-JP" altLang="en-US" dirty="0"/>
              <a:t>の</a:t>
            </a:r>
            <a:endParaRPr kumimoji="1" lang="en-US" altLang="ja-JP" dirty="0"/>
          </a:p>
          <a:p>
            <a:pPr algn="ctr"/>
            <a:r>
              <a:rPr kumimoji="1" lang="ja-JP" altLang="en-US" dirty="0"/>
              <a:t>共通認識資料</a:t>
            </a:r>
            <a:endParaRPr kumimoji="1" lang="en-US" altLang="ja-JP" dirty="0"/>
          </a:p>
          <a:p>
            <a:pPr algn="ctr"/>
            <a:endParaRPr kumimoji="1" lang="en-US" altLang="ja-JP" dirty="0"/>
          </a:p>
          <a:p>
            <a:pPr algn="ctr"/>
            <a:endParaRPr kumimoji="1" lang="en-US" altLang="ja-JP" dirty="0"/>
          </a:p>
          <a:p>
            <a:pPr algn="ctr"/>
            <a:endParaRPr kumimoji="1" lang="en-US" altLang="ja-JP" dirty="0"/>
          </a:p>
          <a:p>
            <a:pPr algn="ctr"/>
            <a:endParaRPr kumimoji="1" lang="en-US" altLang="ja-JP" dirty="0"/>
          </a:p>
          <a:p>
            <a:pPr algn="ctr"/>
            <a:r>
              <a:rPr kumimoji="1" lang="ja-JP" altLang="en-US" dirty="0"/>
              <a:t>時間の経過・情報の充実に</a:t>
            </a:r>
            <a:endParaRPr kumimoji="1" lang="en-US" altLang="ja-JP" dirty="0"/>
          </a:p>
          <a:p>
            <a:pPr algn="ctr"/>
            <a:r>
              <a:rPr kumimoji="1" lang="ja-JP" altLang="en-US" dirty="0"/>
              <a:t>応じて</a:t>
            </a:r>
            <a:endParaRPr kumimoji="1" lang="en-US" altLang="ja-JP" dirty="0"/>
          </a:p>
          <a:p>
            <a:pPr algn="ctr"/>
            <a:r>
              <a:rPr kumimoji="1" lang="ja-JP" altLang="en-US" dirty="0"/>
              <a:t>どんどん書き加えていく</a:t>
            </a:r>
            <a:endParaRPr kumimoji="1" lang="en-US" altLang="ja-JP" dirty="0"/>
          </a:p>
          <a:p>
            <a:pPr algn="ctr"/>
            <a:endParaRPr kumimoji="1" lang="en-US" altLang="ja-JP" dirty="0"/>
          </a:p>
          <a:p>
            <a:pPr algn="ctr"/>
            <a:r>
              <a:rPr kumimoji="1" lang="ja-JP" altLang="en-US" dirty="0"/>
              <a:t>ファイルナンバー</a:t>
            </a:r>
            <a:endParaRPr kumimoji="1" lang="en-US" altLang="ja-JP" dirty="0"/>
          </a:p>
          <a:p>
            <a:pPr algn="ctr"/>
            <a:r>
              <a:rPr kumimoji="1" lang="en-US" altLang="ja-JP" dirty="0"/>
              <a:t>20191210003</a:t>
            </a:r>
          </a:p>
          <a:p>
            <a:pPr algn="ctr"/>
            <a:r>
              <a:rPr kumimoji="1" lang="ja-JP" altLang="en-US" dirty="0"/>
              <a:t>のように</a:t>
            </a:r>
            <a:endParaRPr kumimoji="1" lang="en-US" altLang="ja-JP" dirty="0"/>
          </a:p>
          <a:p>
            <a:pPr algn="ctr"/>
            <a:r>
              <a:rPr kumimoji="1" lang="ja-JP" altLang="en-US" dirty="0"/>
              <a:t>更新日時と順番が</a:t>
            </a:r>
            <a:endParaRPr kumimoji="1" lang="en-US" altLang="ja-JP" dirty="0"/>
          </a:p>
          <a:p>
            <a:pPr algn="ctr"/>
            <a:r>
              <a:rPr kumimoji="1" lang="ja-JP" altLang="en-US" dirty="0"/>
              <a:t>わかるように</a:t>
            </a:r>
            <a:endParaRPr kumimoji="1" lang="en-US" altLang="ja-JP" dirty="0"/>
          </a:p>
        </p:txBody>
      </p:sp>
    </p:spTree>
    <p:extLst>
      <p:ext uri="{BB962C8B-B14F-4D97-AF65-F5344CB8AC3E}">
        <p14:creationId xmlns:p14="http://schemas.microsoft.com/office/powerpoint/2010/main" val="146973219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タイトル 1">
            <a:extLst>
              <a:ext uri="{FF2B5EF4-FFF2-40B4-BE49-F238E27FC236}">
                <a16:creationId xmlns:a16="http://schemas.microsoft.com/office/drawing/2014/main" id="{3BF54123-0FAB-4FC0-A8F2-0D3E552D2CB4}"/>
              </a:ext>
            </a:extLst>
          </p:cNvPr>
          <p:cNvSpPr>
            <a:spLocks noGrp="1" noChangeArrowheads="1"/>
          </p:cNvSpPr>
          <p:nvPr>
            <p:ph type="title"/>
          </p:nvPr>
        </p:nvSpPr>
        <p:spPr>
          <a:xfrm>
            <a:off x="1981200" y="274639"/>
            <a:ext cx="8229600" cy="490537"/>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ja-JP" altLang="en-US" dirty="0"/>
              <a:t>提案策定時コンソーシャム組織例</a:t>
            </a:r>
          </a:p>
        </p:txBody>
      </p:sp>
      <p:sp>
        <p:nvSpPr>
          <p:cNvPr id="3" name="正方形/長方形 2">
            <a:extLst>
              <a:ext uri="{FF2B5EF4-FFF2-40B4-BE49-F238E27FC236}">
                <a16:creationId xmlns:a16="http://schemas.microsoft.com/office/drawing/2014/main" id="{7581FEB1-CE66-4EE2-9B9E-825858875DCC}"/>
              </a:ext>
            </a:extLst>
          </p:cNvPr>
          <p:cNvSpPr/>
          <p:nvPr/>
        </p:nvSpPr>
        <p:spPr>
          <a:xfrm>
            <a:off x="4727574" y="1196975"/>
            <a:ext cx="3024947" cy="490537"/>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dirty="0"/>
              <a:t>プロジェクトリーダー</a:t>
            </a:r>
          </a:p>
        </p:txBody>
      </p:sp>
      <p:sp>
        <p:nvSpPr>
          <p:cNvPr id="4" name="正方形/長方形 3">
            <a:extLst>
              <a:ext uri="{FF2B5EF4-FFF2-40B4-BE49-F238E27FC236}">
                <a16:creationId xmlns:a16="http://schemas.microsoft.com/office/drawing/2014/main" id="{680B998E-8A4C-4372-BA18-D2D7AB310A3F}"/>
              </a:ext>
            </a:extLst>
          </p:cNvPr>
          <p:cNvSpPr/>
          <p:nvPr/>
        </p:nvSpPr>
        <p:spPr>
          <a:xfrm>
            <a:off x="1774825" y="1074738"/>
            <a:ext cx="1828800" cy="6985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dirty="0"/>
              <a:t>代表企業</a:t>
            </a:r>
            <a:endParaRPr lang="en-US" altLang="ja-JP" dirty="0"/>
          </a:p>
          <a:p>
            <a:pPr algn="ctr">
              <a:defRPr/>
            </a:pPr>
            <a:r>
              <a:rPr lang="ja-JP" altLang="en-US" dirty="0"/>
              <a:t>Ａ社</a:t>
            </a:r>
          </a:p>
        </p:txBody>
      </p:sp>
      <p:cxnSp>
        <p:nvCxnSpPr>
          <p:cNvPr id="6" name="直線矢印コネクタ 5">
            <a:extLst>
              <a:ext uri="{FF2B5EF4-FFF2-40B4-BE49-F238E27FC236}">
                <a16:creationId xmlns:a16="http://schemas.microsoft.com/office/drawing/2014/main" id="{A5D497D9-F7E3-4112-9475-A5CBF1DC6357}"/>
              </a:ext>
            </a:extLst>
          </p:cNvPr>
          <p:cNvCxnSpPr>
            <a:cxnSpLocks/>
            <a:stCxn id="4" idx="3"/>
            <a:endCxn id="3" idx="1"/>
          </p:cNvCxnSpPr>
          <p:nvPr/>
        </p:nvCxnSpPr>
        <p:spPr>
          <a:xfrm>
            <a:off x="3603625" y="1423988"/>
            <a:ext cx="1123949" cy="1825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9" name="正方形/長方形 8">
            <a:extLst>
              <a:ext uri="{FF2B5EF4-FFF2-40B4-BE49-F238E27FC236}">
                <a16:creationId xmlns:a16="http://schemas.microsoft.com/office/drawing/2014/main" id="{4A26A647-4126-4BE9-BC9E-525F5733E99B}"/>
              </a:ext>
            </a:extLst>
          </p:cNvPr>
          <p:cNvSpPr/>
          <p:nvPr/>
        </p:nvSpPr>
        <p:spPr>
          <a:xfrm>
            <a:off x="690289" y="3644900"/>
            <a:ext cx="2314575" cy="2884488"/>
          </a:xfrm>
          <a:prstGeom prst="rect">
            <a:avLst/>
          </a:prstGeom>
          <a:ln>
            <a:solidFill>
              <a:srgbClr val="00B050"/>
            </a:solidFill>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ja-JP" altLang="en-US" dirty="0"/>
              <a:t>情報分析分科会</a:t>
            </a:r>
            <a:endParaRPr lang="en-US" altLang="ja-JP" dirty="0"/>
          </a:p>
          <a:p>
            <a:pPr algn="ctr">
              <a:defRPr/>
            </a:pPr>
            <a:r>
              <a:rPr lang="ja-JP" altLang="en-US" dirty="0"/>
              <a:t>Ｄ建設がリーダー</a:t>
            </a:r>
            <a:endParaRPr lang="en-US" altLang="ja-JP" dirty="0"/>
          </a:p>
          <a:p>
            <a:pPr algn="ctr">
              <a:defRPr/>
            </a:pPr>
            <a:endParaRPr lang="en-US" altLang="ja-JP" dirty="0"/>
          </a:p>
          <a:p>
            <a:pPr algn="ctr">
              <a:defRPr/>
            </a:pPr>
            <a:r>
              <a:rPr lang="ja-JP" altLang="en-US" dirty="0"/>
              <a:t>地元情報</a:t>
            </a:r>
            <a:endParaRPr lang="en-US" altLang="ja-JP" dirty="0"/>
          </a:p>
          <a:p>
            <a:pPr algn="ctr">
              <a:defRPr/>
            </a:pPr>
            <a:r>
              <a:rPr lang="ja-JP" altLang="en-US" dirty="0"/>
              <a:t>審査員情報</a:t>
            </a:r>
            <a:endParaRPr lang="en-US" altLang="ja-JP" dirty="0"/>
          </a:p>
          <a:p>
            <a:pPr algn="ctr">
              <a:defRPr/>
            </a:pPr>
            <a:r>
              <a:rPr lang="ja-JP" altLang="en-US" dirty="0"/>
              <a:t>敵対企業情報</a:t>
            </a:r>
            <a:endParaRPr lang="en-US" altLang="ja-JP" dirty="0"/>
          </a:p>
          <a:p>
            <a:pPr algn="ctr">
              <a:defRPr/>
            </a:pPr>
            <a:endParaRPr lang="en-US" altLang="ja-JP" dirty="0"/>
          </a:p>
          <a:p>
            <a:pPr algn="ctr">
              <a:defRPr/>
            </a:pPr>
            <a:r>
              <a:rPr lang="ja-JP" altLang="en-US" dirty="0"/>
              <a:t>先行事例収集</a:t>
            </a:r>
            <a:endParaRPr lang="en-US" altLang="ja-JP" dirty="0"/>
          </a:p>
          <a:p>
            <a:pPr algn="ctr">
              <a:defRPr/>
            </a:pPr>
            <a:r>
              <a:rPr lang="ja-JP" altLang="en-US" dirty="0"/>
              <a:t>先行落札金額収集</a:t>
            </a:r>
            <a:endParaRPr lang="en-US" altLang="ja-JP" dirty="0"/>
          </a:p>
          <a:p>
            <a:pPr algn="ctr">
              <a:defRPr/>
            </a:pPr>
            <a:r>
              <a:rPr lang="ja-JP" altLang="en-US" dirty="0"/>
              <a:t>その他データ</a:t>
            </a:r>
            <a:endParaRPr lang="en-US" altLang="ja-JP" dirty="0"/>
          </a:p>
        </p:txBody>
      </p:sp>
      <p:sp>
        <p:nvSpPr>
          <p:cNvPr id="10" name="正方形/長方形 9">
            <a:extLst>
              <a:ext uri="{FF2B5EF4-FFF2-40B4-BE49-F238E27FC236}">
                <a16:creationId xmlns:a16="http://schemas.microsoft.com/office/drawing/2014/main" id="{6F258805-2594-4794-8912-6B34DC649AF7}"/>
              </a:ext>
            </a:extLst>
          </p:cNvPr>
          <p:cNvSpPr/>
          <p:nvPr/>
        </p:nvSpPr>
        <p:spPr>
          <a:xfrm>
            <a:off x="3351392" y="3644901"/>
            <a:ext cx="2314575" cy="2938463"/>
          </a:xfrm>
          <a:prstGeom prst="rect">
            <a:avLst/>
          </a:prstGeom>
          <a:ln>
            <a:solidFill>
              <a:srgbClr val="00B050"/>
            </a:solidFill>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ja-JP" altLang="en-US" dirty="0"/>
              <a:t>設計建設分科会</a:t>
            </a:r>
            <a:endParaRPr lang="en-US" altLang="ja-JP" dirty="0"/>
          </a:p>
          <a:p>
            <a:pPr algn="ctr">
              <a:defRPr/>
            </a:pPr>
            <a:r>
              <a:rPr lang="ja-JP" altLang="en-US" dirty="0"/>
              <a:t>Ａ建設がリーダー</a:t>
            </a:r>
            <a:endParaRPr lang="en-US" altLang="ja-JP" dirty="0"/>
          </a:p>
          <a:p>
            <a:pPr algn="ctr">
              <a:defRPr/>
            </a:pPr>
            <a:r>
              <a:rPr lang="ja-JP" altLang="en-US" dirty="0"/>
              <a:t>Ｂ設計がサブ</a:t>
            </a:r>
            <a:endParaRPr lang="en-US" altLang="ja-JP" dirty="0"/>
          </a:p>
          <a:p>
            <a:pPr algn="ctr">
              <a:defRPr/>
            </a:pPr>
            <a:endParaRPr lang="en-US" altLang="ja-JP" dirty="0"/>
          </a:p>
          <a:p>
            <a:pPr algn="ctr">
              <a:defRPr/>
            </a:pPr>
            <a:r>
              <a:rPr lang="ja-JP" altLang="en-US" dirty="0"/>
              <a:t>提案設計コンセプト</a:t>
            </a:r>
            <a:endParaRPr lang="en-US" altLang="ja-JP" dirty="0"/>
          </a:p>
          <a:p>
            <a:pPr algn="ctr">
              <a:defRPr/>
            </a:pPr>
            <a:r>
              <a:rPr lang="ja-JP" altLang="en-US" dirty="0"/>
              <a:t>配置図・概略図</a:t>
            </a:r>
            <a:endParaRPr lang="en-US" altLang="ja-JP" dirty="0"/>
          </a:p>
          <a:p>
            <a:pPr algn="ctr">
              <a:defRPr/>
            </a:pPr>
            <a:endParaRPr lang="en-US" altLang="ja-JP" dirty="0"/>
          </a:p>
          <a:p>
            <a:pPr algn="ctr">
              <a:defRPr/>
            </a:pPr>
            <a:r>
              <a:rPr lang="ja-JP" altLang="en-US" dirty="0"/>
              <a:t>設計見積もり</a:t>
            </a:r>
            <a:endParaRPr lang="en-US" altLang="ja-JP" dirty="0"/>
          </a:p>
          <a:p>
            <a:pPr algn="ctr">
              <a:defRPr/>
            </a:pPr>
            <a:r>
              <a:rPr lang="ja-JP" altLang="en-US" dirty="0"/>
              <a:t>見積もり作成</a:t>
            </a:r>
            <a:endParaRPr lang="en-US" altLang="ja-JP" dirty="0"/>
          </a:p>
        </p:txBody>
      </p:sp>
      <p:sp>
        <p:nvSpPr>
          <p:cNvPr id="11" name="正方形/長方形 10">
            <a:extLst>
              <a:ext uri="{FF2B5EF4-FFF2-40B4-BE49-F238E27FC236}">
                <a16:creationId xmlns:a16="http://schemas.microsoft.com/office/drawing/2014/main" id="{7D32388D-BA6C-47A0-85EC-304348F0584E}"/>
              </a:ext>
            </a:extLst>
          </p:cNvPr>
          <p:cNvSpPr/>
          <p:nvPr/>
        </p:nvSpPr>
        <p:spPr>
          <a:xfrm>
            <a:off x="6076382" y="3644901"/>
            <a:ext cx="2933519" cy="2938463"/>
          </a:xfrm>
          <a:prstGeom prst="rect">
            <a:avLst/>
          </a:prstGeom>
          <a:ln>
            <a:solidFill>
              <a:srgbClr val="00B050"/>
            </a:solidFill>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ja-JP" altLang="en-US" dirty="0"/>
              <a:t>維持管理・運営分科会</a:t>
            </a:r>
            <a:endParaRPr lang="en-US" altLang="ja-JP" dirty="0"/>
          </a:p>
          <a:p>
            <a:pPr algn="ctr">
              <a:defRPr/>
            </a:pPr>
            <a:endParaRPr lang="en-US" altLang="ja-JP" dirty="0"/>
          </a:p>
          <a:p>
            <a:pPr algn="ctr">
              <a:defRPr/>
            </a:pPr>
            <a:r>
              <a:rPr lang="ja-JP" altLang="en-US" dirty="0"/>
              <a:t>Ｅビル管がリーダー</a:t>
            </a:r>
            <a:endParaRPr lang="en-US" altLang="ja-JP" dirty="0"/>
          </a:p>
          <a:p>
            <a:pPr algn="ctr">
              <a:defRPr/>
            </a:pPr>
            <a:r>
              <a:rPr lang="ja-JP" altLang="en-US" dirty="0"/>
              <a:t>Ｆ企画がサブ</a:t>
            </a:r>
            <a:endParaRPr lang="en-US" altLang="ja-JP" dirty="0"/>
          </a:p>
          <a:p>
            <a:pPr algn="ctr">
              <a:defRPr/>
            </a:pPr>
            <a:endParaRPr lang="en-US" altLang="ja-JP" dirty="0"/>
          </a:p>
          <a:p>
            <a:pPr algn="ctr">
              <a:defRPr/>
            </a:pPr>
            <a:r>
              <a:rPr lang="ja-JP" altLang="en-US" dirty="0"/>
              <a:t>維持・運営コンセプト</a:t>
            </a:r>
            <a:endParaRPr lang="en-US" altLang="ja-JP" dirty="0"/>
          </a:p>
          <a:p>
            <a:pPr algn="ctr">
              <a:defRPr/>
            </a:pPr>
            <a:r>
              <a:rPr lang="ja-JP" altLang="en-US" dirty="0"/>
              <a:t>体制・提案コンセプト</a:t>
            </a:r>
            <a:endParaRPr lang="en-US" altLang="ja-JP" dirty="0"/>
          </a:p>
          <a:p>
            <a:pPr algn="ctr">
              <a:defRPr/>
            </a:pPr>
            <a:endParaRPr lang="en-US" altLang="ja-JP" dirty="0"/>
          </a:p>
          <a:p>
            <a:pPr algn="ctr">
              <a:defRPr/>
            </a:pPr>
            <a:r>
              <a:rPr lang="ja-JP" altLang="en-US" dirty="0"/>
              <a:t>見積もり作成</a:t>
            </a:r>
            <a:endParaRPr lang="en-US" altLang="ja-JP" dirty="0"/>
          </a:p>
        </p:txBody>
      </p:sp>
      <p:sp>
        <p:nvSpPr>
          <p:cNvPr id="12" name="正方形/長方形 11">
            <a:extLst>
              <a:ext uri="{FF2B5EF4-FFF2-40B4-BE49-F238E27FC236}">
                <a16:creationId xmlns:a16="http://schemas.microsoft.com/office/drawing/2014/main" id="{CA2804E5-7D82-44B3-BEBA-7BB093467921}"/>
              </a:ext>
            </a:extLst>
          </p:cNvPr>
          <p:cNvSpPr/>
          <p:nvPr/>
        </p:nvSpPr>
        <p:spPr>
          <a:xfrm>
            <a:off x="3476470" y="1954034"/>
            <a:ext cx="5543550" cy="866775"/>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ja-JP" altLang="en-US" dirty="0"/>
              <a:t>全体会議</a:t>
            </a:r>
            <a:endParaRPr lang="en-US" altLang="ja-JP" dirty="0"/>
          </a:p>
          <a:p>
            <a:pPr algn="ctr">
              <a:defRPr/>
            </a:pPr>
            <a:r>
              <a:rPr lang="ja-JP" altLang="en-US" dirty="0"/>
              <a:t>誰が出るか？設定</a:t>
            </a:r>
          </a:p>
        </p:txBody>
      </p:sp>
      <p:sp>
        <p:nvSpPr>
          <p:cNvPr id="2" name="正方形/長方形 1">
            <a:extLst>
              <a:ext uri="{FF2B5EF4-FFF2-40B4-BE49-F238E27FC236}">
                <a16:creationId xmlns:a16="http://schemas.microsoft.com/office/drawing/2014/main" id="{4D0CB950-A51A-4566-9E7B-CC209AD64022}"/>
              </a:ext>
            </a:extLst>
          </p:cNvPr>
          <p:cNvSpPr/>
          <p:nvPr/>
        </p:nvSpPr>
        <p:spPr>
          <a:xfrm>
            <a:off x="9451208" y="3689725"/>
            <a:ext cx="2314575" cy="2938463"/>
          </a:xfrm>
          <a:prstGeom prst="rect">
            <a:avLst/>
          </a:prstGeom>
          <a:ln>
            <a:solidFill>
              <a:srgbClr val="00B050"/>
            </a:solidFill>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ja-JP" altLang="en-US" dirty="0"/>
              <a:t>民間収益事業</a:t>
            </a:r>
            <a:endParaRPr lang="en-US" altLang="ja-JP" dirty="0"/>
          </a:p>
          <a:p>
            <a:pPr algn="ctr">
              <a:defRPr/>
            </a:pPr>
            <a:r>
              <a:rPr lang="ja-JP" altLang="en-US" dirty="0"/>
              <a:t>検討分科会</a:t>
            </a:r>
            <a:endParaRPr lang="en-US" altLang="ja-JP" dirty="0"/>
          </a:p>
          <a:p>
            <a:pPr algn="ctr">
              <a:defRPr/>
            </a:pPr>
            <a:endParaRPr lang="en-US" altLang="ja-JP" dirty="0"/>
          </a:p>
          <a:p>
            <a:pPr algn="ctr">
              <a:defRPr/>
            </a:pPr>
            <a:r>
              <a:rPr lang="ja-JP" altLang="en-US" dirty="0"/>
              <a:t>代表企業がリーダー</a:t>
            </a:r>
            <a:endParaRPr lang="en-US" altLang="ja-JP" dirty="0"/>
          </a:p>
          <a:p>
            <a:pPr algn="ctr">
              <a:defRPr/>
            </a:pPr>
            <a:r>
              <a:rPr lang="ja-JP" altLang="en-US" dirty="0"/>
              <a:t>Ｓ不動産がサブ</a:t>
            </a:r>
            <a:endParaRPr lang="en-US" altLang="ja-JP" dirty="0"/>
          </a:p>
          <a:p>
            <a:pPr algn="ctr">
              <a:defRPr/>
            </a:pPr>
            <a:endParaRPr lang="en-US" altLang="ja-JP" dirty="0"/>
          </a:p>
          <a:p>
            <a:pPr algn="ctr">
              <a:defRPr/>
            </a:pPr>
            <a:r>
              <a:rPr lang="ja-JP" altLang="en-US" dirty="0"/>
              <a:t>収益事業分析</a:t>
            </a:r>
            <a:endParaRPr lang="en-US" altLang="ja-JP" dirty="0"/>
          </a:p>
          <a:p>
            <a:pPr algn="ctr">
              <a:defRPr/>
            </a:pPr>
            <a:r>
              <a:rPr lang="ja-JP" altLang="en-US" dirty="0"/>
              <a:t>リスク分析</a:t>
            </a:r>
            <a:endParaRPr lang="en-US" altLang="ja-JP" dirty="0"/>
          </a:p>
          <a:p>
            <a:pPr algn="ctr">
              <a:defRPr/>
            </a:pPr>
            <a:r>
              <a:rPr lang="ja-JP" altLang="en-US" dirty="0"/>
              <a:t>投資分担・</a:t>
            </a:r>
            <a:endParaRPr lang="en-US" altLang="ja-JP" dirty="0"/>
          </a:p>
          <a:p>
            <a:pPr algn="ctr">
              <a:defRPr/>
            </a:pPr>
            <a:r>
              <a:rPr lang="ja-JP" altLang="en-US" dirty="0"/>
              <a:t>テナント誘致など</a:t>
            </a:r>
            <a:endParaRPr lang="en-US" altLang="ja-JP" dirty="0"/>
          </a:p>
        </p:txBody>
      </p:sp>
      <p:cxnSp>
        <p:nvCxnSpPr>
          <p:cNvPr id="13" name="直線矢印コネクタ 12">
            <a:extLst>
              <a:ext uri="{FF2B5EF4-FFF2-40B4-BE49-F238E27FC236}">
                <a16:creationId xmlns:a16="http://schemas.microsoft.com/office/drawing/2014/main" id="{B1C2935F-0901-4504-89CE-E997DAB164DC}"/>
              </a:ext>
            </a:extLst>
          </p:cNvPr>
          <p:cNvCxnSpPr>
            <a:cxnSpLocks/>
            <a:stCxn id="3" idx="2"/>
            <a:endCxn id="12" idx="0"/>
          </p:cNvCxnSpPr>
          <p:nvPr/>
        </p:nvCxnSpPr>
        <p:spPr>
          <a:xfrm>
            <a:off x="6240048" y="1687512"/>
            <a:ext cx="8197" cy="26652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a:extLst>
              <a:ext uri="{FF2B5EF4-FFF2-40B4-BE49-F238E27FC236}">
                <a16:creationId xmlns:a16="http://schemas.microsoft.com/office/drawing/2014/main" id="{435C02C7-6659-4A4E-A436-9A465B4A9D9E}"/>
              </a:ext>
            </a:extLst>
          </p:cNvPr>
          <p:cNvCxnSpPr>
            <a:cxnSpLocks/>
            <a:endCxn id="9" idx="0"/>
          </p:cNvCxnSpPr>
          <p:nvPr/>
        </p:nvCxnSpPr>
        <p:spPr>
          <a:xfrm flipH="1">
            <a:off x="1847577" y="2833072"/>
            <a:ext cx="4344150" cy="81182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a:extLst>
              <a:ext uri="{FF2B5EF4-FFF2-40B4-BE49-F238E27FC236}">
                <a16:creationId xmlns:a16="http://schemas.microsoft.com/office/drawing/2014/main" id="{1FBE978B-E518-4CF9-8BAB-F6D9A2B6D43B}"/>
              </a:ext>
            </a:extLst>
          </p:cNvPr>
          <p:cNvCxnSpPr>
            <a:cxnSpLocks/>
            <a:stCxn id="12" idx="2"/>
            <a:endCxn id="10" idx="0"/>
          </p:cNvCxnSpPr>
          <p:nvPr/>
        </p:nvCxnSpPr>
        <p:spPr>
          <a:xfrm flipH="1">
            <a:off x="4508680" y="2820809"/>
            <a:ext cx="1739565" cy="82409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a:extLst>
              <a:ext uri="{FF2B5EF4-FFF2-40B4-BE49-F238E27FC236}">
                <a16:creationId xmlns:a16="http://schemas.microsoft.com/office/drawing/2014/main" id="{8CB02EFC-AC81-4A87-8199-A2A9AB5F0086}"/>
              </a:ext>
            </a:extLst>
          </p:cNvPr>
          <p:cNvCxnSpPr>
            <a:cxnSpLocks/>
            <a:stCxn id="12" idx="2"/>
            <a:endCxn id="11" idx="0"/>
          </p:cNvCxnSpPr>
          <p:nvPr/>
        </p:nvCxnSpPr>
        <p:spPr>
          <a:xfrm>
            <a:off x="6248245" y="2820809"/>
            <a:ext cx="1294897" cy="82409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a:extLst>
              <a:ext uri="{FF2B5EF4-FFF2-40B4-BE49-F238E27FC236}">
                <a16:creationId xmlns:a16="http://schemas.microsoft.com/office/drawing/2014/main" id="{277B22B5-3E37-4DAC-BEA3-D3381A87F710}"/>
              </a:ext>
            </a:extLst>
          </p:cNvPr>
          <p:cNvCxnSpPr>
            <a:cxnSpLocks/>
            <a:stCxn id="12" idx="2"/>
            <a:endCxn id="2" idx="0"/>
          </p:cNvCxnSpPr>
          <p:nvPr/>
        </p:nvCxnSpPr>
        <p:spPr>
          <a:xfrm>
            <a:off x="6248245" y="2820809"/>
            <a:ext cx="4360251" cy="86891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E2439C-3F08-4396-B22B-72D130F5317D}"/>
              </a:ext>
            </a:extLst>
          </p:cNvPr>
          <p:cNvSpPr>
            <a:spLocks noGrp="1"/>
          </p:cNvSpPr>
          <p:nvPr>
            <p:ph type="title"/>
          </p:nvPr>
        </p:nvSpPr>
        <p:spPr>
          <a:xfrm>
            <a:off x="838200" y="229955"/>
            <a:ext cx="6539947" cy="915034"/>
          </a:xfrm>
        </p:spPr>
        <p:style>
          <a:lnRef idx="2">
            <a:schemeClr val="accent2"/>
          </a:lnRef>
          <a:fillRef idx="1">
            <a:schemeClr val="lt1"/>
          </a:fillRef>
          <a:effectRef idx="0">
            <a:schemeClr val="accent2"/>
          </a:effectRef>
          <a:fontRef idx="minor">
            <a:schemeClr val="dk1"/>
          </a:fontRef>
        </p:style>
        <p:txBody>
          <a:bodyPr>
            <a:noAutofit/>
          </a:bodyPr>
          <a:lstStyle/>
          <a:p>
            <a:r>
              <a:rPr kumimoji="1" lang="ja-JP" altLang="en-US" sz="3200" dirty="0"/>
              <a:t>企業間協定書</a:t>
            </a:r>
            <a:br>
              <a:rPr kumimoji="1" lang="en-US" altLang="ja-JP" sz="3200" dirty="0"/>
            </a:br>
            <a:r>
              <a:rPr kumimoji="1" lang="ja-JP" altLang="en-US" sz="3200" dirty="0"/>
              <a:t>（運営と提案に必須）</a:t>
            </a:r>
          </a:p>
        </p:txBody>
      </p:sp>
      <p:sp>
        <p:nvSpPr>
          <p:cNvPr id="3" name="コンテンツ プレースホルダー 2">
            <a:extLst>
              <a:ext uri="{FF2B5EF4-FFF2-40B4-BE49-F238E27FC236}">
                <a16:creationId xmlns:a16="http://schemas.microsoft.com/office/drawing/2014/main" id="{23E74AFB-A9B2-4F94-8862-1E6D8F655830}"/>
              </a:ext>
            </a:extLst>
          </p:cNvPr>
          <p:cNvSpPr>
            <a:spLocks noGrp="1"/>
          </p:cNvSpPr>
          <p:nvPr>
            <p:ph idx="1"/>
          </p:nvPr>
        </p:nvSpPr>
        <p:spPr>
          <a:xfrm>
            <a:off x="838200" y="1280160"/>
            <a:ext cx="10515600" cy="4896803"/>
          </a:xfrm>
        </p:spPr>
        <p:txBody>
          <a:bodyPr/>
          <a:lstStyle/>
          <a:p>
            <a:r>
              <a:rPr kumimoji="1" lang="ja-JP" altLang="en-US" dirty="0"/>
              <a:t>記載しなければならない事項</a:t>
            </a:r>
            <a:endParaRPr kumimoji="1" lang="en-US" altLang="ja-JP" dirty="0"/>
          </a:p>
          <a:p>
            <a:pPr lvl="1"/>
            <a:r>
              <a:rPr lang="ja-JP" altLang="en-US" dirty="0"/>
              <a:t>メンバーがわかること：メンバーの役割・義務と権利の規定</a:t>
            </a:r>
            <a:endParaRPr lang="en-US" altLang="ja-JP" dirty="0"/>
          </a:p>
          <a:p>
            <a:pPr lvl="1"/>
            <a:r>
              <a:rPr kumimoji="1" lang="ja-JP" altLang="en-US" dirty="0"/>
              <a:t>提案策定費用予算案と負担する人と負担のルール</a:t>
            </a:r>
            <a:endParaRPr kumimoji="1" lang="en-US" altLang="ja-JP" dirty="0"/>
          </a:p>
          <a:p>
            <a:pPr lvl="1"/>
            <a:r>
              <a:rPr lang="en-US" altLang="ja-JP" dirty="0"/>
              <a:t>SPC</a:t>
            </a:r>
            <a:r>
              <a:rPr lang="ja-JP" altLang="en-US" dirty="0"/>
              <a:t>への出資に関すること：剰余金の分配・配当に関すること</a:t>
            </a:r>
            <a:endParaRPr lang="en-US" altLang="ja-JP" dirty="0"/>
          </a:p>
          <a:p>
            <a:pPr lvl="1"/>
            <a:r>
              <a:rPr kumimoji="1" lang="ja-JP" altLang="en-US" dirty="0"/>
              <a:t>脱退の規定：脱退理由の限定とペナルティ規定</a:t>
            </a:r>
            <a:endParaRPr kumimoji="1" lang="en-US" altLang="ja-JP" dirty="0"/>
          </a:p>
          <a:p>
            <a:pPr lvl="1"/>
            <a:r>
              <a:rPr kumimoji="1" lang="ja-JP" altLang="en-US" dirty="0"/>
              <a:t>メンバーの業務引き受け確約と、最後（提案直前に可能なら）に請負金額</a:t>
            </a:r>
            <a:endParaRPr kumimoji="1" lang="en-US" altLang="ja-JP" dirty="0"/>
          </a:p>
          <a:p>
            <a:pPr lvl="1"/>
            <a:r>
              <a:rPr lang="ja-JP" altLang="en-US" dirty="0"/>
              <a:t>秘密保持</a:t>
            </a:r>
            <a:endParaRPr lang="en-US" altLang="ja-JP" dirty="0"/>
          </a:p>
          <a:p>
            <a:pPr lvl="1"/>
            <a:r>
              <a:rPr kumimoji="1" lang="ja-JP" altLang="en-US" dirty="0"/>
              <a:t>有効期限とコンソーシャムの解散の規定</a:t>
            </a:r>
          </a:p>
        </p:txBody>
      </p:sp>
      <p:sp>
        <p:nvSpPr>
          <p:cNvPr id="4" name="正方形/長方形 3">
            <a:extLst>
              <a:ext uri="{FF2B5EF4-FFF2-40B4-BE49-F238E27FC236}">
                <a16:creationId xmlns:a16="http://schemas.microsoft.com/office/drawing/2014/main" id="{FC14358A-68D4-48C2-941C-C26F27BFF9EF}"/>
              </a:ext>
            </a:extLst>
          </p:cNvPr>
          <p:cNvSpPr/>
          <p:nvPr/>
        </p:nvSpPr>
        <p:spPr>
          <a:xfrm>
            <a:off x="1033670" y="4979987"/>
            <a:ext cx="10114059" cy="151288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2000" dirty="0"/>
              <a:t>提案提出時に必ず添付のこと</a:t>
            </a:r>
            <a:endParaRPr kumimoji="1" lang="en-US" altLang="ja-JP" sz="2000" dirty="0"/>
          </a:p>
          <a:p>
            <a:pPr algn="ctr"/>
            <a:r>
              <a:rPr kumimoji="1" lang="ja-JP" altLang="en-US" sz="2000" dirty="0"/>
              <a:t>提案書記載の、例えば実施体制図や○○が責任をもって実施、、のような記述</a:t>
            </a:r>
            <a:endParaRPr kumimoji="1" lang="en-US" altLang="ja-JP" sz="2000" dirty="0"/>
          </a:p>
          <a:p>
            <a:pPr algn="ctr"/>
            <a:r>
              <a:rPr kumimoji="1" lang="ja-JP" altLang="en-US" sz="2000" dirty="0"/>
              <a:t>書いてあるだけではエビデンスがない。エビデンスとしての企業間協定書と株主協定</a:t>
            </a:r>
            <a:endParaRPr kumimoji="1" lang="en-US" altLang="ja-JP" sz="2000" dirty="0"/>
          </a:p>
          <a:p>
            <a:pPr algn="ctr"/>
            <a:r>
              <a:rPr kumimoji="1" lang="ja-JP" altLang="en-US" sz="2000" dirty="0"/>
              <a:t>添付なければ応分の減点</a:t>
            </a:r>
          </a:p>
        </p:txBody>
      </p:sp>
      <p:sp>
        <p:nvSpPr>
          <p:cNvPr id="5" name="楕円 4">
            <a:extLst>
              <a:ext uri="{FF2B5EF4-FFF2-40B4-BE49-F238E27FC236}">
                <a16:creationId xmlns:a16="http://schemas.microsoft.com/office/drawing/2014/main" id="{BE2D6515-0FC7-4546-BC3F-EA230E9B4C24}"/>
              </a:ext>
            </a:extLst>
          </p:cNvPr>
          <p:cNvSpPr/>
          <p:nvPr/>
        </p:nvSpPr>
        <p:spPr>
          <a:xfrm>
            <a:off x="7879743" y="230586"/>
            <a:ext cx="3975653" cy="18288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協定ひな形の</a:t>
            </a:r>
            <a:endParaRPr kumimoji="1" lang="en-US" altLang="ja-JP" dirty="0"/>
          </a:p>
          <a:p>
            <a:pPr algn="ctr"/>
            <a:r>
              <a:rPr kumimoji="1" lang="ja-JP" altLang="en-US" dirty="0"/>
              <a:t>デジタルデータが</a:t>
            </a:r>
            <a:endParaRPr kumimoji="1" lang="en-US" altLang="ja-JP" dirty="0"/>
          </a:p>
          <a:p>
            <a:pPr algn="ctr"/>
            <a:r>
              <a:rPr kumimoji="1" lang="ja-JP" altLang="en-US" dirty="0"/>
              <a:t>必要なら</a:t>
            </a:r>
            <a:endParaRPr kumimoji="1" lang="en-US" altLang="ja-JP" dirty="0"/>
          </a:p>
          <a:p>
            <a:pPr algn="ctr"/>
            <a:r>
              <a:rPr kumimoji="1" lang="en-US" altLang="ja-JP" dirty="0"/>
              <a:t>iba@image.ocn.ne.jp</a:t>
            </a:r>
            <a:endParaRPr kumimoji="1" lang="ja-JP" altLang="en-US" dirty="0"/>
          </a:p>
        </p:txBody>
      </p:sp>
    </p:spTree>
    <p:extLst>
      <p:ext uri="{BB962C8B-B14F-4D97-AF65-F5344CB8AC3E}">
        <p14:creationId xmlns:p14="http://schemas.microsoft.com/office/powerpoint/2010/main" val="21732578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6953D5-258C-460B-AE85-A4730A3401F5}"/>
              </a:ext>
            </a:extLst>
          </p:cNvPr>
          <p:cNvSpPr>
            <a:spLocks noGrp="1"/>
          </p:cNvSpPr>
          <p:nvPr>
            <p:ph type="title"/>
          </p:nvPr>
        </p:nvSpPr>
        <p:spPr>
          <a:xfrm>
            <a:off x="1141413" y="618518"/>
            <a:ext cx="9905998" cy="855006"/>
          </a:xfrm>
        </p:spPr>
        <p:style>
          <a:lnRef idx="2">
            <a:schemeClr val="accent2"/>
          </a:lnRef>
          <a:fillRef idx="1">
            <a:schemeClr val="lt1"/>
          </a:fillRef>
          <a:effectRef idx="0">
            <a:schemeClr val="accent2"/>
          </a:effectRef>
          <a:fontRef idx="minor">
            <a:schemeClr val="dk1"/>
          </a:fontRef>
        </p:style>
        <p:txBody>
          <a:bodyPr>
            <a:normAutofit/>
          </a:bodyPr>
          <a:lstStyle/>
          <a:p>
            <a:r>
              <a:rPr kumimoji="1" lang="ja-JP" altLang="en-US" dirty="0"/>
              <a:t>チーム編成活動に入っていくとき</a:t>
            </a:r>
          </a:p>
        </p:txBody>
      </p:sp>
      <p:sp>
        <p:nvSpPr>
          <p:cNvPr id="3" name="コンテンツ プレースホルダー 2">
            <a:extLst>
              <a:ext uri="{FF2B5EF4-FFF2-40B4-BE49-F238E27FC236}">
                <a16:creationId xmlns:a16="http://schemas.microsoft.com/office/drawing/2014/main" id="{EFFA9B90-E180-4646-8DC6-E785A2A3E78A}"/>
              </a:ext>
            </a:extLst>
          </p:cNvPr>
          <p:cNvSpPr>
            <a:spLocks noGrp="1"/>
          </p:cNvSpPr>
          <p:nvPr>
            <p:ph idx="1"/>
          </p:nvPr>
        </p:nvSpPr>
        <p:spPr>
          <a:xfrm>
            <a:off x="393289" y="1825625"/>
            <a:ext cx="11395587" cy="4351338"/>
          </a:xfrm>
        </p:spPr>
        <p:txBody>
          <a:bodyPr/>
          <a:lstStyle/>
          <a:p>
            <a:r>
              <a:rPr lang="ja-JP" altLang="en-US" dirty="0"/>
              <a:t>この企業間協定書を念頭に各社の役割・権利を説明するシナリオができる</a:t>
            </a:r>
            <a:endParaRPr lang="en-US" altLang="ja-JP" dirty="0"/>
          </a:p>
          <a:p>
            <a:endParaRPr lang="en-US" altLang="ja-JP" dirty="0"/>
          </a:p>
          <a:p>
            <a:r>
              <a:rPr lang="ja-JP" altLang="en-US" dirty="0"/>
              <a:t>様式集情報</a:t>
            </a:r>
            <a:endParaRPr lang="en-US" altLang="ja-JP" dirty="0"/>
          </a:p>
          <a:p>
            <a:r>
              <a:rPr lang="ja-JP" altLang="en-US" dirty="0"/>
              <a:t>様式集の提案書様式を念頭に、様式を埋めることのできるチームに</a:t>
            </a:r>
            <a:endParaRPr lang="en-US" altLang="ja-JP" dirty="0"/>
          </a:p>
          <a:p>
            <a:pPr lvl="1"/>
            <a:r>
              <a:rPr lang="ja-JP" altLang="en-US" dirty="0"/>
              <a:t>様式集の各ページを埋めることのできるメンバーはそろっていますか？</a:t>
            </a:r>
            <a:endParaRPr lang="en-US" altLang="ja-JP" dirty="0"/>
          </a:p>
          <a:p>
            <a:endParaRPr kumimoji="1" lang="ja-JP" altLang="en-US" dirty="0"/>
          </a:p>
        </p:txBody>
      </p:sp>
    </p:spTree>
    <p:extLst>
      <p:ext uri="{BB962C8B-B14F-4D97-AF65-F5344CB8AC3E}">
        <p14:creationId xmlns:p14="http://schemas.microsoft.com/office/powerpoint/2010/main" val="311043798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A40E9B6-54EC-416B-AB91-83E5B9A516D0}"/>
              </a:ext>
            </a:extLst>
          </p:cNvPr>
          <p:cNvSpPr>
            <a:spLocks noGrp="1"/>
          </p:cNvSpPr>
          <p:nvPr>
            <p:ph type="title"/>
          </p:nvPr>
        </p:nvSpPr>
        <p:spPr>
          <a:xfrm>
            <a:off x="1141411" y="417466"/>
            <a:ext cx="9906000" cy="1428810"/>
          </a:xfrm>
        </p:spPr>
        <p:txBody>
          <a:bodyPr/>
          <a:lstStyle/>
          <a:p>
            <a:r>
              <a:rPr kumimoji="1" lang="ja-JP" altLang="en-US" dirty="0"/>
              <a:t>チーム編成時に参考にする前例の公表資料</a:t>
            </a:r>
          </a:p>
        </p:txBody>
      </p:sp>
      <p:sp>
        <p:nvSpPr>
          <p:cNvPr id="3" name="テキスト プレースホルダー 2">
            <a:extLst>
              <a:ext uri="{FF2B5EF4-FFF2-40B4-BE49-F238E27FC236}">
                <a16:creationId xmlns:a16="http://schemas.microsoft.com/office/drawing/2014/main" id="{E043BD85-BB0B-4CCD-8139-84DA1795418C}"/>
              </a:ext>
            </a:extLst>
          </p:cNvPr>
          <p:cNvSpPr>
            <a:spLocks noGrp="1"/>
          </p:cNvSpPr>
          <p:nvPr>
            <p:ph type="body" idx="1"/>
          </p:nvPr>
        </p:nvSpPr>
        <p:spPr>
          <a:xfrm>
            <a:off x="1694843" y="3069356"/>
            <a:ext cx="9352569" cy="3168366"/>
          </a:xfrm>
        </p:spPr>
        <p:txBody>
          <a:bodyPr>
            <a:normAutofit fontScale="92500" lnSpcReduction="20000"/>
          </a:bodyPr>
          <a:lstStyle/>
          <a:p>
            <a:r>
              <a:rPr kumimoji="1" lang="ja-JP" altLang="en-US" sz="3600" dirty="0"/>
              <a:t>類似案件の様式集・審査基準・入札情報</a:t>
            </a:r>
            <a:endParaRPr kumimoji="1" lang="en-US" altLang="ja-JP" sz="3600" dirty="0"/>
          </a:p>
          <a:p>
            <a:r>
              <a:rPr kumimoji="1" lang="en-US" altLang="ja-JP" sz="3600" dirty="0"/>
              <a:t>	</a:t>
            </a:r>
            <a:r>
              <a:rPr kumimoji="1" lang="ja-JP" altLang="en-US" sz="3600" dirty="0"/>
              <a:t>ついでに、審査公表・提案概要書　など</a:t>
            </a:r>
            <a:endParaRPr kumimoji="1" lang="en-US" altLang="ja-JP" sz="3600" dirty="0"/>
          </a:p>
          <a:p>
            <a:endParaRPr kumimoji="1" lang="en-US" altLang="ja-JP" sz="3600" dirty="0"/>
          </a:p>
          <a:p>
            <a:r>
              <a:rPr lang="ja-JP" altLang="en-US" sz="3600" dirty="0"/>
              <a:t>　　　　　　　　　　　　　　集めておくのは大事です</a:t>
            </a:r>
            <a:endParaRPr lang="en-US" altLang="ja-JP" sz="3600" dirty="0"/>
          </a:p>
          <a:p>
            <a:r>
              <a:rPr lang="ja-JP" altLang="en-US" sz="3600" dirty="0"/>
              <a:t>　　　　　　　　　　　　　　分析しておければさらに</a:t>
            </a:r>
            <a:endParaRPr lang="en-US" altLang="ja-JP" sz="3600" dirty="0"/>
          </a:p>
          <a:p>
            <a:endParaRPr lang="en-US" altLang="ja-JP" sz="3600" dirty="0"/>
          </a:p>
          <a:p>
            <a:endParaRPr kumimoji="1" lang="ja-JP" altLang="en-US" sz="3600" dirty="0"/>
          </a:p>
        </p:txBody>
      </p:sp>
    </p:spTree>
    <p:extLst>
      <p:ext uri="{BB962C8B-B14F-4D97-AF65-F5344CB8AC3E}">
        <p14:creationId xmlns:p14="http://schemas.microsoft.com/office/powerpoint/2010/main" val="222647156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A5309A29-ADA3-4B8B-9393-4A5A60A7A3BF}"/>
              </a:ext>
            </a:extLst>
          </p:cNvPr>
          <p:cNvPicPr>
            <a:picLocks noChangeAspect="1"/>
          </p:cNvPicPr>
          <p:nvPr/>
        </p:nvPicPr>
        <p:blipFill>
          <a:blip r:embed="rId2"/>
          <a:stretch>
            <a:fillRect/>
          </a:stretch>
        </p:blipFill>
        <p:spPr>
          <a:xfrm>
            <a:off x="698090" y="107907"/>
            <a:ext cx="4572000" cy="6715149"/>
          </a:xfrm>
          <a:prstGeom prst="rect">
            <a:avLst/>
          </a:prstGeom>
        </p:spPr>
      </p:pic>
      <p:sp>
        <p:nvSpPr>
          <p:cNvPr id="5" name="正方形/長方形 4">
            <a:extLst>
              <a:ext uri="{FF2B5EF4-FFF2-40B4-BE49-F238E27FC236}">
                <a16:creationId xmlns:a16="http://schemas.microsoft.com/office/drawing/2014/main" id="{A16DCC9B-AE1D-433D-8F2C-643058423B8F}"/>
              </a:ext>
            </a:extLst>
          </p:cNvPr>
          <p:cNvSpPr/>
          <p:nvPr/>
        </p:nvSpPr>
        <p:spPr>
          <a:xfrm>
            <a:off x="5809753" y="608572"/>
            <a:ext cx="5361830" cy="572861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2400" dirty="0"/>
              <a:t>チーム編成前に</a:t>
            </a:r>
            <a:endParaRPr kumimoji="1" lang="en-US" altLang="ja-JP" sz="2400" dirty="0"/>
          </a:p>
          <a:p>
            <a:pPr algn="ctr"/>
            <a:endParaRPr kumimoji="1" lang="en-US" altLang="ja-JP" sz="2400" dirty="0"/>
          </a:p>
          <a:p>
            <a:pPr algn="ctr"/>
            <a:endParaRPr kumimoji="1" lang="en-US" altLang="ja-JP" sz="2400" dirty="0"/>
          </a:p>
          <a:p>
            <a:pPr algn="ctr"/>
            <a:r>
              <a:rPr kumimoji="1" lang="ja-JP" altLang="en-US" sz="2400" dirty="0"/>
              <a:t>この様式集情報から</a:t>
            </a:r>
            <a:endParaRPr kumimoji="1" lang="en-US" altLang="ja-JP" sz="2400" dirty="0"/>
          </a:p>
          <a:p>
            <a:pPr algn="ctr"/>
            <a:r>
              <a:rPr kumimoji="1" lang="ja-JP" altLang="en-US" sz="2400" dirty="0"/>
              <a:t>何を悟るか・いえるか？</a:t>
            </a:r>
            <a:endParaRPr kumimoji="1" lang="en-US" altLang="ja-JP" sz="2400" dirty="0"/>
          </a:p>
          <a:p>
            <a:pPr algn="ctr"/>
            <a:endParaRPr kumimoji="1" lang="en-US" altLang="ja-JP" sz="2400" dirty="0"/>
          </a:p>
          <a:p>
            <a:pPr algn="ctr"/>
            <a:endParaRPr kumimoji="1" lang="en-US" altLang="ja-JP" sz="2400" dirty="0"/>
          </a:p>
          <a:p>
            <a:pPr algn="ctr"/>
            <a:r>
              <a:rPr kumimoji="1" lang="ja-JP" altLang="en-US" sz="2400" dirty="0"/>
              <a:t>自問自答して</a:t>
            </a:r>
            <a:endParaRPr kumimoji="1" lang="en-US" altLang="ja-JP" sz="2400" dirty="0"/>
          </a:p>
          <a:p>
            <a:pPr algn="ctr"/>
            <a:endParaRPr kumimoji="1" lang="en-US" altLang="ja-JP" sz="2400" dirty="0"/>
          </a:p>
          <a:p>
            <a:pPr algn="ctr"/>
            <a:r>
              <a:rPr kumimoji="1" lang="ja-JP" altLang="en-US" sz="2400" dirty="0"/>
              <a:t>参考に！</a:t>
            </a:r>
            <a:endParaRPr kumimoji="1" lang="en-US" altLang="ja-JP" sz="2400" dirty="0"/>
          </a:p>
          <a:p>
            <a:pPr algn="ctr"/>
            <a:endParaRPr kumimoji="1" lang="en-US" altLang="ja-JP" sz="2400" dirty="0"/>
          </a:p>
          <a:p>
            <a:pPr algn="ctr"/>
            <a:endParaRPr kumimoji="1" lang="en-US" altLang="ja-JP" sz="2400" dirty="0"/>
          </a:p>
          <a:p>
            <a:pPr algn="ctr"/>
            <a:endParaRPr kumimoji="1" lang="ja-JP" altLang="en-US" sz="2400" dirty="0"/>
          </a:p>
        </p:txBody>
      </p:sp>
    </p:spTree>
    <p:extLst>
      <p:ext uri="{BB962C8B-B14F-4D97-AF65-F5344CB8AC3E}">
        <p14:creationId xmlns:p14="http://schemas.microsoft.com/office/powerpoint/2010/main" val="27176593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A16DCC9B-AE1D-433D-8F2C-643058423B8F}"/>
              </a:ext>
            </a:extLst>
          </p:cNvPr>
          <p:cNvSpPr/>
          <p:nvPr/>
        </p:nvSpPr>
        <p:spPr>
          <a:xfrm>
            <a:off x="5809753" y="608572"/>
            <a:ext cx="5361830" cy="572861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2400" dirty="0"/>
              <a:t>チーム編成前に</a:t>
            </a:r>
            <a:endParaRPr kumimoji="1" lang="en-US" altLang="ja-JP" sz="2400" dirty="0"/>
          </a:p>
          <a:p>
            <a:pPr algn="ctr"/>
            <a:endParaRPr kumimoji="1" lang="en-US" altLang="ja-JP" sz="2400" dirty="0"/>
          </a:p>
          <a:p>
            <a:pPr algn="ctr"/>
            <a:endParaRPr kumimoji="1" lang="en-US" altLang="ja-JP" sz="2400" dirty="0"/>
          </a:p>
          <a:p>
            <a:pPr algn="ctr"/>
            <a:r>
              <a:rPr kumimoji="1" lang="ja-JP" altLang="en-US" sz="2400" dirty="0"/>
              <a:t>この様式集情報から</a:t>
            </a:r>
            <a:endParaRPr kumimoji="1" lang="en-US" altLang="ja-JP" sz="2400" dirty="0"/>
          </a:p>
          <a:p>
            <a:pPr algn="ctr"/>
            <a:r>
              <a:rPr kumimoji="1" lang="ja-JP" altLang="en-US" sz="2400" dirty="0"/>
              <a:t>何を悟るか・いえるか？</a:t>
            </a:r>
            <a:endParaRPr kumimoji="1" lang="en-US" altLang="ja-JP" sz="2400" dirty="0"/>
          </a:p>
          <a:p>
            <a:pPr algn="ctr"/>
            <a:endParaRPr kumimoji="1" lang="en-US" altLang="ja-JP" sz="2400" dirty="0"/>
          </a:p>
          <a:p>
            <a:pPr algn="ctr"/>
            <a:r>
              <a:rPr kumimoji="1" lang="ja-JP" altLang="en-US" sz="2400" dirty="0"/>
              <a:t>コンテンツつくれるメンバー？</a:t>
            </a:r>
            <a:endParaRPr kumimoji="1" lang="en-US" altLang="ja-JP" sz="2400" dirty="0"/>
          </a:p>
          <a:p>
            <a:pPr algn="ctr"/>
            <a:r>
              <a:rPr kumimoji="1" lang="ja-JP" altLang="en-US" sz="2400" dirty="0"/>
              <a:t>提案書作成費用の目算？</a:t>
            </a:r>
            <a:endParaRPr kumimoji="1" lang="en-US" altLang="ja-JP" sz="2400" dirty="0"/>
          </a:p>
          <a:p>
            <a:pPr algn="ctr"/>
            <a:r>
              <a:rPr kumimoji="1" lang="ja-JP" altLang="en-US" sz="2400" dirty="0"/>
              <a:t>事業実行できるメンバー？</a:t>
            </a:r>
            <a:endParaRPr kumimoji="1" lang="en-US" altLang="ja-JP" sz="2400" dirty="0"/>
          </a:p>
          <a:p>
            <a:pPr algn="ctr"/>
            <a:endParaRPr kumimoji="1" lang="en-US" altLang="ja-JP" sz="2400" dirty="0"/>
          </a:p>
          <a:p>
            <a:pPr algn="ctr"/>
            <a:r>
              <a:rPr kumimoji="1" lang="ja-JP" altLang="en-US" sz="2400" dirty="0"/>
              <a:t>あなたの会社の立ち位置？</a:t>
            </a:r>
            <a:endParaRPr kumimoji="1" lang="en-US" altLang="ja-JP" sz="2400" dirty="0"/>
          </a:p>
          <a:p>
            <a:pPr algn="ctr"/>
            <a:endParaRPr kumimoji="1" lang="en-US" altLang="ja-JP" sz="2400" dirty="0"/>
          </a:p>
          <a:p>
            <a:pPr algn="ctr"/>
            <a:endParaRPr kumimoji="1" lang="en-US" altLang="ja-JP" sz="2400" dirty="0"/>
          </a:p>
          <a:p>
            <a:pPr algn="ctr"/>
            <a:endParaRPr kumimoji="1" lang="en-US" altLang="ja-JP" sz="2400" dirty="0"/>
          </a:p>
          <a:p>
            <a:pPr algn="ctr"/>
            <a:endParaRPr kumimoji="1" lang="ja-JP" altLang="en-US" sz="2400" dirty="0"/>
          </a:p>
        </p:txBody>
      </p:sp>
      <p:pic>
        <p:nvPicPr>
          <p:cNvPr id="2" name="図 1">
            <a:extLst>
              <a:ext uri="{FF2B5EF4-FFF2-40B4-BE49-F238E27FC236}">
                <a16:creationId xmlns:a16="http://schemas.microsoft.com/office/drawing/2014/main" id="{3DAB7B7F-D23C-463D-ABB7-21F64A9306D3}"/>
              </a:ext>
            </a:extLst>
          </p:cNvPr>
          <p:cNvPicPr>
            <a:picLocks noChangeAspect="1"/>
          </p:cNvPicPr>
          <p:nvPr/>
        </p:nvPicPr>
        <p:blipFill>
          <a:blip r:embed="rId2"/>
          <a:stretch>
            <a:fillRect/>
          </a:stretch>
        </p:blipFill>
        <p:spPr>
          <a:xfrm>
            <a:off x="335616" y="319927"/>
            <a:ext cx="5150783" cy="6341287"/>
          </a:xfrm>
          <a:prstGeom prst="rect">
            <a:avLst/>
          </a:prstGeom>
        </p:spPr>
      </p:pic>
    </p:spTree>
    <p:extLst>
      <p:ext uri="{BB962C8B-B14F-4D97-AF65-F5344CB8AC3E}">
        <p14:creationId xmlns:p14="http://schemas.microsoft.com/office/powerpoint/2010/main" val="287948586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3A8634-9888-4FB1-91C9-CB0701B85135}"/>
              </a:ext>
            </a:extLst>
          </p:cNvPr>
          <p:cNvSpPr>
            <a:spLocks noGrp="1"/>
          </p:cNvSpPr>
          <p:nvPr>
            <p:ph type="title"/>
          </p:nvPr>
        </p:nvSpPr>
        <p:spPr>
          <a:xfrm>
            <a:off x="838200" y="365126"/>
            <a:ext cx="10515600" cy="695190"/>
          </a:xfrm>
        </p:spPr>
        <p:txBody>
          <a:bodyPr>
            <a:normAutofit/>
          </a:bodyPr>
          <a:lstStyle/>
          <a:p>
            <a:r>
              <a:rPr kumimoji="1" lang="ja-JP" altLang="en-US" sz="4400" dirty="0"/>
              <a:t>様式集エクセル版</a:t>
            </a:r>
          </a:p>
        </p:txBody>
      </p:sp>
      <p:sp>
        <p:nvSpPr>
          <p:cNvPr id="3" name="コンテンツ プレースホルダー 2">
            <a:extLst>
              <a:ext uri="{FF2B5EF4-FFF2-40B4-BE49-F238E27FC236}">
                <a16:creationId xmlns:a16="http://schemas.microsoft.com/office/drawing/2014/main" id="{0AD1B202-D4E4-4D11-A3D0-DAF9C4BE46DF}"/>
              </a:ext>
            </a:extLst>
          </p:cNvPr>
          <p:cNvSpPr>
            <a:spLocks noGrp="1"/>
          </p:cNvSpPr>
          <p:nvPr>
            <p:ph idx="1"/>
          </p:nvPr>
        </p:nvSpPr>
        <p:spPr>
          <a:xfrm>
            <a:off x="838200" y="1410511"/>
            <a:ext cx="4122906" cy="4766452"/>
          </a:xfrm>
        </p:spPr>
        <p:txBody>
          <a:bodyPr>
            <a:normAutofit/>
          </a:bodyPr>
          <a:lstStyle/>
          <a:p>
            <a:r>
              <a:rPr kumimoji="1" lang="ja-JP" altLang="en-US" sz="3200" dirty="0"/>
              <a:t>建設費内訳書</a:t>
            </a:r>
            <a:endParaRPr kumimoji="1" lang="en-US" altLang="ja-JP" sz="3200" dirty="0"/>
          </a:p>
          <a:p>
            <a:r>
              <a:rPr lang="ja-JP" altLang="en-US" sz="3200" dirty="0"/>
              <a:t>維持管理費内訳書</a:t>
            </a:r>
            <a:endParaRPr lang="en-US" altLang="ja-JP" sz="3200" dirty="0"/>
          </a:p>
          <a:p>
            <a:r>
              <a:rPr kumimoji="1" lang="ja-JP" altLang="en-US" sz="3200" dirty="0"/>
              <a:t>運営費内訳書</a:t>
            </a:r>
            <a:endParaRPr kumimoji="1" lang="en-US" altLang="ja-JP" sz="3200" dirty="0"/>
          </a:p>
          <a:p>
            <a:r>
              <a:rPr lang="ja-JP" altLang="en-US" sz="3200" dirty="0"/>
              <a:t>長期収支表</a:t>
            </a:r>
            <a:endParaRPr lang="en-US" altLang="ja-JP" sz="3200" dirty="0"/>
          </a:p>
          <a:p>
            <a:r>
              <a:rPr kumimoji="1" lang="ja-JP" altLang="en-US" sz="3200" dirty="0"/>
              <a:t>キャッシュフロー表</a:t>
            </a:r>
            <a:endParaRPr kumimoji="1" lang="en-US" altLang="ja-JP" sz="3200" dirty="0"/>
          </a:p>
          <a:p>
            <a:r>
              <a:rPr lang="ja-JP" altLang="en-US" sz="3200" dirty="0"/>
              <a:t>サービス対価計算書</a:t>
            </a:r>
            <a:endParaRPr kumimoji="1" lang="ja-JP" altLang="en-US" sz="3200" dirty="0"/>
          </a:p>
        </p:txBody>
      </p:sp>
      <p:sp>
        <p:nvSpPr>
          <p:cNvPr id="4" name="正方形/長方形 3">
            <a:extLst>
              <a:ext uri="{FF2B5EF4-FFF2-40B4-BE49-F238E27FC236}">
                <a16:creationId xmlns:a16="http://schemas.microsoft.com/office/drawing/2014/main" id="{D6983134-AE0D-458F-96A8-4D9DEE0BAED5}"/>
              </a:ext>
            </a:extLst>
          </p:cNvPr>
          <p:cNvSpPr/>
          <p:nvPr/>
        </p:nvSpPr>
        <p:spPr>
          <a:xfrm>
            <a:off x="5809753" y="608572"/>
            <a:ext cx="5361830" cy="572861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2400" dirty="0"/>
              <a:t>チーム編成前に</a:t>
            </a:r>
            <a:endParaRPr kumimoji="1" lang="en-US" altLang="ja-JP" sz="2400" dirty="0"/>
          </a:p>
          <a:p>
            <a:pPr algn="ctr"/>
            <a:endParaRPr kumimoji="1" lang="en-US" altLang="ja-JP" sz="2400" dirty="0"/>
          </a:p>
          <a:p>
            <a:pPr algn="ctr"/>
            <a:endParaRPr kumimoji="1" lang="en-US" altLang="ja-JP" sz="2400" dirty="0"/>
          </a:p>
          <a:p>
            <a:pPr algn="ctr"/>
            <a:r>
              <a:rPr kumimoji="1" lang="ja-JP" altLang="en-US" sz="2400" dirty="0"/>
              <a:t>この様式集情報から</a:t>
            </a:r>
            <a:endParaRPr kumimoji="1" lang="en-US" altLang="ja-JP" sz="2400" dirty="0"/>
          </a:p>
          <a:p>
            <a:pPr algn="ctr"/>
            <a:r>
              <a:rPr kumimoji="1" lang="ja-JP" altLang="en-US" sz="2400" dirty="0"/>
              <a:t>何を悟るか・いえるか？</a:t>
            </a:r>
            <a:endParaRPr kumimoji="1" lang="en-US" altLang="ja-JP" sz="2400" dirty="0"/>
          </a:p>
          <a:p>
            <a:pPr algn="ctr"/>
            <a:endParaRPr kumimoji="1" lang="en-US" altLang="ja-JP" sz="2400" dirty="0"/>
          </a:p>
          <a:p>
            <a:pPr algn="ctr"/>
            <a:endParaRPr kumimoji="1" lang="en-US" altLang="ja-JP" sz="2400" dirty="0"/>
          </a:p>
          <a:p>
            <a:pPr algn="ctr"/>
            <a:r>
              <a:rPr kumimoji="1" lang="ja-JP" altLang="en-US" sz="2400" dirty="0"/>
              <a:t>全部つくれますか？</a:t>
            </a:r>
            <a:endParaRPr kumimoji="1" lang="en-US" altLang="ja-JP" sz="2400" dirty="0"/>
          </a:p>
          <a:p>
            <a:pPr algn="ctr"/>
            <a:r>
              <a:rPr kumimoji="1" lang="ja-JP" altLang="en-US" sz="2400" dirty="0"/>
              <a:t>誰がつくれますか？</a:t>
            </a:r>
            <a:endParaRPr kumimoji="1" lang="en-US" altLang="ja-JP" sz="2400" dirty="0"/>
          </a:p>
          <a:p>
            <a:pPr algn="ctr"/>
            <a:r>
              <a:rPr kumimoji="1" lang="ja-JP" altLang="en-US" sz="2400" dirty="0"/>
              <a:t>銀行は？条件は？</a:t>
            </a:r>
            <a:endParaRPr kumimoji="1" lang="en-US" altLang="ja-JP" sz="2400" dirty="0"/>
          </a:p>
          <a:p>
            <a:pPr algn="ctr"/>
            <a:r>
              <a:rPr kumimoji="1" lang="ja-JP" altLang="en-US" sz="2400" dirty="0"/>
              <a:t>保険は？</a:t>
            </a:r>
            <a:endParaRPr kumimoji="1" lang="en-US" altLang="ja-JP" sz="2400" dirty="0"/>
          </a:p>
          <a:p>
            <a:pPr algn="ctr"/>
            <a:r>
              <a:rPr kumimoji="1" lang="ja-JP" altLang="en-US" sz="2400" dirty="0"/>
              <a:t>対象自治体の税率？</a:t>
            </a:r>
            <a:endParaRPr kumimoji="1" lang="en-US" altLang="ja-JP" sz="2400" dirty="0"/>
          </a:p>
          <a:p>
            <a:pPr algn="ctr"/>
            <a:r>
              <a:rPr kumimoji="1" lang="ja-JP" altLang="en-US" sz="2400" dirty="0"/>
              <a:t>融資条件？</a:t>
            </a:r>
            <a:endParaRPr kumimoji="1" lang="en-US" altLang="ja-JP" sz="2400" dirty="0"/>
          </a:p>
          <a:p>
            <a:pPr algn="ctr"/>
            <a:endParaRPr kumimoji="1" lang="ja-JP" altLang="en-US" sz="2400" dirty="0"/>
          </a:p>
        </p:txBody>
      </p:sp>
    </p:spTree>
    <p:extLst>
      <p:ext uri="{BB962C8B-B14F-4D97-AF65-F5344CB8AC3E}">
        <p14:creationId xmlns:p14="http://schemas.microsoft.com/office/powerpoint/2010/main" val="3443910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6822D5-1ADF-4E5D-9BA8-4921A326A15B}"/>
              </a:ext>
            </a:extLst>
          </p:cNvPr>
          <p:cNvSpPr>
            <a:spLocks noGrp="1"/>
          </p:cNvSpPr>
          <p:nvPr>
            <p:ph type="title"/>
          </p:nvPr>
        </p:nvSpPr>
        <p:spPr>
          <a:xfrm>
            <a:off x="995940" y="628889"/>
            <a:ext cx="8112902" cy="2486025"/>
          </a:xfrm>
        </p:spPr>
        <p:txBody>
          <a:bodyPr>
            <a:normAutofit/>
          </a:bodyPr>
          <a:lstStyle/>
          <a:p>
            <a:r>
              <a:rPr lang="ja-JP" altLang="en-US" dirty="0"/>
              <a:t>国の取り組み方針</a:t>
            </a:r>
            <a:br>
              <a:rPr lang="en-US" altLang="ja-JP" dirty="0"/>
            </a:br>
            <a:r>
              <a:rPr lang="ja-JP" altLang="en-US" dirty="0"/>
              <a:t>ＰＰＰ／ＰＦＩ推進</a:t>
            </a:r>
            <a:br>
              <a:rPr lang="en-US" altLang="ja-JP" dirty="0"/>
            </a:br>
            <a:r>
              <a:rPr lang="ja-JP" altLang="en-US" dirty="0"/>
              <a:t>アクションプラン</a:t>
            </a:r>
            <a:br>
              <a:rPr lang="en-US" altLang="ja-JP" dirty="0"/>
            </a:br>
            <a:r>
              <a:rPr lang="ja-JP" altLang="en-US" dirty="0"/>
              <a:t>（令和</a:t>
            </a:r>
            <a:r>
              <a:rPr lang="en-US" altLang="ja-JP" dirty="0"/>
              <a:t>2</a:t>
            </a:r>
            <a:r>
              <a:rPr lang="ja-JP" altLang="en-US" dirty="0"/>
              <a:t>年改訂版）の内容</a:t>
            </a:r>
            <a:endParaRPr kumimoji="1" lang="ja-JP" altLang="en-US" dirty="0"/>
          </a:p>
        </p:txBody>
      </p:sp>
      <p:sp>
        <p:nvSpPr>
          <p:cNvPr id="3" name="テキスト プレースホルダー 2">
            <a:extLst>
              <a:ext uri="{FF2B5EF4-FFF2-40B4-BE49-F238E27FC236}">
                <a16:creationId xmlns:a16="http://schemas.microsoft.com/office/drawing/2014/main" id="{0F435AEE-4EC8-44DC-8E9C-17A7F6446DAA}"/>
              </a:ext>
            </a:extLst>
          </p:cNvPr>
          <p:cNvSpPr>
            <a:spLocks noGrp="1"/>
          </p:cNvSpPr>
          <p:nvPr>
            <p:ph type="body" idx="1"/>
          </p:nvPr>
        </p:nvSpPr>
        <p:spPr>
          <a:xfrm>
            <a:off x="6763554" y="3526379"/>
            <a:ext cx="3636818" cy="433415"/>
          </a:xfrm>
        </p:spPr>
        <p:txBody>
          <a:bodyPr/>
          <a:lstStyle/>
          <a:p>
            <a:r>
              <a:rPr kumimoji="1" lang="en-US" altLang="ja-JP" dirty="0"/>
              <a:t>2020</a:t>
            </a:r>
            <a:r>
              <a:rPr lang="ja-JP" altLang="en-US" dirty="0"/>
              <a:t>年</a:t>
            </a:r>
            <a:r>
              <a:rPr lang="en-US" altLang="ja-JP" dirty="0"/>
              <a:t>6</a:t>
            </a:r>
            <a:r>
              <a:rPr lang="ja-JP" altLang="en-US" dirty="0"/>
              <a:t>月</a:t>
            </a:r>
            <a:r>
              <a:rPr lang="en-US" altLang="ja-JP" dirty="0"/>
              <a:t>21</a:t>
            </a:r>
            <a:r>
              <a:rPr lang="ja-JP" altLang="en-US" dirty="0"/>
              <a:t>日　閣議決定</a:t>
            </a:r>
            <a:endParaRPr lang="en-US" altLang="ja-JP" dirty="0"/>
          </a:p>
          <a:p>
            <a:endParaRPr kumimoji="1" lang="en-US" altLang="ja-JP" dirty="0"/>
          </a:p>
          <a:p>
            <a:endParaRPr kumimoji="1" lang="ja-JP" altLang="en-US" dirty="0"/>
          </a:p>
        </p:txBody>
      </p:sp>
    </p:spTree>
    <p:extLst>
      <p:ext uri="{BB962C8B-B14F-4D97-AF65-F5344CB8AC3E}">
        <p14:creationId xmlns:p14="http://schemas.microsoft.com/office/powerpoint/2010/main" val="37739471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7F0180A-01F0-4C0B-9497-854479F63F47}"/>
              </a:ext>
            </a:extLst>
          </p:cNvPr>
          <p:cNvSpPr>
            <a:spLocks noGrp="1"/>
          </p:cNvSpPr>
          <p:nvPr>
            <p:ph type="title"/>
          </p:nvPr>
        </p:nvSpPr>
        <p:spPr>
          <a:xfrm>
            <a:off x="838200" y="365125"/>
            <a:ext cx="6554820" cy="841105"/>
          </a:xfrm>
        </p:spPr>
        <p:style>
          <a:lnRef idx="2">
            <a:schemeClr val="accent2"/>
          </a:lnRef>
          <a:fillRef idx="1">
            <a:schemeClr val="lt1"/>
          </a:fillRef>
          <a:effectRef idx="0">
            <a:schemeClr val="accent2"/>
          </a:effectRef>
          <a:fontRef idx="minor">
            <a:schemeClr val="dk1"/>
          </a:fontRef>
        </p:style>
        <p:txBody>
          <a:bodyPr>
            <a:normAutofit/>
          </a:bodyPr>
          <a:lstStyle/>
          <a:p>
            <a:r>
              <a:rPr lang="ja-JP" altLang="en-US" dirty="0"/>
              <a:t>最初に情報収集しようとしたら</a:t>
            </a:r>
            <a:endParaRPr kumimoji="1" lang="ja-JP" altLang="en-US" dirty="0"/>
          </a:p>
        </p:txBody>
      </p:sp>
      <p:sp>
        <p:nvSpPr>
          <p:cNvPr id="3" name="コンテンツ プレースホルダー 2">
            <a:extLst>
              <a:ext uri="{FF2B5EF4-FFF2-40B4-BE49-F238E27FC236}">
                <a16:creationId xmlns:a16="http://schemas.microsoft.com/office/drawing/2014/main" id="{EC5BB1D3-966F-4472-BF39-1FC8D3143725}"/>
              </a:ext>
            </a:extLst>
          </p:cNvPr>
          <p:cNvSpPr>
            <a:spLocks noGrp="1"/>
          </p:cNvSpPr>
          <p:nvPr>
            <p:ph idx="1"/>
          </p:nvPr>
        </p:nvSpPr>
        <p:spPr>
          <a:xfrm>
            <a:off x="758757" y="1206231"/>
            <a:ext cx="10595043" cy="1478603"/>
          </a:xfrm>
        </p:spPr>
        <p:txBody>
          <a:bodyPr/>
          <a:lstStyle/>
          <a:p>
            <a:r>
              <a:rPr kumimoji="1" lang="ja-JP" altLang="en-US" dirty="0"/>
              <a:t>全体をみて、経験を積まないと、</a:t>
            </a:r>
            <a:endParaRPr kumimoji="1" lang="en-US" altLang="ja-JP" dirty="0"/>
          </a:p>
          <a:p>
            <a:pPr lvl="1"/>
            <a:r>
              <a:rPr kumimoji="1" lang="ja-JP" altLang="en-US" dirty="0"/>
              <a:t>有効な情報をとるすべが。。。</a:t>
            </a:r>
            <a:endParaRPr kumimoji="1" lang="en-US" altLang="ja-JP" dirty="0"/>
          </a:p>
          <a:p>
            <a:pPr lvl="1"/>
            <a:r>
              <a:rPr lang="ja-JP" altLang="en-US" dirty="0"/>
              <a:t>有効な分析の手法がわからない。</a:t>
            </a:r>
            <a:endParaRPr kumimoji="1" lang="en-US" altLang="ja-JP" dirty="0"/>
          </a:p>
          <a:p>
            <a:endParaRPr kumimoji="1" lang="ja-JP" altLang="en-US" dirty="0"/>
          </a:p>
        </p:txBody>
      </p:sp>
      <p:sp>
        <p:nvSpPr>
          <p:cNvPr id="4" name="楕円 3">
            <a:extLst>
              <a:ext uri="{FF2B5EF4-FFF2-40B4-BE49-F238E27FC236}">
                <a16:creationId xmlns:a16="http://schemas.microsoft.com/office/drawing/2014/main" id="{0C8F9E16-8EF1-4512-B219-6DA07CAACC8F}"/>
              </a:ext>
            </a:extLst>
          </p:cNvPr>
          <p:cNvSpPr/>
          <p:nvPr/>
        </p:nvSpPr>
        <p:spPr>
          <a:xfrm>
            <a:off x="510701" y="3156626"/>
            <a:ext cx="3185810" cy="2962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最初は</a:t>
            </a:r>
            <a:endParaRPr kumimoji="1" lang="en-US" altLang="ja-JP" dirty="0"/>
          </a:p>
          <a:p>
            <a:pPr algn="ctr"/>
            <a:r>
              <a:rPr kumimoji="1" lang="ja-JP" altLang="en-US" dirty="0"/>
              <a:t>手探り　だけど</a:t>
            </a:r>
            <a:endParaRPr kumimoji="1" lang="en-US" altLang="ja-JP" dirty="0"/>
          </a:p>
          <a:p>
            <a:pPr algn="ctr"/>
            <a:endParaRPr kumimoji="1" lang="en-US" altLang="ja-JP" dirty="0"/>
          </a:p>
          <a:p>
            <a:pPr algn="ctr"/>
            <a:r>
              <a:rPr kumimoji="1" lang="ja-JP" altLang="en-US" dirty="0"/>
              <a:t>やってみないと</a:t>
            </a:r>
            <a:endParaRPr kumimoji="1" lang="en-US" altLang="ja-JP" dirty="0"/>
          </a:p>
          <a:p>
            <a:pPr algn="ctr"/>
            <a:r>
              <a:rPr kumimoji="1" lang="ja-JP" altLang="en-US" dirty="0"/>
              <a:t>先の地平に立てない</a:t>
            </a:r>
            <a:endParaRPr kumimoji="1" lang="en-US" altLang="ja-JP" dirty="0"/>
          </a:p>
          <a:p>
            <a:pPr algn="ctr"/>
            <a:endParaRPr kumimoji="1" lang="en-US" altLang="ja-JP" dirty="0"/>
          </a:p>
          <a:p>
            <a:pPr algn="ctr"/>
            <a:r>
              <a:rPr kumimoji="1" lang="ja-JP" altLang="en-US" dirty="0"/>
              <a:t>とりあえず</a:t>
            </a:r>
            <a:endParaRPr kumimoji="1" lang="en-US" altLang="ja-JP" dirty="0"/>
          </a:p>
          <a:p>
            <a:pPr algn="ctr"/>
            <a:r>
              <a:rPr kumimoji="1" lang="ja-JP" altLang="en-US" dirty="0"/>
              <a:t>言われた通り</a:t>
            </a:r>
            <a:endParaRPr kumimoji="1" lang="en-US" altLang="ja-JP" dirty="0"/>
          </a:p>
          <a:p>
            <a:pPr algn="ctr"/>
            <a:r>
              <a:rPr kumimoji="1" lang="ja-JP" altLang="en-US" dirty="0"/>
              <a:t>やって！</a:t>
            </a:r>
          </a:p>
        </p:txBody>
      </p:sp>
      <p:sp>
        <p:nvSpPr>
          <p:cNvPr id="5" name="楕円 4">
            <a:extLst>
              <a:ext uri="{FF2B5EF4-FFF2-40B4-BE49-F238E27FC236}">
                <a16:creationId xmlns:a16="http://schemas.microsoft.com/office/drawing/2014/main" id="{53675633-02FC-4F65-96F9-86FD7A59777E}"/>
              </a:ext>
            </a:extLst>
          </p:cNvPr>
          <p:cNvSpPr/>
          <p:nvPr/>
        </p:nvSpPr>
        <p:spPr>
          <a:xfrm>
            <a:off x="7696220" y="3172837"/>
            <a:ext cx="3537835" cy="2962072"/>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情報収集</a:t>
            </a:r>
            <a:endParaRPr kumimoji="1" lang="en-US" altLang="ja-JP" dirty="0"/>
          </a:p>
          <a:p>
            <a:pPr algn="ctr"/>
            <a:endParaRPr kumimoji="1" lang="en-US" altLang="ja-JP" dirty="0"/>
          </a:p>
          <a:p>
            <a:pPr algn="ctr"/>
            <a:r>
              <a:rPr kumimoji="1" lang="ja-JP" altLang="en-US" dirty="0"/>
              <a:t>中身（コンテンツ）</a:t>
            </a:r>
            <a:endParaRPr kumimoji="1" lang="en-US" altLang="ja-JP" dirty="0"/>
          </a:p>
          <a:p>
            <a:pPr algn="ctr"/>
            <a:r>
              <a:rPr kumimoji="1" lang="ja-JP" altLang="en-US" dirty="0"/>
              <a:t>分析（役に立つ情報に）</a:t>
            </a:r>
            <a:endParaRPr kumimoji="1" lang="en-US" altLang="ja-JP" dirty="0"/>
          </a:p>
          <a:p>
            <a:pPr algn="ctr"/>
            <a:endParaRPr kumimoji="1" lang="en-US" altLang="ja-JP" dirty="0"/>
          </a:p>
          <a:p>
            <a:pPr algn="ctr"/>
            <a:r>
              <a:rPr kumimoji="1" lang="ja-JP" altLang="en-US" dirty="0"/>
              <a:t>リーダーは</a:t>
            </a:r>
            <a:endParaRPr kumimoji="1" lang="en-US" altLang="ja-JP" dirty="0"/>
          </a:p>
          <a:p>
            <a:pPr algn="ctr"/>
            <a:r>
              <a:rPr kumimoji="1" lang="ja-JP" altLang="en-US" dirty="0"/>
              <a:t>自分なりの</a:t>
            </a:r>
            <a:endParaRPr kumimoji="1" lang="en-US" altLang="ja-JP" dirty="0"/>
          </a:p>
          <a:p>
            <a:pPr algn="ctr"/>
            <a:r>
              <a:rPr kumimoji="1" lang="ja-JP" altLang="en-US" dirty="0"/>
              <a:t>コンセプト</a:t>
            </a:r>
            <a:endParaRPr kumimoji="1" lang="en-US" altLang="ja-JP" dirty="0"/>
          </a:p>
          <a:p>
            <a:pPr algn="ctr"/>
            <a:r>
              <a:rPr kumimoji="1" lang="ja-JP" altLang="en-US" dirty="0"/>
              <a:t>構築</a:t>
            </a:r>
          </a:p>
        </p:txBody>
      </p:sp>
      <p:sp>
        <p:nvSpPr>
          <p:cNvPr id="6" name="矢印: 右 5">
            <a:extLst>
              <a:ext uri="{FF2B5EF4-FFF2-40B4-BE49-F238E27FC236}">
                <a16:creationId xmlns:a16="http://schemas.microsoft.com/office/drawing/2014/main" id="{E3A575BD-928D-4B90-B5EE-8ADE93948E3A}"/>
              </a:ext>
            </a:extLst>
          </p:cNvPr>
          <p:cNvSpPr/>
          <p:nvPr/>
        </p:nvSpPr>
        <p:spPr>
          <a:xfrm>
            <a:off x="3998067" y="4179782"/>
            <a:ext cx="3394953" cy="969264"/>
          </a:xfrm>
          <a:prstGeom prst="rightArrow">
            <a:avLst>
              <a:gd name="adj1" fmla="val 50000"/>
              <a:gd name="adj2" fmla="val 520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台形 7">
            <a:extLst>
              <a:ext uri="{FF2B5EF4-FFF2-40B4-BE49-F238E27FC236}">
                <a16:creationId xmlns:a16="http://schemas.microsoft.com/office/drawing/2014/main" id="{3A01406B-A9C4-4FA8-BE03-FE6D1633FD5A}"/>
              </a:ext>
            </a:extLst>
          </p:cNvPr>
          <p:cNvSpPr/>
          <p:nvPr/>
        </p:nvSpPr>
        <p:spPr>
          <a:xfrm rot="16200000">
            <a:off x="4334034" y="2772721"/>
            <a:ext cx="2867532" cy="3856842"/>
          </a:xfrm>
          <a:prstGeom prst="trapezoid">
            <a:avLst>
              <a:gd name="adj" fmla="val 37999"/>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dirty="0"/>
          </a:p>
        </p:txBody>
      </p:sp>
      <p:sp>
        <p:nvSpPr>
          <p:cNvPr id="9" name="テキスト ボックス 8">
            <a:extLst>
              <a:ext uri="{FF2B5EF4-FFF2-40B4-BE49-F238E27FC236}">
                <a16:creationId xmlns:a16="http://schemas.microsoft.com/office/drawing/2014/main" id="{9B8F2246-4812-4612-93A5-0664E9ED2702}"/>
              </a:ext>
            </a:extLst>
          </p:cNvPr>
          <p:cNvSpPr txBox="1"/>
          <p:nvPr/>
        </p:nvSpPr>
        <p:spPr>
          <a:xfrm>
            <a:off x="5141878" y="4162532"/>
            <a:ext cx="1828800" cy="1077218"/>
          </a:xfrm>
          <a:prstGeom prst="rect">
            <a:avLst/>
          </a:prstGeom>
          <a:noFill/>
        </p:spPr>
        <p:txBody>
          <a:bodyPr wrap="square" rtlCol="0">
            <a:spAutoFit/>
          </a:bodyPr>
          <a:lstStyle/>
          <a:p>
            <a:r>
              <a:rPr kumimoji="1" lang="ja-JP" altLang="en-US" sz="3200" kern="1200" dirty="0">
                <a:solidFill>
                  <a:schemeClr val="bg1"/>
                </a:solidFill>
                <a:latin typeface="+mn-lt"/>
                <a:ea typeface="+mn-ea"/>
                <a:cs typeface="+mn-cs"/>
              </a:rPr>
              <a:t>常に変革</a:t>
            </a:r>
            <a:endParaRPr kumimoji="1" lang="en-US" altLang="ja-JP" sz="3200" kern="1200" dirty="0">
              <a:solidFill>
                <a:schemeClr val="bg1"/>
              </a:solidFill>
              <a:latin typeface="+mn-lt"/>
              <a:ea typeface="+mn-ea"/>
              <a:cs typeface="+mn-cs"/>
            </a:endParaRPr>
          </a:p>
          <a:p>
            <a:r>
              <a:rPr kumimoji="1" lang="ja-JP" altLang="en-US" sz="3200" dirty="0">
                <a:solidFill>
                  <a:schemeClr val="bg1"/>
                </a:solidFill>
              </a:rPr>
              <a:t>常に拡充</a:t>
            </a:r>
            <a:endParaRPr kumimoji="1" lang="ja-JP" altLang="en-US" sz="3200" kern="1200" dirty="0">
              <a:solidFill>
                <a:schemeClr val="bg1"/>
              </a:solidFill>
              <a:latin typeface="+mn-lt"/>
              <a:ea typeface="+mn-ea"/>
              <a:cs typeface="+mn-cs"/>
            </a:endParaRPr>
          </a:p>
        </p:txBody>
      </p:sp>
      <p:sp>
        <p:nvSpPr>
          <p:cNvPr id="7" name="四角形: 角を丸くする 6">
            <a:extLst>
              <a:ext uri="{FF2B5EF4-FFF2-40B4-BE49-F238E27FC236}">
                <a16:creationId xmlns:a16="http://schemas.microsoft.com/office/drawing/2014/main" id="{2279D332-F802-4F85-828C-2FECEBB1EFA6}"/>
              </a:ext>
            </a:extLst>
          </p:cNvPr>
          <p:cNvSpPr/>
          <p:nvPr/>
        </p:nvSpPr>
        <p:spPr>
          <a:xfrm>
            <a:off x="7979867" y="464885"/>
            <a:ext cx="3254189" cy="231673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初めての時不安なら</a:t>
            </a:r>
            <a:endParaRPr kumimoji="1" lang="en-US" altLang="ja-JP" dirty="0"/>
          </a:p>
          <a:p>
            <a:pPr algn="ctr"/>
            <a:endParaRPr kumimoji="1" lang="en-US" altLang="ja-JP" dirty="0"/>
          </a:p>
          <a:p>
            <a:pPr algn="ctr"/>
            <a:r>
              <a:rPr kumimoji="1" lang="ja-JP" altLang="en-US" dirty="0"/>
              <a:t>交通費・宿泊費実費</a:t>
            </a:r>
            <a:endParaRPr kumimoji="1" lang="en-US" altLang="ja-JP" dirty="0"/>
          </a:p>
          <a:p>
            <a:pPr algn="ctr"/>
            <a:r>
              <a:rPr kumimoji="1" lang="ja-JP" altLang="en-US" dirty="0"/>
              <a:t>で</a:t>
            </a:r>
            <a:endParaRPr kumimoji="1" lang="en-US" altLang="ja-JP" dirty="0"/>
          </a:p>
          <a:p>
            <a:pPr algn="ctr"/>
            <a:r>
              <a:rPr kumimoji="1" lang="ja-JP" altLang="en-US" dirty="0"/>
              <a:t>オンザジョブ指導</a:t>
            </a:r>
            <a:endParaRPr kumimoji="1" lang="en-US" altLang="ja-JP" dirty="0"/>
          </a:p>
          <a:p>
            <a:pPr algn="ctr"/>
            <a:r>
              <a:rPr kumimoji="1" lang="ja-JP" altLang="en-US" dirty="0"/>
              <a:t>してあげます。</a:t>
            </a:r>
            <a:endParaRPr kumimoji="1" lang="en-US" altLang="ja-JP" dirty="0"/>
          </a:p>
          <a:p>
            <a:pPr algn="ctr"/>
            <a:r>
              <a:rPr kumimoji="1" lang="ja-JP" altLang="en-US" dirty="0"/>
              <a:t>越前市武生公園案件など</a:t>
            </a:r>
          </a:p>
        </p:txBody>
      </p:sp>
    </p:spTree>
    <p:extLst>
      <p:ext uri="{BB962C8B-B14F-4D97-AF65-F5344CB8AC3E}">
        <p14:creationId xmlns:p14="http://schemas.microsoft.com/office/powerpoint/2010/main" val="42108223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C15A457-864B-4DEB-83F7-4707E97959FD}"/>
              </a:ext>
            </a:extLst>
          </p:cNvPr>
          <p:cNvSpPr>
            <a:spLocks noGrp="1"/>
          </p:cNvSpPr>
          <p:nvPr>
            <p:ph type="ctrTitle"/>
          </p:nvPr>
        </p:nvSpPr>
        <p:spPr/>
        <p:txBody>
          <a:bodyPr/>
          <a:lstStyle/>
          <a:p>
            <a:r>
              <a:rPr kumimoji="1" lang="ja-JP" altLang="en-US" dirty="0"/>
              <a:t>ＰＦＩ参入企業の心得</a:t>
            </a:r>
          </a:p>
        </p:txBody>
      </p:sp>
      <p:sp>
        <p:nvSpPr>
          <p:cNvPr id="3" name="字幕 2">
            <a:extLst>
              <a:ext uri="{FF2B5EF4-FFF2-40B4-BE49-F238E27FC236}">
                <a16:creationId xmlns:a16="http://schemas.microsoft.com/office/drawing/2014/main" id="{B032A175-5A7B-4ABD-A527-960BEE58EB26}"/>
              </a:ext>
            </a:extLst>
          </p:cNvPr>
          <p:cNvSpPr>
            <a:spLocks noGrp="1"/>
          </p:cNvSpPr>
          <p:nvPr>
            <p:ph type="subTitle" idx="1"/>
          </p:nvPr>
        </p:nvSpPr>
        <p:spPr>
          <a:xfrm>
            <a:off x="2417780" y="3531204"/>
            <a:ext cx="8637072" cy="1446313"/>
          </a:xfrm>
        </p:spPr>
        <p:txBody>
          <a:bodyPr>
            <a:normAutofit/>
          </a:bodyPr>
          <a:lstStyle/>
          <a:p>
            <a:r>
              <a:rPr kumimoji="1" lang="ja-JP" altLang="en-US" dirty="0"/>
              <a:t>一般社団法人　国土政策研究会　理事　伊庭良知</a:t>
            </a:r>
            <a:endParaRPr kumimoji="1" lang="en-US" altLang="ja-JP" dirty="0"/>
          </a:p>
          <a:p>
            <a:r>
              <a:rPr lang="en-US" altLang="ja-JP" dirty="0"/>
              <a:t>			</a:t>
            </a:r>
            <a:endParaRPr kumimoji="1" lang="ja-JP" altLang="en-US" dirty="0"/>
          </a:p>
        </p:txBody>
      </p:sp>
    </p:spTree>
    <p:extLst>
      <p:ext uri="{BB962C8B-B14F-4D97-AF65-F5344CB8AC3E}">
        <p14:creationId xmlns:p14="http://schemas.microsoft.com/office/powerpoint/2010/main" val="407492745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C34D53A-3EF1-4D38-8EF5-70043C2A0CDC}"/>
              </a:ext>
            </a:extLst>
          </p:cNvPr>
          <p:cNvSpPr>
            <a:spLocks noGrp="1"/>
          </p:cNvSpPr>
          <p:nvPr>
            <p:ph type="title"/>
          </p:nvPr>
        </p:nvSpPr>
        <p:spPr>
          <a:xfrm>
            <a:off x="1451579" y="812471"/>
            <a:ext cx="9603275" cy="520100"/>
          </a:xfrm>
        </p:spPr>
        <p:style>
          <a:lnRef idx="2">
            <a:schemeClr val="accent2"/>
          </a:lnRef>
          <a:fillRef idx="1">
            <a:schemeClr val="lt1"/>
          </a:fillRef>
          <a:effectRef idx="0">
            <a:schemeClr val="accent2"/>
          </a:effectRef>
          <a:fontRef idx="minor">
            <a:schemeClr val="dk1"/>
          </a:fontRef>
        </p:style>
        <p:txBody>
          <a:bodyPr>
            <a:normAutofit fontScale="90000"/>
          </a:bodyPr>
          <a:lstStyle/>
          <a:p>
            <a:r>
              <a:rPr kumimoji="1" lang="ja-JP" altLang="en-US" dirty="0"/>
              <a:t>企業の心得５か条（経営層にも伝えてください）</a:t>
            </a:r>
          </a:p>
        </p:txBody>
      </p:sp>
      <p:sp>
        <p:nvSpPr>
          <p:cNvPr id="3" name="コンテンツ プレースホルダー 2">
            <a:extLst>
              <a:ext uri="{FF2B5EF4-FFF2-40B4-BE49-F238E27FC236}">
                <a16:creationId xmlns:a16="http://schemas.microsoft.com/office/drawing/2014/main" id="{5730B7D4-0A95-436E-809C-7DA943FBABE9}"/>
              </a:ext>
            </a:extLst>
          </p:cNvPr>
          <p:cNvSpPr>
            <a:spLocks noGrp="1"/>
          </p:cNvSpPr>
          <p:nvPr>
            <p:ph idx="1"/>
          </p:nvPr>
        </p:nvSpPr>
        <p:spPr>
          <a:xfrm>
            <a:off x="641195" y="1550505"/>
            <a:ext cx="10861288" cy="4939505"/>
          </a:xfrm>
        </p:spPr>
        <p:txBody>
          <a:bodyPr>
            <a:normAutofit fontScale="70000" lnSpcReduction="20000"/>
          </a:bodyPr>
          <a:lstStyle/>
          <a:p>
            <a:r>
              <a:rPr kumimoji="1" lang="ja-JP" altLang="en-US" dirty="0"/>
              <a:t>１．情報が大切です。：日々、情報収集に努めること</a:t>
            </a:r>
            <a:endParaRPr kumimoji="1" lang="en-US" altLang="ja-JP" dirty="0"/>
          </a:p>
          <a:p>
            <a:r>
              <a:rPr lang="ja-JP" altLang="en-US" dirty="0"/>
              <a:t>２．企業・人の交流が大切です。これぞ、という人とのつながりを切らないこと。仕事を超えて親しくなること。</a:t>
            </a:r>
            <a:endParaRPr lang="en-US" altLang="ja-JP" dirty="0"/>
          </a:p>
          <a:p>
            <a:r>
              <a:rPr kumimoji="1" lang="ja-JP" altLang="en-US" dirty="0"/>
              <a:t>３．経験が大切です。：多くの案件に参加すること。勝てる確率毎に取り組みのスキームを：地域にこだわらない</a:t>
            </a:r>
            <a:endParaRPr kumimoji="1" lang="en-US" altLang="ja-JP" dirty="0"/>
          </a:p>
          <a:p>
            <a:r>
              <a:rPr lang="ja-JP" altLang="en-US" dirty="0"/>
              <a:t>　</a:t>
            </a:r>
            <a:r>
              <a:rPr lang="en-US" altLang="ja-JP" dirty="0"/>
              <a:t>		</a:t>
            </a:r>
            <a:r>
              <a:rPr lang="ja-JP" altLang="en-US" dirty="0"/>
              <a:t>　　３度まけてくれば、エキスパートになれます。</a:t>
            </a:r>
            <a:endParaRPr kumimoji="1" lang="en-US" altLang="ja-JP" dirty="0"/>
          </a:p>
          <a:p>
            <a:r>
              <a:rPr lang="ja-JP" altLang="en-US" dirty="0"/>
              <a:t>４．会社の新規事業としての位置付けが大切です。：新規事業なので、未経験が当たり前。</a:t>
            </a:r>
            <a:endParaRPr lang="en-US" altLang="ja-JP" dirty="0"/>
          </a:p>
          <a:p>
            <a:r>
              <a:rPr kumimoji="1" lang="ja-JP" altLang="en-US" dirty="0"/>
              <a:t>　　</a:t>
            </a:r>
            <a:r>
              <a:rPr kumimoji="1" lang="en-US" altLang="ja-JP" dirty="0"/>
              <a:t>			</a:t>
            </a:r>
            <a:r>
              <a:rPr kumimoji="1" lang="ja-JP" altLang="en-US" dirty="0"/>
              <a:t>：本業を忘れてください。３度負けてくれば、実績・本業化できます。</a:t>
            </a:r>
            <a:endParaRPr kumimoji="1" lang="en-US" altLang="ja-JP" dirty="0"/>
          </a:p>
          <a:p>
            <a:r>
              <a:rPr lang="ja-JP" altLang="en-US" dirty="0"/>
              <a:t>　</a:t>
            </a:r>
            <a:r>
              <a:rPr lang="en-US" altLang="ja-JP" dirty="0"/>
              <a:t>			</a:t>
            </a:r>
            <a:r>
              <a:rPr lang="ja-JP" altLang="en-US" dirty="0"/>
              <a:t>：初めてのことにおびえない</a:t>
            </a:r>
            <a:endParaRPr lang="en-US" altLang="ja-JP" dirty="0"/>
          </a:p>
          <a:p>
            <a:r>
              <a:rPr lang="ja-JP" altLang="en-US" dirty="0"/>
              <a:t>５．取り組みは、経済合理性が大切です。：どの局面でもハードシンクを。</a:t>
            </a:r>
            <a:endParaRPr lang="en-US" altLang="ja-JP" dirty="0"/>
          </a:p>
          <a:p>
            <a:r>
              <a:rPr lang="ja-JP" altLang="en-US" dirty="0"/>
              <a:t>　　　　　　　　　　　　　　　　　　　　習慣化で企業全体のレベルアップが可能になります。</a:t>
            </a:r>
            <a:r>
              <a:rPr lang="en-US" altLang="ja-JP" dirty="0"/>
              <a:t>		</a:t>
            </a:r>
          </a:p>
          <a:p>
            <a:r>
              <a:rPr kumimoji="1" lang="ja-JP" altLang="en-US" dirty="0"/>
              <a:t>　　</a:t>
            </a:r>
            <a:r>
              <a:rPr kumimoji="1" lang="en-US" altLang="ja-JP" dirty="0"/>
              <a:t>				</a:t>
            </a:r>
            <a:r>
              <a:rPr kumimoji="1" lang="ja-JP" altLang="en-US" dirty="0"/>
              <a:t>：提案策定費用は最小にできる努力を。メンバー構成が重要です。</a:t>
            </a:r>
            <a:endParaRPr kumimoji="1" lang="en-US" altLang="ja-JP" dirty="0"/>
          </a:p>
          <a:p>
            <a:r>
              <a:rPr lang="ja-JP" altLang="en-US" dirty="0"/>
              <a:t>　</a:t>
            </a:r>
            <a:r>
              <a:rPr lang="en-US" altLang="ja-JP" dirty="0"/>
              <a:t>				</a:t>
            </a:r>
            <a:r>
              <a:rPr lang="ja-JP" altLang="en-US" dirty="0"/>
              <a:t>：事業構築は、リスク最小を追及する心構えを：</a:t>
            </a:r>
            <a:endParaRPr kumimoji="1" lang="ja-JP" altLang="en-US" dirty="0"/>
          </a:p>
        </p:txBody>
      </p:sp>
    </p:spTree>
    <p:extLst>
      <p:ext uri="{BB962C8B-B14F-4D97-AF65-F5344CB8AC3E}">
        <p14:creationId xmlns:p14="http://schemas.microsoft.com/office/powerpoint/2010/main" val="42392521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p:cNvSpPr>
            <a:spLocks noGrp="1"/>
          </p:cNvSpPr>
          <p:nvPr>
            <p:ph type="title"/>
          </p:nvPr>
        </p:nvSpPr>
        <p:spPr>
          <a:xfrm>
            <a:off x="1141413" y="618518"/>
            <a:ext cx="9905998" cy="1000611"/>
          </a:xfrm>
        </p:spPr>
        <p:style>
          <a:lnRef idx="2">
            <a:schemeClr val="accent2"/>
          </a:lnRef>
          <a:fillRef idx="1">
            <a:schemeClr val="lt1"/>
          </a:fillRef>
          <a:effectRef idx="0">
            <a:schemeClr val="accent2"/>
          </a:effectRef>
          <a:fontRef idx="minor">
            <a:schemeClr val="dk1"/>
          </a:fontRef>
        </p:style>
        <p:txBody>
          <a:bodyPr rtlCol="0">
            <a:normAutofit fontScale="90000"/>
          </a:bodyPr>
          <a:lstStyle/>
          <a:p>
            <a:pPr rtl="0"/>
            <a:r>
              <a:rPr lang="ja-JP" altLang="en-US" dirty="0"/>
              <a:t>カリキュラム（次回第２回）：代表企業とは</a:t>
            </a:r>
            <a:br>
              <a:rPr lang="en-US" altLang="ja-JP" dirty="0"/>
            </a:br>
            <a:r>
              <a:rPr lang="ja-JP" altLang="en-US" dirty="0"/>
              <a:t>　　　　　　　　令和３年４月１５日（木）</a:t>
            </a:r>
          </a:p>
        </p:txBody>
      </p:sp>
      <p:sp>
        <p:nvSpPr>
          <p:cNvPr id="14" name="コンテンツ プレースホルダー 13"/>
          <p:cNvSpPr>
            <a:spLocks noGrp="1"/>
          </p:cNvSpPr>
          <p:nvPr>
            <p:ph idx="1"/>
          </p:nvPr>
        </p:nvSpPr>
        <p:spPr>
          <a:xfrm>
            <a:off x="1141412" y="1805503"/>
            <a:ext cx="9905999" cy="4688484"/>
          </a:xfrm>
        </p:spPr>
        <p:txBody>
          <a:bodyPr rtlCol="0">
            <a:normAutofit fontScale="92500" lnSpcReduction="10000"/>
          </a:bodyPr>
          <a:lstStyle/>
          <a:p>
            <a:pPr algn="just"/>
            <a:r>
              <a:rPr lang="ja-JP" altLang="ja-JP" sz="2800" b="1" kern="0" dirty="0">
                <a:effectLst/>
                <a:latin typeface="Yu Gothic" panose="020B0400000000000000" pitchFamily="50" charset="-128"/>
                <a:ea typeface="Yu Gothic" panose="020B0400000000000000" pitchFamily="50" charset="-128"/>
                <a:cs typeface="MS PGothic" panose="020B0600070205080204" pitchFamily="50" charset="-128"/>
              </a:rPr>
              <a:t>第２回　応用編　　２時間</a:t>
            </a:r>
            <a:endParaRPr lang="ja-JP" altLang="ja-JP" sz="2800" b="1"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indent="266700" algn="just"/>
            <a:r>
              <a:rPr lang="ja-JP" altLang="ja-JP" sz="2800" b="1" kern="0" dirty="0">
                <a:effectLst/>
                <a:latin typeface="Yu Gothic" panose="020B0400000000000000" pitchFamily="50" charset="-128"/>
                <a:ea typeface="Yu Gothic" panose="020B0400000000000000" pitchFamily="50" charset="-128"/>
                <a:cs typeface="MS PGothic" panose="020B0600070205080204" pitchFamily="50" charset="-128"/>
              </a:rPr>
              <a:t>１．ＰＦＩ／ＰＰＰ事業への参画</a:t>
            </a:r>
            <a:endParaRPr lang="ja-JP" altLang="ja-JP" sz="2800" b="1"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indent="266700" algn="just"/>
            <a:r>
              <a:rPr lang="ja-JP" altLang="ja-JP" sz="2800" b="1" kern="0" dirty="0">
                <a:effectLst/>
                <a:latin typeface="Yu Gothic" panose="020B0400000000000000" pitchFamily="50" charset="-128"/>
                <a:ea typeface="Yu Gothic" panose="020B0400000000000000" pitchFamily="50" charset="-128"/>
                <a:cs typeface="MS PGothic" panose="020B0600070205080204" pitchFamily="50" charset="-128"/>
              </a:rPr>
              <a:t>２．ＰＦＩ／ＰＰＰ取り組むための活動と手順</a:t>
            </a:r>
            <a:endParaRPr lang="ja-JP" altLang="ja-JP" sz="2800" b="1"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indent="266700" algn="just"/>
            <a:r>
              <a:rPr lang="ja-JP" altLang="ja-JP" sz="2800" b="1" kern="0" dirty="0">
                <a:effectLst/>
                <a:latin typeface="Yu Gothic" panose="020B0400000000000000" pitchFamily="50" charset="-128"/>
                <a:ea typeface="Yu Gothic" panose="020B0400000000000000" pitchFamily="50" charset="-128"/>
                <a:cs typeface="MS PGothic" panose="020B0600070205080204" pitchFamily="50" charset="-128"/>
              </a:rPr>
              <a:t>３．チーム編成から提案書作成まで</a:t>
            </a:r>
            <a:endParaRPr lang="ja-JP" altLang="ja-JP" sz="2800" b="1"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indent="266700" algn="just"/>
            <a:r>
              <a:rPr lang="ja-JP" altLang="ja-JP" sz="2800" b="1" kern="0" dirty="0">
                <a:effectLst/>
                <a:latin typeface="Yu Gothic" panose="020B0400000000000000" pitchFamily="50" charset="-128"/>
                <a:ea typeface="Yu Gothic" panose="020B0400000000000000" pitchFamily="50" charset="-128"/>
                <a:cs typeface="MS PGothic" panose="020B0600070205080204" pitchFamily="50" charset="-128"/>
              </a:rPr>
              <a:t>４．公募資料の読み込み</a:t>
            </a:r>
            <a:endParaRPr lang="ja-JP" altLang="ja-JP" sz="2800" b="1"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indent="266700" algn="just"/>
            <a:r>
              <a:rPr lang="ja-JP" altLang="ja-JP" sz="2800" b="1" kern="0" dirty="0">
                <a:effectLst/>
                <a:latin typeface="Yu Gothic" panose="020B0400000000000000" pitchFamily="50" charset="-128"/>
                <a:ea typeface="Yu Gothic" panose="020B0400000000000000" pitchFamily="50" charset="-128"/>
                <a:cs typeface="MS PGothic" panose="020B0600070205080204" pitchFamily="50" charset="-128"/>
              </a:rPr>
              <a:t>５．総合評価による入札</a:t>
            </a:r>
            <a:endParaRPr lang="ja-JP" altLang="ja-JP" sz="2800" b="1"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indent="266700" algn="just"/>
            <a:r>
              <a:rPr lang="ja-JP" altLang="ja-JP" sz="2800" b="1" kern="0" dirty="0">
                <a:effectLst/>
                <a:latin typeface="Yu Gothic" panose="020B0400000000000000" pitchFamily="50" charset="-128"/>
                <a:ea typeface="Yu Gothic" panose="020B0400000000000000" pitchFamily="50" charset="-128"/>
                <a:cs typeface="MS PGothic" panose="020B0600070205080204" pitchFamily="50" charset="-128"/>
              </a:rPr>
              <a:t>５．事業の運営</a:t>
            </a:r>
            <a:endParaRPr lang="ja-JP" altLang="ja-JP" sz="2800" b="1"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indent="266700" algn="just"/>
            <a:r>
              <a:rPr lang="ja-JP" altLang="ja-JP" sz="2800" b="1" kern="0" dirty="0">
                <a:effectLst/>
                <a:latin typeface="Yu Gothic" panose="020B0400000000000000" pitchFamily="50" charset="-128"/>
                <a:ea typeface="Yu Gothic" panose="020B0400000000000000" pitchFamily="50" charset="-128"/>
                <a:cs typeface="MS PGothic" panose="020B0600070205080204" pitchFamily="50" charset="-128"/>
              </a:rPr>
              <a:t>その他</a:t>
            </a:r>
            <a:endParaRPr lang="ja-JP" altLang="ja-JP" sz="2800" b="1"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endParaRPr lang="ja-JP" altLang="en-US" sz="4400" b="1" dirty="0"/>
          </a:p>
        </p:txBody>
      </p:sp>
    </p:spTree>
    <p:extLst>
      <p:ext uri="{BB962C8B-B14F-4D97-AF65-F5344CB8AC3E}">
        <p14:creationId xmlns:p14="http://schemas.microsoft.com/office/powerpoint/2010/main" val="302273530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97001" y="2510899"/>
            <a:ext cx="5846999" cy="994172"/>
          </a:xfrm>
        </p:spPr>
        <p:txBody>
          <a:bodyPr>
            <a:normAutofit fontScale="90000"/>
          </a:bodyPr>
          <a:lstStyle/>
          <a:p>
            <a:pPr algn="ctr"/>
            <a:r>
              <a:rPr kumimoji="1" lang="ja-JP" altLang="en-US" dirty="0"/>
              <a:t>ご清聴　</a:t>
            </a:r>
            <a:br>
              <a:rPr kumimoji="1" lang="en-US" altLang="ja-JP" dirty="0"/>
            </a:br>
            <a:r>
              <a:rPr kumimoji="1" lang="ja-JP" altLang="en-US" dirty="0"/>
              <a:t>ありがとうございました。</a:t>
            </a:r>
          </a:p>
        </p:txBody>
      </p:sp>
      <p:sp>
        <p:nvSpPr>
          <p:cNvPr id="3" name="コンテンツ プレースホルダー 2"/>
          <p:cNvSpPr>
            <a:spLocks noGrp="1"/>
          </p:cNvSpPr>
          <p:nvPr>
            <p:ph idx="1"/>
          </p:nvPr>
        </p:nvSpPr>
        <p:spPr>
          <a:xfrm>
            <a:off x="4185501" y="4347101"/>
            <a:ext cx="6655323" cy="1940577"/>
          </a:xfrm>
        </p:spPr>
        <p:txBody>
          <a:bodyPr>
            <a:noAutofit/>
          </a:bodyPr>
          <a:lstStyle/>
          <a:p>
            <a:endParaRPr lang="en-US" altLang="ja-JP" dirty="0"/>
          </a:p>
          <a:p>
            <a:r>
              <a:rPr lang="ja-JP" altLang="en-US" dirty="0"/>
              <a:t>文責：        伊庭　良知</a:t>
            </a:r>
            <a:endParaRPr lang="en-US" altLang="ja-JP" dirty="0"/>
          </a:p>
          <a:p>
            <a:r>
              <a:rPr kumimoji="1" lang="ja-JP" altLang="en-US" dirty="0"/>
              <a:t>質問：</a:t>
            </a:r>
            <a:r>
              <a:rPr kumimoji="1" lang="en-US" altLang="ja-JP" dirty="0">
                <a:hlinkClick r:id="rId3"/>
              </a:rPr>
              <a:t>iba@image.ocn.ne.jp</a:t>
            </a:r>
            <a:endParaRPr kumimoji="1" lang="en-US" altLang="ja-JP" dirty="0"/>
          </a:p>
          <a:p>
            <a:endParaRPr kumimoji="1" lang="ja-JP" altLang="en-US" dirty="0"/>
          </a:p>
        </p:txBody>
      </p:sp>
      <p:sp>
        <p:nvSpPr>
          <p:cNvPr id="5" name="スライド番号プレースホルダー 4"/>
          <p:cNvSpPr>
            <a:spLocks noGrp="1"/>
          </p:cNvSpPr>
          <p:nvPr>
            <p:ph type="sldNum" sz="quarter" idx="12"/>
          </p:nvPr>
        </p:nvSpPr>
        <p:spPr/>
        <p:txBody>
          <a:bodyPr/>
          <a:lstStyle/>
          <a:p>
            <a:pPr>
              <a:defRPr/>
            </a:pPr>
            <a:fld id="{E3503048-72AE-44BE-BA19-DE0604AEE975}" type="slidenum">
              <a:rPr lang="en-US" altLang="ja-JP" smtClean="0"/>
              <a:pPr>
                <a:defRPr/>
              </a:pPr>
              <a:t>74</a:t>
            </a:fld>
            <a:endParaRPr lang="en-US" altLang="ja-JP"/>
          </a:p>
        </p:txBody>
      </p:sp>
    </p:spTree>
    <p:extLst>
      <p:ext uri="{BB962C8B-B14F-4D97-AF65-F5344CB8AC3E}">
        <p14:creationId xmlns:p14="http://schemas.microsoft.com/office/powerpoint/2010/main" val="24622223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194992" y="499621"/>
            <a:ext cx="11775423" cy="6005582"/>
          </a:xfrm>
          <a:prstGeom prst="rect">
            <a:avLst/>
          </a:prstGeom>
        </p:spPr>
      </p:pic>
      <p:sp>
        <p:nvSpPr>
          <p:cNvPr id="4" name="スライド番号プレースホルダー 3"/>
          <p:cNvSpPr>
            <a:spLocks noGrp="1"/>
          </p:cNvSpPr>
          <p:nvPr>
            <p:ph type="sldNum" sz="quarter" idx="12"/>
          </p:nvPr>
        </p:nvSpPr>
        <p:spPr/>
        <p:txBody>
          <a:bodyPr/>
          <a:lstStyle/>
          <a:p>
            <a:pPr>
              <a:defRPr/>
            </a:pPr>
            <a:fld id="{343B907E-5A63-4961-AE7E-37CE0382AD68}" type="slidenum">
              <a:rPr lang="en-US" altLang="ja-JP" smtClean="0"/>
              <a:pPr>
                <a:defRPr/>
              </a:pPr>
              <a:t>8</a:t>
            </a:fld>
            <a:endParaRPr lang="en-US" altLang="ja-JP" dirty="0"/>
          </a:p>
        </p:txBody>
      </p:sp>
      <p:sp>
        <p:nvSpPr>
          <p:cNvPr id="2" name="四角形: 角を丸くする 1">
            <a:extLst>
              <a:ext uri="{FF2B5EF4-FFF2-40B4-BE49-F238E27FC236}">
                <a16:creationId xmlns:a16="http://schemas.microsoft.com/office/drawing/2014/main" id="{A049326D-F8EB-49C6-88E0-D7150E5338B8}"/>
              </a:ext>
            </a:extLst>
          </p:cNvPr>
          <p:cNvSpPr/>
          <p:nvPr/>
        </p:nvSpPr>
        <p:spPr>
          <a:xfrm>
            <a:off x="146115" y="94540"/>
            <a:ext cx="2540523" cy="810161"/>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平成</a:t>
            </a:r>
            <a:r>
              <a:rPr kumimoji="1" lang="en-US" altLang="ja-JP" dirty="0"/>
              <a:t>25</a:t>
            </a:r>
            <a:r>
              <a:rPr kumimoji="1" lang="ja-JP" altLang="en-US" dirty="0"/>
              <a:t>年</a:t>
            </a:r>
            <a:r>
              <a:rPr kumimoji="1" lang="en-US" altLang="ja-JP" dirty="0"/>
              <a:t>6</a:t>
            </a:r>
            <a:r>
              <a:rPr kumimoji="1" lang="ja-JP" altLang="en-US" dirty="0"/>
              <a:t>月</a:t>
            </a:r>
            <a:endParaRPr kumimoji="1" lang="en-US" altLang="ja-JP" dirty="0"/>
          </a:p>
          <a:p>
            <a:pPr algn="ctr"/>
            <a:r>
              <a:rPr kumimoji="1" lang="ja-JP" altLang="en-US" dirty="0"/>
              <a:t>甘利大臣発表</a:t>
            </a:r>
          </a:p>
        </p:txBody>
      </p:sp>
      <p:sp>
        <p:nvSpPr>
          <p:cNvPr id="3" name="楕円 2">
            <a:extLst>
              <a:ext uri="{FF2B5EF4-FFF2-40B4-BE49-F238E27FC236}">
                <a16:creationId xmlns:a16="http://schemas.microsoft.com/office/drawing/2014/main" id="{C991D138-3197-4EA5-9B5E-36DDFE2B3208}"/>
              </a:ext>
            </a:extLst>
          </p:cNvPr>
          <p:cNvSpPr/>
          <p:nvPr/>
        </p:nvSpPr>
        <p:spPr>
          <a:xfrm>
            <a:off x="9059549" y="275684"/>
            <a:ext cx="2939992" cy="6678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rPr>
              <a:t>これが基本</a:t>
            </a:r>
          </a:p>
        </p:txBody>
      </p:sp>
    </p:spTree>
    <p:extLst>
      <p:ext uri="{BB962C8B-B14F-4D97-AF65-F5344CB8AC3E}">
        <p14:creationId xmlns:p14="http://schemas.microsoft.com/office/powerpoint/2010/main" val="325667808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EE1C28-6DDB-4EE6-9703-B5C4D761AF2F}"/>
              </a:ext>
            </a:extLst>
          </p:cNvPr>
          <p:cNvSpPr>
            <a:spLocks noGrp="1"/>
          </p:cNvSpPr>
          <p:nvPr>
            <p:ph type="title"/>
          </p:nvPr>
        </p:nvSpPr>
        <p:spPr>
          <a:xfrm>
            <a:off x="1525941" y="356594"/>
            <a:ext cx="8969273" cy="726707"/>
          </a:xfrm>
        </p:spPr>
        <p:style>
          <a:lnRef idx="2">
            <a:schemeClr val="accent2"/>
          </a:lnRef>
          <a:fillRef idx="1">
            <a:schemeClr val="lt1"/>
          </a:fillRef>
          <a:effectRef idx="0">
            <a:schemeClr val="accent2"/>
          </a:effectRef>
          <a:fontRef idx="minor">
            <a:schemeClr val="dk1"/>
          </a:fontRef>
        </p:style>
        <p:txBody>
          <a:bodyPr>
            <a:normAutofit fontScale="90000"/>
          </a:bodyPr>
          <a:lstStyle/>
          <a:p>
            <a:r>
              <a:rPr kumimoji="1" lang="ja-JP" altLang="en-US" sz="2400" dirty="0"/>
              <a:t>国の推進支援（</a:t>
            </a:r>
            <a:r>
              <a:rPr kumimoji="1" lang="en-US" altLang="ja-JP" sz="2400" dirty="0"/>
              <a:t>20</a:t>
            </a:r>
            <a:r>
              <a:rPr kumimoji="1" lang="ja-JP" altLang="en-US" sz="2400" dirty="0"/>
              <a:t>年以上の経験で効果的だと認めて推進方針）</a:t>
            </a:r>
            <a:br>
              <a:rPr kumimoji="1" lang="en-US" altLang="ja-JP" sz="2400" dirty="0"/>
            </a:br>
            <a:r>
              <a:rPr kumimoji="1" lang="ja-JP" altLang="en-US" sz="2400" dirty="0"/>
              <a:t>　　　　　　　　　　　　　　　　　　内閣府と国土交通省総合政策局が主体</a:t>
            </a:r>
          </a:p>
        </p:txBody>
      </p:sp>
      <p:sp>
        <p:nvSpPr>
          <p:cNvPr id="3" name="コンテンツ プレースホルダー 2">
            <a:extLst>
              <a:ext uri="{FF2B5EF4-FFF2-40B4-BE49-F238E27FC236}">
                <a16:creationId xmlns:a16="http://schemas.microsoft.com/office/drawing/2014/main" id="{65AFEE54-6190-4D6E-8837-38293E6B1C2B}"/>
              </a:ext>
            </a:extLst>
          </p:cNvPr>
          <p:cNvSpPr>
            <a:spLocks noGrp="1"/>
          </p:cNvSpPr>
          <p:nvPr>
            <p:ph idx="1"/>
          </p:nvPr>
        </p:nvSpPr>
        <p:spPr>
          <a:xfrm>
            <a:off x="1525941" y="1286576"/>
            <a:ext cx="9414662" cy="5339604"/>
          </a:xfrm>
        </p:spPr>
        <p:txBody>
          <a:bodyPr>
            <a:normAutofit/>
          </a:bodyPr>
          <a:lstStyle/>
          <a:p>
            <a:r>
              <a:rPr kumimoji="1" lang="ja-JP" altLang="en-US" dirty="0"/>
              <a:t>社会資本整備一括交付金の重点配分</a:t>
            </a:r>
            <a:endParaRPr kumimoji="1" lang="en-US" altLang="ja-JP" dirty="0"/>
          </a:p>
          <a:p>
            <a:pPr lvl="1"/>
            <a:r>
              <a:rPr kumimoji="1" lang="ja-JP" altLang="en-US" dirty="0"/>
              <a:t>ＰＰＰ／ＰＦＩ方式で実施すると重点項目に位置付け</a:t>
            </a:r>
            <a:endParaRPr kumimoji="1" lang="en-US" altLang="ja-JP" dirty="0"/>
          </a:p>
          <a:p>
            <a:pPr lvl="1"/>
            <a:r>
              <a:rPr lang="ja-JP" altLang="en-US" dirty="0"/>
              <a:t>交付金配分で優遇：下水道・都市公園・住宅・クルーズ船ターミナルなど</a:t>
            </a:r>
            <a:endParaRPr lang="en-US" altLang="ja-JP" dirty="0"/>
          </a:p>
          <a:p>
            <a:pPr lvl="1"/>
            <a:endParaRPr kumimoji="1" lang="en-US" altLang="ja-JP" dirty="0"/>
          </a:p>
          <a:p>
            <a:r>
              <a:rPr lang="ja-JP" altLang="en-US" dirty="0"/>
              <a:t>調査検討業務支援</a:t>
            </a:r>
            <a:endParaRPr lang="en-US" altLang="ja-JP" dirty="0"/>
          </a:p>
          <a:p>
            <a:pPr lvl="1"/>
            <a:r>
              <a:rPr kumimoji="1" lang="ja-JP" altLang="en-US" dirty="0"/>
              <a:t>先導的公民連携調査補助事業：</a:t>
            </a:r>
            <a:r>
              <a:rPr kumimoji="1" lang="en-US" altLang="ja-JP" dirty="0"/>
              <a:t>2000</a:t>
            </a:r>
            <a:r>
              <a:rPr lang="ja-JP" altLang="en-US" dirty="0"/>
              <a:t>万円まで、</a:t>
            </a:r>
            <a:r>
              <a:rPr lang="en-US" altLang="ja-JP" dirty="0"/>
              <a:t>100</a:t>
            </a:r>
            <a:r>
              <a:rPr lang="ja-JP" altLang="en-US" dirty="0"/>
              <a:t>％補助など</a:t>
            </a:r>
            <a:endParaRPr lang="en-US" altLang="ja-JP" dirty="0"/>
          </a:p>
          <a:p>
            <a:pPr lvl="1"/>
            <a:r>
              <a:rPr lang="ja-JP" altLang="en-US" dirty="0"/>
              <a:t>文科省：文教施設の先導的調査補助事業</a:t>
            </a:r>
            <a:endParaRPr lang="en-US" altLang="ja-JP" dirty="0"/>
          </a:p>
          <a:p>
            <a:pPr lvl="1"/>
            <a:endParaRPr kumimoji="1" lang="en-US" altLang="ja-JP" dirty="0"/>
          </a:p>
          <a:p>
            <a:r>
              <a:rPr kumimoji="1" lang="ja-JP" altLang="en-US" dirty="0"/>
              <a:t>プラットフォーム形成補助</a:t>
            </a:r>
            <a:endParaRPr kumimoji="1" lang="en-US" altLang="ja-JP" dirty="0"/>
          </a:p>
          <a:p>
            <a:endParaRPr lang="en-US" altLang="ja-JP" dirty="0"/>
          </a:p>
          <a:p>
            <a:r>
              <a:rPr kumimoji="1" lang="ja-JP" altLang="en-US" dirty="0"/>
              <a:t>サウンディング支援</a:t>
            </a:r>
          </a:p>
        </p:txBody>
      </p:sp>
    </p:spTree>
    <p:extLst>
      <p:ext uri="{BB962C8B-B14F-4D97-AF65-F5344CB8AC3E}">
        <p14:creationId xmlns:p14="http://schemas.microsoft.com/office/powerpoint/2010/main" val="39284753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回路">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TM04033919[[fn=回路]]</Template>
  <TotalTime>316</TotalTime>
  <Words>6745</Words>
  <Application>Microsoft Office PowerPoint</Application>
  <PresentationFormat>ワイド画面</PresentationFormat>
  <Paragraphs>1019</Paragraphs>
  <Slides>74</Slides>
  <Notes>4</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74</vt:i4>
      </vt:variant>
    </vt:vector>
  </HeadingPairs>
  <TitlesOfParts>
    <vt:vector size="87" baseType="lpstr">
      <vt:lpstr>BIZ UDゴシック</vt:lpstr>
      <vt:lpstr>HGｺﾞｼｯｸM</vt:lpstr>
      <vt:lpstr>HG丸ｺﾞｼｯｸM-PRO</vt:lpstr>
      <vt:lpstr>inherit</vt:lpstr>
      <vt:lpstr>Lucida Grande</vt:lpstr>
      <vt:lpstr>ＭＳ Ｐゴシック</vt:lpstr>
      <vt:lpstr>ＭＳ 明朝</vt:lpstr>
      <vt:lpstr>メイリオ</vt:lpstr>
      <vt:lpstr>Yu Gothic</vt:lpstr>
      <vt:lpstr>Yu Gothic</vt:lpstr>
      <vt:lpstr>Arial</vt:lpstr>
      <vt:lpstr>Tw Cen MT</vt:lpstr>
      <vt:lpstr>回路</vt:lpstr>
      <vt:lpstr>PPP・PFIプロジェクトマネージャー 新人研修 （第１回）基礎編 </vt:lpstr>
      <vt:lpstr>第１回内容</vt:lpstr>
      <vt:lpstr> 知っておきたい基礎知識 なぜ自治体はＰＦＩ発注をするのか</vt:lpstr>
      <vt:lpstr>公民連携（ＰＰＰ・ＰＦＩ）とは</vt:lpstr>
      <vt:lpstr>最も新しいガイドライン（古いのは使わないように）</vt:lpstr>
      <vt:lpstr>ＰＦＩ法は規制緩和法（職員は楽になるのに）</vt:lpstr>
      <vt:lpstr>国の取り組み方針 ＰＰＰ／ＰＦＩ推進 アクションプラン （令和2年改訂版）の内容</vt:lpstr>
      <vt:lpstr>PowerPoint プレゼンテーション</vt:lpstr>
      <vt:lpstr>国の推進支援（20年以上の経験で効果的だと認めて推進方針） 　　　　　　　　　　　　　　　　　　内閣府と国土交通省総合政策局が主体</vt:lpstr>
      <vt:lpstr>公民連携事業（PPP・PFI）の特徴と民間事業者の活動</vt:lpstr>
      <vt:lpstr>PPP/PFIを採用する際大切なキーワードと行政の姿勢 ただし、十分理解して取り組んでいる自治体は。。。。 だから、民間は、これを実現してあげる提案ができるよう努力</vt:lpstr>
      <vt:lpstr>ＰＦＩ法で知っておくべきこと：提案制度</vt:lpstr>
      <vt:lpstr>ＰＦＩ法で知っておくべきこと：運営権</vt:lpstr>
      <vt:lpstr>  ＰＦＩで知っておくべきこと ＰＦＩとPark-PFIの違い  都市公園整備手法 その中でのPark-PFIの概要  （Park-PFIはPFIとは別物） なので、組み合わせると 効果が出る</vt:lpstr>
      <vt:lpstr>PowerPoint プレゼンテーション</vt:lpstr>
      <vt:lpstr>PowerPoint プレゼンテーション</vt:lpstr>
      <vt:lpstr>公園施設の建ぺい率の規定</vt:lpstr>
      <vt:lpstr>公園施設及び公募対象公園施設の一覧</vt:lpstr>
      <vt:lpstr>官民連携型賑わい拠点創出事業の支援対象事業イメージ</vt:lpstr>
      <vt:lpstr>社会資本整備総合交付金 （官民連携型賑わい拠点創出事業）</vt:lpstr>
      <vt:lpstr>武生中央公園水泳場建替え 単なる市営プールの建て替えがこう変わってきた。これがPPPの姿</vt:lpstr>
      <vt:lpstr>福井県越前市水泳場建替え事業</vt:lpstr>
      <vt:lpstr>公民連携事業（PPP・PFI）の特徴と民間が最初にすること</vt:lpstr>
      <vt:lpstr>自治体発注の段階と民間の業務の流れ</vt:lpstr>
      <vt:lpstr>参入に際しチームをつくるとき 頭に置くこと　ＰＦＩスキームの特徴</vt:lpstr>
      <vt:lpstr>提案書に添付する組織図 最終的にこんなチームに仕上げていく</vt:lpstr>
      <vt:lpstr>地元企業優遇の 発注文書記載例</vt:lpstr>
      <vt:lpstr>地元企業参画推進：自治体の発注の工夫と研修の充実  自治体職員・議員の理解の促進・地元企業の育成  この努力なく発注された案件は、審査にも課題が残る</vt:lpstr>
      <vt:lpstr>自治体の事業の進め方</vt:lpstr>
      <vt:lpstr>ＰＰＰ・ＰＦＩ事業推進手順 最近の傾向：サウンディングの手法</vt:lpstr>
      <vt:lpstr>最近のサウンディングに関する記事</vt:lpstr>
      <vt:lpstr>包括についての事例 </vt:lpstr>
      <vt:lpstr>PowerPoint プレゼンテーション</vt:lpstr>
      <vt:lpstr>【包括的民間委託】道路包括的民間委託（東京都府中市）</vt:lpstr>
      <vt:lpstr>PowerPoint プレゼンテーション</vt:lpstr>
      <vt:lpstr>財政負担の削減の事例</vt:lpstr>
      <vt:lpstr>事業方式　　PFI（BTO）方式 事業期間　　30年　＊H30年３月より供用開始 施設概要　　地域優良賃貸住宅、                  ママカフェ、アフタースクール 事業費　　　約１０億円</vt:lpstr>
      <vt:lpstr>岡山県津山市 旧苅田家町家群を活用した施設の公共施設等運営権 18/12  持参金付き運営権（運営を引き受けてくれる民間に支払う）</vt:lpstr>
      <vt:lpstr>その他優良な事例</vt:lpstr>
      <vt:lpstr>PowerPoint プレゼンテーション</vt:lpstr>
      <vt:lpstr>最近のＰＦＩ事業(21年7月～</vt:lpstr>
      <vt:lpstr>最近のＰＦＩ事業(21年3月～</vt:lpstr>
      <vt:lpstr>最近のＰＦＩ事業(21年2月～</vt:lpstr>
      <vt:lpstr>最近のＰＦＩ事業(21年1月～</vt:lpstr>
      <vt:lpstr>最近のＰＦＩ事業(20年12月～</vt:lpstr>
      <vt:lpstr>参入すると決めたら 案件がまだ決まらない状態の普段からの活動</vt:lpstr>
      <vt:lpstr>自治体発注の段階と民間の業務の流れ</vt:lpstr>
      <vt:lpstr>ＰＰＰ／ＰＦＩ参入に備える</vt:lpstr>
      <vt:lpstr>普段からの活動で大切なこと</vt:lpstr>
      <vt:lpstr>PowerPoint プレゼンテーション</vt:lpstr>
      <vt:lpstr>PowerPoint プレゼンテーション</vt:lpstr>
      <vt:lpstr>PowerPoint プレゼンテーション</vt:lpstr>
      <vt:lpstr>PowerPoint プレゼンテーション</vt:lpstr>
      <vt:lpstr> 普段からの 情報収集について 社内体制の一提案 </vt:lpstr>
      <vt:lpstr>情報収集体制</vt:lpstr>
      <vt:lpstr>情報の大切さ</vt:lpstr>
      <vt:lpstr>情報整理原票：１９１２１０現在</vt:lpstr>
      <vt:lpstr>情報の加工・分析（たとえば）</vt:lpstr>
      <vt:lpstr>混沌の時期の取り組み</vt:lpstr>
      <vt:lpstr>チーム編成</vt:lpstr>
      <vt:lpstr>事業構想の作成（何をやろうか？） 例えば、住宅案件</vt:lpstr>
      <vt:lpstr>基本計画書（自分なりの様式で）</vt:lpstr>
      <vt:lpstr>提案策定時コンソーシャム組織例</vt:lpstr>
      <vt:lpstr>企業間協定書 （運営と提案に必須）</vt:lpstr>
      <vt:lpstr>チーム編成活動に入っていくとき</vt:lpstr>
      <vt:lpstr>チーム編成時に参考にする前例の公表資料</vt:lpstr>
      <vt:lpstr>PowerPoint プレゼンテーション</vt:lpstr>
      <vt:lpstr>PowerPoint プレゼンテーション</vt:lpstr>
      <vt:lpstr>様式集エクセル版</vt:lpstr>
      <vt:lpstr>最初に情報収集しようとしたら</vt:lpstr>
      <vt:lpstr>ＰＦＩ参入企業の心得</vt:lpstr>
      <vt:lpstr>企業の心得５か条（経営層にも伝えてください）</vt:lpstr>
      <vt:lpstr>カリキュラム（次回第２回）：代表企業とは 　　　　　　　　令和３年４月１５日（木）</vt:lpstr>
      <vt:lpstr>ご清聴　 ありがとうございました。</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PPP・PFI事業プロジェクトマネージャー 新人研修（第１回） </dc:title>
  <dc:creator>tanuki kazehiki</dc:creator>
  <cp:lastModifiedBy>tanuki kazehiki</cp:lastModifiedBy>
  <cp:revision>49</cp:revision>
  <dcterms:created xsi:type="dcterms:W3CDTF">2021-02-28T10:25:33Z</dcterms:created>
  <dcterms:modified xsi:type="dcterms:W3CDTF">2021-10-08T12:27:18Z</dcterms:modified>
</cp:coreProperties>
</file>