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1894" r:id="rId2"/>
    <p:sldId id="1895" r:id="rId3"/>
    <p:sldId id="1896" r:id="rId4"/>
    <p:sldId id="1916" r:id="rId5"/>
    <p:sldId id="1897" r:id="rId6"/>
    <p:sldId id="1921" r:id="rId7"/>
    <p:sldId id="1922" r:id="rId8"/>
    <p:sldId id="1923" r:id="rId9"/>
    <p:sldId id="1924" r:id="rId10"/>
    <p:sldId id="1925" r:id="rId11"/>
    <p:sldId id="1926" r:id="rId12"/>
    <p:sldId id="1927" r:id="rId13"/>
    <p:sldId id="1928" r:id="rId14"/>
    <p:sldId id="1917" r:id="rId15"/>
    <p:sldId id="1930" r:id="rId16"/>
    <p:sldId id="1931" r:id="rId17"/>
    <p:sldId id="1932" r:id="rId18"/>
    <p:sldId id="1933" r:id="rId19"/>
    <p:sldId id="1934" r:id="rId20"/>
    <p:sldId id="1935" r:id="rId21"/>
    <p:sldId id="1937" r:id="rId22"/>
    <p:sldId id="1938" r:id="rId23"/>
    <p:sldId id="1936" r:id="rId24"/>
    <p:sldId id="1929" r:id="rId25"/>
    <p:sldId id="1918" r:id="rId26"/>
    <p:sldId id="1882" r:id="rId27"/>
    <p:sldId id="340"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B0D"/>
    <a:srgbClr val="FFFF99"/>
    <a:srgbClr val="99FF99"/>
    <a:srgbClr val="4472C4"/>
    <a:srgbClr val="FF9999"/>
    <a:srgbClr val="CCFFFF"/>
    <a:srgbClr val="CCFF99"/>
    <a:srgbClr val="E2F0D9"/>
    <a:srgbClr val="FFCC66"/>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94660"/>
  </p:normalViewPr>
  <p:slideViewPr>
    <p:cSldViewPr snapToGrid="0">
      <p:cViewPr varScale="1">
        <p:scale>
          <a:sx n="71" d="100"/>
          <a:sy n="71" d="100"/>
        </p:scale>
        <p:origin x="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80DF37-9A09-4D4C-A415-9671782230D2}" type="datetimeFigureOut">
              <a:rPr kumimoji="1" lang="ja-JP" altLang="en-US" smtClean="0"/>
              <a:t>2021/10/19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5C8699-273E-4E9C-B5EA-7785870C065A}" type="slidenum">
              <a:rPr kumimoji="1" lang="ja-JP" altLang="en-US" smtClean="0"/>
              <a:t>‹#›</a:t>
            </a:fld>
            <a:endParaRPr kumimoji="1" lang="ja-JP" altLang="en-US"/>
          </a:p>
        </p:txBody>
      </p:sp>
    </p:spTree>
    <p:extLst>
      <p:ext uri="{BB962C8B-B14F-4D97-AF65-F5344CB8AC3E}">
        <p14:creationId xmlns:p14="http://schemas.microsoft.com/office/powerpoint/2010/main" val="2312037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20ED0C2E-D043-4235-9A33-791557908BA7}" type="slidenum">
              <a:rPr lang="en-US" altLang="ja-JP" smtClean="0"/>
              <a:pPr>
                <a:defRPr/>
              </a:pPr>
              <a:t>27</a:t>
            </a:fld>
            <a:endParaRPr lang="en-US" altLang="ja-JP"/>
          </a:p>
        </p:txBody>
      </p:sp>
    </p:spTree>
    <p:extLst>
      <p:ext uri="{BB962C8B-B14F-4D97-AF65-F5344CB8AC3E}">
        <p14:creationId xmlns:p14="http://schemas.microsoft.com/office/powerpoint/2010/main" val="1264741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85FF2A-8E53-4F41-8127-45D98A382F46}"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12529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68840471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534311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00352182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4191148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401491505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71FD0F-ADFE-4FDB-91E2-FEFFF183E0E8}"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03841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DB5F8-F3C6-49B9-A18F-6A72A8742605}"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186123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787090-0927-4446-BC43-1317A5CFC1AF}"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42510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73D6A2E-6AD3-4CFA-962B-EC4FF071E679}" type="datetime1">
              <a:rPr kumimoji="1" lang="ja-JP" altLang="en-US" smtClean="0"/>
              <a:t>2021/10/19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9231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7A2EC11-F609-4800-B172-3B0060CE7DDA}" type="datetime1">
              <a:rPr kumimoji="1" lang="ja-JP" altLang="en-US" smtClean="0"/>
              <a:t>2021/10/19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104120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C-8C28-43F8-9667-940C428F5C24}" type="datetime1">
              <a:rPr kumimoji="1" lang="ja-JP" altLang="en-US" smtClean="0"/>
              <a:t>2021/10/19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81403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A1E98E-49C1-4443-A0C2-B6B23D02547D}" type="datetime1">
              <a:rPr kumimoji="1" lang="ja-JP" altLang="en-US" smtClean="0"/>
              <a:t>2021/10/19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132727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F0708-8B1A-4211-9921-4CAF22326716}" type="datetime1">
              <a:rPr kumimoji="1" lang="ja-JP" altLang="en-US" smtClean="0"/>
              <a:t>2021/10/19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59446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F923E8-6F34-44BA-BA6B-F13918573776}" type="datetime1">
              <a:rPr kumimoji="1" lang="ja-JP" altLang="en-US" smtClean="0"/>
              <a:t>2021/10/19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818643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49FFA9-AC0E-49AE-8D76-70A67465F9E9}" type="datetime1">
              <a:rPr kumimoji="1" lang="ja-JP" altLang="en-US" smtClean="0"/>
              <a:t>2021/10/19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19641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08ECBA-C932-4754-8DB1-5E75E5352340}" type="datetime1">
              <a:rPr kumimoji="1" lang="ja-JP" altLang="en-US" smtClean="0"/>
              <a:t>2021/10/19</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4091584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23665;&#21271;/211013&#38263;&#26399;&#21454;&#25903;&#34920;&#31561;.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37202;&#30000;&#28207;/&#27096;&#24335;8-4_&#21454;&#25903;&#35336;&#31639;&#26360;.xlsx" TargetMode="External"/><Relationship Id="rId2" Type="http://schemas.openxmlformats.org/officeDocument/2006/relationships/hyperlink" Target="&#37202;&#30000;&#28207;/&#27096;&#24335;7-3_&#26989;&#21209;&#22996;&#35351;&#36027;&#20869;&#35379;&#26360;.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mailto:y.iba.jj2@gmai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iba@image.ocn.ne.jp"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4133CC19-36A0-414C-BE86-ED0CE65FBC11}"/>
              </a:ext>
            </a:extLst>
          </p:cNvPr>
          <p:cNvSpPr>
            <a:spLocks noGrp="1"/>
          </p:cNvSpPr>
          <p:nvPr>
            <p:ph type="subTitle" idx="1"/>
          </p:nvPr>
        </p:nvSpPr>
        <p:spPr>
          <a:xfrm>
            <a:off x="3339792" y="4803471"/>
            <a:ext cx="5973062" cy="1360831"/>
          </a:xfrm>
        </p:spPr>
        <p:txBody>
          <a:bodyPr>
            <a:normAutofit fontScale="92500" lnSpcReduction="20000"/>
          </a:bodyPr>
          <a:lstStyle/>
          <a:p>
            <a:pPr algn="r"/>
            <a:r>
              <a:rPr kumimoji="1" lang="en-US" altLang="ja-JP" dirty="0"/>
              <a:t>2021</a:t>
            </a:r>
            <a:r>
              <a:rPr kumimoji="1" lang="ja-JP" altLang="en-US" dirty="0"/>
              <a:t>年</a:t>
            </a:r>
            <a:r>
              <a:rPr kumimoji="1" lang="en-US" altLang="ja-JP" dirty="0"/>
              <a:t>10</a:t>
            </a:r>
            <a:r>
              <a:rPr kumimoji="1" lang="ja-JP" altLang="en-US" dirty="0"/>
              <a:t>月</a:t>
            </a:r>
            <a:r>
              <a:rPr kumimoji="1" lang="en-US" altLang="ja-JP" dirty="0"/>
              <a:t>26</a:t>
            </a:r>
            <a:r>
              <a:rPr kumimoji="1" lang="ja-JP" altLang="en-US" dirty="0"/>
              <a:t>日</a:t>
            </a:r>
            <a:endParaRPr kumimoji="1" lang="en-US" altLang="ja-JP" dirty="0"/>
          </a:p>
          <a:p>
            <a:pPr algn="r"/>
            <a:r>
              <a:rPr lang="ja-JP" altLang="en-US" dirty="0"/>
              <a:t>一般社団法人　国土政策研究会　理事　伊庭　良知</a:t>
            </a:r>
            <a:endParaRPr lang="en-US" altLang="ja-JP" dirty="0"/>
          </a:p>
          <a:p>
            <a:pPr algn="r"/>
            <a:r>
              <a:rPr kumimoji="1" lang="ja-JP" altLang="en-US" dirty="0"/>
              <a:t>連絡・質問：</a:t>
            </a:r>
            <a:r>
              <a:rPr kumimoji="1" lang="en-US" altLang="ja-JP" dirty="0"/>
              <a:t>y.iba.jj2@gmail.com</a:t>
            </a:r>
            <a:r>
              <a:rPr kumimoji="1" lang="ja-JP" altLang="en-US" dirty="0"/>
              <a:t>　</a:t>
            </a:r>
            <a:endParaRPr kumimoji="1" lang="en-US" altLang="ja-JP" dirty="0"/>
          </a:p>
          <a:p>
            <a:pPr algn="r"/>
            <a:r>
              <a:rPr kumimoji="1" lang="en-US" altLang="ja-JP" dirty="0"/>
              <a:t>iba@image.ocn.ne.jp</a:t>
            </a:r>
            <a:endParaRPr kumimoji="1" lang="ja-JP" altLang="en-US" dirty="0"/>
          </a:p>
        </p:txBody>
      </p:sp>
      <p:sp>
        <p:nvSpPr>
          <p:cNvPr id="10" name="タイトル 1">
            <a:extLst>
              <a:ext uri="{FF2B5EF4-FFF2-40B4-BE49-F238E27FC236}">
                <a16:creationId xmlns:a16="http://schemas.microsoft.com/office/drawing/2014/main" id="{DC038741-4E81-43DA-AF1F-740DCA947E03}"/>
              </a:ext>
            </a:extLst>
          </p:cNvPr>
          <p:cNvSpPr txBox="1">
            <a:spLocks/>
          </p:cNvSpPr>
          <p:nvPr/>
        </p:nvSpPr>
        <p:spPr>
          <a:xfrm>
            <a:off x="1287150" y="809594"/>
            <a:ext cx="9938664" cy="183405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r"/>
            <a:r>
              <a:rPr lang="en-US" altLang="ja-JP" sz="4000" dirty="0"/>
              <a:t>PPP</a:t>
            </a:r>
            <a:r>
              <a:rPr lang="ja-JP" altLang="en-US" sz="4000" dirty="0"/>
              <a:t>・</a:t>
            </a:r>
            <a:r>
              <a:rPr lang="en-US" altLang="ja-JP" sz="4000" dirty="0"/>
              <a:t>PFI</a:t>
            </a:r>
            <a:r>
              <a:rPr lang="ja-JP" altLang="en-US" sz="4000" dirty="0"/>
              <a:t>プロジェクトマネージャー養成</a:t>
            </a:r>
            <a:br>
              <a:rPr lang="en-US" altLang="ja-JP" sz="4000" dirty="0"/>
            </a:br>
            <a:r>
              <a:rPr lang="ja-JP" altLang="en-US" sz="4000" dirty="0"/>
              <a:t>専門講座シリーズ　全</a:t>
            </a:r>
            <a:r>
              <a:rPr lang="en-US" altLang="ja-JP" sz="4000" dirty="0"/>
              <a:t>10</a:t>
            </a:r>
            <a:r>
              <a:rPr lang="ja-JP" altLang="en-US" sz="4000" dirty="0"/>
              <a:t>回 </a:t>
            </a:r>
            <a:br>
              <a:rPr lang="en-US" altLang="ja-JP" sz="4000" dirty="0"/>
            </a:br>
            <a:r>
              <a:rPr lang="ja-JP" altLang="en-US" sz="4000" dirty="0"/>
              <a:t>第７回　提案金額の成り立ち</a:t>
            </a:r>
          </a:p>
        </p:txBody>
      </p:sp>
    </p:spTree>
    <p:extLst>
      <p:ext uri="{BB962C8B-B14F-4D97-AF65-F5344CB8AC3E}">
        <p14:creationId xmlns:p14="http://schemas.microsoft.com/office/powerpoint/2010/main" val="275289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31F7EEC5-2029-438B-8569-AAED6446339E}"/>
              </a:ext>
            </a:extLst>
          </p:cNvPr>
          <p:cNvSpPr>
            <a:spLocks noGrp="1"/>
          </p:cNvSpPr>
          <p:nvPr>
            <p:ph type="title"/>
          </p:nvPr>
        </p:nvSpPr>
        <p:spPr>
          <a:xfrm>
            <a:off x="564398" y="380873"/>
            <a:ext cx="10917258" cy="767883"/>
          </a:xfrm>
        </p:spPr>
        <p:style>
          <a:lnRef idx="2">
            <a:schemeClr val="accent2"/>
          </a:lnRef>
          <a:fillRef idx="1">
            <a:schemeClr val="lt1"/>
          </a:fillRef>
          <a:effectRef idx="0">
            <a:schemeClr val="accent2"/>
          </a:effectRef>
          <a:fontRef idx="minor">
            <a:schemeClr val="dk1"/>
          </a:fontRef>
        </p:style>
        <p:txBody>
          <a:bodyPr>
            <a:noAutofit/>
          </a:bodyPr>
          <a:lstStyle/>
          <a:p>
            <a:r>
              <a:rPr lang="ja-JP" altLang="en-US" sz="2400" dirty="0"/>
              <a:t>事業の資金の調達方式による分類と提案金額策定の難易度</a:t>
            </a:r>
            <a:br>
              <a:rPr lang="en-US" altLang="ja-JP" sz="2400" dirty="0"/>
            </a:br>
            <a:r>
              <a:rPr lang="ja-JP" altLang="en-US" sz="2400" dirty="0"/>
              <a:t>５．長期収支表は消費税抜きのことが多い・提案金額は消費税込み</a:t>
            </a:r>
          </a:p>
        </p:txBody>
      </p:sp>
      <p:sp>
        <p:nvSpPr>
          <p:cNvPr id="4" name="スライド番号プレースホルダー 3">
            <a:extLst>
              <a:ext uri="{FF2B5EF4-FFF2-40B4-BE49-F238E27FC236}">
                <a16:creationId xmlns:a16="http://schemas.microsoft.com/office/drawing/2014/main" id="{F4C8DF98-1112-4E93-AEA5-9138D56A33A8}"/>
              </a:ext>
            </a:extLst>
          </p:cNvPr>
          <p:cNvSpPr>
            <a:spLocks noGrp="1"/>
          </p:cNvSpPr>
          <p:nvPr>
            <p:ph type="sldNum" sz="quarter" idx="12"/>
          </p:nvPr>
        </p:nvSpPr>
        <p:spPr>
          <a:xfrm>
            <a:off x="9103623" y="6481836"/>
            <a:ext cx="683339" cy="365125"/>
          </a:xfrm>
        </p:spPr>
        <p:txBody>
          <a:bodyPr/>
          <a:lstStyle/>
          <a:p>
            <a:fld id="{8CBE0B6B-AA1C-4A08-8C69-36F95E8FD104}" type="slidenum">
              <a:rPr kumimoji="1" lang="ja-JP" altLang="en-US" smtClean="0"/>
              <a:t>10</a:t>
            </a:fld>
            <a:endParaRPr kumimoji="1" lang="ja-JP" altLang="en-US" dirty="0"/>
          </a:p>
        </p:txBody>
      </p:sp>
      <p:sp>
        <p:nvSpPr>
          <p:cNvPr id="6" name="四角形: 角を丸くする 5">
            <a:extLst>
              <a:ext uri="{FF2B5EF4-FFF2-40B4-BE49-F238E27FC236}">
                <a16:creationId xmlns:a16="http://schemas.microsoft.com/office/drawing/2014/main" id="{ECE7E231-466A-4364-8EE7-30FE37F053E7}"/>
              </a:ext>
            </a:extLst>
          </p:cNvPr>
          <p:cNvSpPr/>
          <p:nvPr/>
        </p:nvSpPr>
        <p:spPr>
          <a:xfrm>
            <a:off x="564398" y="1265663"/>
            <a:ext cx="4187283" cy="50738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dirty="0"/>
              <a:t>消費税対象かどうか</a:t>
            </a:r>
          </a:p>
        </p:txBody>
      </p:sp>
      <p:sp>
        <p:nvSpPr>
          <p:cNvPr id="11" name="四角形: 角を丸くする 10">
            <a:extLst>
              <a:ext uri="{FF2B5EF4-FFF2-40B4-BE49-F238E27FC236}">
                <a16:creationId xmlns:a16="http://schemas.microsoft.com/office/drawing/2014/main" id="{DD56AD8B-C393-4ABB-8CFE-5BDA9977634A}"/>
              </a:ext>
            </a:extLst>
          </p:cNvPr>
          <p:cNvSpPr/>
          <p:nvPr/>
        </p:nvSpPr>
        <p:spPr>
          <a:xfrm>
            <a:off x="1263208" y="1889951"/>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金利・家賃とか消費税対象でない項目がある</a:t>
            </a:r>
          </a:p>
        </p:txBody>
      </p:sp>
      <p:sp>
        <p:nvSpPr>
          <p:cNvPr id="13" name="四角形: 角を丸くする 12">
            <a:extLst>
              <a:ext uri="{FF2B5EF4-FFF2-40B4-BE49-F238E27FC236}">
                <a16:creationId xmlns:a16="http://schemas.microsoft.com/office/drawing/2014/main" id="{42F953C2-85B4-407E-939F-ABF1084394C2}"/>
              </a:ext>
            </a:extLst>
          </p:cNvPr>
          <p:cNvSpPr/>
          <p:nvPr/>
        </p:nvSpPr>
        <p:spPr>
          <a:xfrm>
            <a:off x="7626114" y="1889951"/>
            <a:ext cx="4321695" cy="36512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t>自治体の消費税の支払時期や方法</a:t>
            </a:r>
          </a:p>
        </p:txBody>
      </p:sp>
      <p:sp>
        <p:nvSpPr>
          <p:cNvPr id="14" name="四角形: 角を丸くする 13">
            <a:extLst>
              <a:ext uri="{FF2B5EF4-FFF2-40B4-BE49-F238E27FC236}">
                <a16:creationId xmlns:a16="http://schemas.microsoft.com/office/drawing/2014/main" id="{432AC700-99F7-479B-A52D-EFCDAB04BBF0}"/>
              </a:ext>
            </a:extLst>
          </p:cNvPr>
          <p:cNvSpPr/>
          <p:nvPr/>
        </p:nvSpPr>
        <p:spPr>
          <a:xfrm>
            <a:off x="1263208" y="2486180"/>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消費税支払い資金がない</a:t>
            </a:r>
          </a:p>
        </p:txBody>
      </p:sp>
      <p:sp>
        <p:nvSpPr>
          <p:cNvPr id="15" name="四角形: 角を丸くする 14">
            <a:extLst>
              <a:ext uri="{FF2B5EF4-FFF2-40B4-BE49-F238E27FC236}">
                <a16:creationId xmlns:a16="http://schemas.microsoft.com/office/drawing/2014/main" id="{F39A8038-FB55-43BE-8851-A06F3EE06D4A}"/>
              </a:ext>
            </a:extLst>
          </p:cNvPr>
          <p:cNvSpPr/>
          <p:nvPr/>
        </p:nvSpPr>
        <p:spPr>
          <a:xfrm>
            <a:off x="7626114" y="2511528"/>
            <a:ext cx="4321695" cy="36512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t>消費税支払い原資の工夫</a:t>
            </a:r>
          </a:p>
        </p:txBody>
      </p:sp>
      <p:sp>
        <p:nvSpPr>
          <p:cNvPr id="2" name="右中かっこ 1">
            <a:extLst>
              <a:ext uri="{FF2B5EF4-FFF2-40B4-BE49-F238E27FC236}">
                <a16:creationId xmlns:a16="http://schemas.microsoft.com/office/drawing/2014/main" id="{C57D79EB-E54F-4543-972E-EE6593292E98}"/>
              </a:ext>
            </a:extLst>
          </p:cNvPr>
          <p:cNvSpPr/>
          <p:nvPr/>
        </p:nvSpPr>
        <p:spPr>
          <a:xfrm rot="5400000">
            <a:off x="9602340" y="1287966"/>
            <a:ext cx="329616" cy="4282068"/>
          </a:xfrm>
          <a:prstGeom prst="rightBrace">
            <a:avLst/>
          </a:prstGeom>
          <a:ln/>
        </p:spPr>
        <p:style>
          <a:lnRef idx="3">
            <a:schemeClr val="accent4"/>
          </a:lnRef>
          <a:fillRef idx="0">
            <a:schemeClr val="accent4"/>
          </a:fillRef>
          <a:effectRef idx="2">
            <a:schemeClr val="accent4"/>
          </a:effectRef>
          <a:fontRef idx="minor">
            <a:schemeClr val="tx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5E82599B-3D59-4276-9B57-575CCBFA9BC5}"/>
              </a:ext>
            </a:extLst>
          </p:cNvPr>
          <p:cNvSpPr/>
          <p:nvPr/>
        </p:nvSpPr>
        <p:spPr>
          <a:xfrm>
            <a:off x="4751682" y="3780263"/>
            <a:ext cx="7196128" cy="102033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税法改正により、消費税還付がなくなった</a:t>
            </a:r>
            <a:endParaRPr kumimoji="1" lang="en-US" altLang="ja-JP" dirty="0"/>
          </a:p>
          <a:p>
            <a:pPr algn="ctr"/>
            <a:r>
              <a:rPr kumimoji="1" lang="ja-JP" altLang="en-US" dirty="0"/>
              <a:t>設計・建設費の消費税の支払は建設期間中に必要</a:t>
            </a:r>
            <a:endParaRPr kumimoji="1" lang="en-US" altLang="ja-JP" dirty="0"/>
          </a:p>
          <a:p>
            <a:pPr algn="ctr"/>
            <a:r>
              <a:rPr kumimoji="1" lang="ja-JP" altLang="en-US" dirty="0"/>
              <a:t>自治体の割賦払い分の消費税は、ずっと後：この資金がいる</a:t>
            </a:r>
          </a:p>
        </p:txBody>
      </p:sp>
      <p:sp>
        <p:nvSpPr>
          <p:cNvPr id="16" name="正方形/長方形 15">
            <a:extLst>
              <a:ext uri="{FF2B5EF4-FFF2-40B4-BE49-F238E27FC236}">
                <a16:creationId xmlns:a16="http://schemas.microsoft.com/office/drawing/2014/main" id="{86AF526A-4131-4438-8701-E9A388008CCA}"/>
              </a:ext>
            </a:extLst>
          </p:cNvPr>
          <p:cNvSpPr/>
          <p:nvPr/>
        </p:nvSpPr>
        <p:spPr>
          <a:xfrm>
            <a:off x="4751682" y="4987055"/>
            <a:ext cx="7196128" cy="157543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消費税支払い資金の調達を</a:t>
            </a:r>
            <a:endParaRPr kumimoji="1" lang="en-US" altLang="ja-JP" sz="1600" dirty="0"/>
          </a:p>
          <a:p>
            <a:pPr algn="ctr"/>
            <a:r>
              <a:rPr kumimoji="1" lang="ja-JP" altLang="en-US" sz="1600" dirty="0"/>
              <a:t>企業</a:t>
            </a:r>
            <a:r>
              <a:rPr kumimoji="1" lang="en-US" altLang="ja-JP" sz="1600" dirty="0"/>
              <a:t>G</a:t>
            </a:r>
            <a:r>
              <a:rPr kumimoji="1" lang="ja-JP" altLang="en-US" sz="1600" dirty="0"/>
              <a:t>で立替える</a:t>
            </a:r>
            <a:endParaRPr kumimoji="1" lang="en-US" altLang="ja-JP" sz="1600" dirty="0"/>
          </a:p>
          <a:p>
            <a:pPr algn="ctr"/>
            <a:r>
              <a:rPr kumimoji="1" lang="ja-JP" altLang="en-US" sz="1600" dirty="0"/>
              <a:t>消費税支払い融資を受ける</a:t>
            </a:r>
            <a:endParaRPr kumimoji="1" lang="en-US" altLang="ja-JP" sz="1600" dirty="0"/>
          </a:p>
          <a:p>
            <a:pPr algn="ctr"/>
            <a:r>
              <a:rPr kumimoji="1" lang="ja-JP" altLang="en-US" sz="1600" dirty="0"/>
              <a:t>消費税支払い融資を優先融資で返済する</a:t>
            </a:r>
            <a:endParaRPr kumimoji="1" lang="en-US" altLang="ja-JP" sz="1600" dirty="0"/>
          </a:p>
          <a:p>
            <a:r>
              <a:rPr kumimoji="1" lang="ja-JP" altLang="en-US" sz="1600" dirty="0"/>
              <a:t>　　　　　（自治体の支払：割賦金の支払い時払われるし　　　　　　　　　</a:t>
            </a:r>
            <a:endParaRPr kumimoji="1" lang="en-US" altLang="ja-JP" sz="1600" dirty="0"/>
          </a:p>
          <a:p>
            <a:pPr algn="ctr"/>
            <a:r>
              <a:rPr kumimoji="1" lang="ja-JP" altLang="en-US" sz="1600" dirty="0"/>
              <a:t>　　　　　　　　　　　　：優先融資の返済に消費税融資の返済も含まれる</a:t>
            </a:r>
          </a:p>
        </p:txBody>
      </p:sp>
    </p:spTree>
    <p:extLst>
      <p:ext uri="{BB962C8B-B14F-4D97-AF65-F5344CB8AC3E}">
        <p14:creationId xmlns:p14="http://schemas.microsoft.com/office/powerpoint/2010/main" val="3549052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31F7EEC5-2029-438B-8569-AAED6446339E}"/>
              </a:ext>
            </a:extLst>
          </p:cNvPr>
          <p:cNvSpPr>
            <a:spLocks noGrp="1"/>
          </p:cNvSpPr>
          <p:nvPr>
            <p:ph type="title"/>
          </p:nvPr>
        </p:nvSpPr>
        <p:spPr>
          <a:xfrm>
            <a:off x="564398" y="380873"/>
            <a:ext cx="10917258" cy="767883"/>
          </a:xfrm>
        </p:spPr>
        <p:style>
          <a:lnRef idx="2">
            <a:schemeClr val="accent2"/>
          </a:lnRef>
          <a:fillRef idx="1">
            <a:schemeClr val="lt1"/>
          </a:fillRef>
          <a:effectRef idx="0">
            <a:schemeClr val="accent2"/>
          </a:effectRef>
          <a:fontRef idx="minor">
            <a:schemeClr val="dk1"/>
          </a:fontRef>
        </p:style>
        <p:txBody>
          <a:bodyPr>
            <a:noAutofit/>
          </a:bodyPr>
          <a:lstStyle/>
          <a:p>
            <a:r>
              <a:rPr lang="ja-JP" altLang="en-US" sz="2400" dirty="0"/>
              <a:t>事業の資金の調達方式による分類と提案金額策定の難易度</a:t>
            </a:r>
            <a:br>
              <a:rPr lang="en-US" altLang="ja-JP" sz="2400" dirty="0"/>
            </a:br>
            <a:r>
              <a:rPr lang="ja-JP" altLang="en-US" sz="2400" dirty="0"/>
              <a:t>６．自治体の消費税の支払に２通り</a:t>
            </a:r>
          </a:p>
        </p:txBody>
      </p:sp>
      <p:sp>
        <p:nvSpPr>
          <p:cNvPr id="4" name="スライド番号プレースホルダー 3">
            <a:extLst>
              <a:ext uri="{FF2B5EF4-FFF2-40B4-BE49-F238E27FC236}">
                <a16:creationId xmlns:a16="http://schemas.microsoft.com/office/drawing/2014/main" id="{F4C8DF98-1112-4E93-AEA5-9138D56A33A8}"/>
              </a:ext>
            </a:extLst>
          </p:cNvPr>
          <p:cNvSpPr>
            <a:spLocks noGrp="1"/>
          </p:cNvSpPr>
          <p:nvPr>
            <p:ph type="sldNum" sz="quarter" idx="12"/>
          </p:nvPr>
        </p:nvSpPr>
        <p:spPr>
          <a:xfrm>
            <a:off x="9103623" y="6481836"/>
            <a:ext cx="683339" cy="365125"/>
          </a:xfrm>
        </p:spPr>
        <p:txBody>
          <a:bodyPr/>
          <a:lstStyle/>
          <a:p>
            <a:fld id="{8CBE0B6B-AA1C-4A08-8C69-36F95E8FD104}" type="slidenum">
              <a:rPr kumimoji="1" lang="ja-JP" altLang="en-US" smtClean="0"/>
              <a:t>11</a:t>
            </a:fld>
            <a:endParaRPr kumimoji="1" lang="ja-JP" altLang="en-US" dirty="0"/>
          </a:p>
        </p:txBody>
      </p:sp>
      <p:sp>
        <p:nvSpPr>
          <p:cNvPr id="6" name="四角形: 角を丸くする 5">
            <a:extLst>
              <a:ext uri="{FF2B5EF4-FFF2-40B4-BE49-F238E27FC236}">
                <a16:creationId xmlns:a16="http://schemas.microsoft.com/office/drawing/2014/main" id="{ECE7E231-466A-4364-8EE7-30FE37F053E7}"/>
              </a:ext>
            </a:extLst>
          </p:cNvPr>
          <p:cNvSpPr/>
          <p:nvPr/>
        </p:nvSpPr>
        <p:spPr>
          <a:xfrm>
            <a:off x="564398" y="1265663"/>
            <a:ext cx="4187283" cy="50738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設計・建設費の消費税</a:t>
            </a:r>
            <a:endParaRPr kumimoji="1" lang="en-US" altLang="ja-JP" dirty="0"/>
          </a:p>
          <a:p>
            <a:pPr algn="ctr"/>
            <a:r>
              <a:rPr kumimoji="1" lang="ja-JP" altLang="en-US" dirty="0"/>
              <a:t>完工時割賦分の消費税を払う</a:t>
            </a:r>
          </a:p>
        </p:txBody>
      </p:sp>
      <p:sp>
        <p:nvSpPr>
          <p:cNvPr id="11" name="四角形: 角を丸くする 10">
            <a:extLst>
              <a:ext uri="{FF2B5EF4-FFF2-40B4-BE49-F238E27FC236}">
                <a16:creationId xmlns:a16="http://schemas.microsoft.com/office/drawing/2014/main" id="{DD56AD8B-C393-4ABB-8CFE-5BDA9977634A}"/>
              </a:ext>
            </a:extLst>
          </p:cNvPr>
          <p:cNvSpPr/>
          <p:nvPr/>
        </p:nvSpPr>
        <p:spPr>
          <a:xfrm>
            <a:off x="1263208" y="1889951"/>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払っていただけると楽です</a:t>
            </a:r>
          </a:p>
        </p:txBody>
      </p:sp>
      <p:sp>
        <p:nvSpPr>
          <p:cNvPr id="13" name="四角形: 角を丸くする 12">
            <a:extLst>
              <a:ext uri="{FF2B5EF4-FFF2-40B4-BE49-F238E27FC236}">
                <a16:creationId xmlns:a16="http://schemas.microsoft.com/office/drawing/2014/main" id="{42F953C2-85B4-407E-939F-ABF1084394C2}"/>
              </a:ext>
            </a:extLst>
          </p:cNvPr>
          <p:cNvSpPr/>
          <p:nvPr/>
        </p:nvSpPr>
        <p:spPr>
          <a:xfrm>
            <a:off x="7626114" y="1889951"/>
            <a:ext cx="4321695" cy="53543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ここで消費税融資返済可能ですが</a:t>
            </a:r>
            <a:endParaRPr kumimoji="1" lang="en-US" altLang="ja-JP" dirty="0"/>
          </a:p>
          <a:p>
            <a:pPr algn="ctr"/>
            <a:r>
              <a:rPr kumimoji="1" lang="ja-JP" altLang="en-US" dirty="0"/>
              <a:t>融資金利原資は？</a:t>
            </a:r>
          </a:p>
        </p:txBody>
      </p:sp>
      <p:sp>
        <p:nvSpPr>
          <p:cNvPr id="14" name="四角形: 角を丸くする 13">
            <a:extLst>
              <a:ext uri="{FF2B5EF4-FFF2-40B4-BE49-F238E27FC236}">
                <a16:creationId xmlns:a16="http://schemas.microsoft.com/office/drawing/2014/main" id="{432AC700-99F7-479B-A52D-EFCDAB04BBF0}"/>
              </a:ext>
            </a:extLst>
          </p:cNvPr>
          <p:cNvSpPr/>
          <p:nvPr/>
        </p:nvSpPr>
        <p:spPr>
          <a:xfrm>
            <a:off x="1263208" y="2486180"/>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払われない場合</a:t>
            </a:r>
          </a:p>
        </p:txBody>
      </p:sp>
      <p:sp>
        <p:nvSpPr>
          <p:cNvPr id="15" name="四角形: 角を丸くする 14">
            <a:extLst>
              <a:ext uri="{FF2B5EF4-FFF2-40B4-BE49-F238E27FC236}">
                <a16:creationId xmlns:a16="http://schemas.microsoft.com/office/drawing/2014/main" id="{F39A8038-FB55-43BE-8851-A06F3EE06D4A}"/>
              </a:ext>
            </a:extLst>
          </p:cNvPr>
          <p:cNvSpPr/>
          <p:nvPr/>
        </p:nvSpPr>
        <p:spPr>
          <a:xfrm>
            <a:off x="7626114" y="2511528"/>
            <a:ext cx="4321695" cy="36512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t>消費税支払い原資の工夫</a:t>
            </a:r>
          </a:p>
        </p:txBody>
      </p:sp>
      <p:sp>
        <p:nvSpPr>
          <p:cNvPr id="2" name="右中かっこ 1">
            <a:extLst>
              <a:ext uri="{FF2B5EF4-FFF2-40B4-BE49-F238E27FC236}">
                <a16:creationId xmlns:a16="http://schemas.microsoft.com/office/drawing/2014/main" id="{C57D79EB-E54F-4543-972E-EE6593292E98}"/>
              </a:ext>
            </a:extLst>
          </p:cNvPr>
          <p:cNvSpPr/>
          <p:nvPr/>
        </p:nvSpPr>
        <p:spPr>
          <a:xfrm rot="5400000">
            <a:off x="9602340" y="1287966"/>
            <a:ext cx="329616" cy="4282068"/>
          </a:xfrm>
          <a:prstGeom prst="rightBrace">
            <a:avLst/>
          </a:prstGeom>
          <a:ln/>
        </p:spPr>
        <p:style>
          <a:lnRef idx="3">
            <a:schemeClr val="accent4"/>
          </a:lnRef>
          <a:fillRef idx="0">
            <a:schemeClr val="accent4"/>
          </a:fillRef>
          <a:effectRef idx="2">
            <a:schemeClr val="accent4"/>
          </a:effectRef>
          <a:fontRef idx="minor">
            <a:schemeClr val="tx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5E82599B-3D59-4276-9B57-575CCBFA9BC5}"/>
              </a:ext>
            </a:extLst>
          </p:cNvPr>
          <p:cNvSpPr/>
          <p:nvPr/>
        </p:nvSpPr>
        <p:spPr>
          <a:xfrm>
            <a:off x="4751682" y="3780263"/>
            <a:ext cx="7196128" cy="102033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税法改正により、消費税還付がなくなった</a:t>
            </a:r>
            <a:endParaRPr kumimoji="1" lang="en-US" altLang="ja-JP" dirty="0"/>
          </a:p>
          <a:p>
            <a:pPr algn="ctr"/>
            <a:r>
              <a:rPr kumimoji="1" lang="ja-JP" altLang="en-US" dirty="0"/>
              <a:t>設計・建設費の消費税の支払は建設期間中に必要</a:t>
            </a:r>
            <a:endParaRPr kumimoji="1" lang="en-US" altLang="ja-JP" dirty="0"/>
          </a:p>
          <a:p>
            <a:pPr algn="ctr"/>
            <a:r>
              <a:rPr kumimoji="1" lang="ja-JP" altLang="en-US" dirty="0"/>
              <a:t>自治体の割賦払い分の消費税は、ずっと後：この資金がいる</a:t>
            </a:r>
          </a:p>
        </p:txBody>
      </p:sp>
      <p:sp>
        <p:nvSpPr>
          <p:cNvPr id="16" name="正方形/長方形 15">
            <a:extLst>
              <a:ext uri="{FF2B5EF4-FFF2-40B4-BE49-F238E27FC236}">
                <a16:creationId xmlns:a16="http://schemas.microsoft.com/office/drawing/2014/main" id="{86AF526A-4131-4438-8701-E9A388008CCA}"/>
              </a:ext>
            </a:extLst>
          </p:cNvPr>
          <p:cNvSpPr/>
          <p:nvPr/>
        </p:nvSpPr>
        <p:spPr>
          <a:xfrm>
            <a:off x="4751682" y="4987055"/>
            <a:ext cx="7196128" cy="157543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消費税支払い資金の調達を</a:t>
            </a:r>
            <a:endParaRPr kumimoji="1" lang="en-US" altLang="ja-JP" sz="1600" dirty="0"/>
          </a:p>
          <a:p>
            <a:pPr algn="ctr"/>
            <a:r>
              <a:rPr kumimoji="1" lang="ja-JP" altLang="en-US" sz="1600" dirty="0"/>
              <a:t>企業</a:t>
            </a:r>
            <a:r>
              <a:rPr kumimoji="1" lang="en-US" altLang="ja-JP" sz="1600" dirty="0"/>
              <a:t>G</a:t>
            </a:r>
            <a:r>
              <a:rPr kumimoji="1" lang="ja-JP" altLang="en-US" sz="1600" dirty="0"/>
              <a:t>で立替える</a:t>
            </a:r>
            <a:endParaRPr kumimoji="1" lang="en-US" altLang="ja-JP" sz="1600" dirty="0"/>
          </a:p>
          <a:p>
            <a:pPr algn="ctr"/>
            <a:r>
              <a:rPr kumimoji="1" lang="ja-JP" altLang="en-US" sz="1600" dirty="0"/>
              <a:t>消費税支払い融資を受ける</a:t>
            </a:r>
            <a:endParaRPr kumimoji="1" lang="en-US" altLang="ja-JP" sz="1600" dirty="0"/>
          </a:p>
          <a:p>
            <a:pPr algn="ctr"/>
            <a:r>
              <a:rPr kumimoji="1" lang="ja-JP" altLang="en-US" sz="1600" dirty="0"/>
              <a:t>消費税支払い融資を優先融資で返済する</a:t>
            </a:r>
            <a:endParaRPr kumimoji="1" lang="en-US" altLang="ja-JP" sz="1600" dirty="0"/>
          </a:p>
          <a:p>
            <a:r>
              <a:rPr kumimoji="1" lang="ja-JP" altLang="en-US" sz="1600" dirty="0"/>
              <a:t>　　　　　（自治体の支払：割賦金の支払い時払われる　　　　　　　　</a:t>
            </a:r>
            <a:endParaRPr kumimoji="1" lang="en-US" altLang="ja-JP" sz="1600" dirty="0"/>
          </a:p>
          <a:p>
            <a:pPr algn="ctr"/>
            <a:r>
              <a:rPr kumimoji="1" lang="ja-JP" altLang="en-US" sz="1600" dirty="0"/>
              <a:t>　　　　　　　　　　　　：優先融資の返済に消費税融資の返済も含まれる</a:t>
            </a:r>
          </a:p>
        </p:txBody>
      </p:sp>
    </p:spTree>
    <p:extLst>
      <p:ext uri="{BB962C8B-B14F-4D97-AF65-F5344CB8AC3E}">
        <p14:creationId xmlns:p14="http://schemas.microsoft.com/office/powerpoint/2010/main" val="2340505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31F7EEC5-2029-438B-8569-AAED6446339E}"/>
              </a:ext>
            </a:extLst>
          </p:cNvPr>
          <p:cNvSpPr>
            <a:spLocks noGrp="1"/>
          </p:cNvSpPr>
          <p:nvPr>
            <p:ph type="title"/>
          </p:nvPr>
        </p:nvSpPr>
        <p:spPr>
          <a:xfrm>
            <a:off x="564398" y="380873"/>
            <a:ext cx="10917258" cy="767883"/>
          </a:xfrm>
        </p:spPr>
        <p:style>
          <a:lnRef idx="2">
            <a:schemeClr val="accent2"/>
          </a:lnRef>
          <a:fillRef idx="1">
            <a:schemeClr val="lt1"/>
          </a:fillRef>
          <a:effectRef idx="0">
            <a:schemeClr val="accent2"/>
          </a:effectRef>
          <a:fontRef idx="minor">
            <a:schemeClr val="dk1"/>
          </a:fontRef>
        </p:style>
        <p:txBody>
          <a:bodyPr>
            <a:noAutofit/>
          </a:bodyPr>
          <a:lstStyle/>
          <a:p>
            <a:r>
              <a:rPr lang="ja-JP" altLang="en-US" sz="2400" dirty="0"/>
              <a:t>事業の資金の調達方式による分類と提案金額策定の難易度</a:t>
            </a:r>
            <a:br>
              <a:rPr lang="en-US" altLang="ja-JP" sz="2400" dirty="0"/>
            </a:br>
            <a:r>
              <a:rPr lang="ja-JP" altLang="en-US" sz="2400" dirty="0"/>
              <a:t>７．</a:t>
            </a:r>
            <a:r>
              <a:rPr lang="en-US" altLang="ja-JP" sz="2400" dirty="0"/>
              <a:t>BTO</a:t>
            </a:r>
            <a:r>
              <a:rPr lang="ja-JP" altLang="en-US" sz="2400" dirty="0"/>
              <a:t>と</a:t>
            </a:r>
            <a:r>
              <a:rPr lang="en-US" altLang="ja-JP" sz="2400" dirty="0"/>
              <a:t>BOT</a:t>
            </a:r>
            <a:endParaRPr lang="ja-JP" altLang="en-US" sz="2400" dirty="0"/>
          </a:p>
        </p:txBody>
      </p:sp>
      <p:sp>
        <p:nvSpPr>
          <p:cNvPr id="4" name="スライド番号プレースホルダー 3">
            <a:extLst>
              <a:ext uri="{FF2B5EF4-FFF2-40B4-BE49-F238E27FC236}">
                <a16:creationId xmlns:a16="http://schemas.microsoft.com/office/drawing/2014/main" id="{F4C8DF98-1112-4E93-AEA5-9138D56A33A8}"/>
              </a:ext>
            </a:extLst>
          </p:cNvPr>
          <p:cNvSpPr>
            <a:spLocks noGrp="1"/>
          </p:cNvSpPr>
          <p:nvPr>
            <p:ph type="sldNum" sz="quarter" idx="12"/>
          </p:nvPr>
        </p:nvSpPr>
        <p:spPr>
          <a:xfrm>
            <a:off x="9103623" y="6481836"/>
            <a:ext cx="683339" cy="365125"/>
          </a:xfrm>
        </p:spPr>
        <p:txBody>
          <a:bodyPr/>
          <a:lstStyle/>
          <a:p>
            <a:fld id="{8CBE0B6B-AA1C-4A08-8C69-36F95E8FD104}" type="slidenum">
              <a:rPr kumimoji="1" lang="ja-JP" altLang="en-US" smtClean="0"/>
              <a:t>12</a:t>
            </a:fld>
            <a:endParaRPr kumimoji="1" lang="ja-JP" altLang="en-US"/>
          </a:p>
        </p:txBody>
      </p:sp>
      <p:sp>
        <p:nvSpPr>
          <p:cNvPr id="6" name="四角形: 角を丸くする 5">
            <a:extLst>
              <a:ext uri="{FF2B5EF4-FFF2-40B4-BE49-F238E27FC236}">
                <a16:creationId xmlns:a16="http://schemas.microsoft.com/office/drawing/2014/main" id="{ECE7E231-466A-4364-8EE7-30FE37F053E7}"/>
              </a:ext>
            </a:extLst>
          </p:cNvPr>
          <p:cNvSpPr/>
          <p:nvPr/>
        </p:nvSpPr>
        <p:spPr>
          <a:xfrm>
            <a:off x="564398" y="1265663"/>
            <a:ext cx="4187283" cy="50738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a:t>BOT</a:t>
            </a:r>
            <a:r>
              <a:rPr kumimoji="1" lang="ja-JP" altLang="en-US" sz="2800" dirty="0"/>
              <a:t>の場合固定資産税</a:t>
            </a:r>
          </a:p>
        </p:txBody>
      </p:sp>
      <p:sp>
        <p:nvSpPr>
          <p:cNvPr id="11" name="四角形: 角を丸くする 10">
            <a:extLst>
              <a:ext uri="{FF2B5EF4-FFF2-40B4-BE49-F238E27FC236}">
                <a16:creationId xmlns:a16="http://schemas.microsoft.com/office/drawing/2014/main" id="{DD56AD8B-C393-4ABB-8CFE-5BDA9977634A}"/>
              </a:ext>
            </a:extLst>
          </p:cNvPr>
          <p:cNvSpPr/>
          <p:nvPr/>
        </p:nvSpPr>
        <p:spPr>
          <a:xfrm>
            <a:off x="1263208" y="1889951"/>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固定資産取得税・固定資産税の支払が必要</a:t>
            </a:r>
          </a:p>
        </p:txBody>
      </p:sp>
      <p:sp>
        <p:nvSpPr>
          <p:cNvPr id="13" name="四角形: 角を丸くする 12">
            <a:extLst>
              <a:ext uri="{FF2B5EF4-FFF2-40B4-BE49-F238E27FC236}">
                <a16:creationId xmlns:a16="http://schemas.microsoft.com/office/drawing/2014/main" id="{42F953C2-85B4-407E-939F-ABF1084394C2}"/>
              </a:ext>
            </a:extLst>
          </p:cNvPr>
          <p:cNvSpPr/>
          <p:nvPr/>
        </p:nvSpPr>
        <p:spPr>
          <a:xfrm>
            <a:off x="7626114" y="1889951"/>
            <a:ext cx="4321695" cy="36512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t>税金の算定が必要</a:t>
            </a:r>
          </a:p>
        </p:txBody>
      </p:sp>
      <p:sp>
        <p:nvSpPr>
          <p:cNvPr id="14" name="四角形: 角を丸くする 13">
            <a:extLst>
              <a:ext uri="{FF2B5EF4-FFF2-40B4-BE49-F238E27FC236}">
                <a16:creationId xmlns:a16="http://schemas.microsoft.com/office/drawing/2014/main" id="{432AC700-99F7-479B-A52D-EFCDAB04BBF0}"/>
              </a:ext>
            </a:extLst>
          </p:cNvPr>
          <p:cNvSpPr/>
          <p:nvPr/>
        </p:nvSpPr>
        <p:spPr>
          <a:xfrm>
            <a:off x="1263208" y="2486180"/>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000" dirty="0"/>
              <a:t>BTO</a:t>
            </a:r>
            <a:r>
              <a:rPr kumimoji="1" lang="ja-JP" altLang="en-US" sz="2000" dirty="0"/>
              <a:t>の場合みなし仕入れ・</a:t>
            </a:r>
            <a:r>
              <a:rPr kumimoji="1" lang="en-US" altLang="ja-JP" sz="2000" dirty="0"/>
              <a:t>BOT</a:t>
            </a:r>
            <a:r>
              <a:rPr kumimoji="1" lang="ja-JP" altLang="en-US" sz="2000" dirty="0"/>
              <a:t>の場合減価償却</a:t>
            </a:r>
          </a:p>
        </p:txBody>
      </p:sp>
      <p:sp>
        <p:nvSpPr>
          <p:cNvPr id="15" name="四角形: 角を丸くする 14">
            <a:extLst>
              <a:ext uri="{FF2B5EF4-FFF2-40B4-BE49-F238E27FC236}">
                <a16:creationId xmlns:a16="http://schemas.microsoft.com/office/drawing/2014/main" id="{F39A8038-FB55-43BE-8851-A06F3EE06D4A}"/>
              </a:ext>
            </a:extLst>
          </p:cNvPr>
          <p:cNvSpPr/>
          <p:nvPr/>
        </p:nvSpPr>
        <p:spPr>
          <a:xfrm>
            <a:off x="7626114" y="2511528"/>
            <a:ext cx="4321695" cy="36512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000" dirty="0"/>
              <a:t>PFI</a:t>
            </a:r>
            <a:r>
              <a:rPr kumimoji="1" lang="ja-JP" altLang="en-US" sz="2000" dirty="0"/>
              <a:t>の場合、事業期間での償却可</a:t>
            </a:r>
          </a:p>
        </p:txBody>
      </p:sp>
      <p:sp>
        <p:nvSpPr>
          <p:cNvPr id="2" name="右中かっこ 1">
            <a:extLst>
              <a:ext uri="{FF2B5EF4-FFF2-40B4-BE49-F238E27FC236}">
                <a16:creationId xmlns:a16="http://schemas.microsoft.com/office/drawing/2014/main" id="{C57D79EB-E54F-4543-972E-EE6593292E98}"/>
              </a:ext>
            </a:extLst>
          </p:cNvPr>
          <p:cNvSpPr/>
          <p:nvPr/>
        </p:nvSpPr>
        <p:spPr>
          <a:xfrm rot="5400000">
            <a:off x="9602340" y="1287966"/>
            <a:ext cx="329616" cy="4282068"/>
          </a:xfrm>
          <a:prstGeom prst="rightBrace">
            <a:avLst/>
          </a:prstGeom>
          <a:ln/>
        </p:spPr>
        <p:style>
          <a:lnRef idx="3">
            <a:schemeClr val="accent4"/>
          </a:lnRef>
          <a:fillRef idx="0">
            <a:schemeClr val="accent4"/>
          </a:fillRef>
          <a:effectRef idx="2">
            <a:schemeClr val="accent4"/>
          </a:effectRef>
          <a:fontRef idx="minor">
            <a:schemeClr val="tx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5E82599B-3D59-4276-9B57-575CCBFA9BC5}"/>
              </a:ext>
            </a:extLst>
          </p:cNvPr>
          <p:cNvSpPr/>
          <p:nvPr/>
        </p:nvSpPr>
        <p:spPr>
          <a:xfrm>
            <a:off x="4751682" y="3780263"/>
            <a:ext cx="7196128" cy="102033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固定資産取得税（県）：固定資産の評価額算定✖</a:t>
            </a:r>
            <a:r>
              <a:rPr kumimoji="1" lang="en-US" altLang="ja-JP" dirty="0"/>
              <a:t>70</a:t>
            </a:r>
            <a:r>
              <a:rPr kumimoji="1" lang="ja-JP" altLang="en-US" dirty="0"/>
              <a:t>％✖４％</a:t>
            </a:r>
            <a:endParaRPr kumimoji="1" lang="en-US" altLang="ja-JP" dirty="0"/>
          </a:p>
          <a:p>
            <a:pPr algn="ctr"/>
            <a:r>
              <a:rPr kumimoji="1" lang="ja-JP" altLang="en-US" dirty="0"/>
              <a:t>固定資産税：固定資産の評価額✖</a:t>
            </a:r>
            <a:r>
              <a:rPr kumimoji="1" lang="en-US" altLang="ja-JP" dirty="0"/>
              <a:t>70</a:t>
            </a:r>
            <a:r>
              <a:rPr kumimoji="1" lang="ja-JP" altLang="en-US" dirty="0"/>
              <a:t>％✖</a:t>
            </a:r>
            <a:r>
              <a:rPr kumimoji="1" lang="en-US" altLang="ja-JP" dirty="0"/>
              <a:t>1.4</a:t>
            </a:r>
            <a:r>
              <a:rPr kumimoji="1" lang="ja-JP" altLang="en-US" dirty="0"/>
              <a:t>％</a:t>
            </a:r>
            <a:endParaRPr kumimoji="1" lang="en-US" altLang="ja-JP" dirty="0"/>
          </a:p>
          <a:p>
            <a:pPr algn="ctr"/>
            <a:endParaRPr kumimoji="1" lang="ja-JP" altLang="en-US" dirty="0"/>
          </a:p>
        </p:txBody>
      </p:sp>
      <p:sp>
        <p:nvSpPr>
          <p:cNvPr id="16" name="正方形/長方形 15">
            <a:extLst>
              <a:ext uri="{FF2B5EF4-FFF2-40B4-BE49-F238E27FC236}">
                <a16:creationId xmlns:a16="http://schemas.microsoft.com/office/drawing/2014/main" id="{86AF526A-4131-4438-8701-E9A388008CCA}"/>
              </a:ext>
            </a:extLst>
          </p:cNvPr>
          <p:cNvSpPr/>
          <p:nvPr/>
        </p:nvSpPr>
        <p:spPr>
          <a:xfrm>
            <a:off x="4751682" y="4987055"/>
            <a:ext cx="7196128" cy="102033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みなし仕入れ・減価償却</a:t>
            </a:r>
            <a:endParaRPr kumimoji="1" lang="en-US" altLang="ja-JP" dirty="0"/>
          </a:p>
          <a:p>
            <a:pPr algn="ctr"/>
            <a:r>
              <a:rPr kumimoji="1" lang="ja-JP" altLang="en-US" dirty="0"/>
              <a:t>償却期間：ＰＦＩ事業の場合：法定耐用にかかわらず事業期間で</a:t>
            </a:r>
            <a:endParaRPr kumimoji="1" lang="en-US" altLang="ja-JP" dirty="0"/>
          </a:p>
          <a:p>
            <a:pPr algn="ctr"/>
            <a:r>
              <a:rPr kumimoji="1" lang="ja-JP" altLang="en-US" dirty="0"/>
              <a:t>みなし仕入れ：割賦返済の元金分を、みなしの仕入れとする</a:t>
            </a:r>
          </a:p>
        </p:txBody>
      </p:sp>
    </p:spTree>
    <p:extLst>
      <p:ext uri="{BB962C8B-B14F-4D97-AF65-F5344CB8AC3E}">
        <p14:creationId xmlns:p14="http://schemas.microsoft.com/office/powerpoint/2010/main" val="683952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550FE18-6577-4D3B-ADE8-3345640415E9}"/>
              </a:ext>
            </a:extLst>
          </p:cNvPr>
          <p:cNvSpPr>
            <a:spLocks noGrp="1"/>
          </p:cNvSpPr>
          <p:nvPr>
            <p:ph type="title"/>
          </p:nvPr>
        </p:nvSpPr>
        <p:spPr/>
        <p:txBody>
          <a:bodyPr/>
          <a:lstStyle/>
          <a:p>
            <a:r>
              <a:rPr lang="ja-JP" altLang="en-US" dirty="0"/>
              <a:t>様式集エクセルと様式にないが</a:t>
            </a:r>
            <a:br>
              <a:rPr lang="en-US" altLang="ja-JP" dirty="0"/>
            </a:br>
            <a:r>
              <a:rPr lang="ja-JP" altLang="en-US" dirty="0"/>
              <a:t>必要な計算書</a:t>
            </a:r>
          </a:p>
        </p:txBody>
      </p:sp>
      <p:sp>
        <p:nvSpPr>
          <p:cNvPr id="5" name="テキスト プレースホルダー 4">
            <a:extLst>
              <a:ext uri="{FF2B5EF4-FFF2-40B4-BE49-F238E27FC236}">
                <a16:creationId xmlns:a16="http://schemas.microsoft.com/office/drawing/2014/main" id="{4B79C3B9-1951-48F6-9EC2-10CD99D4AC51}"/>
              </a:ext>
            </a:extLst>
          </p:cNvPr>
          <p:cNvSpPr>
            <a:spLocks noGrp="1"/>
          </p:cNvSpPr>
          <p:nvPr>
            <p:ph type="body" idx="1"/>
          </p:nvPr>
        </p:nvSpPr>
        <p:spPr/>
        <p:txBody>
          <a:bodyPr/>
          <a:lstStyle/>
          <a:p>
            <a:endParaRPr lang="ja-JP" altLang="en-US"/>
          </a:p>
        </p:txBody>
      </p:sp>
      <p:sp>
        <p:nvSpPr>
          <p:cNvPr id="3" name="スライド番号プレースホルダー 2">
            <a:extLst>
              <a:ext uri="{FF2B5EF4-FFF2-40B4-BE49-F238E27FC236}">
                <a16:creationId xmlns:a16="http://schemas.microsoft.com/office/drawing/2014/main" id="{0EBF5F64-FA1D-4691-BA93-DC5D94FD3591}"/>
              </a:ext>
            </a:extLst>
          </p:cNvPr>
          <p:cNvSpPr>
            <a:spLocks noGrp="1"/>
          </p:cNvSpPr>
          <p:nvPr>
            <p:ph type="sldNum" sz="quarter" idx="12"/>
          </p:nvPr>
        </p:nvSpPr>
        <p:spPr/>
        <p:txBody>
          <a:bodyPr/>
          <a:lstStyle/>
          <a:p>
            <a:fld id="{8CBE0B6B-AA1C-4A08-8C69-36F95E8FD104}" type="slidenum">
              <a:rPr kumimoji="1" lang="ja-JP" altLang="en-US" smtClean="0"/>
              <a:t>13</a:t>
            </a:fld>
            <a:endParaRPr kumimoji="1" lang="ja-JP" altLang="en-US"/>
          </a:p>
        </p:txBody>
      </p:sp>
    </p:spTree>
    <p:extLst>
      <p:ext uri="{BB962C8B-B14F-4D97-AF65-F5344CB8AC3E}">
        <p14:creationId xmlns:p14="http://schemas.microsoft.com/office/powerpoint/2010/main" val="3463268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5C6137FA-EFA6-4076-8E97-3240E28199BD}"/>
              </a:ext>
            </a:extLst>
          </p:cNvPr>
          <p:cNvSpPr>
            <a:spLocks noGrp="1"/>
          </p:cNvSpPr>
          <p:nvPr>
            <p:ph type="title"/>
          </p:nvPr>
        </p:nvSpPr>
        <p:spPr>
          <a:xfrm>
            <a:off x="677334" y="408878"/>
            <a:ext cx="9381066" cy="531571"/>
          </a:xfrm>
        </p:spPr>
        <p:txBody>
          <a:bodyPr>
            <a:noAutofit/>
          </a:bodyPr>
          <a:lstStyle/>
          <a:p>
            <a:r>
              <a:rPr lang="ja-JP" altLang="en-US" sz="2800" dirty="0"/>
              <a:t>山北町定住促進住宅（講義の都合で少しモディファイ）</a:t>
            </a:r>
          </a:p>
        </p:txBody>
      </p:sp>
      <p:sp>
        <p:nvSpPr>
          <p:cNvPr id="6" name="コンテンツ プレースホルダー 5">
            <a:extLst>
              <a:ext uri="{FF2B5EF4-FFF2-40B4-BE49-F238E27FC236}">
                <a16:creationId xmlns:a16="http://schemas.microsoft.com/office/drawing/2014/main" id="{4D22155F-0DD7-4DE2-BBA1-DB833D9F69ED}"/>
              </a:ext>
            </a:extLst>
          </p:cNvPr>
          <p:cNvSpPr>
            <a:spLocks noGrp="1"/>
          </p:cNvSpPr>
          <p:nvPr>
            <p:ph idx="1"/>
          </p:nvPr>
        </p:nvSpPr>
        <p:spPr>
          <a:xfrm>
            <a:off x="677334" y="1238873"/>
            <a:ext cx="11100138" cy="5167614"/>
          </a:xfrm>
        </p:spPr>
        <p:txBody>
          <a:bodyPr>
            <a:normAutofit/>
          </a:bodyPr>
          <a:lstStyle/>
          <a:p>
            <a:r>
              <a:rPr lang="ja-JP" altLang="en-US" sz="2800" dirty="0"/>
              <a:t>発注者	：神奈川県山北町	</a:t>
            </a:r>
          </a:p>
          <a:p>
            <a:r>
              <a:rPr lang="ja-JP" altLang="en-US" sz="2800" dirty="0"/>
              <a:t>分野	：	住宅</a:t>
            </a:r>
          </a:p>
          <a:p>
            <a:r>
              <a:rPr lang="ja-JP" altLang="en-US" sz="2800" dirty="0"/>
              <a:t>事業期間	：	事業契約締結日から</a:t>
            </a:r>
            <a:r>
              <a:rPr lang="en-US" altLang="ja-JP" sz="2800" dirty="0"/>
              <a:t>30</a:t>
            </a:r>
            <a:r>
              <a:rPr lang="ja-JP" altLang="en-US" sz="2800" dirty="0"/>
              <a:t>年間</a:t>
            </a:r>
          </a:p>
          <a:p>
            <a:r>
              <a:rPr lang="ja-JP" altLang="en-US" sz="2800" dirty="0"/>
              <a:t>事業方式	：</a:t>
            </a:r>
            <a:r>
              <a:rPr lang="en-US" altLang="ja-JP" sz="2800" dirty="0"/>
              <a:t>BTO	</a:t>
            </a:r>
            <a:endParaRPr lang="ja-JP" altLang="en-US" sz="2800" dirty="0"/>
          </a:p>
          <a:p>
            <a:r>
              <a:rPr lang="ja-JP" altLang="en-US" sz="2800" dirty="0"/>
              <a:t>審査員	：	外部</a:t>
            </a:r>
            <a:r>
              <a:rPr lang="en-US" altLang="ja-JP" sz="2800" dirty="0"/>
              <a:t>3</a:t>
            </a:r>
            <a:r>
              <a:rPr lang="ja-JP" altLang="en-US" sz="2800" dirty="0"/>
              <a:t>名、内部</a:t>
            </a:r>
            <a:r>
              <a:rPr lang="en-US" altLang="ja-JP" sz="2800" dirty="0"/>
              <a:t>7</a:t>
            </a:r>
            <a:r>
              <a:rPr lang="ja-JP" altLang="en-US" sz="2800" dirty="0"/>
              <a:t>名</a:t>
            </a:r>
          </a:p>
          <a:p>
            <a:endParaRPr lang="en-US" altLang="ja-JP" sz="2800" dirty="0"/>
          </a:p>
          <a:p>
            <a:r>
              <a:rPr lang="ja-JP" altLang="en-US" sz="2800" dirty="0"/>
              <a:t>エクセル版</a:t>
            </a:r>
          </a:p>
          <a:p>
            <a:pPr lvl="1"/>
            <a:r>
              <a:rPr lang="ja-JP" altLang="en-US" sz="2600" b="1" dirty="0">
                <a:solidFill>
                  <a:schemeClr val="accent2">
                    <a:lumMod val="75000"/>
                  </a:schemeClr>
                </a:solidFill>
                <a:hlinkClick r:id="rId2" action="ppaction://hlinkfile">
                  <a:extLst>
                    <a:ext uri="{A12FA001-AC4F-418D-AE19-62706E023703}">
                      <ahyp:hlinkClr xmlns:ahyp="http://schemas.microsoft.com/office/drawing/2018/hyperlinkcolor" val="tx"/>
                    </a:ext>
                  </a:extLst>
                </a:hlinkClick>
              </a:rPr>
              <a:t>収支計算表</a:t>
            </a:r>
            <a:endParaRPr lang="ja-JP" altLang="en-US" sz="2600" b="1" dirty="0">
              <a:solidFill>
                <a:schemeClr val="accent2">
                  <a:lumMod val="75000"/>
                </a:schemeClr>
              </a:solidFill>
            </a:endParaRPr>
          </a:p>
        </p:txBody>
      </p:sp>
      <p:sp>
        <p:nvSpPr>
          <p:cNvPr id="4" name="スライド番号プレースホルダー 3">
            <a:extLst>
              <a:ext uri="{FF2B5EF4-FFF2-40B4-BE49-F238E27FC236}">
                <a16:creationId xmlns:a16="http://schemas.microsoft.com/office/drawing/2014/main" id="{6A326CE5-D141-49D8-9A0A-78FB57F67C64}"/>
              </a:ext>
            </a:extLst>
          </p:cNvPr>
          <p:cNvSpPr>
            <a:spLocks noGrp="1"/>
          </p:cNvSpPr>
          <p:nvPr>
            <p:ph type="sldNum" sz="quarter" idx="12"/>
          </p:nvPr>
        </p:nvSpPr>
        <p:spPr/>
        <p:txBody>
          <a:bodyPr/>
          <a:lstStyle/>
          <a:p>
            <a:fld id="{8CBE0B6B-AA1C-4A08-8C69-36F95E8FD104}" type="slidenum">
              <a:rPr kumimoji="1" lang="ja-JP" altLang="en-US" smtClean="0"/>
              <a:t>14</a:t>
            </a:fld>
            <a:endParaRPr kumimoji="1" lang="ja-JP" altLang="en-US"/>
          </a:p>
        </p:txBody>
      </p:sp>
      <p:sp>
        <p:nvSpPr>
          <p:cNvPr id="7" name="正方形/長方形 6">
            <a:extLst>
              <a:ext uri="{FF2B5EF4-FFF2-40B4-BE49-F238E27FC236}">
                <a16:creationId xmlns:a16="http://schemas.microsoft.com/office/drawing/2014/main" id="{BDDF49C2-7100-4FD2-B82C-2C138C76C212}"/>
              </a:ext>
            </a:extLst>
          </p:cNvPr>
          <p:cNvSpPr/>
          <p:nvPr/>
        </p:nvSpPr>
        <p:spPr>
          <a:xfrm>
            <a:off x="7376532" y="2991917"/>
            <a:ext cx="4598450" cy="363565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BTO</a:t>
            </a:r>
            <a:r>
              <a:rPr kumimoji="1" lang="ja-JP" altLang="en-US" dirty="0"/>
              <a:t>：設計・建設・維持・管理・運営</a:t>
            </a:r>
            <a:endParaRPr kumimoji="1" lang="en-US" altLang="ja-JP" dirty="0"/>
          </a:p>
          <a:p>
            <a:pPr algn="ctr"/>
            <a:endParaRPr kumimoji="1" lang="en-US" altLang="ja-JP" dirty="0"/>
          </a:p>
          <a:p>
            <a:pPr algn="ctr"/>
            <a:r>
              <a:rPr kumimoji="1" lang="ja-JP" altLang="en-US" dirty="0"/>
              <a:t>社会資本整備一括交付金４５％</a:t>
            </a:r>
            <a:endParaRPr kumimoji="1" lang="en-US" altLang="ja-JP" dirty="0"/>
          </a:p>
          <a:p>
            <a:pPr algn="ctr"/>
            <a:r>
              <a:rPr kumimoji="1" lang="ja-JP" altLang="en-US" dirty="0"/>
              <a:t>民間資金調達５５％</a:t>
            </a:r>
            <a:endParaRPr kumimoji="1" lang="en-US" altLang="ja-JP" dirty="0"/>
          </a:p>
          <a:p>
            <a:pPr algn="ctr"/>
            <a:endParaRPr kumimoji="1" lang="en-US" altLang="ja-JP" dirty="0"/>
          </a:p>
          <a:p>
            <a:pPr algn="ctr"/>
            <a:r>
              <a:rPr kumimoji="1" lang="ja-JP" altLang="en-US" dirty="0"/>
              <a:t>価格点配点少ない</a:t>
            </a:r>
            <a:endParaRPr kumimoji="1" lang="en-US" altLang="ja-JP" dirty="0"/>
          </a:p>
          <a:p>
            <a:pPr algn="ctr"/>
            <a:r>
              <a:rPr kumimoji="1" lang="ja-JP" altLang="en-US" dirty="0"/>
              <a:t>提案内容競争ですが金額提案も丁寧に</a:t>
            </a:r>
            <a:endParaRPr kumimoji="1" lang="en-US" altLang="ja-JP" dirty="0"/>
          </a:p>
          <a:p>
            <a:pPr algn="ctr"/>
            <a:r>
              <a:rPr kumimoji="1" lang="ja-JP" altLang="en-US" dirty="0"/>
              <a:t>審査員：</a:t>
            </a:r>
            <a:r>
              <a:rPr kumimoji="1" lang="en-US" altLang="ja-JP" dirty="0"/>
              <a:t>10</a:t>
            </a:r>
            <a:r>
              <a:rPr kumimoji="1" lang="ja-JP" altLang="en-US" dirty="0"/>
              <a:t>人：外部</a:t>
            </a:r>
            <a:r>
              <a:rPr kumimoji="1" lang="en-US" altLang="ja-JP" dirty="0"/>
              <a:t>3</a:t>
            </a:r>
            <a:r>
              <a:rPr kumimoji="1" lang="ja-JP" altLang="en-US" dirty="0"/>
              <a:t>人：</a:t>
            </a:r>
            <a:endParaRPr kumimoji="1" lang="en-US" altLang="ja-JP" dirty="0"/>
          </a:p>
          <a:p>
            <a:pPr algn="ctr"/>
            <a:endParaRPr kumimoji="1" lang="en-US" altLang="ja-JP" dirty="0"/>
          </a:p>
          <a:p>
            <a:pPr algn="ctr"/>
            <a:r>
              <a:rPr kumimoji="1" lang="ja-JP" altLang="en-US" dirty="0"/>
              <a:t>もっとも提案金額策定が面倒なタイプ</a:t>
            </a:r>
          </a:p>
        </p:txBody>
      </p:sp>
      <p:sp>
        <p:nvSpPr>
          <p:cNvPr id="2" name="左中かっこ 1">
            <a:extLst>
              <a:ext uri="{FF2B5EF4-FFF2-40B4-BE49-F238E27FC236}">
                <a16:creationId xmlns:a16="http://schemas.microsoft.com/office/drawing/2014/main" id="{B1F42846-517E-41EB-8716-E8B8ED6F84E2}"/>
              </a:ext>
            </a:extLst>
          </p:cNvPr>
          <p:cNvSpPr/>
          <p:nvPr/>
        </p:nvSpPr>
        <p:spPr>
          <a:xfrm>
            <a:off x="3429000" y="4164980"/>
            <a:ext cx="262054" cy="2241507"/>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1D5BE9B1-52F7-41C4-9CEC-0F25DDB58413}"/>
              </a:ext>
            </a:extLst>
          </p:cNvPr>
          <p:cNvSpPr/>
          <p:nvPr/>
        </p:nvSpPr>
        <p:spPr>
          <a:xfrm>
            <a:off x="3902927" y="4164980"/>
            <a:ext cx="3276095" cy="224150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a:t>設計・建設費内訳書</a:t>
            </a:r>
            <a:endParaRPr kumimoji="1" lang="en-US" altLang="ja-JP" sz="2400" dirty="0"/>
          </a:p>
          <a:p>
            <a:pPr algn="ctr"/>
            <a:r>
              <a:rPr kumimoji="1" lang="ja-JP" altLang="en-US" sz="2400" dirty="0"/>
              <a:t>維持管理・運営内訳書</a:t>
            </a:r>
            <a:endParaRPr kumimoji="1" lang="en-US" altLang="ja-JP" sz="2400" dirty="0"/>
          </a:p>
          <a:p>
            <a:pPr algn="ctr"/>
            <a:r>
              <a:rPr kumimoji="1" lang="ja-JP" altLang="en-US" sz="2400" dirty="0"/>
              <a:t>長期収支表</a:t>
            </a:r>
            <a:endParaRPr kumimoji="1" lang="en-US" altLang="ja-JP" sz="2400" dirty="0"/>
          </a:p>
          <a:p>
            <a:pPr algn="ctr"/>
            <a:endParaRPr kumimoji="1" lang="en-US" altLang="ja-JP" sz="2400" dirty="0"/>
          </a:p>
          <a:p>
            <a:pPr algn="ctr"/>
            <a:r>
              <a:rPr kumimoji="1" lang="ja-JP" altLang="en-US" sz="2400" dirty="0"/>
              <a:t>大規模修繕計画書</a:t>
            </a:r>
          </a:p>
        </p:txBody>
      </p:sp>
    </p:spTree>
    <p:extLst>
      <p:ext uri="{BB962C8B-B14F-4D97-AF65-F5344CB8AC3E}">
        <p14:creationId xmlns:p14="http://schemas.microsoft.com/office/powerpoint/2010/main" val="3974124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BBE150-45A8-45CF-A8A7-A4A45B9A0FAB}"/>
              </a:ext>
            </a:extLst>
          </p:cNvPr>
          <p:cNvSpPr>
            <a:spLocks noGrp="1"/>
          </p:cNvSpPr>
          <p:nvPr>
            <p:ph type="title"/>
          </p:nvPr>
        </p:nvSpPr>
        <p:spPr>
          <a:xfrm>
            <a:off x="677334" y="609600"/>
            <a:ext cx="8596668" cy="600307"/>
          </a:xfrm>
        </p:spPr>
        <p:txBody>
          <a:bodyPr>
            <a:normAutofit fontScale="90000"/>
          </a:bodyPr>
          <a:lstStyle/>
          <a:p>
            <a:r>
              <a:rPr kumimoji="1" lang="ja-JP" altLang="en-US" dirty="0"/>
              <a:t>山北町定住促進住宅</a:t>
            </a:r>
          </a:p>
        </p:txBody>
      </p:sp>
      <p:sp>
        <p:nvSpPr>
          <p:cNvPr id="3" name="コンテンツ プレースホルダー 2">
            <a:extLst>
              <a:ext uri="{FF2B5EF4-FFF2-40B4-BE49-F238E27FC236}">
                <a16:creationId xmlns:a16="http://schemas.microsoft.com/office/drawing/2014/main" id="{5279BE7D-738B-441C-A47D-C39EEC3B264D}"/>
              </a:ext>
            </a:extLst>
          </p:cNvPr>
          <p:cNvSpPr>
            <a:spLocks noGrp="1"/>
          </p:cNvSpPr>
          <p:nvPr>
            <p:ph idx="1"/>
          </p:nvPr>
        </p:nvSpPr>
        <p:spPr>
          <a:xfrm>
            <a:off x="677334" y="1421780"/>
            <a:ext cx="10808422" cy="4923263"/>
          </a:xfrm>
        </p:spPr>
        <p:txBody>
          <a:bodyPr>
            <a:normAutofit/>
          </a:bodyPr>
          <a:lstStyle/>
          <a:p>
            <a:r>
              <a:rPr kumimoji="1" lang="ja-JP" altLang="en-US" dirty="0"/>
              <a:t>山北町の定住人口を増やすことが目的</a:t>
            </a:r>
            <a:endParaRPr kumimoji="1" lang="en-US" altLang="ja-JP" dirty="0"/>
          </a:p>
          <a:p>
            <a:r>
              <a:rPr kumimoji="1" lang="ja-JP" altLang="en-US" dirty="0"/>
              <a:t>本施設の設計及び建設</a:t>
            </a:r>
            <a:endParaRPr kumimoji="1" lang="en-US" altLang="ja-JP" dirty="0"/>
          </a:p>
          <a:p>
            <a:r>
              <a:rPr kumimoji="1" lang="en-US" altLang="ja-JP" dirty="0"/>
              <a:t>30</a:t>
            </a:r>
            <a:r>
              <a:rPr kumimoji="1" lang="ja-JP" altLang="en-US" dirty="0"/>
              <a:t>年間施設を維持管理・運営</a:t>
            </a:r>
            <a:r>
              <a:rPr lang="ja-JP" altLang="en-US" dirty="0"/>
              <a:t>す</a:t>
            </a:r>
            <a:r>
              <a:rPr kumimoji="1" lang="ja-JP" altLang="en-US" dirty="0"/>
              <a:t>る</a:t>
            </a:r>
          </a:p>
          <a:p>
            <a:r>
              <a:rPr kumimoji="1" lang="ja-JP" altLang="en-US" dirty="0"/>
              <a:t>設計建設費のおおよそ</a:t>
            </a:r>
            <a:r>
              <a:rPr kumimoji="1" lang="en-US" altLang="ja-JP" dirty="0"/>
              <a:t>45</a:t>
            </a:r>
            <a:r>
              <a:rPr kumimoji="1" lang="ja-JP" altLang="en-US" dirty="0"/>
              <a:t>％を社会資本整備一括交付金で充当</a:t>
            </a:r>
            <a:endParaRPr kumimoji="1" lang="en-US" altLang="ja-JP" dirty="0"/>
          </a:p>
          <a:p>
            <a:r>
              <a:rPr lang="ja-JP" altLang="en-US" dirty="0"/>
              <a:t>残り</a:t>
            </a:r>
            <a:r>
              <a:rPr lang="en-US" altLang="ja-JP" dirty="0"/>
              <a:t>55</a:t>
            </a:r>
            <a:r>
              <a:rPr lang="ja-JP" altLang="en-US" dirty="0"/>
              <a:t>％を民間調達、</a:t>
            </a:r>
            <a:r>
              <a:rPr lang="en-US" altLang="ja-JP" dirty="0"/>
              <a:t>30</a:t>
            </a:r>
            <a:r>
              <a:rPr lang="ja-JP" altLang="en-US" dirty="0"/>
              <a:t>年間の割賦で返済</a:t>
            </a:r>
            <a:endParaRPr lang="en-US" altLang="ja-JP" dirty="0"/>
          </a:p>
          <a:p>
            <a:r>
              <a:rPr lang="ja-JP" altLang="en-US" dirty="0"/>
              <a:t>消費税の事前支払いなし</a:t>
            </a:r>
            <a:endParaRPr lang="en-US" altLang="ja-JP" dirty="0"/>
          </a:p>
          <a:p>
            <a:r>
              <a:rPr lang="ja-JP" altLang="en-US" dirty="0"/>
              <a:t>長期収支表他様式エクセルは、消費税抜きで作成</a:t>
            </a:r>
            <a:endParaRPr lang="en-US" altLang="ja-JP" dirty="0"/>
          </a:p>
          <a:p>
            <a:r>
              <a:rPr lang="ja-JP" altLang="en-US" dirty="0"/>
              <a:t>提案金額は、消費税込みで提案</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E1F46C5D-6E5F-44E0-8A0B-AC9EA72F839A}"/>
              </a:ext>
            </a:extLst>
          </p:cNvPr>
          <p:cNvSpPr>
            <a:spLocks noGrp="1"/>
          </p:cNvSpPr>
          <p:nvPr>
            <p:ph type="sldNum" sz="quarter" idx="12"/>
          </p:nvPr>
        </p:nvSpPr>
        <p:spPr/>
        <p:txBody>
          <a:bodyPr/>
          <a:lstStyle/>
          <a:p>
            <a:fld id="{8CBE0B6B-AA1C-4A08-8C69-36F95E8FD104}" type="slidenum">
              <a:rPr kumimoji="1" lang="ja-JP" altLang="en-US" smtClean="0"/>
              <a:t>15</a:t>
            </a:fld>
            <a:endParaRPr kumimoji="1" lang="ja-JP" altLang="en-US"/>
          </a:p>
        </p:txBody>
      </p:sp>
      <p:sp>
        <p:nvSpPr>
          <p:cNvPr id="5" name="正方形/長方形 4">
            <a:extLst>
              <a:ext uri="{FF2B5EF4-FFF2-40B4-BE49-F238E27FC236}">
                <a16:creationId xmlns:a16="http://schemas.microsoft.com/office/drawing/2014/main" id="{6752060B-FBB3-4B89-9C46-41AD08FFCAA9}"/>
              </a:ext>
            </a:extLst>
          </p:cNvPr>
          <p:cNvSpPr/>
          <p:nvPr/>
        </p:nvSpPr>
        <p:spPr>
          <a:xfrm>
            <a:off x="7287322" y="451513"/>
            <a:ext cx="4466063" cy="213557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資金調達必要・消費税事前支払いなし</a:t>
            </a:r>
            <a:endParaRPr kumimoji="1" lang="en-US" altLang="ja-JP" dirty="0"/>
          </a:p>
          <a:p>
            <a:r>
              <a:rPr kumimoji="1" lang="ja-JP" altLang="en-US" dirty="0"/>
              <a:t>：金額策定は複雑（モデルにする）</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p:txBody>
      </p:sp>
    </p:spTree>
    <p:extLst>
      <p:ext uri="{BB962C8B-B14F-4D97-AF65-F5344CB8AC3E}">
        <p14:creationId xmlns:p14="http://schemas.microsoft.com/office/powerpoint/2010/main" val="2302205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2D389D3-5F21-49E1-87BA-ED70CFE37E3F}"/>
              </a:ext>
            </a:extLst>
          </p:cNvPr>
          <p:cNvSpPr>
            <a:spLocks noGrp="1"/>
          </p:cNvSpPr>
          <p:nvPr>
            <p:ph type="title"/>
          </p:nvPr>
        </p:nvSpPr>
        <p:spPr>
          <a:xfrm>
            <a:off x="677334" y="421208"/>
            <a:ext cx="8596668" cy="553517"/>
          </a:xfrm>
        </p:spPr>
        <p:txBody>
          <a:bodyPr>
            <a:normAutofit fontScale="90000"/>
          </a:bodyPr>
          <a:lstStyle/>
          <a:p>
            <a:r>
              <a:rPr lang="ja-JP" altLang="en-US" dirty="0"/>
              <a:t>初期投資額内訳書</a:t>
            </a:r>
          </a:p>
        </p:txBody>
      </p:sp>
      <p:sp>
        <p:nvSpPr>
          <p:cNvPr id="4" name="スライド番号プレースホルダー 3">
            <a:extLst>
              <a:ext uri="{FF2B5EF4-FFF2-40B4-BE49-F238E27FC236}">
                <a16:creationId xmlns:a16="http://schemas.microsoft.com/office/drawing/2014/main" id="{A18CCD5E-7D35-4A1E-BD71-9193D4678A89}"/>
              </a:ext>
            </a:extLst>
          </p:cNvPr>
          <p:cNvSpPr>
            <a:spLocks noGrp="1"/>
          </p:cNvSpPr>
          <p:nvPr>
            <p:ph type="sldNum" sz="quarter" idx="12"/>
          </p:nvPr>
        </p:nvSpPr>
        <p:spPr/>
        <p:txBody>
          <a:bodyPr/>
          <a:lstStyle/>
          <a:p>
            <a:fld id="{8CBE0B6B-AA1C-4A08-8C69-36F95E8FD104}" type="slidenum">
              <a:rPr kumimoji="1" lang="ja-JP" altLang="en-US" smtClean="0"/>
              <a:t>16</a:t>
            </a:fld>
            <a:endParaRPr kumimoji="1" lang="ja-JP" altLang="en-US"/>
          </a:p>
        </p:txBody>
      </p:sp>
      <p:pic>
        <p:nvPicPr>
          <p:cNvPr id="6" name="図 5">
            <a:extLst>
              <a:ext uri="{FF2B5EF4-FFF2-40B4-BE49-F238E27FC236}">
                <a16:creationId xmlns:a16="http://schemas.microsoft.com/office/drawing/2014/main" id="{C921924C-FEEE-4D5E-93FD-0D1EFA653BA8}"/>
              </a:ext>
            </a:extLst>
          </p:cNvPr>
          <p:cNvPicPr>
            <a:picLocks noChangeAspect="1"/>
          </p:cNvPicPr>
          <p:nvPr/>
        </p:nvPicPr>
        <p:blipFill>
          <a:blip r:embed="rId2"/>
          <a:stretch>
            <a:fillRect/>
          </a:stretch>
        </p:blipFill>
        <p:spPr>
          <a:xfrm>
            <a:off x="411006" y="910674"/>
            <a:ext cx="5119286" cy="5621867"/>
          </a:xfrm>
          <a:prstGeom prst="rect">
            <a:avLst/>
          </a:prstGeom>
        </p:spPr>
      </p:pic>
      <p:pic>
        <p:nvPicPr>
          <p:cNvPr id="7" name="図 6">
            <a:extLst>
              <a:ext uri="{FF2B5EF4-FFF2-40B4-BE49-F238E27FC236}">
                <a16:creationId xmlns:a16="http://schemas.microsoft.com/office/drawing/2014/main" id="{C4696128-1542-445A-BDDE-DF1FDB8816E6}"/>
              </a:ext>
            </a:extLst>
          </p:cNvPr>
          <p:cNvPicPr>
            <a:picLocks noChangeAspect="1"/>
          </p:cNvPicPr>
          <p:nvPr/>
        </p:nvPicPr>
        <p:blipFill>
          <a:blip r:embed="rId3"/>
          <a:stretch>
            <a:fillRect/>
          </a:stretch>
        </p:blipFill>
        <p:spPr>
          <a:xfrm>
            <a:off x="5689599" y="910674"/>
            <a:ext cx="6091395" cy="3515090"/>
          </a:xfrm>
          <a:prstGeom prst="rect">
            <a:avLst/>
          </a:prstGeom>
        </p:spPr>
      </p:pic>
      <p:sp>
        <p:nvSpPr>
          <p:cNvPr id="8" name="正方形/長方形 7">
            <a:extLst>
              <a:ext uri="{FF2B5EF4-FFF2-40B4-BE49-F238E27FC236}">
                <a16:creationId xmlns:a16="http://schemas.microsoft.com/office/drawing/2014/main" id="{3130DD40-80D7-4FBE-B771-2EC1C7274F20}"/>
              </a:ext>
            </a:extLst>
          </p:cNvPr>
          <p:cNvSpPr/>
          <p:nvPr/>
        </p:nvSpPr>
        <p:spPr>
          <a:xfrm>
            <a:off x="5689599" y="4557370"/>
            <a:ext cx="6285383" cy="197517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a:t>交付金の対象となる項目の確認が必要</a:t>
            </a:r>
            <a:endParaRPr kumimoji="1" lang="en-US" altLang="ja-JP" dirty="0"/>
          </a:p>
          <a:p>
            <a:r>
              <a:rPr kumimoji="1" lang="ja-JP" altLang="en-US" dirty="0"/>
              <a:t>消費税の対象にならない項目：金利・保険金掛け金</a:t>
            </a:r>
            <a:endParaRPr kumimoji="1" lang="en-US" altLang="ja-JP" dirty="0"/>
          </a:p>
          <a:p>
            <a:r>
              <a:rPr kumimoji="1" lang="ja-JP" altLang="en-US" dirty="0"/>
              <a:t>優先融資で必要となる金額の検討</a:t>
            </a:r>
            <a:endParaRPr kumimoji="1" lang="en-US" altLang="ja-JP" dirty="0"/>
          </a:p>
          <a:p>
            <a:r>
              <a:rPr kumimoji="1" lang="en-US" altLang="ja-JP" dirty="0"/>
              <a:t>SPC</a:t>
            </a:r>
            <a:r>
              <a:rPr kumimoji="1" lang="ja-JP" altLang="en-US" dirty="0"/>
              <a:t>の初期費</a:t>
            </a:r>
            <a:endParaRPr kumimoji="1" lang="en-US" altLang="ja-JP" dirty="0"/>
          </a:p>
          <a:p>
            <a:r>
              <a:rPr kumimoji="1" lang="en-US" altLang="ja-JP" dirty="0"/>
              <a:t>	</a:t>
            </a:r>
            <a:r>
              <a:rPr kumimoji="1" lang="ja-JP" altLang="en-US" dirty="0"/>
              <a:t>＋登記費・提案策定費・契約関係費（印紙税等）</a:t>
            </a:r>
            <a:endParaRPr kumimoji="1" lang="en-US" altLang="ja-JP" dirty="0"/>
          </a:p>
          <a:p>
            <a:r>
              <a:rPr kumimoji="1" lang="en-US" altLang="ja-JP" dirty="0"/>
              <a:t>	</a:t>
            </a:r>
            <a:r>
              <a:rPr kumimoji="1" lang="ja-JP" altLang="en-US" dirty="0"/>
              <a:t>＋建設期間中の</a:t>
            </a:r>
            <a:r>
              <a:rPr kumimoji="1" lang="en-US" altLang="ja-JP" dirty="0"/>
              <a:t>SPC</a:t>
            </a:r>
            <a:r>
              <a:rPr kumimoji="1" lang="ja-JP" altLang="en-US" dirty="0"/>
              <a:t>運営費（家賃・交通費・人件費等）</a:t>
            </a:r>
          </a:p>
        </p:txBody>
      </p:sp>
    </p:spTree>
    <p:extLst>
      <p:ext uri="{BB962C8B-B14F-4D97-AF65-F5344CB8AC3E}">
        <p14:creationId xmlns:p14="http://schemas.microsoft.com/office/powerpoint/2010/main" val="742240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2D389D3-5F21-49E1-87BA-ED70CFE37E3F}"/>
              </a:ext>
            </a:extLst>
          </p:cNvPr>
          <p:cNvSpPr>
            <a:spLocks noGrp="1"/>
          </p:cNvSpPr>
          <p:nvPr>
            <p:ph type="title"/>
          </p:nvPr>
        </p:nvSpPr>
        <p:spPr>
          <a:xfrm>
            <a:off x="677334" y="421208"/>
            <a:ext cx="8596668" cy="553517"/>
          </a:xfrm>
        </p:spPr>
        <p:txBody>
          <a:bodyPr>
            <a:normAutofit fontScale="90000"/>
          </a:bodyPr>
          <a:lstStyle/>
          <a:p>
            <a:r>
              <a:rPr lang="ja-JP" altLang="en-US" dirty="0"/>
              <a:t>維持管理運営費内訳書</a:t>
            </a:r>
          </a:p>
        </p:txBody>
      </p:sp>
      <p:sp>
        <p:nvSpPr>
          <p:cNvPr id="4" name="スライド番号プレースホルダー 3">
            <a:extLst>
              <a:ext uri="{FF2B5EF4-FFF2-40B4-BE49-F238E27FC236}">
                <a16:creationId xmlns:a16="http://schemas.microsoft.com/office/drawing/2014/main" id="{A18CCD5E-7D35-4A1E-BD71-9193D4678A89}"/>
              </a:ext>
            </a:extLst>
          </p:cNvPr>
          <p:cNvSpPr>
            <a:spLocks noGrp="1"/>
          </p:cNvSpPr>
          <p:nvPr>
            <p:ph type="sldNum" sz="quarter" idx="12"/>
          </p:nvPr>
        </p:nvSpPr>
        <p:spPr/>
        <p:txBody>
          <a:bodyPr/>
          <a:lstStyle/>
          <a:p>
            <a:fld id="{8CBE0B6B-AA1C-4A08-8C69-36F95E8FD104}" type="slidenum">
              <a:rPr kumimoji="1" lang="ja-JP" altLang="en-US" smtClean="0"/>
              <a:t>17</a:t>
            </a:fld>
            <a:endParaRPr kumimoji="1" lang="ja-JP" altLang="en-US"/>
          </a:p>
        </p:txBody>
      </p:sp>
      <p:sp>
        <p:nvSpPr>
          <p:cNvPr id="8" name="正方形/長方形 7">
            <a:extLst>
              <a:ext uri="{FF2B5EF4-FFF2-40B4-BE49-F238E27FC236}">
                <a16:creationId xmlns:a16="http://schemas.microsoft.com/office/drawing/2014/main" id="{3130DD40-80D7-4FBE-B771-2EC1C7274F20}"/>
              </a:ext>
            </a:extLst>
          </p:cNvPr>
          <p:cNvSpPr/>
          <p:nvPr/>
        </p:nvSpPr>
        <p:spPr>
          <a:xfrm>
            <a:off x="4835347" y="846464"/>
            <a:ext cx="7051853" cy="568607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en-US" altLang="ja-JP" dirty="0"/>
              <a:t>SPC</a:t>
            </a:r>
            <a:r>
              <a:rPr kumimoji="1" lang="ja-JP" altLang="en-US" dirty="0"/>
              <a:t>運営費：考え方を整理</a:t>
            </a:r>
            <a:endParaRPr kumimoji="1" lang="en-US" altLang="ja-JP" dirty="0"/>
          </a:p>
          <a:p>
            <a:r>
              <a:rPr kumimoji="1" lang="en-US" altLang="ja-JP" dirty="0"/>
              <a:t>SPC</a:t>
            </a:r>
            <a:r>
              <a:rPr kumimoji="1" lang="ja-JP" altLang="en-US" dirty="0"/>
              <a:t>の運営とは</a:t>
            </a:r>
            <a:endParaRPr kumimoji="1" lang="en-US" altLang="ja-JP" dirty="0"/>
          </a:p>
          <a:p>
            <a:r>
              <a:rPr kumimoji="1" lang="ja-JP" altLang="en-US" dirty="0"/>
              <a:t>①</a:t>
            </a:r>
            <a:r>
              <a:rPr kumimoji="1" lang="en-US" altLang="ja-JP" dirty="0"/>
              <a:t>SPC</a:t>
            </a:r>
            <a:r>
              <a:rPr kumimoji="1" lang="ja-JP" altLang="en-US" dirty="0"/>
              <a:t>の経営をするのはだれ</a:t>
            </a:r>
            <a:endParaRPr kumimoji="1" lang="en-US" altLang="ja-JP" dirty="0"/>
          </a:p>
          <a:p>
            <a:r>
              <a:rPr kumimoji="1" lang="ja-JP" altLang="en-US" dirty="0"/>
              <a:t>②</a:t>
            </a:r>
            <a:r>
              <a:rPr kumimoji="1" lang="en-US" altLang="ja-JP" dirty="0"/>
              <a:t>SPC</a:t>
            </a:r>
            <a:r>
              <a:rPr kumimoji="1" lang="ja-JP" altLang="en-US" dirty="0"/>
              <a:t>の仕事ってなに</a:t>
            </a:r>
            <a:endParaRPr kumimoji="1" lang="en-US" altLang="ja-JP" dirty="0"/>
          </a:p>
          <a:p>
            <a:r>
              <a:rPr kumimoji="1" lang="en-US" altLang="ja-JP" dirty="0"/>
              <a:t>	</a:t>
            </a:r>
            <a:r>
              <a:rPr kumimoji="1" lang="ja-JP" altLang="en-US" dirty="0"/>
              <a:t>＋自治体からの収入の支払配分（銀行返済・委託業者支払い）</a:t>
            </a:r>
            <a:endParaRPr kumimoji="1" lang="en-US" altLang="ja-JP" dirty="0"/>
          </a:p>
          <a:p>
            <a:r>
              <a:rPr kumimoji="1" lang="en-US" altLang="ja-JP" dirty="0"/>
              <a:t>	</a:t>
            </a:r>
            <a:r>
              <a:rPr kumimoji="1" lang="ja-JP" altLang="en-US" dirty="0"/>
              <a:t>＋自治体対応の取次（対応の実務は担当企業に）</a:t>
            </a:r>
            <a:endParaRPr kumimoji="1" lang="en-US" altLang="ja-JP" dirty="0"/>
          </a:p>
          <a:p>
            <a:r>
              <a:rPr kumimoji="1" lang="en-US" altLang="ja-JP" dirty="0"/>
              <a:t>	</a:t>
            </a:r>
            <a:r>
              <a:rPr kumimoji="1" lang="ja-JP" altLang="en-US" dirty="0"/>
              <a:t>＋日常経理業務（交通費・人件費等）・税務処理等</a:t>
            </a:r>
            <a:endParaRPr kumimoji="1" lang="en-US" altLang="ja-JP" dirty="0"/>
          </a:p>
          <a:p>
            <a:r>
              <a:rPr kumimoji="1" lang="en-US" altLang="ja-JP" dirty="0"/>
              <a:t>	</a:t>
            </a:r>
            <a:r>
              <a:rPr kumimoji="1" lang="ja-JP" altLang="en-US" dirty="0"/>
              <a:t>＋維持管理・運営・会計当報告書作成・提出</a:t>
            </a:r>
            <a:endParaRPr kumimoji="1" lang="en-US" altLang="ja-JP" dirty="0"/>
          </a:p>
          <a:p>
            <a:r>
              <a:rPr kumimoji="1" lang="en-US" altLang="ja-JP" dirty="0"/>
              <a:t>	</a:t>
            </a:r>
            <a:r>
              <a:rPr kumimoji="1" lang="ja-JP" altLang="en-US" dirty="0"/>
              <a:t>＋株主総会対応</a:t>
            </a:r>
            <a:endParaRPr kumimoji="1" lang="en-US" altLang="ja-JP" dirty="0"/>
          </a:p>
          <a:p>
            <a:r>
              <a:rPr kumimoji="1" lang="ja-JP" altLang="en-US" dirty="0"/>
              <a:t>③経費をどれだけ見積もるか？</a:t>
            </a:r>
            <a:endParaRPr kumimoji="1" lang="en-US" altLang="ja-JP" dirty="0"/>
          </a:p>
          <a:p>
            <a:r>
              <a:rPr kumimoji="1" lang="en-US" altLang="ja-JP" dirty="0"/>
              <a:t>	</a:t>
            </a:r>
            <a:r>
              <a:rPr kumimoji="1" lang="ja-JP" altLang="en-US" dirty="0"/>
              <a:t>＋人件費・経費（事務所費・通信費・交通費等）</a:t>
            </a:r>
            <a:endParaRPr kumimoji="1" lang="en-US" altLang="ja-JP" dirty="0"/>
          </a:p>
          <a:p>
            <a:endParaRPr kumimoji="1" lang="ja-JP" altLang="en-US" dirty="0"/>
          </a:p>
        </p:txBody>
      </p:sp>
      <p:pic>
        <p:nvPicPr>
          <p:cNvPr id="2" name="図 1">
            <a:extLst>
              <a:ext uri="{FF2B5EF4-FFF2-40B4-BE49-F238E27FC236}">
                <a16:creationId xmlns:a16="http://schemas.microsoft.com/office/drawing/2014/main" id="{B9485453-F880-40E5-8A88-EE488CF66179}"/>
              </a:ext>
            </a:extLst>
          </p:cNvPr>
          <p:cNvPicPr>
            <a:picLocks noChangeAspect="1"/>
          </p:cNvPicPr>
          <p:nvPr/>
        </p:nvPicPr>
        <p:blipFill>
          <a:blip r:embed="rId2"/>
          <a:stretch>
            <a:fillRect/>
          </a:stretch>
        </p:blipFill>
        <p:spPr>
          <a:xfrm>
            <a:off x="677335" y="846463"/>
            <a:ext cx="4765174" cy="5686078"/>
          </a:xfrm>
          <a:prstGeom prst="rect">
            <a:avLst/>
          </a:prstGeom>
        </p:spPr>
      </p:pic>
    </p:spTree>
    <p:extLst>
      <p:ext uri="{BB962C8B-B14F-4D97-AF65-F5344CB8AC3E}">
        <p14:creationId xmlns:p14="http://schemas.microsoft.com/office/powerpoint/2010/main" val="522642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タイトル 1">
            <a:extLst>
              <a:ext uri="{FF2B5EF4-FFF2-40B4-BE49-F238E27FC236}">
                <a16:creationId xmlns:a16="http://schemas.microsoft.com/office/drawing/2014/main" id="{294B2977-6891-401E-A7AB-1FA08AA8C94E}"/>
              </a:ext>
            </a:extLst>
          </p:cNvPr>
          <p:cNvSpPr>
            <a:spLocks noGrp="1"/>
          </p:cNvSpPr>
          <p:nvPr>
            <p:ph type="title"/>
          </p:nvPr>
        </p:nvSpPr>
        <p:spPr>
          <a:xfrm>
            <a:off x="480721" y="2833077"/>
            <a:ext cx="630818" cy="2574951"/>
          </a:xfrm>
        </p:spPr>
        <p:txBody>
          <a:bodyPr vert="horz" lIns="91440" tIns="45720" rIns="91440" bIns="45720" rtlCol="0" anchor="b">
            <a:normAutofit fontScale="90000"/>
          </a:bodyPr>
          <a:lstStyle/>
          <a:p>
            <a:pPr algn="r"/>
            <a:r>
              <a:rPr kumimoji="1" lang="ja-JP" altLang="en-US" kern="1200" dirty="0">
                <a:solidFill>
                  <a:schemeClr val="accent1"/>
                </a:solidFill>
                <a:latin typeface="+mj-lt"/>
                <a:ea typeface="+mj-ea"/>
                <a:cs typeface="+mj-cs"/>
              </a:rPr>
              <a:t>長期収支表</a:t>
            </a:r>
          </a:p>
        </p:txBody>
      </p:sp>
      <p:sp>
        <p:nvSpPr>
          <p:cNvPr id="3" name="スライド番号プレースホルダー 2">
            <a:extLst>
              <a:ext uri="{FF2B5EF4-FFF2-40B4-BE49-F238E27FC236}">
                <a16:creationId xmlns:a16="http://schemas.microsoft.com/office/drawing/2014/main" id="{07814AA5-DE25-4BEE-82C6-2126A79A2F77}"/>
              </a:ext>
            </a:extLst>
          </p:cNvPr>
          <p:cNvSpPr>
            <a:spLocks noGrp="1"/>
          </p:cNvSpPr>
          <p:nvPr>
            <p:ph type="sldNum" sz="quarter" idx="12"/>
          </p:nvPr>
        </p:nvSpPr>
        <p:spPr>
          <a:xfrm>
            <a:off x="8590663" y="6041362"/>
            <a:ext cx="683339" cy="365125"/>
          </a:xfrm>
        </p:spPr>
        <p:txBody>
          <a:bodyPr vert="horz" lIns="91440" tIns="45720" rIns="91440" bIns="45720" rtlCol="0" anchor="ctr">
            <a:normAutofit/>
          </a:bodyPr>
          <a:lstStyle/>
          <a:p>
            <a:pPr defTabSz="914400">
              <a:spcAft>
                <a:spcPts val="600"/>
              </a:spcAft>
            </a:pPr>
            <a:fld id="{8CBE0B6B-AA1C-4A08-8C69-36F95E8FD104}" type="slidenum">
              <a:rPr kumimoji="1" lang="en-US" altLang="ja-JP" smtClean="0"/>
              <a:pPr defTabSz="914400">
                <a:spcAft>
                  <a:spcPts val="600"/>
                </a:spcAft>
              </a:pPr>
              <a:t>18</a:t>
            </a:fld>
            <a:endParaRPr kumimoji="1" lang="en-US" altLang="ja-JP"/>
          </a:p>
        </p:txBody>
      </p:sp>
      <p:sp>
        <p:nvSpPr>
          <p:cNvPr id="24" name="吹き出し: 角を丸めた四角形 23">
            <a:extLst>
              <a:ext uri="{FF2B5EF4-FFF2-40B4-BE49-F238E27FC236}">
                <a16:creationId xmlns:a16="http://schemas.microsoft.com/office/drawing/2014/main" id="{8E0346C7-CE29-4F81-8D06-2C80CF7F969C}"/>
              </a:ext>
            </a:extLst>
          </p:cNvPr>
          <p:cNvSpPr/>
          <p:nvPr/>
        </p:nvSpPr>
        <p:spPr>
          <a:xfrm>
            <a:off x="10476349" y="923622"/>
            <a:ext cx="1607792" cy="2108612"/>
          </a:xfrm>
          <a:prstGeom prst="wedgeRoundRectCallout">
            <a:avLst>
              <a:gd name="adj1" fmla="val -67242"/>
              <a:gd name="adj2" fmla="val -21693"/>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600" dirty="0"/>
              <a:t>税引き提案額</a:t>
            </a:r>
            <a:endParaRPr kumimoji="1" lang="en-US" altLang="ja-JP" sz="1600" dirty="0"/>
          </a:p>
          <a:p>
            <a:r>
              <a:rPr kumimoji="1" lang="en-US" altLang="ja-JP" sz="1600" dirty="0"/>
              <a:t>1,096,850</a:t>
            </a:r>
            <a:r>
              <a:rPr kumimoji="1" lang="ja-JP" altLang="en-US" sz="1600" dirty="0"/>
              <a:t>円</a:t>
            </a:r>
            <a:endParaRPr kumimoji="1" lang="en-US" altLang="ja-JP" sz="1600" dirty="0"/>
          </a:p>
          <a:p>
            <a:r>
              <a:rPr kumimoji="1" lang="ja-JP" altLang="en-US" sz="1600" dirty="0"/>
              <a:t>ただし</a:t>
            </a:r>
            <a:endParaRPr kumimoji="1" lang="en-US" altLang="ja-JP" sz="1600" dirty="0"/>
          </a:p>
          <a:p>
            <a:r>
              <a:rPr kumimoji="1" lang="ja-JP" altLang="en-US" sz="1600" dirty="0"/>
              <a:t>割賦金の消費税は含まれる</a:t>
            </a:r>
            <a:endParaRPr kumimoji="1" lang="en-US" altLang="ja-JP" sz="1600" dirty="0"/>
          </a:p>
          <a:p>
            <a:r>
              <a:rPr kumimoji="1" lang="ja-JP" altLang="en-US" sz="1600" dirty="0"/>
              <a:t>ので</a:t>
            </a:r>
            <a:endParaRPr kumimoji="1" lang="en-US" altLang="ja-JP" sz="1600" dirty="0"/>
          </a:p>
          <a:p>
            <a:r>
              <a:rPr kumimoji="1" lang="ja-JP" altLang="en-US" sz="1600" dirty="0"/>
              <a:t>税込み提案額</a:t>
            </a:r>
            <a:endParaRPr kumimoji="1" lang="en-US" altLang="ja-JP" sz="1600" dirty="0"/>
          </a:p>
          <a:p>
            <a:r>
              <a:rPr kumimoji="1" lang="ja-JP" altLang="en-US" sz="1600" dirty="0"/>
              <a:t>算定時注意</a:t>
            </a:r>
          </a:p>
        </p:txBody>
      </p:sp>
      <p:pic>
        <p:nvPicPr>
          <p:cNvPr id="25" name="図 24">
            <a:extLst>
              <a:ext uri="{FF2B5EF4-FFF2-40B4-BE49-F238E27FC236}">
                <a16:creationId xmlns:a16="http://schemas.microsoft.com/office/drawing/2014/main" id="{4BA779D3-E8E1-4187-AB91-FACC959B9585}"/>
              </a:ext>
            </a:extLst>
          </p:cNvPr>
          <p:cNvPicPr>
            <a:picLocks noChangeAspect="1"/>
          </p:cNvPicPr>
          <p:nvPr/>
        </p:nvPicPr>
        <p:blipFill>
          <a:blip r:embed="rId2"/>
          <a:stretch>
            <a:fillRect/>
          </a:stretch>
        </p:blipFill>
        <p:spPr>
          <a:xfrm>
            <a:off x="1123728" y="160867"/>
            <a:ext cx="4016983" cy="6170522"/>
          </a:xfrm>
          <a:prstGeom prst="rect">
            <a:avLst/>
          </a:prstGeom>
        </p:spPr>
      </p:pic>
      <p:pic>
        <p:nvPicPr>
          <p:cNvPr id="26" name="図 25">
            <a:extLst>
              <a:ext uri="{FF2B5EF4-FFF2-40B4-BE49-F238E27FC236}">
                <a16:creationId xmlns:a16="http://schemas.microsoft.com/office/drawing/2014/main" id="{9E23799D-2224-4B01-B088-43F8FB794DB4}"/>
              </a:ext>
            </a:extLst>
          </p:cNvPr>
          <p:cNvPicPr>
            <a:picLocks noChangeAspect="1"/>
          </p:cNvPicPr>
          <p:nvPr/>
        </p:nvPicPr>
        <p:blipFill>
          <a:blip r:embed="rId3"/>
          <a:stretch>
            <a:fillRect/>
          </a:stretch>
        </p:blipFill>
        <p:spPr>
          <a:xfrm>
            <a:off x="5653747" y="320534"/>
            <a:ext cx="4817754" cy="5950553"/>
          </a:xfrm>
          <a:prstGeom prst="rect">
            <a:avLst/>
          </a:prstGeom>
        </p:spPr>
      </p:pic>
      <p:sp>
        <p:nvSpPr>
          <p:cNvPr id="27" name="正方形/長方形 26">
            <a:extLst>
              <a:ext uri="{FF2B5EF4-FFF2-40B4-BE49-F238E27FC236}">
                <a16:creationId xmlns:a16="http://schemas.microsoft.com/office/drawing/2014/main" id="{17A8C020-0452-4EB6-B67B-2ADD5DCFAE63}"/>
              </a:ext>
            </a:extLst>
          </p:cNvPr>
          <p:cNvSpPr/>
          <p:nvPr/>
        </p:nvSpPr>
        <p:spPr>
          <a:xfrm>
            <a:off x="9880600" y="1247775"/>
            <a:ext cx="317500" cy="345017"/>
          </a:xfrm>
          <a:prstGeom prst="rect">
            <a:avLst/>
          </a:prstGeom>
          <a:noFill/>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9F4BC766-E6BE-4BDC-B700-F14F43084251}"/>
              </a:ext>
            </a:extLst>
          </p:cNvPr>
          <p:cNvSpPr/>
          <p:nvPr/>
        </p:nvSpPr>
        <p:spPr>
          <a:xfrm>
            <a:off x="9305924" y="1322914"/>
            <a:ext cx="564092" cy="8149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500" dirty="0"/>
              <a:t>交付金</a:t>
            </a:r>
          </a:p>
        </p:txBody>
      </p:sp>
      <p:sp>
        <p:nvSpPr>
          <p:cNvPr id="29" name="四角形: 角を丸くする 28">
            <a:extLst>
              <a:ext uri="{FF2B5EF4-FFF2-40B4-BE49-F238E27FC236}">
                <a16:creationId xmlns:a16="http://schemas.microsoft.com/office/drawing/2014/main" id="{8F647DD4-C609-44FA-B11B-A8B307496AD2}"/>
              </a:ext>
            </a:extLst>
          </p:cNvPr>
          <p:cNvSpPr/>
          <p:nvPr/>
        </p:nvSpPr>
        <p:spPr>
          <a:xfrm>
            <a:off x="9305924" y="1412873"/>
            <a:ext cx="564092" cy="8149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500" dirty="0"/>
              <a:t>割賦金</a:t>
            </a:r>
          </a:p>
        </p:txBody>
      </p:sp>
      <p:sp>
        <p:nvSpPr>
          <p:cNvPr id="30" name="四角形: 角を丸くする 29">
            <a:extLst>
              <a:ext uri="{FF2B5EF4-FFF2-40B4-BE49-F238E27FC236}">
                <a16:creationId xmlns:a16="http://schemas.microsoft.com/office/drawing/2014/main" id="{E9979311-D448-4D58-9DD0-8103AEE2534C}"/>
              </a:ext>
            </a:extLst>
          </p:cNvPr>
          <p:cNvSpPr/>
          <p:nvPr/>
        </p:nvSpPr>
        <p:spPr>
          <a:xfrm>
            <a:off x="9305924" y="1509074"/>
            <a:ext cx="564092" cy="8149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500" dirty="0"/>
              <a:t>維持管理費</a:t>
            </a:r>
          </a:p>
        </p:txBody>
      </p:sp>
    </p:spTree>
    <p:extLst>
      <p:ext uri="{BB962C8B-B14F-4D97-AF65-F5344CB8AC3E}">
        <p14:creationId xmlns:p14="http://schemas.microsoft.com/office/powerpoint/2010/main" val="1532504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37E8C7-8198-4903-9DEA-A087B486AAEB}"/>
              </a:ext>
            </a:extLst>
          </p:cNvPr>
          <p:cNvSpPr>
            <a:spLocks noGrp="1"/>
          </p:cNvSpPr>
          <p:nvPr>
            <p:ph type="title"/>
          </p:nvPr>
        </p:nvSpPr>
        <p:spPr>
          <a:xfrm>
            <a:off x="638305" y="244474"/>
            <a:ext cx="8596668" cy="1043491"/>
          </a:xfrm>
        </p:spPr>
        <p:txBody>
          <a:bodyPr>
            <a:normAutofit fontScale="90000"/>
          </a:bodyPr>
          <a:lstStyle/>
          <a:p>
            <a:r>
              <a:rPr kumimoji="1" lang="ja-JP" altLang="en-US" dirty="0"/>
              <a:t>様式集にはないが必要な計算書</a:t>
            </a:r>
            <a:br>
              <a:rPr kumimoji="1" lang="en-US" altLang="ja-JP" dirty="0"/>
            </a:br>
            <a:r>
              <a:rPr kumimoji="1" lang="ja-JP" altLang="en-US" dirty="0"/>
              <a:t>１．建設期間中資金収支表（月次で作成要）</a:t>
            </a:r>
          </a:p>
        </p:txBody>
      </p:sp>
      <p:sp>
        <p:nvSpPr>
          <p:cNvPr id="3" name="スライド番号プレースホルダー 2">
            <a:extLst>
              <a:ext uri="{FF2B5EF4-FFF2-40B4-BE49-F238E27FC236}">
                <a16:creationId xmlns:a16="http://schemas.microsoft.com/office/drawing/2014/main" id="{52873BD4-512F-4256-8193-7DA065F52289}"/>
              </a:ext>
            </a:extLst>
          </p:cNvPr>
          <p:cNvSpPr>
            <a:spLocks noGrp="1"/>
          </p:cNvSpPr>
          <p:nvPr>
            <p:ph type="sldNum" sz="quarter" idx="12"/>
          </p:nvPr>
        </p:nvSpPr>
        <p:spPr/>
        <p:txBody>
          <a:bodyPr/>
          <a:lstStyle/>
          <a:p>
            <a:fld id="{8CBE0B6B-AA1C-4A08-8C69-36F95E8FD104}" type="slidenum">
              <a:rPr kumimoji="1" lang="ja-JP" altLang="en-US" smtClean="0"/>
              <a:t>19</a:t>
            </a:fld>
            <a:endParaRPr kumimoji="1" lang="ja-JP" altLang="en-US"/>
          </a:p>
        </p:txBody>
      </p:sp>
      <p:pic>
        <p:nvPicPr>
          <p:cNvPr id="4" name="図 3">
            <a:extLst>
              <a:ext uri="{FF2B5EF4-FFF2-40B4-BE49-F238E27FC236}">
                <a16:creationId xmlns:a16="http://schemas.microsoft.com/office/drawing/2014/main" id="{7F1774BC-4200-4393-B853-97BB33DD11D0}"/>
              </a:ext>
            </a:extLst>
          </p:cNvPr>
          <p:cNvPicPr>
            <a:picLocks noChangeAspect="1"/>
          </p:cNvPicPr>
          <p:nvPr/>
        </p:nvPicPr>
        <p:blipFill>
          <a:blip r:embed="rId2"/>
          <a:stretch>
            <a:fillRect/>
          </a:stretch>
        </p:blipFill>
        <p:spPr>
          <a:xfrm>
            <a:off x="256478" y="1354380"/>
            <a:ext cx="11478322" cy="3484976"/>
          </a:xfrm>
          <a:prstGeom prst="rect">
            <a:avLst/>
          </a:prstGeom>
        </p:spPr>
      </p:pic>
      <p:sp>
        <p:nvSpPr>
          <p:cNvPr id="5" name="正方形/長方形 4">
            <a:extLst>
              <a:ext uri="{FF2B5EF4-FFF2-40B4-BE49-F238E27FC236}">
                <a16:creationId xmlns:a16="http://schemas.microsoft.com/office/drawing/2014/main" id="{43E23D22-9712-450A-9632-212E491C2E6F}"/>
              </a:ext>
            </a:extLst>
          </p:cNvPr>
          <p:cNvSpPr/>
          <p:nvPr/>
        </p:nvSpPr>
        <p:spPr>
          <a:xfrm>
            <a:off x="4008864" y="4956717"/>
            <a:ext cx="7688766" cy="165680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a:t>この期間、</a:t>
            </a:r>
            <a:r>
              <a:rPr kumimoji="1" lang="en-US" altLang="ja-JP" dirty="0"/>
              <a:t>SPC</a:t>
            </a:r>
            <a:r>
              <a:rPr kumimoji="1" lang="ja-JP" altLang="en-US" dirty="0"/>
              <a:t>はまったく収入がない。</a:t>
            </a:r>
            <a:endParaRPr kumimoji="1" lang="en-US" altLang="ja-JP" dirty="0"/>
          </a:p>
          <a:p>
            <a:r>
              <a:rPr kumimoji="1" lang="ja-JP" altLang="en-US" dirty="0"/>
              <a:t>必要経費の支払原資の工夫が必要：いずれも優先融資で返済する</a:t>
            </a:r>
            <a:endParaRPr kumimoji="1" lang="en-US" altLang="ja-JP" dirty="0"/>
          </a:p>
          <a:p>
            <a:r>
              <a:rPr kumimoji="1" lang="en-US" altLang="ja-JP" dirty="0"/>
              <a:t>	</a:t>
            </a:r>
            <a:r>
              <a:rPr kumimoji="1" lang="ja-JP" altLang="en-US" dirty="0"/>
              <a:t>＋全額銀行から借り入れ</a:t>
            </a:r>
            <a:endParaRPr kumimoji="1" lang="en-US" altLang="ja-JP" dirty="0"/>
          </a:p>
          <a:p>
            <a:r>
              <a:rPr kumimoji="1" lang="en-US" altLang="ja-JP" dirty="0"/>
              <a:t>	</a:t>
            </a:r>
            <a:r>
              <a:rPr kumimoji="1" lang="ja-JP" altLang="en-US" dirty="0"/>
              <a:t>＋コンソーシアムメンバーからの劣後融資・無利子立替</a:t>
            </a:r>
            <a:endParaRPr kumimoji="1" lang="en-US" altLang="ja-JP" dirty="0"/>
          </a:p>
          <a:p>
            <a:r>
              <a:rPr kumimoji="1" lang="ja-JP" altLang="en-US" dirty="0"/>
              <a:t>建設期間中の融資金利の支払：銀行から</a:t>
            </a:r>
            <a:r>
              <a:rPr kumimoji="1" lang="en-US" altLang="ja-JP" dirty="0"/>
              <a:t>3</a:t>
            </a:r>
            <a:r>
              <a:rPr kumimoji="1" lang="ja-JP" altLang="en-US" dirty="0"/>
              <a:t>か月ごとの金利支払い要求</a:t>
            </a:r>
          </a:p>
        </p:txBody>
      </p:sp>
    </p:spTree>
    <p:extLst>
      <p:ext uri="{BB962C8B-B14F-4D97-AF65-F5344CB8AC3E}">
        <p14:creationId xmlns:p14="http://schemas.microsoft.com/office/powerpoint/2010/main" val="2775836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6A3CA5-A161-452B-9825-716C53B30358}"/>
              </a:ext>
            </a:extLst>
          </p:cNvPr>
          <p:cNvSpPr>
            <a:spLocks noGrp="1"/>
          </p:cNvSpPr>
          <p:nvPr>
            <p:ph type="title"/>
          </p:nvPr>
        </p:nvSpPr>
        <p:spPr>
          <a:xfrm>
            <a:off x="839788" y="365126"/>
            <a:ext cx="7750875" cy="731838"/>
          </a:xfrm>
        </p:spPr>
        <p:txBody>
          <a:bodyPr/>
          <a:lstStyle/>
          <a:p>
            <a:r>
              <a:rPr kumimoji="1" lang="ja-JP" altLang="en-US" dirty="0"/>
              <a:t>　　　　</a:t>
            </a:r>
            <a:r>
              <a:rPr kumimoji="1" lang="en-US" altLang="ja-JP" dirty="0"/>
              <a:t>10</a:t>
            </a:r>
            <a:r>
              <a:rPr kumimoji="1" lang="ja-JP" altLang="en-US" dirty="0"/>
              <a:t>回の内容</a:t>
            </a:r>
          </a:p>
        </p:txBody>
      </p:sp>
      <p:sp>
        <p:nvSpPr>
          <p:cNvPr id="12" name="コンテンツ プレースホルダー 6">
            <a:extLst>
              <a:ext uri="{FF2B5EF4-FFF2-40B4-BE49-F238E27FC236}">
                <a16:creationId xmlns:a16="http://schemas.microsoft.com/office/drawing/2014/main" id="{873D3D2C-B431-427E-9117-8EEB01E56546}"/>
              </a:ext>
            </a:extLst>
          </p:cNvPr>
          <p:cNvSpPr>
            <a:spLocks noGrp="1"/>
          </p:cNvSpPr>
          <p:nvPr>
            <p:ph sz="half" idx="2"/>
          </p:nvPr>
        </p:nvSpPr>
        <p:spPr>
          <a:xfrm>
            <a:off x="392516" y="1462089"/>
            <a:ext cx="5779684" cy="4727573"/>
          </a:xfrm>
        </p:spPr>
        <p:txBody>
          <a:bodyPr>
            <a:normAutofit/>
          </a:bodyPr>
          <a:lstStyle/>
          <a:p>
            <a:pPr marL="0" indent="0">
              <a:buNone/>
            </a:pPr>
            <a:r>
              <a:rPr lang="ja-JP" altLang="en-US" dirty="0"/>
              <a:t>第</a:t>
            </a:r>
            <a:r>
              <a:rPr lang="en-US" altLang="ja-JP" dirty="0"/>
              <a:t>1</a:t>
            </a:r>
            <a:r>
              <a:rPr lang="ja-JP" altLang="en-US" dirty="0"/>
              <a:t>回　チーム編成の要諦</a:t>
            </a:r>
            <a:endParaRPr lang="en-US" altLang="ja-JP" dirty="0"/>
          </a:p>
          <a:p>
            <a:pPr marL="0" indent="0">
              <a:buNone/>
            </a:pPr>
            <a:endParaRPr lang="en-US" altLang="ja-JP" dirty="0"/>
          </a:p>
          <a:p>
            <a:pPr marL="0" indent="0">
              <a:buNone/>
            </a:pPr>
            <a:r>
              <a:rPr lang="ja-JP" altLang="en-US" dirty="0"/>
              <a:t>第</a:t>
            </a:r>
            <a:r>
              <a:rPr lang="en-US" altLang="ja-JP" dirty="0"/>
              <a:t>2</a:t>
            </a:r>
            <a:r>
              <a:rPr lang="ja-JP" altLang="en-US" dirty="0"/>
              <a:t>回　チーム運営のプロセス　</a:t>
            </a:r>
            <a:endParaRPr lang="en-US" altLang="ja-JP" dirty="0"/>
          </a:p>
          <a:p>
            <a:pPr marL="0" indent="0">
              <a:buNone/>
            </a:pPr>
            <a:endParaRPr lang="en-US" altLang="ja-JP" sz="2400" dirty="0"/>
          </a:p>
          <a:p>
            <a:pPr marL="0" indent="0">
              <a:buNone/>
            </a:pPr>
            <a:r>
              <a:rPr lang="ja-JP" altLang="en-US" dirty="0"/>
              <a:t>第</a:t>
            </a:r>
            <a:r>
              <a:rPr lang="en-US" altLang="ja-JP" dirty="0"/>
              <a:t>3</a:t>
            </a:r>
            <a:r>
              <a:rPr lang="ja-JP" altLang="en-US" dirty="0"/>
              <a:t>回　提案作成の詳細</a:t>
            </a:r>
            <a:endParaRPr lang="en-US" altLang="ja-JP" dirty="0"/>
          </a:p>
          <a:p>
            <a:pPr marL="0" indent="0">
              <a:buNone/>
            </a:pPr>
            <a:endParaRPr lang="en-US" altLang="ja-JP" dirty="0"/>
          </a:p>
          <a:p>
            <a:pPr marL="0" indent="0">
              <a:buNone/>
            </a:pPr>
            <a:r>
              <a:rPr lang="ja-JP" altLang="en-US" dirty="0"/>
              <a:t>第</a:t>
            </a:r>
            <a:r>
              <a:rPr lang="en-US" altLang="ja-JP" dirty="0"/>
              <a:t>4</a:t>
            </a:r>
            <a:r>
              <a:rPr lang="ja-JP" altLang="en-US" dirty="0"/>
              <a:t>回　金融機関の選定・協議</a:t>
            </a:r>
            <a:endParaRPr lang="en-US" altLang="ja-JP" dirty="0"/>
          </a:p>
          <a:p>
            <a:pPr marL="0" indent="0">
              <a:buNone/>
            </a:pPr>
            <a:endParaRPr lang="en-US" altLang="ja-JP" dirty="0"/>
          </a:p>
          <a:p>
            <a:pPr marL="0" indent="0">
              <a:buNone/>
            </a:pPr>
            <a:r>
              <a:rPr lang="ja-JP" altLang="en-US" b="1" dirty="0"/>
              <a:t>第</a:t>
            </a:r>
            <a:r>
              <a:rPr lang="en-US" altLang="ja-JP" b="1" dirty="0"/>
              <a:t>5</a:t>
            </a:r>
            <a:r>
              <a:rPr lang="ja-JP" altLang="en-US" b="1" dirty="0"/>
              <a:t>回　審査委員会と審査</a:t>
            </a:r>
          </a:p>
        </p:txBody>
      </p:sp>
      <p:sp>
        <p:nvSpPr>
          <p:cNvPr id="9" name="コンテンツ プレースホルダー 8">
            <a:extLst>
              <a:ext uri="{FF2B5EF4-FFF2-40B4-BE49-F238E27FC236}">
                <a16:creationId xmlns:a16="http://schemas.microsoft.com/office/drawing/2014/main" id="{2E9C8D53-EF85-4582-82D3-F28C84674C01}"/>
              </a:ext>
            </a:extLst>
          </p:cNvPr>
          <p:cNvSpPr>
            <a:spLocks noGrp="1"/>
          </p:cNvSpPr>
          <p:nvPr>
            <p:ph sz="quarter" idx="4"/>
          </p:nvPr>
        </p:nvSpPr>
        <p:spPr>
          <a:xfrm>
            <a:off x="3980986" y="1539241"/>
            <a:ext cx="6117187" cy="4727574"/>
          </a:xfrm>
        </p:spPr>
        <p:txBody>
          <a:bodyPr>
            <a:normAutofit/>
          </a:bodyPr>
          <a:lstStyle/>
          <a:p>
            <a:pPr marL="0" indent="0">
              <a:buNone/>
            </a:pPr>
            <a:r>
              <a:rPr lang="ja-JP" altLang="en-US" dirty="0">
                <a:solidFill>
                  <a:schemeClr val="tx1"/>
                </a:solidFill>
              </a:rPr>
              <a:t>第</a:t>
            </a:r>
            <a:r>
              <a:rPr lang="en-US" altLang="ja-JP" dirty="0">
                <a:solidFill>
                  <a:schemeClr val="tx1"/>
                </a:solidFill>
              </a:rPr>
              <a:t>6</a:t>
            </a:r>
            <a:r>
              <a:rPr lang="ja-JP" altLang="en-US" dirty="0">
                <a:solidFill>
                  <a:schemeClr val="tx1"/>
                </a:solidFill>
              </a:rPr>
              <a:t>回　提案の方向・コンセプト</a:t>
            </a:r>
            <a:endParaRPr lang="en-US" altLang="ja-JP" dirty="0">
              <a:solidFill>
                <a:schemeClr val="tx1"/>
              </a:solidFill>
            </a:endParaRPr>
          </a:p>
          <a:p>
            <a:pPr marL="0" indent="0">
              <a:buNone/>
            </a:pPr>
            <a:endParaRPr lang="en-US" altLang="ja-JP" dirty="0"/>
          </a:p>
          <a:p>
            <a:pPr marL="0" indent="0">
              <a:buNone/>
            </a:pPr>
            <a:r>
              <a:rPr lang="ja-JP" altLang="en-US" sz="2800" b="1" dirty="0">
                <a:solidFill>
                  <a:schemeClr val="accent5"/>
                </a:solidFill>
              </a:rPr>
              <a:t>第</a:t>
            </a:r>
            <a:r>
              <a:rPr lang="en-US" altLang="ja-JP" sz="2800" b="1" dirty="0">
                <a:solidFill>
                  <a:schemeClr val="accent5"/>
                </a:solidFill>
              </a:rPr>
              <a:t>7</a:t>
            </a:r>
            <a:r>
              <a:rPr lang="ja-JP" altLang="en-US" sz="2800" b="1" dirty="0">
                <a:solidFill>
                  <a:schemeClr val="accent5"/>
                </a:solidFill>
              </a:rPr>
              <a:t>回　提案金額の成り立ち</a:t>
            </a:r>
            <a:endParaRPr lang="en-US" altLang="ja-JP" sz="2800" b="1" dirty="0">
              <a:solidFill>
                <a:schemeClr val="accent5"/>
              </a:solidFill>
            </a:endParaRPr>
          </a:p>
          <a:p>
            <a:pPr marL="0" indent="0">
              <a:buNone/>
            </a:pPr>
            <a:endParaRPr lang="en-US" altLang="ja-JP" dirty="0"/>
          </a:p>
          <a:p>
            <a:pPr marL="0" indent="0">
              <a:buNone/>
            </a:pPr>
            <a:r>
              <a:rPr lang="ja-JP" altLang="en-US" dirty="0"/>
              <a:t>第</a:t>
            </a:r>
            <a:r>
              <a:rPr lang="en-US" altLang="ja-JP" dirty="0"/>
              <a:t>8</a:t>
            </a:r>
            <a:r>
              <a:rPr lang="ja-JP" altLang="en-US" dirty="0"/>
              <a:t>回　提案書作成コンセプト</a:t>
            </a:r>
            <a:endParaRPr lang="en-US" altLang="ja-JP" dirty="0"/>
          </a:p>
          <a:p>
            <a:pPr marL="0" indent="0">
              <a:buNone/>
            </a:pPr>
            <a:endParaRPr lang="en-US" altLang="ja-JP" dirty="0"/>
          </a:p>
          <a:p>
            <a:pPr marL="0" indent="0">
              <a:buNone/>
            </a:pPr>
            <a:r>
              <a:rPr lang="ja-JP" altLang="en-US" dirty="0"/>
              <a:t>第</a:t>
            </a:r>
            <a:r>
              <a:rPr lang="en-US" altLang="ja-JP" dirty="0"/>
              <a:t>9</a:t>
            </a:r>
            <a:r>
              <a:rPr lang="ja-JP" altLang="en-US" dirty="0"/>
              <a:t>回　プレゼンテーション</a:t>
            </a:r>
            <a:endParaRPr lang="en-US" altLang="ja-JP" dirty="0"/>
          </a:p>
          <a:p>
            <a:pPr marL="0" indent="0">
              <a:buNone/>
            </a:pPr>
            <a:endParaRPr lang="en-US" altLang="ja-JP" dirty="0"/>
          </a:p>
          <a:p>
            <a:pPr marL="0" indent="0">
              <a:buNone/>
            </a:pPr>
            <a:r>
              <a:rPr lang="ja-JP" altLang="en-US" dirty="0"/>
              <a:t>第</a:t>
            </a:r>
            <a:r>
              <a:rPr lang="en-US" altLang="ja-JP" dirty="0"/>
              <a:t>10</a:t>
            </a:r>
            <a:r>
              <a:rPr lang="ja-JP" altLang="en-US" dirty="0"/>
              <a:t>回　</a:t>
            </a:r>
            <a:r>
              <a:rPr lang="en-US" altLang="ja-JP" dirty="0"/>
              <a:t>SPC</a:t>
            </a:r>
            <a:r>
              <a:rPr lang="ja-JP" altLang="en-US" dirty="0"/>
              <a:t>の経営</a:t>
            </a:r>
          </a:p>
        </p:txBody>
      </p:sp>
      <p:sp>
        <p:nvSpPr>
          <p:cNvPr id="11" name="スライド番号プレースホルダー 10">
            <a:extLst>
              <a:ext uri="{FF2B5EF4-FFF2-40B4-BE49-F238E27FC236}">
                <a16:creationId xmlns:a16="http://schemas.microsoft.com/office/drawing/2014/main" id="{F61FBBE1-224D-4819-A7F1-F1DA8D4097DE}"/>
              </a:ext>
            </a:extLst>
          </p:cNvPr>
          <p:cNvSpPr>
            <a:spLocks noGrp="1"/>
          </p:cNvSpPr>
          <p:nvPr>
            <p:ph type="sldNum" sz="quarter" idx="12"/>
          </p:nvPr>
        </p:nvSpPr>
        <p:spPr/>
        <p:txBody>
          <a:bodyPr/>
          <a:lstStyle/>
          <a:p>
            <a:fld id="{8CBE0B6B-AA1C-4A08-8C69-36F95E8FD104}" type="slidenum">
              <a:rPr kumimoji="1" lang="ja-JP" altLang="en-US" smtClean="0"/>
              <a:t>2</a:t>
            </a:fld>
            <a:endParaRPr kumimoji="1" lang="ja-JP" altLang="en-US"/>
          </a:p>
        </p:txBody>
      </p:sp>
    </p:spTree>
    <p:extLst>
      <p:ext uri="{BB962C8B-B14F-4D97-AF65-F5344CB8AC3E}">
        <p14:creationId xmlns:p14="http://schemas.microsoft.com/office/powerpoint/2010/main" val="2903762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37E8C7-8198-4903-9DEA-A087B486AAEB}"/>
              </a:ext>
            </a:extLst>
          </p:cNvPr>
          <p:cNvSpPr>
            <a:spLocks noGrp="1"/>
          </p:cNvSpPr>
          <p:nvPr>
            <p:ph type="title"/>
          </p:nvPr>
        </p:nvSpPr>
        <p:spPr>
          <a:xfrm>
            <a:off x="638305" y="244475"/>
            <a:ext cx="8596668" cy="911872"/>
          </a:xfrm>
        </p:spPr>
        <p:txBody>
          <a:bodyPr>
            <a:noAutofit/>
          </a:bodyPr>
          <a:lstStyle/>
          <a:p>
            <a:r>
              <a:rPr kumimoji="1" lang="ja-JP" altLang="en-US" sz="2800" dirty="0"/>
              <a:t>様式集にはないが必要な計算書</a:t>
            </a:r>
            <a:br>
              <a:rPr kumimoji="1" lang="en-US" altLang="ja-JP" sz="2800" dirty="0"/>
            </a:br>
            <a:r>
              <a:rPr kumimoji="1" lang="ja-JP" altLang="en-US" sz="2800" dirty="0"/>
              <a:t>２．銀行返済額の計算書</a:t>
            </a:r>
          </a:p>
        </p:txBody>
      </p:sp>
      <p:sp>
        <p:nvSpPr>
          <p:cNvPr id="3" name="スライド番号プレースホルダー 2">
            <a:extLst>
              <a:ext uri="{FF2B5EF4-FFF2-40B4-BE49-F238E27FC236}">
                <a16:creationId xmlns:a16="http://schemas.microsoft.com/office/drawing/2014/main" id="{52873BD4-512F-4256-8193-7DA065F52289}"/>
              </a:ext>
            </a:extLst>
          </p:cNvPr>
          <p:cNvSpPr>
            <a:spLocks noGrp="1"/>
          </p:cNvSpPr>
          <p:nvPr>
            <p:ph type="sldNum" sz="quarter" idx="12"/>
          </p:nvPr>
        </p:nvSpPr>
        <p:spPr/>
        <p:txBody>
          <a:bodyPr/>
          <a:lstStyle/>
          <a:p>
            <a:fld id="{8CBE0B6B-AA1C-4A08-8C69-36F95E8FD104}" type="slidenum">
              <a:rPr kumimoji="1" lang="ja-JP" altLang="en-US" smtClean="0"/>
              <a:t>20</a:t>
            </a:fld>
            <a:endParaRPr kumimoji="1" lang="ja-JP" altLang="en-US"/>
          </a:p>
        </p:txBody>
      </p:sp>
      <p:sp>
        <p:nvSpPr>
          <p:cNvPr id="5" name="正方形/長方形 4">
            <a:extLst>
              <a:ext uri="{FF2B5EF4-FFF2-40B4-BE49-F238E27FC236}">
                <a16:creationId xmlns:a16="http://schemas.microsoft.com/office/drawing/2014/main" id="{43E23D22-9712-450A-9632-212E491C2E6F}"/>
              </a:ext>
            </a:extLst>
          </p:cNvPr>
          <p:cNvSpPr/>
          <p:nvPr/>
        </p:nvSpPr>
        <p:spPr>
          <a:xfrm>
            <a:off x="3531116" y="4839629"/>
            <a:ext cx="8290932" cy="165680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a:t>基準金利</a:t>
            </a:r>
            <a:endParaRPr kumimoji="1" lang="en-US" altLang="ja-JP" dirty="0"/>
          </a:p>
          <a:p>
            <a:r>
              <a:rPr kumimoji="1" lang="ja-JP" altLang="en-US" dirty="0"/>
              <a:t>提案金額を計算するためと、実際に受け取り、返済する金利は違う</a:t>
            </a:r>
            <a:endParaRPr kumimoji="1" lang="en-US" altLang="ja-JP" dirty="0"/>
          </a:p>
          <a:p>
            <a:r>
              <a:rPr kumimoji="1" lang="ja-JP" altLang="en-US" dirty="0"/>
              <a:t>返済金額</a:t>
            </a:r>
            <a:endParaRPr kumimoji="1" lang="en-US" altLang="ja-JP" dirty="0"/>
          </a:p>
          <a:p>
            <a:r>
              <a:rPr kumimoji="1" lang="en-US" altLang="ja-JP" dirty="0"/>
              <a:t>SPC</a:t>
            </a:r>
            <a:r>
              <a:rPr kumimoji="1" lang="ja-JP" altLang="en-US" dirty="0"/>
              <a:t>が自治体から受け取る割賦返済金額と</a:t>
            </a:r>
            <a:r>
              <a:rPr kumimoji="1" lang="en-US" altLang="ja-JP" dirty="0"/>
              <a:t>SPC</a:t>
            </a:r>
            <a:r>
              <a:rPr kumimoji="1" lang="ja-JP" altLang="en-US" dirty="0"/>
              <a:t>が銀行に返済する金額は違う</a:t>
            </a:r>
            <a:endParaRPr kumimoji="1" lang="en-US" altLang="ja-JP" dirty="0"/>
          </a:p>
          <a:p>
            <a:r>
              <a:rPr kumimoji="1" lang="ja-JP" altLang="en-US" dirty="0"/>
              <a:t>この融資額に割賦分の消費税支払いが含まれている。</a:t>
            </a:r>
          </a:p>
        </p:txBody>
      </p:sp>
      <p:pic>
        <p:nvPicPr>
          <p:cNvPr id="6" name="図 5">
            <a:extLst>
              <a:ext uri="{FF2B5EF4-FFF2-40B4-BE49-F238E27FC236}">
                <a16:creationId xmlns:a16="http://schemas.microsoft.com/office/drawing/2014/main" id="{E5A2119E-F58E-4C9B-A362-CDA28F066148}"/>
              </a:ext>
            </a:extLst>
          </p:cNvPr>
          <p:cNvPicPr>
            <a:picLocks noChangeAspect="1"/>
          </p:cNvPicPr>
          <p:nvPr/>
        </p:nvPicPr>
        <p:blipFill>
          <a:blip r:embed="rId2"/>
          <a:stretch>
            <a:fillRect/>
          </a:stretch>
        </p:blipFill>
        <p:spPr>
          <a:xfrm>
            <a:off x="258749" y="1099737"/>
            <a:ext cx="7247467" cy="3666067"/>
          </a:xfrm>
          <a:prstGeom prst="rect">
            <a:avLst/>
          </a:prstGeom>
        </p:spPr>
      </p:pic>
      <p:pic>
        <p:nvPicPr>
          <p:cNvPr id="7" name="図 6">
            <a:extLst>
              <a:ext uri="{FF2B5EF4-FFF2-40B4-BE49-F238E27FC236}">
                <a16:creationId xmlns:a16="http://schemas.microsoft.com/office/drawing/2014/main" id="{1EDFC103-833C-4C1B-A8AA-CFD34333A047}"/>
              </a:ext>
            </a:extLst>
          </p:cNvPr>
          <p:cNvPicPr>
            <a:picLocks noChangeAspect="1"/>
          </p:cNvPicPr>
          <p:nvPr/>
        </p:nvPicPr>
        <p:blipFill>
          <a:blip r:embed="rId3"/>
          <a:stretch>
            <a:fillRect/>
          </a:stretch>
        </p:blipFill>
        <p:spPr>
          <a:xfrm>
            <a:off x="7952781" y="1287965"/>
            <a:ext cx="3869267" cy="3500967"/>
          </a:xfrm>
          <a:prstGeom prst="rect">
            <a:avLst/>
          </a:prstGeom>
        </p:spPr>
      </p:pic>
      <p:sp>
        <p:nvSpPr>
          <p:cNvPr id="8" name="正方形/長方形 7">
            <a:extLst>
              <a:ext uri="{FF2B5EF4-FFF2-40B4-BE49-F238E27FC236}">
                <a16:creationId xmlns:a16="http://schemas.microsoft.com/office/drawing/2014/main" id="{CA88B259-77D4-4A83-B397-3A4F27BC2550}"/>
              </a:ext>
            </a:extLst>
          </p:cNvPr>
          <p:cNvSpPr/>
          <p:nvPr/>
        </p:nvSpPr>
        <p:spPr>
          <a:xfrm>
            <a:off x="7281437" y="1412824"/>
            <a:ext cx="4651814" cy="100360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返済が年</a:t>
            </a:r>
            <a:r>
              <a:rPr kumimoji="1" lang="en-US" altLang="ja-JP" dirty="0"/>
              <a:t>2</a:t>
            </a:r>
            <a:r>
              <a:rPr kumimoji="1" lang="ja-JP" altLang="en-US" dirty="0"/>
              <a:t>回、</a:t>
            </a:r>
            <a:r>
              <a:rPr kumimoji="1" lang="en-US" altLang="ja-JP" dirty="0"/>
              <a:t>4</a:t>
            </a:r>
            <a:r>
              <a:rPr kumimoji="1" lang="ja-JP" altLang="en-US" dirty="0"/>
              <a:t>回の場合は、</a:t>
            </a:r>
            <a:r>
              <a:rPr kumimoji="1" lang="en-US" altLang="ja-JP" dirty="0"/>
              <a:t>60</a:t>
            </a:r>
            <a:r>
              <a:rPr kumimoji="1" lang="ja-JP" altLang="en-US" dirty="0"/>
              <a:t>回、</a:t>
            </a:r>
            <a:r>
              <a:rPr kumimoji="1" lang="en-US" altLang="ja-JP" dirty="0"/>
              <a:t>120</a:t>
            </a:r>
            <a:r>
              <a:rPr kumimoji="1" lang="ja-JP" altLang="en-US" dirty="0"/>
              <a:t>回の返済計算表作成</a:t>
            </a:r>
            <a:endParaRPr kumimoji="1" lang="en-US" altLang="ja-JP" dirty="0"/>
          </a:p>
          <a:p>
            <a:pPr algn="ctr"/>
            <a:r>
              <a:rPr kumimoji="1" lang="ja-JP" altLang="en-US" dirty="0"/>
              <a:t>金利を</a:t>
            </a:r>
            <a:r>
              <a:rPr kumimoji="1" lang="en-US" altLang="ja-JP" dirty="0"/>
              <a:t>1/2,1/4</a:t>
            </a:r>
            <a:r>
              <a:rPr kumimoji="1" lang="ja-JP" altLang="en-US" dirty="0"/>
              <a:t>にして計算する</a:t>
            </a:r>
          </a:p>
        </p:txBody>
      </p:sp>
    </p:spTree>
    <p:extLst>
      <p:ext uri="{BB962C8B-B14F-4D97-AF65-F5344CB8AC3E}">
        <p14:creationId xmlns:p14="http://schemas.microsoft.com/office/powerpoint/2010/main" val="38359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BF27DA-6CC5-4073-87DF-BA2612027271}"/>
              </a:ext>
            </a:extLst>
          </p:cNvPr>
          <p:cNvSpPr>
            <a:spLocks noGrp="1"/>
          </p:cNvSpPr>
          <p:nvPr>
            <p:ph type="title"/>
          </p:nvPr>
        </p:nvSpPr>
        <p:spPr>
          <a:xfrm>
            <a:off x="432007" y="347546"/>
            <a:ext cx="8596668" cy="550127"/>
          </a:xfrm>
        </p:spPr>
        <p:txBody>
          <a:bodyPr>
            <a:normAutofit fontScale="90000"/>
          </a:bodyPr>
          <a:lstStyle/>
          <a:p>
            <a:r>
              <a:rPr kumimoji="1" lang="ja-JP" altLang="en-US" dirty="0"/>
              <a:t>提案金額の算定</a:t>
            </a:r>
          </a:p>
        </p:txBody>
      </p:sp>
      <p:sp>
        <p:nvSpPr>
          <p:cNvPr id="3" name="スライド番号プレースホルダー 2">
            <a:extLst>
              <a:ext uri="{FF2B5EF4-FFF2-40B4-BE49-F238E27FC236}">
                <a16:creationId xmlns:a16="http://schemas.microsoft.com/office/drawing/2014/main" id="{1B8DF63D-60B6-41CA-AF4B-D5480F324E7F}"/>
              </a:ext>
            </a:extLst>
          </p:cNvPr>
          <p:cNvSpPr>
            <a:spLocks noGrp="1"/>
          </p:cNvSpPr>
          <p:nvPr>
            <p:ph type="sldNum" sz="quarter" idx="12"/>
          </p:nvPr>
        </p:nvSpPr>
        <p:spPr/>
        <p:txBody>
          <a:bodyPr/>
          <a:lstStyle/>
          <a:p>
            <a:fld id="{8CBE0B6B-AA1C-4A08-8C69-36F95E8FD104}" type="slidenum">
              <a:rPr kumimoji="1" lang="ja-JP" altLang="en-US" smtClean="0"/>
              <a:t>21</a:t>
            </a:fld>
            <a:endParaRPr kumimoji="1" lang="ja-JP" altLang="en-US"/>
          </a:p>
        </p:txBody>
      </p:sp>
      <p:sp>
        <p:nvSpPr>
          <p:cNvPr id="4" name="四角形: 角を丸くする 3">
            <a:extLst>
              <a:ext uri="{FF2B5EF4-FFF2-40B4-BE49-F238E27FC236}">
                <a16:creationId xmlns:a16="http://schemas.microsoft.com/office/drawing/2014/main" id="{AC7867CF-4C26-4413-9CD9-FECA37381324}"/>
              </a:ext>
            </a:extLst>
          </p:cNvPr>
          <p:cNvSpPr/>
          <p:nvPr/>
        </p:nvSpPr>
        <p:spPr>
          <a:xfrm>
            <a:off x="624468" y="1137424"/>
            <a:ext cx="10861288" cy="428206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endParaRPr kumimoji="1" lang="en-US" altLang="ja-JP" dirty="0"/>
          </a:p>
          <a:p>
            <a:endParaRPr kumimoji="1" lang="en-US" altLang="ja-JP" dirty="0"/>
          </a:p>
          <a:p>
            <a:r>
              <a:rPr kumimoji="1" lang="ja-JP" altLang="en-US" dirty="0"/>
              <a:t>長期収支表から計算する。</a:t>
            </a:r>
            <a:endParaRPr kumimoji="1" lang="en-US" altLang="ja-JP" dirty="0"/>
          </a:p>
          <a:p>
            <a:endParaRPr kumimoji="1" lang="en-US" altLang="ja-JP" dirty="0"/>
          </a:p>
          <a:p>
            <a:endParaRPr kumimoji="1" lang="en-US" altLang="ja-JP" dirty="0"/>
          </a:p>
          <a:p>
            <a:r>
              <a:rPr kumimoji="1" lang="ja-JP" altLang="en-US" dirty="0"/>
              <a:t>施設整備費（初期投資額）（いわゆるサービス対価</a:t>
            </a:r>
            <a:r>
              <a:rPr kumimoji="1" lang="en-US" altLang="ja-JP" dirty="0"/>
              <a:t>A</a:t>
            </a:r>
            <a:r>
              <a:rPr kumimoji="1" lang="ja-JP" altLang="en-US" dirty="0"/>
              <a:t>）①＋②</a:t>
            </a:r>
            <a:endParaRPr kumimoji="1" lang="en-US" altLang="ja-JP" dirty="0"/>
          </a:p>
          <a:p>
            <a:r>
              <a:rPr kumimoji="1" lang="en-US" altLang="ja-JP" dirty="0"/>
              <a:t>	</a:t>
            </a:r>
            <a:r>
              <a:rPr kumimoji="1" lang="ja-JP" altLang="en-US" dirty="0"/>
              <a:t>①交付金額＋交付金額に対する消費税</a:t>
            </a:r>
            <a:endParaRPr kumimoji="1" lang="en-US" altLang="ja-JP" dirty="0"/>
          </a:p>
          <a:p>
            <a:r>
              <a:rPr kumimoji="1" lang="en-US" altLang="ja-JP" dirty="0"/>
              <a:t>				</a:t>
            </a:r>
            <a:r>
              <a:rPr kumimoji="1" lang="ja-JP" altLang="en-US" dirty="0"/>
              <a:t>交付金額算定対象額のうち金利など消費税の対象にならないものを除いて計算）</a:t>
            </a:r>
            <a:endParaRPr kumimoji="1" lang="en-US" altLang="ja-JP" dirty="0"/>
          </a:p>
          <a:p>
            <a:endParaRPr kumimoji="1" lang="en-US" altLang="ja-JP" dirty="0"/>
          </a:p>
          <a:p>
            <a:endParaRPr kumimoji="1" lang="en-US" altLang="ja-JP" dirty="0"/>
          </a:p>
          <a:p>
            <a:r>
              <a:rPr kumimoji="1" lang="en-US" altLang="ja-JP" dirty="0"/>
              <a:t>	</a:t>
            </a:r>
            <a:r>
              <a:rPr kumimoji="1" lang="ja-JP" altLang="en-US" dirty="0"/>
              <a:t>②割賦金自治体支払い額</a:t>
            </a:r>
            <a:r>
              <a:rPr kumimoji="1" lang="en-US" altLang="ja-JP" dirty="0"/>
              <a:t>	</a:t>
            </a:r>
            <a:r>
              <a:rPr kumimoji="1" lang="ja-JP" altLang="en-US" dirty="0"/>
              <a:t>（消費税は優先融資に含まれていて割賦返済に含まれているので</a:t>
            </a:r>
            <a:endParaRPr kumimoji="1" lang="en-US" altLang="ja-JP" dirty="0"/>
          </a:p>
          <a:p>
            <a:r>
              <a:rPr kumimoji="1" lang="en-US" altLang="ja-JP" dirty="0"/>
              <a:t>							</a:t>
            </a:r>
            <a:r>
              <a:rPr kumimoji="1" lang="ja-JP" altLang="en-US" dirty="0"/>
              <a:t>　消費税の計算は不要）</a:t>
            </a:r>
            <a:endParaRPr kumimoji="1" lang="en-US" altLang="ja-JP" dirty="0"/>
          </a:p>
          <a:p>
            <a:r>
              <a:rPr kumimoji="1" lang="en-US" altLang="ja-JP" dirty="0"/>
              <a:t>		</a:t>
            </a:r>
          </a:p>
          <a:p>
            <a:endParaRPr kumimoji="1" lang="en-US" altLang="ja-JP" dirty="0"/>
          </a:p>
          <a:p>
            <a:r>
              <a:rPr kumimoji="1" lang="ja-JP" altLang="en-US" dirty="0"/>
              <a:t>維持管理費（いわゆるサービス対価</a:t>
            </a:r>
            <a:r>
              <a:rPr kumimoji="1" lang="en-US" altLang="ja-JP" dirty="0"/>
              <a:t>B</a:t>
            </a:r>
            <a:r>
              <a:rPr kumimoji="1" lang="ja-JP" altLang="en-US" dirty="0"/>
              <a:t>）</a:t>
            </a:r>
            <a:endParaRPr kumimoji="1" lang="en-US" altLang="ja-JP" dirty="0"/>
          </a:p>
          <a:p>
            <a:r>
              <a:rPr kumimoji="1" lang="en-US" altLang="ja-JP" dirty="0"/>
              <a:t>	</a:t>
            </a:r>
            <a:r>
              <a:rPr kumimoji="1" lang="ja-JP" altLang="en-US" dirty="0"/>
              <a:t>維持管理運営費＋維持管理運営費消費税</a:t>
            </a:r>
            <a:endParaRPr kumimoji="1"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1920920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B0E40BE-4462-47B5-8F70-8CC7811A4A56}"/>
              </a:ext>
            </a:extLst>
          </p:cNvPr>
          <p:cNvSpPr>
            <a:spLocks noGrp="1"/>
          </p:cNvSpPr>
          <p:nvPr>
            <p:ph type="title"/>
          </p:nvPr>
        </p:nvSpPr>
        <p:spPr>
          <a:xfrm>
            <a:off x="677334" y="609600"/>
            <a:ext cx="8596668" cy="578005"/>
          </a:xfrm>
        </p:spPr>
        <p:txBody>
          <a:bodyPr>
            <a:normAutofit fontScale="90000"/>
          </a:bodyPr>
          <a:lstStyle/>
          <a:p>
            <a:r>
              <a:rPr lang="ja-JP" altLang="en-US" dirty="0"/>
              <a:t>算定金額が予定価格をオーバーしたら</a:t>
            </a:r>
          </a:p>
        </p:txBody>
      </p:sp>
      <p:sp>
        <p:nvSpPr>
          <p:cNvPr id="5" name="コンテンツ プレースホルダー 4">
            <a:extLst>
              <a:ext uri="{FF2B5EF4-FFF2-40B4-BE49-F238E27FC236}">
                <a16:creationId xmlns:a16="http://schemas.microsoft.com/office/drawing/2014/main" id="{FED59C5F-44A2-44B7-8AB9-8EB0ADF963C4}"/>
              </a:ext>
            </a:extLst>
          </p:cNvPr>
          <p:cNvSpPr>
            <a:spLocks noGrp="1"/>
          </p:cNvSpPr>
          <p:nvPr>
            <p:ph idx="1"/>
          </p:nvPr>
        </p:nvSpPr>
        <p:spPr>
          <a:xfrm>
            <a:off x="1998754" y="1483113"/>
            <a:ext cx="7913330" cy="5151863"/>
          </a:xfrm>
        </p:spPr>
        <p:txBody>
          <a:bodyPr>
            <a:normAutofit lnSpcReduction="10000"/>
          </a:bodyPr>
          <a:lstStyle/>
          <a:p>
            <a:r>
              <a:rPr lang="en-US" altLang="ja-JP" sz="2800" dirty="0"/>
              <a:t>DSCR</a:t>
            </a:r>
            <a:r>
              <a:rPr lang="ja-JP" altLang="en-US" sz="2800" dirty="0"/>
              <a:t>の低下（剰余金をぎりぎりに下げる）</a:t>
            </a:r>
            <a:endParaRPr lang="en-US" altLang="ja-JP" sz="2800" dirty="0"/>
          </a:p>
          <a:p>
            <a:r>
              <a:rPr lang="ja-JP" altLang="en-US" sz="2800" dirty="0"/>
              <a:t>各メンバーからの個別業務の減額を検討</a:t>
            </a:r>
            <a:endParaRPr lang="en-US" altLang="ja-JP" sz="2800" dirty="0"/>
          </a:p>
          <a:p>
            <a:pPr lvl="1"/>
            <a:r>
              <a:rPr lang="ja-JP" altLang="en-US" sz="2400" dirty="0"/>
              <a:t>ただ下げる（各社利益の定額）</a:t>
            </a:r>
            <a:endParaRPr lang="en-US" altLang="ja-JP" sz="2400" dirty="0"/>
          </a:p>
          <a:p>
            <a:pPr lvl="1"/>
            <a:r>
              <a:rPr lang="ja-JP" altLang="en-US" sz="2400" dirty="0"/>
              <a:t>設計変更や業務水準の見直しによる減額</a:t>
            </a:r>
            <a:endParaRPr lang="en-US" altLang="ja-JP" sz="2400" dirty="0"/>
          </a:p>
          <a:p>
            <a:r>
              <a:rPr lang="ja-JP" altLang="en-US" sz="2800" dirty="0"/>
              <a:t>銀行交渉の継続</a:t>
            </a:r>
            <a:endParaRPr lang="en-US" altLang="ja-JP" sz="2800" dirty="0"/>
          </a:p>
          <a:p>
            <a:pPr lvl="1"/>
            <a:r>
              <a:rPr lang="ja-JP" altLang="en-US" sz="2400" dirty="0"/>
              <a:t>アップフロントフィーの減額交渉</a:t>
            </a:r>
            <a:endParaRPr lang="en-US" altLang="ja-JP" sz="2400" dirty="0"/>
          </a:p>
          <a:p>
            <a:pPr lvl="1"/>
            <a:r>
              <a:rPr lang="ja-JP" altLang="en-US" sz="2400" dirty="0"/>
              <a:t>銀行スプレッドの減額調整</a:t>
            </a:r>
            <a:endParaRPr lang="en-US" altLang="ja-JP" sz="2400" dirty="0"/>
          </a:p>
          <a:p>
            <a:r>
              <a:rPr lang="ja-JP" altLang="en-US" sz="2800" dirty="0"/>
              <a:t>建設期間中融資の金利減額策</a:t>
            </a:r>
            <a:endParaRPr lang="en-US" altLang="ja-JP" sz="2800" dirty="0"/>
          </a:p>
          <a:p>
            <a:pPr lvl="1"/>
            <a:r>
              <a:rPr lang="ja-JP" altLang="en-US" sz="2400" dirty="0"/>
              <a:t>メンバーによる立替、無利子劣後融資などの検討</a:t>
            </a:r>
            <a:endParaRPr lang="en-US" altLang="ja-JP" sz="2400" dirty="0"/>
          </a:p>
          <a:p>
            <a:r>
              <a:rPr lang="en-US" altLang="ja-JP" sz="2800" dirty="0"/>
              <a:t>SPC</a:t>
            </a:r>
            <a:r>
              <a:rPr lang="ja-JP" altLang="en-US" sz="2800" dirty="0"/>
              <a:t>経費の削減策</a:t>
            </a:r>
          </a:p>
        </p:txBody>
      </p:sp>
      <p:sp>
        <p:nvSpPr>
          <p:cNvPr id="3" name="スライド番号プレースホルダー 2">
            <a:extLst>
              <a:ext uri="{FF2B5EF4-FFF2-40B4-BE49-F238E27FC236}">
                <a16:creationId xmlns:a16="http://schemas.microsoft.com/office/drawing/2014/main" id="{05797FE2-3CA9-4F44-A45C-E2572E0C1D1E}"/>
              </a:ext>
            </a:extLst>
          </p:cNvPr>
          <p:cNvSpPr>
            <a:spLocks noGrp="1"/>
          </p:cNvSpPr>
          <p:nvPr>
            <p:ph type="sldNum" sz="quarter" idx="12"/>
          </p:nvPr>
        </p:nvSpPr>
        <p:spPr/>
        <p:txBody>
          <a:bodyPr/>
          <a:lstStyle/>
          <a:p>
            <a:fld id="{8CBE0B6B-AA1C-4A08-8C69-36F95E8FD104}" type="slidenum">
              <a:rPr kumimoji="1" lang="ja-JP" altLang="en-US" smtClean="0"/>
              <a:t>22</a:t>
            </a:fld>
            <a:endParaRPr kumimoji="1" lang="ja-JP" altLang="en-US"/>
          </a:p>
        </p:txBody>
      </p:sp>
    </p:spTree>
    <p:extLst>
      <p:ext uri="{BB962C8B-B14F-4D97-AF65-F5344CB8AC3E}">
        <p14:creationId xmlns:p14="http://schemas.microsoft.com/office/powerpoint/2010/main" val="3196010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3CFB9AA-AEBB-44F2-AAA9-9E1C27AC736B}"/>
              </a:ext>
            </a:extLst>
          </p:cNvPr>
          <p:cNvSpPr>
            <a:spLocks noGrp="1"/>
          </p:cNvSpPr>
          <p:nvPr>
            <p:ph type="title"/>
          </p:nvPr>
        </p:nvSpPr>
        <p:spPr/>
        <p:txBody>
          <a:bodyPr/>
          <a:lstStyle/>
          <a:p>
            <a:r>
              <a:rPr lang="ja-JP" altLang="en-US" dirty="0"/>
              <a:t>簡単な例：酒田港湾整備</a:t>
            </a:r>
          </a:p>
        </p:txBody>
      </p:sp>
      <p:sp>
        <p:nvSpPr>
          <p:cNvPr id="5" name="テキスト プレースホルダー 4">
            <a:extLst>
              <a:ext uri="{FF2B5EF4-FFF2-40B4-BE49-F238E27FC236}">
                <a16:creationId xmlns:a16="http://schemas.microsoft.com/office/drawing/2014/main" id="{C60692D4-9B46-4703-9D71-9674BB34B2DF}"/>
              </a:ext>
            </a:extLst>
          </p:cNvPr>
          <p:cNvSpPr>
            <a:spLocks noGrp="1"/>
          </p:cNvSpPr>
          <p:nvPr>
            <p:ph type="body" idx="1"/>
          </p:nvPr>
        </p:nvSpPr>
        <p:spPr/>
        <p:txBody>
          <a:bodyPr/>
          <a:lstStyle/>
          <a:p>
            <a:endParaRPr lang="ja-JP" altLang="en-US"/>
          </a:p>
        </p:txBody>
      </p:sp>
      <p:sp>
        <p:nvSpPr>
          <p:cNvPr id="3" name="スライド番号プレースホルダー 2">
            <a:extLst>
              <a:ext uri="{FF2B5EF4-FFF2-40B4-BE49-F238E27FC236}">
                <a16:creationId xmlns:a16="http://schemas.microsoft.com/office/drawing/2014/main" id="{5ABDD135-1BAE-41EF-B85E-60316C0BE8B8}"/>
              </a:ext>
            </a:extLst>
          </p:cNvPr>
          <p:cNvSpPr>
            <a:spLocks noGrp="1"/>
          </p:cNvSpPr>
          <p:nvPr>
            <p:ph type="sldNum" sz="quarter" idx="12"/>
          </p:nvPr>
        </p:nvSpPr>
        <p:spPr/>
        <p:txBody>
          <a:bodyPr/>
          <a:lstStyle/>
          <a:p>
            <a:fld id="{8CBE0B6B-AA1C-4A08-8C69-36F95E8FD104}" type="slidenum">
              <a:rPr kumimoji="1" lang="ja-JP" altLang="en-US" smtClean="0"/>
              <a:t>23</a:t>
            </a:fld>
            <a:endParaRPr kumimoji="1" lang="ja-JP" altLang="en-US"/>
          </a:p>
        </p:txBody>
      </p:sp>
    </p:spTree>
    <p:extLst>
      <p:ext uri="{BB962C8B-B14F-4D97-AF65-F5344CB8AC3E}">
        <p14:creationId xmlns:p14="http://schemas.microsoft.com/office/powerpoint/2010/main" val="1371735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5C6137FA-EFA6-4076-8E97-3240E28199BD}"/>
              </a:ext>
            </a:extLst>
          </p:cNvPr>
          <p:cNvSpPr>
            <a:spLocks noGrp="1"/>
          </p:cNvSpPr>
          <p:nvPr>
            <p:ph type="title"/>
          </p:nvPr>
        </p:nvSpPr>
        <p:spPr>
          <a:xfrm>
            <a:off x="677334" y="609600"/>
            <a:ext cx="8596668" cy="531571"/>
          </a:xfrm>
        </p:spPr>
        <p:txBody>
          <a:bodyPr>
            <a:normAutofit fontScale="90000"/>
          </a:bodyPr>
          <a:lstStyle/>
          <a:p>
            <a:r>
              <a:rPr lang="ja-JP" altLang="en-US" dirty="0"/>
              <a:t>酒田港湾整備</a:t>
            </a:r>
          </a:p>
        </p:txBody>
      </p:sp>
      <p:sp>
        <p:nvSpPr>
          <p:cNvPr id="6" name="コンテンツ プレースホルダー 5">
            <a:extLst>
              <a:ext uri="{FF2B5EF4-FFF2-40B4-BE49-F238E27FC236}">
                <a16:creationId xmlns:a16="http://schemas.microsoft.com/office/drawing/2014/main" id="{4D22155F-0DD7-4DE2-BBA1-DB833D9F69ED}"/>
              </a:ext>
            </a:extLst>
          </p:cNvPr>
          <p:cNvSpPr>
            <a:spLocks noGrp="1"/>
          </p:cNvSpPr>
          <p:nvPr>
            <p:ph idx="1"/>
          </p:nvPr>
        </p:nvSpPr>
        <p:spPr>
          <a:xfrm>
            <a:off x="677334" y="1238873"/>
            <a:ext cx="11100138" cy="5167614"/>
          </a:xfrm>
        </p:spPr>
        <p:txBody>
          <a:bodyPr>
            <a:normAutofit/>
          </a:bodyPr>
          <a:lstStyle/>
          <a:p>
            <a:r>
              <a:rPr lang="ja-JP" altLang="en-US" sz="2800" dirty="0"/>
              <a:t>発注者	：山形県	</a:t>
            </a:r>
          </a:p>
          <a:p>
            <a:r>
              <a:rPr lang="ja-JP" altLang="en-US" sz="2800" dirty="0"/>
              <a:t>分野	：	港湾・空港施設</a:t>
            </a:r>
          </a:p>
          <a:p>
            <a:r>
              <a:rPr lang="ja-JP" altLang="en-US" sz="2800" dirty="0"/>
              <a:t>事業期間	：	事業契約締結日から令和 </a:t>
            </a:r>
            <a:r>
              <a:rPr lang="en-US" altLang="ja-JP" sz="2800" dirty="0"/>
              <a:t>24 </a:t>
            </a:r>
            <a:r>
              <a:rPr lang="ja-JP" altLang="en-US" sz="2800" dirty="0"/>
              <a:t>年３月 </a:t>
            </a:r>
            <a:r>
              <a:rPr lang="en-US" altLang="ja-JP" sz="2800" dirty="0"/>
              <a:t>31 </a:t>
            </a:r>
            <a:r>
              <a:rPr lang="ja-JP" altLang="en-US" sz="2800" dirty="0"/>
              <a:t>日まで</a:t>
            </a:r>
            <a:r>
              <a:rPr lang="en-US" altLang="ja-JP" sz="2800" dirty="0"/>
              <a:t>20</a:t>
            </a:r>
            <a:r>
              <a:rPr lang="ja-JP" altLang="en-US" sz="2800" dirty="0"/>
              <a:t>年間</a:t>
            </a:r>
          </a:p>
          <a:p>
            <a:r>
              <a:rPr lang="ja-JP" altLang="en-US" sz="2800" dirty="0"/>
              <a:t>事業方式	：</a:t>
            </a:r>
            <a:r>
              <a:rPr lang="en-US" altLang="ja-JP" sz="2800" dirty="0"/>
              <a:t>RO	</a:t>
            </a:r>
            <a:endParaRPr lang="ja-JP" altLang="en-US" sz="2800" dirty="0"/>
          </a:p>
          <a:p>
            <a:r>
              <a:rPr lang="ja-JP" altLang="en-US" sz="2800" dirty="0"/>
              <a:t>審査員	：	外部</a:t>
            </a:r>
            <a:r>
              <a:rPr lang="en-US" altLang="ja-JP" sz="2800" dirty="0"/>
              <a:t>3</a:t>
            </a:r>
            <a:r>
              <a:rPr lang="ja-JP" altLang="en-US" sz="2800" dirty="0"/>
              <a:t>名、内部</a:t>
            </a:r>
            <a:r>
              <a:rPr lang="en-US" altLang="ja-JP" sz="2800" dirty="0"/>
              <a:t>2</a:t>
            </a:r>
            <a:r>
              <a:rPr lang="ja-JP" altLang="en-US" sz="2800" dirty="0"/>
              <a:t>名</a:t>
            </a:r>
          </a:p>
          <a:p>
            <a:r>
              <a:rPr lang="en-US" altLang="ja-JP" sz="2800" dirty="0"/>
              <a:t>VFM	</a:t>
            </a:r>
            <a:r>
              <a:rPr lang="ja-JP" altLang="en-US" sz="2800" dirty="0"/>
              <a:t>：	約 </a:t>
            </a:r>
            <a:r>
              <a:rPr lang="en-US" altLang="ja-JP" sz="2800" dirty="0"/>
              <a:t>87.2</a:t>
            </a:r>
            <a:r>
              <a:rPr lang="ja-JP" altLang="en-US" sz="2800" dirty="0"/>
              <a:t>％</a:t>
            </a:r>
          </a:p>
          <a:p>
            <a:r>
              <a:rPr lang="ja-JP" altLang="en-US" sz="2800" dirty="0"/>
              <a:t>エクセル版</a:t>
            </a:r>
          </a:p>
          <a:p>
            <a:pPr lvl="1"/>
            <a:r>
              <a:rPr lang="ja-JP" altLang="en-US" sz="2600" b="1" dirty="0">
                <a:solidFill>
                  <a:schemeClr val="accent2">
                    <a:lumMod val="75000"/>
                  </a:schemeClr>
                </a:solidFill>
                <a:hlinkClick r:id="rId2" action="ppaction://hlinkfile">
                  <a:extLst>
                    <a:ext uri="{A12FA001-AC4F-418D-AE19-62706E023703}">
                      <ahyp:hlinkClr xmlns:ahyp="http://schemas.microsoft.com/office/drawing/2018/hyperlinkcolor" val="tx"/>
                    </a:ext>
                  </a:extLst>
                </a:hlinkClick>
              </a:rPr>
              <a:t>業務委託費内訳書</a:t>
            </a:r>
            <a:endParaRPr lang="en-US" altLang="ja-JP" sz="2600" b="1" dirty="0">
              <a:solidFill>
                <a:schemeClr val="accent2">
                  <a:lumMod val="75000"/>
                </a:schemeClr>
              </a:solidFill>
            </a:endParaRPr>
          </a:p>
          <a:p>
            <a:pPr lvl="1"/>
            <a:r>
              <a:rPr lang="ja-JP" altLang="en-US" sz="2600" b="1" dirty="0">
                <a:solidFill>
                  <a:schemeClr val="accent2">
                    <a:lumMod val="75000"/>
                  </a:schemeClr>
                </a:solidFill>
                <a:hlinkClick r:id="rId3" action="ppaction://hlinkfile">
                  <a:extLst>
                    <a:ext uri="{A12FA001-AC4F-418D-AE19-62706E023703}">
                      <ahyp:hlinkClr xmlns:ahyp="http://schemas.microsoft.com/office/drawing/2018/hyperlinkcolor" val="tx"/>
                    </a:ext>
                  </a:extLst>
                </a:hlinkClick>
              </a:rPr>
              <a:t>収支計算表</a:t>
            </a:r>
            <a:endParaRPr lang="ja-JP" altLang="en-US" sz="2600" b="1" dirty="0">
              <a:solidFill>
                <a:schemeClr val="accent2">
                  <a:lumMod val="75000"/>
                </a:schemeClr>
              </a:solidFill>
            </a:endParaRPr>
          </a:p>
        </p:txBody>
      </p:sp>
      <p:sp>
        <p:nvSpPr>
          <p:cNvPr id="4" name="スライド番号プレースホルダー 3">
            <a:extLst>
              <a:ext uri="{FF2B5EF4-FFF2-40B4-BE49-F238E27FC236}">
                <a16:creationId xmlns:a16="http://schemas.microsoft.com/office/drawing/2014/main" id="{6A326CE5-D141-49D8-9A0A-78FB57F67C64}"/>
              </a:ext>
            </a:extLst>
          </p:cNvPr>
          <p:cNvSpPr>
            <a:spLocks noGrp="1"/>
          </p:cNvSpPr>
          <p:nvPr>
            <p:ph type="sldNum" sz="quarter" idx="12"/>
          </p:nvPr>
        </p:nvSpPr>
        <p:spPr/>
        <p:txBody>
          <a:bodyPr/>
          <a:lstStyle/>
          <a:p>
            <a:fld id="{8CBE0B6B-AA1C-4A08-8C69-36F95E8FD104}" type="slidenum">
              <a:rPr kumimoji="1" lang="ja-JP" altLang="en-US" smtClean="0"/>
              <a:t>24</a:t>
            </a:fld>
            <a:endParaRPr kumimoji="1" lang="ja-JP" altLang="en-US"/>
          </a:p>
        </p:txBody>
      </p:sp>
      <p:sp>
        <p:nvSpPr>
          <p:cNvPr id="7" name="正方形/長方形 6">
            <a:extLst>
              <a:ext uri="{FF2B5EF4-FFF2-40B4-BE49-F238E27FC236}">
                <a16:creationId xmlns:a16="http://schemas.microsoft.com/office/drawing/2014/main" id="{BDDF49C2-7100-4FD2-B82C-2C138C76C212}"/>
              </a:ext>
            </a:extLst>
          </p:cNvPr>
          <p:cNvSpPr/>
          <p:nvPr/>
        </p:nvSpPr>
        <p:spPr>
          <a:xfrm>
            <a:off x="6583680" y="2991917"/>
            <a:ext cx="5391302" cy="363565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a:t>RO</a:t>
            </a:r>
            <a:r>
              <a:rPr kumimoji="1" lang="ja-JP" altLang="en-US" dirty="0"/>
              <a:t>：リペアーして維持管理・運営</a:t>
            </a:r>
            <a:endParaRPr kumimoji="1" lang="en-US" altLang="ja-JP" dirty="0"/>
          </a:p>
          <a:p>
            <a:pPr algn="ctr"/>
            <a:endParaRPr kumimoji="1" lang="en-US" altLang="ja-JP" dirty="0"/>
          </a:p>
          <a:p>
            <a:pPr algn="ctr"/>
            <a:r>
              <a:rPr kumimoji="1" lang="ja-JP" altLang="en-US" dirty="0"/>
              <a:t>民間資金調達なし</a:t>
            </a:r>
            <a:endParaRPr kumimoji="1" lang="en-US" altLang="ja-JP" dirty="0"/>
          </a:p>
          <a:p>
            <a:pPr algn="ctr"/>
            <a:r>
              <a:rPr kumimoji="1" lang="ja-JP" altLang="en-US" dirty="0"/>
              <a:t>金額計算は比較的楽</a:t>
            </a:r>
            <a:endParaRPr kumimoji="1" lang="en-US" altLang="ja-JP" dirty="0"/>
          </a:p>
          <a:p>
            <a:pPr algn="ctr"/>
            <a:endParaRPr kumimoji="1" lang="en-US" altLang="ja-JP" dirty="0"/>
          </a:p>
          <a:p>
            <a:pPr algn="ctr"/>
            <a:r>
              <a:rPr kumimoji="1" lang="en-US" altLang="ja-JP" dirty="0"/>
              <a:t>VFM</a:t>
            </a:r>
            <a:r>
              <a:rPr kumimoji="1" lang="ja-JP" altLang="en-US" dirty="0"/>
              <a:t>：</a:t>
            </a:r>
            <a:r>
              <a:rPr kumimoji="1" lang="en-US" altLang="ja-JP" dirty="0"/>
              <a:t>87.2</a:t>
            </a:r>
            <a:r>
              <a:rPr kumimoji="1" lang="ja-JP" altLang="en-US" dirty="0"/>
              <a:t>％と高いけど。</a:t>
            </a:r>
            <a:r>
              <a:rPr kumimoji="1" lang="en-US" altLang="ja-JP" dirty="0"/>
              <a:t>13.8</a:t>
            </a:r>
            <a:r>
              <a:rPr kumimoji="1" lang="ja-JP" altLang="en-US" dirty="0"/>
              <a:t>％の間違いかな</a:t>
            </a:r>
            <a:endParaRPr kumimoji="1" lang="en-US" altLang="ja-JP" dirty="0"/>
          </a:p>
          <a:p>
            <a:pPr algn="ctr"/>
            <a:r>
              <a:rPr kumimoji="1" lang="ja-JP" altLang="en-US" dirty="0"/>
              <a:t>金額削減の期待が高そう。価格競争？</a:t>
            </a:r>
            <a:endParaRPr kumimoji="1" lang="en-US" altLang="ja-JP" dirty="0"/>
          </a:p>
          <a:p>
            <a:pPr algn="ctr"/>
            <a:r>
              <a:rPr kumimoji="1" lang="ja-JP" altLang="en-US" dirty="0"/>
              <a:t>審査員：</a:t>
            </a:r>
            <a:r>
              <a:rPr kumimoji="1" lang="en-US" altLang="ja-JP" dirty="0"/>
              <a:t>5</a:t>
            </a:r>
            <a:r>
              <a:rPr kumimoji="1" lang="ja-JP" altLang="en-US" dirty="0"/>
              <a:t>人：外部</a:t>
            </a:r>
            <a:r>
              <a:rPr kumimoji="1" lang="en-US" altLang="ja-JP" dirty="0"/>
              <a:t>3</a:t>
            </a:r>
            <a:r>
              <a:rPr kumimoji="1" lang="ja-JP" altLang="en-US" dirty="0"/>
              <a:t>人：誰？</a:t>
            </a:r>
            <a:endParaRPr kumimoji="1" lang="en-US" altLang="ja-JP" dirty="0"/>
          </a:p>
          <a:p>
            <a:pPr algn="ctr"/>
            <a:endParaRPr kumimoji="1" lang="en-US" altLang="ja-JP" dirty="0"/>
          </a:p>
          <a:p>
            <a:pPr algn="ctr"/>
            <a:r>
              <a:rPr kumimoji="1" lang="ja-JP" altLang="en-US" dirty="0"/>
              <a:t>今回は</a:t>
            </a:r>
            <a:endParaRPr kumimoji="1" lang="en-US" altLang="ja-JP" dirty="0"/>
          </a:p>
          <a:p>
            <a:pPr algn="ctr"/>
            <a:r>
              <a:rPr kumimoji="1" lang="ja-JP" altLang="en-US" dirty="0"/>
              <a:t>検討しません。</a:t>
            </a:r>
            <a:endParaRPr kumimoji="1" lang="en-US" altLang="ja-JP" dirty="0"/>
          </a:p>
          <a:p>
            <a:pPr algn="ctr"/>
            <a:r>
              <a:rPr kumimoji="1" lang="ja-JP" altLang="en-US" dirty="0"/>
              <a:t>勉強にならない。</a:t>
            </a:r>
          </a:p>
        </p:txBody>
      </p:sp>
    </p:spTree>
    <p:extLst>
      <p:ext uri="{BB962C8B-B14F-4D97-AF65-F5344CB8AC3E}">
        <p14:creationId xmlns:p14="http://schemas.microsoft.com/office/powerpoint/2010/main" val="2994223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BBE150-45A8-45CF-A8A7-A4A45B9A0FAB}"/>
              </a:ext>
            </a:extLst>
          </p:cNvPr>
          <p:cNvSpPr>
            <a:spLocks noGrp="1"/>
          </p:cNvSpPr>
          <p:nvPr>
            <p:ph type="title"/>
          </p:nvPr>
        </p:nvSpPr>
        <p:spPr>
          <a:xfrm>
            <a:off x="677334" y="609600"/>
            <a:ext cx="8596668" cy="600307"/>
          </a:xfrm>
        </p:spPr>
        <p:txBody>
          <a:bodyPr>
            <a:normAutofit fontScale="90000"/>
          </a:bodyPr>
          <a:lstStyle/>
          <a:p>
            <a:r>
              <a:rPr kumimoji="1" lang="ja-JP" altLang="en-US" dirty="0"/>
              <a:t>酒田港湾</a:t>
            </a:r>
            <a:r>
              <a:rPr kumimoji="1" lang="en-US" altLang="ja-JP" dirty="0"/>
              <a:t>RO</a:t>
            </a:r>
            <a:r>
              <a:rPr kumimoji="1" lang="ja-JP" altLang="en-US" dirty="0"/>
              <a:t>事業</a:t>
            </a:r>
          </a:p>
        </p:txBody>
      </p:sp>
      <p:sp>
        <p:nvSpPr>
          <p:cNvPr id="3" name="コンテンツ プレースホルダー 2">
            <a:extLst>
              <a:ext uri="{FF2B5EF4-FFF2-40B4-BE49-F238E27FC236}">
                <a16:creationId xmlns:a16="http://schemas.microsoft.com/office/drawing/2014/main" id="{5279BE7D-738B-441C-A47D-C39EEC3B264D}"/>
              </a:ext>
            </a:extLst>
          </p:cNvPr>
          <p:cNvSpPr>
            <a:spLocks noGrp="1"/>
          </p:cNvSpPr>
          <p:nvPr>
            <p:ph idx="1"/>
          </p:nvPr>
        </p:nvSpPr>
        <p:spPr>
          <a:xfrm>
            <a:off x="677334" y="1421780"/>
            <a:ext cx="10808422" cy="4923263"/>
          </a:xfrm>
        </p:spPr>
        <p:txBody>
          <a:bodyPr>
            <a:normAutofit/>
          </a:bodyPr>
          <a:lstStyle/>
          <a:p>
            <a:r>
              <a:rPr kumimoji="1" lang="ja-JP" altLang="en-US" dirty="0"/>
              <a:t>酒田港の賑わいの創出を目的</a:t>
            </a:r>
            <a:endParaRPr kumimoji="1" lang="en-US" altLang="ja-JP" dirty="0"/>
          </a:p>
          <a:p>
            <a:r>
              <a:rPr kumimoji="1" lang="ja-JP" altLang="en-US" dirty="0"/>
              <a:t>本施設の設計及び建築（改修）リニューアル</a:t>
            </a:r>
            <a:endParaRPr kumimoji="1" lang="en-US" altLang="ja-JP" dirty="0"/>
          </a:p>
          <a:p>
            <a:r>
              <a:rPr kumimoji="1" lang="en-US" altLang="ja-JP" dirty="0"/>
              <a:t>20 </a:t>
            </a:r>
            <a:r>
              <a:rPr kumimoji="1" lang="ja-JP" altLang="en-US" dirty="0"/>
              <a:t>年間施設を維持管理・運営し集客と収益を図る</a:t>
            </a:r>
          </a:p>
          <a:p>
            <a:r>
              <a:rPr kumimoji="1" lang="ja-JP" altLang="en-US" dirty="0"/>
              <a:t>施設の東側を飲食・物販等収益施設の設置が可能なスペース、交流スペース</a:t>
            </a:r>
            <a:endParaRPr kumimoji="1" lang="en-US" altLang="ja-JP" dirty="0"/>
          </a:p>
          <a:p>
            <a:r>
              <a:rPr kumimoji="1" lang="ja-JP" altLang="en-US" dirty="0"/>
              <a:t>西側を地域・文化等の発信や観光展示スペース</a:t>
            </a:r>
          </a:p>
          <a:p>
            <a:r>
              <a:rPr kumimoji="1" lang="ja-JP" altLang="en-US" dirty="0"/>
              <a:t>建築物設計は完了</a:t>
            </a:r>
            <a:endParaRPr kumimoji="1" lang="en-US" altLang="ja-JP" dirty="0"/>
          </a:p>
          <a:p>
            <a:r>
              <a:rPr kumimoji="1" lang="ja-JP" altLang="en-US" dirty="0"/>
              <a:t>維持管理・運営の視点に立ち、事業者は設計見直し可能。</a:t>
            </a:r>
          </a:p>
          <a:p>
            <a:r>
              <a:rPr kumimoji="1" lang="ja-JP" altLang="en-US" dirty="0"/>
              <a:t>テナントスペース：事業者は設計を行う。</a:t>
            </a:r>
          </a:p>
          <a:p>
            <a:r>
              <a:rPr kumimoji="1" lang="ja-JP" altLang="en-US" dirty="0"/>
              <a:t>以上の設計を踏まえ、事業者は本施設の建築（改修）業務。</a:t>
            </a:r>
          </a:p>
          <a:p>
            <a:r>
              <a:rPr kumimoji="1" lang="ja-JP" altLang="en-US" dirty="0"/>
              <a:t> 維持管理・運営業務：事業者を指定管理者の候補者として選定することで、</a:t>
            </a:r>
            <a:endParaRPr kumimoji="1" lang="en-US" altLang="ja-JP" dirty="0"/>
          </a:p>
          <a:p>
            <a:r>
              <a:rPr kumimoji="1" lang="ja-JP" altLang="en-US" dirty="0"/>
              <a:t>テナントスペースに飲食店等運営者を誘致、利用料金を収受する</a:t>
            </a:r>
            <a:endParaRPr kumimoji="1" lang="en-US" altLang="ja-JP" dirty="0"/>
          </a:p>
          <a:p>
            <a:pPr lvl="1"/>
            <a:r>
              <a:rPr kumimoji="1" lang="ja-JP" altLang="en-US" dirty="0"/>
              <a:t>事業者の管理運営費、県への納付金等に充てる</a:t>
            </a:r>
          </a:p>
          <a:p>
            <a:endParaRPr kumimoji="1" lang="ja-JP" altLang="en-US" dirty="0"/>
          </a:p>
        </p:txBody>
      </p:sp>
      <p:sp>
        <p:nvSpPr>
          <p:cNvPr id="4" name="スライド番号プレースホルダー 3">
            <a:extLst>
              <a:ext uri="{FF2B5EF4-FFF2-40B4-BE49-F238E27FC236}">
                <a16:creationId xmlns:a16="http://schemas.microsoft.com/office/drawing/2014/main" id="{E1F46C5D-6E5F-44E0-8A0B-AC9EA72F839A}"/>
              </a:ext>
            </a:extLst>
          </p:cNvPr>
          <p:cNvSpPr>
            <a:spLocks noGrp="1"/>
          </p:cNvSpPr>
          <p:nvPr>
            <p:ph type="sldNum" sz="quarter" idx="12"/>
          </p:nvPr>
        </p:nvSpPr>
        <p:spPr/>
        <p:txBody>
          <a:bodyPr/>
          <a:lstStyle/>
          <a:p>
            <a:fld id="{8CBE0B6B-AA1C-4A08-8C69-36F95E8FD104}" type="slidenum">
              <a:rPr kumimoji="1" lang="ja-JP" altLang="en-US" smtClean="0"/>
              <a:t>25</a:t>
            </a:fld>
            <a:endParaRPr kumimoji="1" lang="ja-JP" altLang="en-US"/>
          </a:p>
        </p:txBody>
      </p:sp>
      <p:sp>
        <p:nvSpPr>
          <p:cNvPr id="5" name="正方形/長方形 4">
            <a:extLst>
              <a:ext uri="{FF2B5EF4-FFF2-40B4-BE49-F238E27FC236}">
                <a16:creationId xmlns:a16="http://schemas.microsoft.com/office/drawing/2014/main" id="{6752060B-FBB3-4B89-9C46-41AD08FFCAA9}"/>
              </a:ext>
            </a:extLst>
          </p:cNvPr>
          <p:cNvSpPr/>
          <p:nvPr/>
        </p:nvSpPr>
        <p:spPr>
          <a:xfrm>
            <a:off x="7287322" y="451513"/>
            <a:ext cx="4466063" cy="213557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資金調達なし：金額策定は複雑ではない</a:t>
            </a:r>
            <a:endParaRPr kumimoji="1" lang="en-US" altLang="ja-JP" dirty="0"/>
          </a:p>
          <a:p>
            <a:pPr algn="ctr"/>
            <a:endParaRPr kumimoji="1" lang="en-US" altLang="ja-JP" dirty="0"/>
          </a:p>
          <a:p>
            <a:pPr algn="ctr"/>
            <a:r>
              <a:rPr kumimoji="1" lang="ja-JP" altLang="en-US" dirty="0"/>
              <a:t>肝：テナント誘致</a:t>
            </a:r>
            <a:endParaRPr kumimoji="1" lang="en-US" altLang="ja-JP" dirty="0"/>
          </a:p>
          <a:p>
            <a:pPr algn="ctr"/>
            <a:r>
              <a:rPr kumimoji="1" lang="ja-JP" altLang="en-US" dirty="0"/>
              <a:t>ここからどれだけ稼げるか？</a:t>
            </a:r>
            <a:endParaRPr kumimoji="1" lang="en-US" altLang="ja-JP" dirty="0"/>
          </a:p>
          <a:p>
            <a:pPr algn="ctr"/>
            <a:endParaRPr kumimoji="1" lang="en-US" altLang="ja-JP" dirty="0"/>
          </a:p>
          <a:p>
            <a:pPr algn="ctr"/>
            <a:r>
              <a:rPr kumimoji="1" lang="ja-JP" altLang="en-US"/>
              <a:t>管理運営費を稼がなくては！！</a:t>
            </a:r>
          </a:p>
        </p:txBody>
      </p:sp>
    </p:spTree>
    <p:extLst>
      <p:ext uri="{BB962C8B-B14F-4D97-AF65-F5344CB8AC3E}">
        <p14:creationId xmlns:p14="http://schemas.microsoft.com/office/powerpoint/2010/main" val="1937047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7F0171-8B61-4832-B91A-F37E054CBA56}"/>
              </a:ext>
            </a:extLst>
          </p:cNvPr>
          <p:cNvSpPr>
            <a:spLocks noGrp="1"/>
          </p:cNvSpPr>
          <p:nvPr>
            <p:ph type="title"/>
          </p:nvPr>
        </p:nvSpPr>
        <p:spPr>
          <a:xfrm>
            <a:off x="915125" y="494995"/>
            <a:ext cx="10361752" cy="526564"/>
          </a:xfrm>
        </p:spPr>
        <p:style>
          <a:lnRef idx="2">
            <a:schemeClr val="accent6"/>
          </a:lnRef>
          <a:fillRef idx="1">
            <a:schemeClr val="lt1"/>
          </a:fillRef>
          <a:effectRef idx="0">
            <a:schemeClr val="accent6"/>
          </a:effectRef>
          <a:fontRef idx="minor">
            <a:schemeClr val="dk1"/>
          </a:fontRef>
        </p:style>
        <p:txBody>
          <a:bodyPr>
            <a:noAutofit/>
          </a:bodyPr>
          <a:lstStyle/>
          <a:p>
            <a:r>
              <a:rPr lang="ja-JP" altLang="en-US" sz="2799" dirty="0"/>
              <a:t>事業のお金の流れと契約の種類：エンド企業受取額１００想定</a:t>
            </a:r>
          </a:p>
        </p:txBody>
      </p:sp>
      <p:sp>
        <p:nvSpPr>
          <p:cNvPr id="3" name="正方形/長方形 2">
            <a:extLst>
              <a:ext uri="{FF2B5EF4-FFF2-40B4-BE49-F238E27FC236}">
                <a16:creationId xmlns:a16="http://schemas.microsoft.com/office/drawing/2014/main" id="{8F6CAF93-3016-463E-93EE-03532D97B6BE}"/>
              </a:ext>
            </a:extLst>
          </p:cNvPr>
          <p:cNvSpPr/>
          <p:nvPr/>
        </p:nvSpPr>
        <p:spPr>
          <a:xfrm>
            <a:off x="7385885" y="1265632"/>
            <a:ext cx="4467264" cy="516989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実際業務遂行（１００）</a:t>
            </a: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ja-JP" altLang="en-US" sz="1799" dirty="0"/>
          </a:p>
        </p:txBody>
      </p:sp>
      <p:sp>
        <p:nvSpPr>
          <p:cNvPr id="4" name="四角形: 角を丸くする 3">
            <a:extLst>
              <a:ext uri="{FF2B5EF4-FFF2-40B4-BE49-F238E27FC236}">
                <a16:creationId xmlns:a16="http://schemas.microsoft.com/office/drawing/2014/main" id="{17120D5A-E567-4CED-9DB0-D21C24BE5D04}"/>
              </a:ext>
            </a:extLst>
          </p:cNvPr>
          <p:cNvSpPr/>
          <p:nvPr/>
        </p:nvSpPr>
        <p:spPr>
          <a:xfrm>
            <a:off x="7576704" y="1567395"/>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設計企業</a:t>
            </a:r>
          </a:p>
        </p:txBody>
      </p:sp>
      <p:sp>
        <p:nvSpPr>
          <p:cNvPr id="5" name="四角形: 角を丸くする 4">
            <a:extLst>
              <a:ext uri="{FF2B5EF4-FFF2-40B4-BE49-F238E27FC236}">
                <a16:creationId xmlns:a16="http://schemas.microsoft.com/office/drawing/2014/main" id="{FFF7894C-616A-41E9-A0DA-92E56C229AD6}"/>
              </a:ext>
            </a:extLst>
          </p:cNvPr>
          <p:cNvSpPr/>
          <p:nvPr/>
        </p:nvSpPr>
        <p:spPr>
          <a:xfrm>
            <a:off x="7576704" y="2023497"/>
            <a:ext cx="1264739" cy="53030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建設企業</a:t>
            </a:r>
            <a:r>
              <a:rPr kumimoji="1" lang="en-US" altLang="ja-JP" sz="1799" dirty="0"/>
              <a:t>JV</a:t>
            </a:r>
            <a:endParaRPr kumimoji="1" lang="ja-JP" altLang="en-US" sz="1799" dirty="0"/>
          </a:p>
        </p:txBody>
      </p:sp>
      <p:sp>
        <p:nvSpPr>
          <p:cNvPr id="6" name="四角形: 角を丸くする 5">
            <a:extLst>
              <a:ext uri="{FF2B5EF4-FFF2-40B4-BE49-F238E27FC236}">
                <a16:creationId xmlns:a16="http://schemas.microsoft.com/office/drawing/2014/main" id="{87228FF7-328F-4BA4-903F-F59D12BC121C}"/>
              </a:ext>
            </a:extLst>
          </p:cNvPr>
          <p:cNvSpPr/>
          <p:nvPr/>
        </p:nvSpPr>
        <p:spPr>
          <a:xfrm>
            <a:off x="9849939" y="1568873"/>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工事監理</a:t>
            </a:r>
          </a:p>
        </p:txBody>
      </p:sp>
      <p:sp>
        <p:nvSpPr>
          <p:cNvPr id="7" name="四角形: 角を丸くする 6">
            <a:extLst>
              <a:ext uri="{FF2B5EF4-FFF2-40B4-BE49-F238E27FC236}">
                <a16:creationId xmlns:a16="http://schemas.microsoft.com/office/drawing/2014/main" id="{667C0574-F453-4F8B-B8A0-B5BBCEF1F81F}"/>
              </a:ext>
            </a:extLst>
          </p:cNvPr>
          <p:cNvSpPr/>
          <p:nvPr/>
        </p:nvSpPr>
        <p:spPr>
          <a:xfrm>
            <a:off x="9840417" y="2056426"/>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内装工事</a:t>
            </a:r>
          </a:p>
        </p:txBody>
      </p:sp>
      <p:sp>
        <p:nvSpPr>
          <p:cNvPr id="8" name="四角形: 角を丸くする 7">
            <a:extLst>
              <a:ext uri="{FF2B5EF4-FFF2-40B4-BE49-F238E27FC236}">
                <a16:creationId xmlns:a16="http://schemas.microsoft.com/office/drawing/2014/main" id="{EC64D0BF-F32E-401B-AAF6-A96CE17192B0}"/>
              </a:ext>
            </a:extLst>
          </p:cNvPr>
          <p:cNvSpPr/>
          <p:nvPr/>
        </p:nvSpPr>
        <p:spPr>
          <a:xfrm>
            <a:off x="9848035" y="2483035"/>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a:t>管工事</a:t>
            </a:r>
            <a:endParaRPr kumimoji="1" lang="ja-JP" altLang="en-US" sz="1799" dirty="0"/>
          </a:p>
        </p:txBody>
      </p:sp>
      <p:sp>
        <p:nvSpPr>
          <p:cNvPr id="9" name="四角形: 角を丸くする 8">
            <a:extLst>
              <a:ext uri="{FF2B5EF4-FFF2-40B4-BE49-F238E27FC236}">
                <a16:creationId xmlns:a16="http://schemas.microsoft.com/office/drawing/2014/main" id="{FC32BD4C-8FC7-4F68-B6A2-516C6E4E9665}"/>
              </a:ext>
            </a:extLst>
          </p:cNvPr>
          <p:cNvSpPr/>
          <p:nvPr/>
        </p:nvSpPr>
        <p:spPr>
          <a:xfrm>
            <a:off x="7585511" y="2635396"/>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電気工事</a:t>
            </a:r>
          </a:p>
        </p:txBody>
      </p:sp>
      <p:sp>
        <p:nvSpPr>
          <p:cNvPr id="10" name="四角形: 角を丸くする 9">
            <a:extLst>
              <a:ext uri="{FF2B5EF4-FFF2-40B4-BE49-F238E27FC236}">
                <a16:creationId xmlns:a16="http://schemas.microsoft.com/office/drawing/2014/main" id="{62B1B866-D367-45CE-9CB3-7E1B47F96D09}"/>
              </a:ext>
            </a:extLst>
          </p:cNvPr>
          <p:cNvSpPr/>
          <p:nvPr/>
        </p:nvSpPr>
        <p:spPr>
          <a:xfrm>
            <a:off x="4572397" y="1257866"/>
            <a:ext cx="733234" cy="24282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3199" dirty="0"/>
              <a:t>S</a:t>
            </a:r>
          </a:p>
          <a:p>
            <a:pPr algn="ctr"/>
            <a:r>
              <a:rPr kumimoji="1" lang="en-US" altLang="ja-JP" sz="3199" dirty="0"/>
              <a:t>P</a:t>
            </a:r>
          </a:p>
          <a:p>
            <a:pPr algn="ctr"/>
            <a:r>
              <a:rPr kumimoji="1" lang="en-US" altLang="ja-JP" sz="3199" dirty="0"/>
              <a:t>C</a:t>
            </a:r>
            <a:endParaRPr kumimoji="1" lang="ja-JP" altLang="en-US" sz="3199" dirty="0"/>
          </a:p>
        </p:txBody>
      </p:sp>
      <p:sp>
        <p:nvSpPr>
          <p:cNvPr id="11" name="四角形: 角を丸くする 10">
            <a:extLst>
              <a:ext uri="{FF2B5EF4-FFF2-40B4-BE49-F238E27FC236}">
                <a16:creationId xmlns:a16="http://schemas.microsoft.com/office/drawing/2014/main" id="{446FAE10-2E61-4E30-894D-D1F6E66286AC}"/>
              </a:ext>
            </a:extLst>
          </p:cNvPr>
          <p:cNvSpPr/>
          <p:nvPr/>
        </p:nvSpPr>
        <p:spPr>
          <a:xfrm>
            <a:off x="1525191" y="1248344"/>
            <a:ext cx="733234" cy="24282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799" dirty="0"/>
              <a:t>自</a:t>
            </a:r>
            <a:endParaRPr kumimoji="1" lang="en-US" altLang="ja-JP" sz="2799" dirty="0"/>
          </a:p>
          <a:p>
            <a:pPr algn="ctr"/>
            <a:r>
              <a:rPr kumimoji="1" lang="ja-JP" altLang="en-US" sz="2799" dirty="0"/>
              <a:t>治</a:t>
            </a:r>
            <a:endParaRPr kumimoji="1" lang="en-US" altLang="ja-JP" sz="2799" dirty="0"/>
          </a:p>
          <a:p>
            <a:pPr algn="ctr"/>
            <a:r>
              <a:rPr kumimoji="1" lang="ja-JP" altLang="en-US" sz="2799" dirty="0"/>
              <a:t>体</a:t>
            </a:r>
          </a:p>
        </p:txBody>
      </p:sp>
      <p:sp>
        <p:nvSpPr>
          <p:cNvPr id="12" name="楕円 11">
            <a:extLst>
              <a:ext uri="{FF2B5EF4-FFF2-40B4-BE49-F238E27FC236}">
                <a16:creationId xmlns:a16="http://schemas.microsoft.com/office/drawing/2014/main" id="{9CE827AB-5E94-4BF3-8A45-BB2C00B8A3D0}"/>
              </a:ext>
            </a:extLst>
          </p:cNvPr>
          <p:cNvSpPr/>
          <p:nvPr/>
        </p:nvSpPr>
        <p:spPr>
          <a:xfrm>
            <a:off x="8850250" y="1505453"/>
            <a:ext cx="597678" cy="47113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５</a:t>
            </a:r>
          </a:p>
        </p:txBody>
      </p:sp>
      <p:sp>
        <p:nvSpPr>
          <p:cNvPr id="13" name="楕円 12">
            <a:extLst>
              <a:ext uri="{FF2B5EF4-FFF2-40B4-BE49-F238E27FC236}">
                <a16:creationId xmlns:a16="http://schemas.microsoft.com/office/drawing/2014/main" id="{33C09EE1-2382-4A83-A26C-824A30FC81D6}"/>
              </a:ext>
            </a:extLst>
          </p:cNvPr>
          <p:cNvSpPr/>
          <p:nvPr/>
        </p:nvSpPr>
        <p:spPr>
          <a:xfrm>
            <a:off x="8850249" y="2048237"/>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53</a:t>
            </a:r>
            <a:endParaRPr kumimoji="1" lang="ja-JP" altLang="en-US" sz="1600" dirty="0"/>
          </a:p>
        </p:txBody>
      </p:sp>
      <p:sp>
        <p:nvSpPr>
          <p:cNvPr id="14" name="楕円 13">
            <a:extLst>
              <a:ext uri="{FF2B5EF4-FFF2-40B4-BE49-F238E27FC236}">
                <a16:creationId xmlns:a16="http://schemas.microsoft.com/office/drawing/2014/main" id="{BC7306EC-33CC-47A2-B5E6-CEBBEEC4C9FC}"/>
              </a:ext>
            </a:extLst>
          </p:cNvPr>
          <p:cNvSpPr/>
          <p:nvPr/>
        </p:nvSpPr>
        <p:spPr>
          <a:xfrm>
            <a:off x="8850249" y="2571975"/>
            <a:ext cx="651529" cy="39819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12</a:t>
            </a:r>
            <a:endParaRPr kumimoji="1" lang="ja-JP" altLang="en-US" sz="1600" dirty="0"/>
          </a:p>
        </p:txBody>
      </p:sp>
      <p:sp>
        <p:nvSpPr>
          <p:cNvPr id="15" name="楕円 14">
            <a:extLst>
              <a:ext uri="{FF2B5EF4-FFF2-40B4-BE49-F238E27FC236}">
                <a16:creationId xmlns:a16="http://schemas.microsoft.com/office/drawing/2014/main" id="{CB04A935-33A4-4A94-98B2-F41E6A4B6E78}"/>
              </a:ext>
            </a:extLst>
          </p:cNvPr>
          <p:cNvSpPr/>
          <p:nvPr/>
        </p:nvSpPr>
        <p:spPr>
          <a:xfrm>
            <a:off x="11131819" y="1514976"/>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２</a:t>
            </a:r>
          </a:p>
        </p:txBody>
      </p:sp>
      <p:sp>
        <p:nvSpPr>
          <p:cNvPr id="16" name="楕円 15">
            <a:extLst>
              <a:ext uri="{FF2B5EF4-FFF2-40B4-BE49-F238E27FC236}">
                <a16:creationId xmlns:a16="http://schemas.microsoft.com/office/drawing/2014/main" id="{15F1EDDB-56AE-4FCE-A62B-E1B517EE9E63}"/>
              </a:ext>
            </a:extLst>
          </p:cNvPr>
          <p:cNvSpPr/>
          <p:nvPr/>
        </p:nvSpPr>
        <p:spPr>
          <a:xfrm>
            <a:off x="11141341" y="1991102"/>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２</a:t>
            </a:r>
          </a:p>
        </p:txBody>
      </p:sp>
      <p:sp>
        <p:nvSpPr>
          <p:cNvPr id="17" name="楕円 16">
            <a:extLst>
              <a:ext uri="{FF2B5EF4-FFF2-40B4-BE49-F238E27FC236}">
                <a16:creationId xmlns:a16="http://schemas.microsoft.com/office/drawing/2014/main" id="{B11BF30C-C1EE-4AD9-B0A5-D23B074E3695}"/>
              </a:ext>
            </a:extLst>
          </p:cNvPr>
          <p:cNvSpPr/>
          <p:nvPr/>
        </p:nvSpPr>
        <p:spPr>
          <a:xfrm>
            <a:off x="11131819" y="2419615"/>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５</a:t>
            </a:r>
          </a:p>
        </p:txBody>
      </p:sp>
      <p:sp>
        <p:nvSpPr>
          <p:cNvPr id="18" name="四角形: 角を丸くする 17">
            <a:extLst>
              <a:ext uri="{FF2B5EF4-FFF2-40B4-BE49-F238E27FC236}">
                <a16:creationId xmlns:a16="http://schemas.microsoft.com/office/drawing/2014/main" id="{AFE74B54-92EB-497F-BC0E-C5F8EE6CA9EA}"/>
              </a:ext>
            </a:extLst>
          </p:cNvPr>
          <p:cNvSpPr/>
          <p:nvPr/>
        </p:nvSpPr>
        <p:spPr>
          <a:xfrm>
            <a:off x="9857557" y="2978206"/>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造園工事</a:t>
            </a:r>
          </a:p>
        </p:txBody>
      </p:sp>
      <p:sp>
        <p:nvSpPr>
          <p:cNvPr id="19" name="楕円 18">
            <a:extLst>
              <a:ext uri="{FF2B5EF4-FFF2-40B4-BE49-F238E27FC236}">
                <a16:creationId xmlns:a16="http://schemas.microsoft.com/office/drawing/2014/main" id="{D9728634-5953-41AF-BC95-45D4234006C5}"/>
              </a:ext>
            </a:extLst>
          </p:cNvPr>
          <p:cNvSpPr/>
          <p:nvPr/>
        </p:nvSpPr>
        <p:spPr>
          <a:xfrm>
            <a:off x="11141341" y="2914786"/>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１</a:t>
            </a:r>
          </a:p>
        </p:txBody>
      </p:sp>
      <p:sp>
        <p:nvSpPr>
          <p:cNvPr id="20" name="四角形: 角を丸くする 19">
            <a:extLst>
              <a:ext uri="{FF2B5EF4-FFF2-40B4-BE49-F238E27FC236}">
                <a16:creationId xmlns:a16="http://schemas.microsoft.com/office/drawing/2014/main" id="{E9DB0EB0-FA1B-41F5-93B5-DD78B5B0591B}"/>
              </a:ext>
            </a:extLst>
          </p:cNvPr>
          <p:cNvSpPr/>
          <p:nvPr/>
        </p:nvSpPr>
        <p:spPr>
          <a:xfrm>
            <a:off x="9876602" y="3416242"/>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土工工事</a:t>
            </a:r>
          </a:p>
        </p:txBody>
      </p:sp>
      <p:sp>
        <p:nvSpPr>
          <p:cNvPr id="21" name="楕円 20">
            <a:extLst>
              <a:ext uri="{FF2B5EF4-FFF2-40B4-BE49-F238E27FC236}">
                <a16:creationId xmlns:a16="http://schemas.microsoft.com/office/drawing/2014/main" id="{726DA6CB-1A98-4EC7-8CD7-FC550810EB94}"/>
              </a:ext>
            </a:extLst>
          </p:cNvPr>
          <p:cNvSpPr/>
          <p:nvPr/>
        </p:nvSpPr>
        <p:spPr>
          <a:xfrm>
            <a:off x="11160386" y="3352822"/>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５</a:t>
            </a:r>
          </a:p>
        </p:txBody>
      </p:sp>
      <p:sp>
        <p:nvSpPr>
          <p:cNvPr id="22" name="四角形: 角を丸くする 21">
            <a:extLst>
              <a:ext uri="{FF2B5EF4-FFF2-40B4-BE49-F238E27FC236}">
                <a16:creationId xmlns:a16="http://schemas.microsoft.com/office/drawing/2014/main" id="{32CC51CC-07EB-4689-89C1-8D7574945757}"/>
              </a:ext>
            </a:extLst>
          </p:cNvPr>
          <p:cNvSpPr/>
          <p:nvPr/>
        </p:nvSpPr>
        <p:spPr>
          <a:xfrm>
            <a:off x="9876602" y="3863801"/>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躯体工事</a:t>
            </a:r>
          </a:p>
        </p:txBody>
      </p:sp>
      <p:sp>
        <p:nvSpPr>
          <p:cNvPr id="23" name="楕円 22">
            <a:extLst>
              <a:ext uri="{FF2B5EF4-FFF2-40B4-BE49-F238E27FC236}">
                <a16:creationId xmlns:a16="http://schemas.microsoft.com/office/drawing/2014/main" id="{E8E57B89-5D6B-4B7F-9A04-4420251D746D}"/>
              </a:ext>
            </a:extLst>
          </p:cNvPr>
          <p:cNvSpPr/>
          <p:nvPr/>
        </p:nvSpPr>
        <p:spPr>
          <a:xfrm>
            <a:off x="11160386" y="3800380"/>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dirty="0"/>
              <a:t>33</a:t>
            </a:r>
            <a:endParaRPr lang="ja-JP" altLang="en-US" sz="1600" dirty="0"/>
          </a:p>
        </p:txBody>
      </p:sp>
      <p:sp>
        <p:nvSpPr>
          <p:cNvPr id="24" name="四角形: 角を丸くする 23">
            <a:extLst>
              <a:ext uri="{FF2B5EF4-FFF2-40B4-BE49-F238E27FC236}">
                <a16:creationId xmlns:a16="http://schemas.microsoft.com/office/drawing/2014/main" id="{9BE5B3C8-1FA0-4734-88D0-E43A00957648}"/>
              </a:ext>
            </a:extLst>
          </p:cNvPr>
          <p:cNvSpPr/>
          <p:nvPr/>
        </p:nvSpPr>
        <p:spPr>
          <a:xfrm>
            <a:off x="7614078" y="4378017"/>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維持管理</a:t>
            </a:r>
          </a:p>
        </p:txBody>
      </p:sp>
      <p:sp>
        <p:nvSpPr>
          <p:cNvPr id="25" name="楕円 24">
            <a:extLst>
              <a:ext uri="{FF2B5EF4-FFF2-40B4-BE49-F238E27FC236}">
                <a16:creationId xmlns:a16="http://schemas.microsoft.com/office/drawing/2014/main" id="{9791920B-43C0-4E60-AD9A-9BAAA18D94CB}"/>
              </a:ext>
            </a:extLst>
          </p:cNvPr>
          <p:cNvSpPr/>
          <p:nvPr/>
        </p:nvSpPr>
        <p:spPr>
          <a:xfrm>
            <a:off x="8878816" y="4314596"/>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20</a:t>
            </a:r>
            <a:endParaRPr kumimoji="1" lang="ja-JP" altLang="en-US" sz="1600" dirty="0"/>
          </a:p>
        </p:txBody>
      </p:sp>
      <p:sp>
        <p:nvSpPr>
          <p:cNvPr id="29" name="四角形: 角を丸くする 28">
            <a:extLst>
              <a:ext uri="{FF2B5EF4-FFF2-40B4-BE49-F238E27FC236}">
                <a16:creationId xmlns:a16="http://schemas.microsoft.com/office/drawing/2014/main" id="{6BB7B086-572A-45C4-8E34-3770493B3004}"/>
              </a:ext>
            </a:extLst>
          </p:cNvPr>
          <p:cNvSpPr/>
          <p:nvPr/>
        </p:nvSpPr>
        <p:spPr>
          <a:xfrm>
            <a:off x="7614078" y="5149341"/>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運営</a:t>
            </a:r>
          </a:p>
        </p:txBody>
      </p:sp>
      <p:sp>
        <p:nvSpPr>
          <p:cNvPr id="30" name="楕円 29">
            <a:extLst>
              <a:ext uri="{FF2B5EF4-FFF2-40B4-BE49-F238E27FC236}">
                <a16:creationId xmlns:a16="http://schemas.microsoft.com/office/drawing/2014/main" id="{7EA33E82-D14C-4847-BEBE-CB25393EBB61}"/>
              </a:ext>
            </a:extLst>
          </p:cNvPr>
          <p:cNvSpPr/>
          <p:nvPr/>
        </p:nvSpPr>
        <p:spPr>
          <a:xfrm>
            <a:off x="8878816" y="5085920"/>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5</a:t>
            </a:r>
            <a:endParaRPr kumimoji="1" lang="ja-JP" altLang="en-US" sz="1600" dirty="0"/>
          </a:p>
        </p:txBody>
      </p:sp>
      <p:sp>
        <p:nvSpPr>
          <p:cNvPr id="31" name="四角形: 角を丸くする 30">
            <a:extLst>
              <a:ext uri="{FF2B5EF4-FFF2-40B4-BE49-F238E27FC236}">
                <a16:creationId xmlns:a16="http://schemas.microsoft.com/office/drawing/2014/main" id="{745389D3-B172-4E18-B2E2-EB4A041660C3}"/>
              </a:ext>
            </a:extLst>
          </p:cNvPr>
          <p:cNvSpPr/>
          <p:nvPr/>
        </p:nvSpPr>
        <p:spPr>
          <a:xfrm>
            <a:off x="7623601" y="5968277"/>
            <a:ext cx="1264739" cy="350577"/>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en-US" altLang="ja-JP" sz="1799" dirty="0"/>
              <a:t>SPC</a:t>
            </a:r>
            <a:r>
              <a:rPr kumimoji="1" lang="ja-JP" altLang="en-US" sz="1799" dirty="0"/>
              <a:t>経営</a:t>
            </a:r>
          </a:p>
        </p:txBody>
      </p:sp>
      <p:sp>
        <p:nvSpPr>
          <p:cNvPr id="32" name="楕円 31">
            <a:extLst>
              <a:ext uri="{FF2B5EF4-FFF2-40B4-BE49-F238E27FC236}">
                <a16:creationId xmlns:a16="http://schemas.microsoft.com/office/drawing/2014/main" id="{5A39EC85-BCFB-4E1C-8FE8-C2DE5835DAD8}"/>
              </a:ext>
            </a:extLst>
          </p:cNvPr>
          <p:cNvSpPr/>
          <p:nvPr/>
        </p:nvSpPr>
        <p:spPr>
          <a:xfrm>
            <a:off x="8888339" y="5904857"/>
            <a:ext cx="597678" cy="434799"/>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600" dirty="0"/>
              <a:t>5</a:t>
            </a:r>
            <a:endParaRPr kumimoji="1" lang="ja-JP" altLang="en-US" sz="1600" dirty="0"/>
          </a:p>
        </p:txBody>
      </p:sp>
      <p:sp>
        <p:nvSpPr>
          <p:cNvPr id="33" name="四角形: 角を丸くする 32">
            <a:extLst>
              <a:ext uri="{FF2B5EF4-FFF2-40B4-BE49-F238E27FC236}">
                <a16:creationId xmlns:a16="http://schemas.microsoft.com/office/drawing/2014/main" id="{FE87AA45-639A-45EA-873D-7F8AC8CC49D1}"/>
              </a:ext>
            </a:extLst>
          </p:cNvPr>
          <p:cNvSpPr/>
          <p:nvPr/>
        </p:nvSpPr>
        <p:spPr>
          <a:xfrm>
            <a:off x="9876602" y="4358972"/>
            <a:ext cx="1264739" cy="35057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警備</a:t>
            </a:r>
          </a:p>
        </p:txBody>
      </p:sp>
      <p:sp>
        <p:nvSpPr>
          <p:cNvPr id="34" name="楕円 33">
            <a:extLst>
              <a:ext uri="{FF2B5EF4-FFF2-40B4-BE49-F238E27FC236}">
                <a16:creationId xmlns:a16="http://schemas.microsoft.com/office/drawing/2014/main" id="{66518DF0-9F38-4D63-BFEB-5508B672C320}"/>
              </a:ext>
            </a:extLst>
          </p:cNvPr>
          <p:cNvSpPr/>
          <p:nvPr/>
        </p:nvSpPr>
        <p:spPr>
          <a:xfrm>
            <a:off x="11160386" y="4295551"/>
            <a:ext cx="597678" cy="47113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１</a:t>
            </a:r>
          </a:p>
        </p:txBody>
      </p:sp>
      <p:sp>
        <p:nvSpPr>
          <p:cNvPr id="35" name="四角形: 角を丸くする 34">
            <a:extLst>
              <a:ext uri="{FF2B5EF4-FFF2-40B4-BE49-F238E27FC236}">
                <a16:creationId xmlns:a16="http://schemas.microsoft.com/office/drawing/2014/main" id="{24446A07-4638-4A13-963D-87510A36F384}"/>
              </a:ext>
            </a:extLst>
          </p:cNvPr>
          <p:cNvSpPr/>
          <p:nvPr/>
        </p:nvSpPr>
        <p:spPr>
          <a:xfrm>
            <a:off x="9895647" y="4806530"/>
            <a:ext cx="1264739" cy="35057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法定</a:t>
            </a:r>
          </a:p>
        </p:txBody>
      </p:sp>
      <p:sp>
        <p:nvSpPr>
          <p:cNvPr id="36" name="楕円 35">
            <a:extLst>
              <a:ext uri="{FF2B5EF4-FFF2-40B4-BE49-F238E27FC236}">
                <a16:creationId xmlns:a16="http://schemas.microsoft.com/office/drawing/2014/main" id="{9C7D39A1-3C65-4994-A8AB-A869904EC0A5}"/>
              </a:ext>
            </a:extLst>
          </p:cNvPr>
          <p:cNvSpPr/>
          <p:nvPr/>
        </p:nvSpPr>
        <p:spPr>
          <a:xfrm>
            <a:off x="11179431" y="4743110"/>
            <a:ext cx="597678" cy="47113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８</a:t>
            </a:r>
          </a:p>
        </p:txBody>
      </p:sp>
      <p:sp>
        <p:nvSpPr>
          <p:cNvPr id="37" name="正方形/長方形 36">
            <a:extLst>
              <a:ext uri="{FF2B5EF4-FFF2-40B4-BE49-F238E27FC236}">
                <a16:creationId xmlns:a16="http://schemas.microsoft.com/office/drawing/2014/main" id="{D818486D-DB2B-45F7-B129-8361E0238AAC}"/>
              </a:ext>
            </a:extLst>
          </p:cNvPr>
          <p:cNvSpPr/>
          <p:nvPr/>
        </p:nvSpPr>
        <p:spPr>
          <a:xfrm>
            <a:off x="9743682" y="5968277"/>
            <a:ext cx="1588156" cy="813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各企業１０％</a:t>
            </a:r>
            <a:endParaRPr kumimoji="1" lang="en-US" altLang="ja-JP" sz="1799" dirty="0"/>
          </a:p>
          <a:p>
            <a:pPr algn="ctr"/>
            <a:r>
              <a:rPr kumimoji="1" lang="ja-JP" altLang="en-US" sz="1799" dirty="0"/>
              <a:t>利益として</a:t>
            </a:r>
            <a:endParaRPr kumimoji="1" lang="en-US" altLang="ja-JP" sz="1799" dirty="0"/>
          </a:p>
          <a:p>
            <a:pPr algn="ctr"/>
            <a:r>
              <a:rPr kumimoji="1" lang="ja-JP" altLang="en-US" sz="1799" dirty="0"/>
              <a:t>１０の利益</a:t>
            </a:r>
          </a:p>
        </p:txBody>
      </p:sp>
      <p:cxnSp>
        <p:nvCxnSpPr>
          <p:cNvPr id="38" name="直線矢印コネクタ 37">
            <a:extLst>
              <a:ext uri="{FF2B5EF4-FFF2-40B4-BE49-F238E27FC236}">
                <a16:creationId xmlns:a16="http://schemas.microsoft.com/office/drawing/2014/main" id="{C42A9526-9F52-4EDB-976D-6924ABAFBE48}"/>
              </a:ext>
            </a:extLst>
          </p:cNvPr>
          <p:cNvCxnSpPr>
            <a:cxnSpLocks/>
            <a:stCxn id="11" idx="3"/>
            <a:endCxn id="10" idx="1"/>
          </p:cNvCxnSpPr>
          <p:nvPr/>
        </p:nvCxnSpPr>
        <p:spPr>
          <a:xfrm>
            <a:off x="2258425" y="2462466"/>
            <a:ext cx="2313972" cy="9523"/>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73A9DDBC-0AD7-4160-8946-3D9B5F870BCD}"/>
              </a:ext>
            </a:extLst>
          </p:cNvPr>
          <p:cNvSpPr txBox="1"/>
          <p:nvPr/>
        </p:nvSpPr>
        <p:spPr>
          <a:xfrm>
            <a:off x="2638563" y="1902163"/>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事業契約</a:t>
            </a:r>
          </a:p>
        </p:txBody>
      </p:sp>
      <p:cxnSp>
        <p:nvCxnSpPr>
          <p:cNvPr id="42" name="直線矢印コネクタ 41">
            <a:extLst>
              <a:ext uri="{FF2B5EF4-FFF2-40B4-BE49-F238E27FC236}">
                <a16:creationId xmlns:a16="http://schemas.microsoft.com/office/drawing/2014/main" id="{B7AF9504-22AB-4AA1-9D69-F0F6DD20CE9E}"/>
              </a:ext>
            </a:extLst>
          </p:cNvPr>
          <p:cNvCxnSpPr>
            <a:cxnSpLocks/>
            <a:stCxn id="10" idx="3"/>
          </p:cNvCxnSpPr>
          <p:nvPr/>
        </p:nvCxnSpPr>
        <p:spPr>
          <a:xfrm flipV="1">
            <a:off x="5305631" y="1753037"/>
            <a:ext cx="2234886" cy="71895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47" name="直線矢印コネクタ 46">
            <a:extLst>
              <a:ext uri="{FF2B5EF4-FFF2-40B4-BE49-F238E27FC236}">
                <a16:creationId xmlns:a16="http://schemas.microsoft.com/office/drawing/2014/main" id="{62AD7B91-0565-4AFE-A32D-8B76AAC55C14}"/>
              </a:ext>
            </a:extLst>
          </p:cNvPr>
          <p:cNvCxnSpPr>
            <a:cxnSpLocks/>
            <a:stCxn id="10" idx="3"/>
            <a:endCxn id="5" idx="1"/>
          </p:cNvCxnSpPr>
          <p:nvPr/>
        </p:nvCxnSpPr>
        <p:spPr>
          <a:xfrm flipV="1">
            <a:off x="5305631" y="2288648"/>
            <a:ext cx="2271072" cy="18334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0" name="直線矢印コネクタ 49">
            <a:extLst>
              <a:ext uri="{FF2B5EF4-FFF2-40B4-BE49-F238E27FC236}">
                <a16:creationId xmlns:a16="http://schemas.microsoft.com/office/drawing/2014/main" id="{EB8A7643-B9D8-4FE9-A2A4-16357E4CFE1E}"/>
              </a:ext>
            </a:extLst>
          </p:cNvPr>
          <p:cNvCxnSpPr>
            <a:cxnSpLocks/>
            <a:stCxn id="10" idx="3"/>
            <a:endCxn id="9" idx="1"/>
          </p:cNvCxnSpPr>
          <p:nvPr/>
        </p:nvCxnSpPr>
        <p:spPr>
          <a:xfrm>
            <a:off x="5305632" y="2471987"/>
            <a:ext cx="2279879" cy="338696"/>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3" name="直線矢印コネクタ 52">
            <a:extLst>
              <a:ext uri="{FF2B5EF4-FFF2-40B4-BE49-F238E27FC236}">
                <a16:creationId xmlns:a16="http://schemas.microsoft.com/office/drawing/2014/main" id="{D1BA9DB6-056E-45DC-8394-6310590490EE}"/>
              </a:ext>
            </a:extLst>
          </p:cNvPr>
          <p:cNvCxnSpPr>
            <a:cxnSpLocks/>
            <a:stCxn id="10" idx="3"/>
            <a:endCxn id="24" idx="1"/>
          </p:cNvCxnSpPr>
          <p:nvPr/>
        </p:nvCxnSpPr>
        <p:spPr>
          <a:xfrm>
            <a:off x="5305632" y="2471989"/>
            <a:ext cx="2308447" cy="2081317"/>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4" name="直線矢印コネクタ 53">
            <a:extLst>
              <a:ext uri="{FF2B5EF4-FFF2-40B4-BE49-F238E27FC236}">
                <a16:creationId xmlns:a16="http://schemas.microsoft.com/office/drawing/2014/main" id="{F5A901BD-C5F8-4621-A419-C8E5DE9424D5}"/>
              </a:ext>
            </a:extLst>
          </p:cNvPr>
          <p:cNvCxnSpPr>
            <a:cxnSpLocks/>
            <a:stCxn id="10" idx="3"/>
            <a:endCxn id="29" idx="1"/>
          </p:cNvCxnSpPr>
          <p:nvPr/>
        </p:nvCxnSpPr>
        <p:spPr>
          <a:xfrm>
            <a:off x="5305632" y="2471988"/>
            <a:ext cx="2308447" cy="285264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5" name="直線矢印コネクタ 54">
            <a:extLst>
              <a:ext uri="{FF2B5EF4-FFF2-40B4-BE49-F238E27FC236}">
                <a16:creationId xmlns:a16="http://schemas.microsoft.com/office/drawing/2014/main" id="{7A68C858-34D0-4E13-BD6C-B84F402AE34E}"/>
              </a:ext>
            </a:extLst>
          </p:cNvPr>
          <p:cNvCxnSpPr>
            <a:cxnSpLocks/>
            <a:stCxn id="10" idx="3"/>
            <a:endCxn id="31" idx="1"/>
          </p:cNvCxnSpPr>
          <p:nvPr/>
        </p:nvCxnSpPr>
        <p:spPr>
          <a:xfrm>
            <a:off x="5305632" y="2471987"/>
            <a:ext cx="2317969" cy="3671578"/>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sp>
        <p:nvSpPr>
          <p:cNvPr id="62" name="楕円 61">
            <a:extLst>
              <a:ext uri="{FF2B5EF4-FFF2-40B4-BE49-F238E27FC236}">
                <a16:creationId xmlns:a16="http://schemas.microsoft.com/office/drawing/2014/main" id="{3460C35F-E5FE-4E63-AEED-E66F2DC14AA4}"/>
              </a:ext>
            </a:extLst>
          </p:cNvPr>
          <p:cNvSpPr/>
          <p:nvPr/>
        </p:nvSpPr>
        <p:spPr>
          <a:xfrm>
            <a:off x="7321643" y="3370110"/>
            <a:ext cx="1868655" cy="607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構成企業</a:t>
            </a:r>
          </a:p>
        </p:txBody>
      </p:sp>
      <p:sp>
        <p:nvSpPr>
          <p:cNvPr id="63" name="楕円 62">
            <a:extLst>
              <a:ext uri="{FF2B5EF4-FFF2-40B4-BE49-F238E27FC236}">
                <a16:creationId xmlns:a16="http://schemas.microsoft.com/office/drawing/2014/main" id="{BF328BE1-F0BF-4206-8B91-40DA1485DF9B}"/>
              </a:ext>
            </a:extLst>
          </p:cNvPr>
          <p:cNvSpPr/>
          <p:nvPr/>
        </p:nvSpPr>
        <p:spPr>
          <a:xfrm>
            <a:off x="9973256" y="5237688"/>
            <a:ext cx="1868655" cy="607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協力企業</a:t>
            </a:r>
          </a:p>
        </p:txBody>
      </p:sp>
      <p:sp>
        <p:nvSpPr>
          <p:cNvPr id="65" name="テキスト ボックス 64">
            <a:extLst>
              <a:ext uri="{FF2B5EF4-FFF2-40B4-BE49-F238E27FC236}">
                <a16:creationId xmlns:a16="http://schemas.microsoft.com/office/drawing/2014/main" id="{53445260-F137-4A1A-B97A-0B2B0C4D89F3}"/>
              </a:ext>
            </a:extLst>
          </p:cNvPr>
          <p:cNvSpPr txBox="1"/>
          <p:nvPr/>
        </p:nvSpPr>
        <p:spPr>
          <a:xfrm>
            <a:off x="5723093" y="2060849"/>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請負契約</a:t>
            </a:r>
          </a:p>
        </p:txBody>
      </p:sp>
      <p:sp>
        <p:nvSpPr>
          <p:cNvPr id="66" name="テキスト ボックス 65">
            <a:extLst>
              <a:ext uri="{FF2B5EF4-FFF2-40B4-BE49-F238E27FC236}">
                <a16:creationId xmlns:a16="http://schemas.microsoft.com/office/drawing/2014/main" id="{7E314414-2E30-4020-A5B6-80EE857CBC47}"/>
              </a:ext>
            </a:extLst>
          </p:cNvPr>
          <p:cNvSpPr txBox="1"/>
          <p:nvPr/>
        </p:nvSpPr>
        <p:spPr>
          <a:xfrm>
            <a:off x="8700028" y="3030219"/>
            <a:ext cx="1062444" cy="338554"/>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kumimoji="1" lang="ja-JP" altLang="en-US" sz="1600" dirty="0">
                <a:solidFill>
                  <a:schemeClr val="tx1"/>
                </a:solidFill>
              </a:rPr>
              <a:t>請負契約</a:t>
            </a:r>
          </a:p>
        </p:txBody>
      </p:sp>
      <p:sp>
        <p:nvSpPr>
          <p:cNvPr id="67" name="楕円 66">
            <a:extLst>
              <a:ext uri="{FF2B5EF4-FFF2-40B4-BE49-F238E27FC236}">
                <a16:creationId xmlns:a16="http://schemas.microsoft.com/office/drawing/2014/main" id="{B2323A6D-8CC9-4193-98D9-AF4FB8CA378D}"/>
              </a:ext>
            </a:extLst>
          </p:cNvPr>
          <p:cNvSpPr/>
          <p:nvPr/>
        </p:nvSpPr>
        <p:spPr>
          <a:xfrm>
            <a:off x="4845012" y="3597158"/>
            <a:ext cx="1868655" cy="60364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a:t>発注</a:t>
            </a:r>
            <a:r>
              <a:rPr kumimoji="1" lang="en-US" altLang="ja-JP" sz="2400" dirty="0"/>
              <a:t>100</a:t>
            </a:r>
            <a:endParaRPr kumimoji="1" lang="ja-JP" altLang="en-US" sz="2400" dirty="0"/>
          </a:p>
        </p:txBody>
      </p:sp>
      <p:sp>
        <p:nvSpPr>
          <p:cNvPr id="68" name="正方形/長方形 67">
            <a:extLst>
              <a:ext uri="{FF2B5EF4-FFF2-40B4-BE49-F238E27FC236}">
                <a16:creationId xmlns:a16="http://schemas.microsoft.com/office/drawing/2014/main" id="{ABFBE9EA-A1B2-4C57-AF87-E5FF91B9B5A3}"/>
              </a:ext>
            </a:extLst>
          </p:cNvPr>
          <p:cNvSpPr/>
          <p:nvPr/>
        </p:nvSpPr>
        <p:spPr>
          <a:xfrm>
            <a:off x="2505767" y="2579634"/>
            <a:ext cx="1832912" cy="10969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支払いの約束</a:t>
            </a:r>
            <a:endParaRPr kumimoji="1" lang="en-US" altLang="ja-JP" sz="1799" dirty="0"/>
          </a:p>
          <a:p>
            <a:pPr algn="ctr"/>
            <a:r>
              <a:rPr kumimoji="1" lang="ja-JP" altLang="en-US" sz="1799" dirty="0"/>
              <a:t>発注権の委譲</a:t>
            </a:r>
            <a:endParaRPr kumimoji="1" lang="en-US" altLang="ja-JP" sz="1799" dirty="0"/>
          </a:p>
          <a:p>
            <a:pPr algn="ctr"/>
            <a:r>
              <a:rPr kumimoji="1" lang="ja-JP" altLang="en-US" sz="1799" dirty="0"/>
              <a:t>業務遂行の約束</a:t>
            </a:r>
          </a:p>
        </p:txBody>
      </p:sp>
      <p:cxnSp>
        <p:nvCxnSpPr>
          <p:cNvPr id="70" name="コネクタ: 曲線 69">
            <a:extLst>
              <a:ext uri="{FF2B5EF4-FFF2-40B4-BE49-F238E27FC236}">
                <a16:creationId xmlns:a16="http://schemas.microsoft.com/office/drawing/2014/main" id="{CA6A791D-20A6-41EF-A772-0FAB7CD74373}"/>
              </a:ext>
            </a:extLst>
          </p:cNvPr>
          <p:cNvCxnSpPr>
            <a:stCxn id="11" idx="2"/>
            <a:endCxn id="10" idx="2"/>
          </p:cNvCxnSpPr>
          <p:nvPr/>
        </p:nvCxnSpPr>
        <p:spPr>
          <a:xfrm rot="16200000" flipH="1">
            <a:off x="3410652" y="2157743"/>
            <a:ext cx="9523" cy="3047206"/>
          </a:xfrm>
          <a:prstGeom prst="curvedConnector3">
            <a:avLst>
              <a:gd name="adj1" fmla="val 410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0BC48E83-C97E-4187-BB6B-2F60692CE1C8}"/>
              </a:ext>
            </a:extLst>
          </p:cNvPr>
          <p:cNvSpPr txBox="1"/>
          <p:nvPr/>
        </p:nvSpPr>
        <p:spPr>
          <a:xfrm>
            <a:off x="2430291" y="3713635"/>
            <a:ext cx="1877300" cy="40159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1999" dirty="0"/>
              <a:t>発注権の移転</a:t>
            </a:r>
          </a:p>
        </p:txBody>
      </p:sp>
      <p:sp>
        <p:nvSpPr>
          <p:cNvPr id="73" name="楕円 72">
            <a:extLst>
              <a:ext uri="{FF2B5EF4-FFF2-40B4-BE49-F238E27FC236}">
                <a16:creationId xmlns:a16="http://schemas.microsoft.com/office/drawing/2014/main" id="{6AA35C6D-6559-418A-BB9E-4A73543603F1}"/>
              </a:ext>
            </a:extLst>
          </p:cNvPr>
          <p:cNvSpPr/>
          <p:nvPr/>
        </p:nvSpPr>
        <p:spPr>
          <a:xfrm>
            <a:off x="4240866" y="4177133"/>
            <a:ext cx="2042575" cy="55858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金利</a:t>
            </a:r>
            <a:r>
              <a:rPr lang="en-US" altLang="ja-JP" sz="2399" dirty="0"/>
              <a:t>10</a:t>
            </a:r>
            <a:endParaRPr kumimoji="1" lang="ja-JP" altLang="en-US" sz="2399" dirty="0"/>
          </a:p>
        </p:txBody>
      </p:sp>
      <p:sp>
        <p:nvSpPr>
          <p:cNvPr id="74" name="楕円 73">
            <a:extLst>
              <a:ext uri="{FF2B5EF4-FFF2-40B4-BE49-F238E27FC236}">
                <a16:creationId xmlns:a16="http://schemas.microsoft.com/office/drawing/2014/main" id="{4D1E7C26-FCB9-4266-B98C-F5924C49D8DC}"/>
              </a:ext>
            </a:extLst>
          </p:cNvPr>
          <p:cNvSpPr/>
          <p:nvPr/>
        </p:nvSpPr>
        <p:spPr>
          <a:xfrm>
            <a:off x="4253761" y="4769570"/>
            <a:ext cx="1868655" cy="60364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経費２</a:t>
            </a:r>
          </a:p>
        </p:txBody>
      </p:sp>
      <p:sp>
        <p:nvSpPr>
          <p:cNvPr id="75" name="楕円 74">
            <a:extLst>
              <a:ext uri="{FF2B5EF4-FFF2-40B4-BE49-F238E27FC236}">
                <a16:creationId xmlns:a16="http://schemas.microsoft.com/office/drawing/2014/main" id="{D972E663-72E6-4574-88DF-4132E4A739C4}"/>
              </a:ext>
            </a:extLst>
          </p:cNvPr>
          <p:cNvSpPr/>
          <p:nvPr/>
        </p:nvSpPr>
        <p:spPr>
          <a:xfrm>
            <a:off x="4116964" y="5395253"/>
            <a:ext cx="2196976" cy="5994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初期費５</a:t>
            </a:r>
          </a:p>
        </p:txBody>
      </p:sp>
      <p:sp>
        <p:nvSpPr>
          <p:cNvPr id="76" name="楕円 75">
            <a:extLst>
              <a:ext uri="{FF2B5EF4-FFF2-40B4-BE49-F238E27FC236}">
                <a16:creationId xmlns:a16="http://schemas.microsoft.com/office/drawing/2014/main" id="{B5FA6C01-1086-4FBD-BAFC-841B5A3614A1}"/>
              </a:ext>
            </a:extLst>
          </p:cNvPr>
          <p:cNvSpPr/>
          <p:nvPr/>
        </p:nvSpPr>
        <p:spPr>
          <a:xfrm>
            <a:off x="4238525" y="5993706"/>
            <a:ext cx="1868655" cy="60364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利益</a:t>
            </a:r>
            <a:r>
              <a:rPr kumimoji="1" lang="en-US" altLang="ja-JP" sz="2399" dirty="0"/>
              <a:t>3</a:t>
            </a:r>
            <a:endParaRPr kumimoji="1" lang="ja-JP" altLang="en-US" sz="2399" dirty="0"/>
          </a:p>
        </p:txBody>
      </p:sp>
      <p:sp>
        <p:nvSpPr>
          <p:cNvPr id="77" name="左中かっこ 76">
            <a:extLst>
              <a:ext uri="{FF2B5EF4-FFF2-40B4-BE49-F238E27FC236}">
                <a16:creationId xmlns:a16="http://schemas.microsoft.com/office/drawing/2014/main" id="{13D9F006-B63B-414B-83F2-5312F05D1245}"/>
              </a:ext>
            </a:extLst>
          </p:cNvPr>
          <p:cNvSpPr/>
          <p:nvPr/>
        </p:nvSpPr>
        <p:spPr>
          <a:xfrm>
            <a:off x="3897420" y="3823955"/>
            <a:ext cx="310815" cy="2475851"/>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799"/>
          </a:p>
        </p:txBody>
      </p:sp>
      <p:sp>
        <p:nvSpPr>
          <p:cNvPr id="78" name="正方形/長方形 77">
            <a:extLst>
              <a:ext uri="{FF2B5EF4-FFF2-40B4-BE49-F238E27FC236}">
                <a16:creationId xmlns:a16="http://schemas.microsoft.com/office/drawing/2014/main" id="{500BE993-8C15-4C88-8B79-120F4905D175}"/>
              </a:ext>
            </a:extLst>
          </p:cNvPr>
          <p:cNvSpPr/>
          <p:nvPr/>
        </p:nvSpPr>
        <p:spPr>
          <a:xfrm>
            <a:off x="1756957" y="4728593"/>
            <a:ext cx="2079197" cy="79212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799" dirty="0"/>
              <a:t>提案金額</a:t>
            </a:r>
            <a:endParaRPr kumimoji="1" lang="en-US" altLang="ja-JP" sz="1799" dirty="0"/>
          </a:p>
          <a:p>
            <a:pPr algn="ctr"/>
            <a:r>
              <a:rPr kumimoji="1" lang="ja-JP" altLang="en-US" sz="1799" dirty="0"/>
              <a:t>１２</a:t>
            </a:r>
            <a:r>
              <a:rPr kumimoji="1" lang="en-US" altLang="ja-JP" sz="1799" dirty="0"/>
              <a:t>0</a:t>
            </a:r>
          </a:p>
        </p:txBody>
      </p:sp>
      <p:sp>
        <p:nvSpPr>
          <p:cNvPr id="79" name="正方形/長方形 78">
            <a:extLst>
              <a:ext uri="{FF2B5EF4-FFF2-40B4-BE49-F238E27FC236}">
                <a16:creationId xmlns:a16="http://schemas.microsoft.com/office/drawing/2014/main" id="{8625E0F3-34C0-4347-826B-2A44C979A9D0}"/>
              </a:ext>
            </a:extLst>
          </p:cNvPr>
          <p:cNvSpPr/>
          <p:nvPr/>
        </p:nvSpPr>
        <p:spPr>
          <a:xfrm>
            <a:off x="362860" y="3623981"/>
            <a:ext cx="2079197" cy="792126"/>
          </a:xfrm>
          <a:prstGeom prst="rect">
            <a:avLst/>
          </a:prstGeom>
          <a:solidFill>
            <a:srgbClr val="BBDBCD">
              <a:alpha val="40000"/>
            </a:srgb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799" dirty="0"/>
              <a:t>予定価格</a:t>
            </a:r>
            <a:endParaRPr kumimoji="1" lang="en-US" altLang="ja-JP" sz="1799" dirty="0"/>
          </a:p>
          <a:p>
            <a:pPr algn="ctr"/>
            <a:r>
              <a:rPr kumimoji="1" lang="en-US" altLang="ja-JP" sz="1799" dirty="0"/>
              <a:t>130</a:t>
            </a:r>
            <a:r>
              <a:rPr kumimoji="1" lang="ja-JP" altLang="en-US" sz="1799" dirty="0"/>
              <a:t>～</a:t>
            </a:r>
            <a:r>
              <a:rPr kumimoji="1" lang="en-US" altLang="ja-JP" sz="1799" dirty="0"/>
              <a:t>150</a:t>
            </a:r>
            <a:endParaRPr kumimoji="1" lang="ja-JP" altLang="en-US" sz="1799" dirty="0"/>
          </a:p>
        </p:txBody>
      </p:sp>
      <p:sp>
        <p:nvSpPr>
          <p:cNvPr id="80" name="正方形/長方形 79">
            <a:extLst>
              <a:ext uri="{FF2B5EF4-FFF2-40B4-BE49-F238E27FC236}">
                <a16:creationId xmlns:a16="http://schemas.microsoft.com/office/drawing/2014/main" id="{B38C05F1-D21B-40A6-9D30-3F5056FCDD1B}"/>
              </a:ext>
            </a:extLst>
          </p:cNvPr>
          <p:cNvSpPr/>
          <p:nvPr/>
        </p:nvSpPr>
        <p:spPr>
          <a:xfrm>
            <a:off x="484597" y="5853432"/>
            <a:ext cx="3051744" cy="7921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積算時金利・間接職員給与忘れ</a:t>
            </a:r>
            <a:endParaRPr kumimoji="1" lang="en-US" altLang="ja-JP" sz="1600" dirty="0"/>
          </a:p>
          <a:p>
            <a:pPr algn="ctr"/>
            <a:r>
              <a:rPr kumimoji="1" lang="ja-JP" altLang="en-US" sz="1600" dirty="0"/>
              <a:t>公共積算１１０～</a:t>
            </a:r>
            <a:r>
              <a:rPr kumimoji="1" lang="en-US" altLang="ja-JP" sz="1600" dirty="0"/>
              <a:t>120</a:t>
            </a:r>
            <a:endParaRPr kumimoji="1" lang="ja-JP" altLang="en-US" sz="1600" dirty="0"/>
          </a:p>
        </p:txBody>
      </p:sp>
      <p:cxnSp>
        <p:nvCxnSpPr>
          <p:cNvPr id="82" name="直線矢印コネクタ 81">
            <a:extLst>
              <a:ext uri="{FF2B5EF4-FFF2-40B4-BE49-F238E27FC236}">
                <a16:creationId xmlns:a16="http://schemas.microsoft.com/office/drawing/2014/main" id="{8F406656-AEC2-403B-B96C-0E7A8B28BE03}"/>
              </a:ext>
            </a:extLst>
          </p:cNvPr>
          <p:cNvCxnSpPr>
            <a:cxnSpLocks/>
          </p:cNvCxnSpPr>
          <p:nvPr/>
        </p:nvCxnSpPr>
        <p:spPr>
          <a:xfrm flipV="1">
            <a:off x="1013495" y="4416107"/>
            <a:ext cx="0" cy="14373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a:extLst>
              <a:ext uri="{FF2B5EF4-FFF2-40B4-BE49-F238E27FC236}">
                <a16:creationId xmlns:a16="http://schemas.microsoft.com/office/drawing/2014/main" id="{5BC5F91A-F66F-4BFE-AC0A-970FBB6C10C4}"/>
              </a:ext>
            </a:extLst>
          </p:cNvPr>
          <p:cNvSpPr txBox="1"/>
          <p:nvPr/>
        </p:nvSpPr>
        <p:spPr>
          <a:xfrm>
            <a:off x="2632959" y="1378716"/>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公共契約</a:t>
            </a:r>
          </a:p>
        </p:txBody>
      </p:sp>
      <p:sp>
        <p:nvSpPr>
          <p:cNvPr id="85" name="テキスト ボックス 84">
            <a:extLst>
              <a:ext uri="{FF2B5EF4-FFF2-40B4-BE49-F238E27FC236}">
                <a16:creationId xmlns:a16="http://schemas.microsoft.com/office/drawing/2014/main" id="{270FC0E3-F0A0-4FDA-AECD-04100A6388D3}"/>
              </a:ext>
            </a:extLst>
          </p:cNvPr>
          <p:cNvSpPr txBox="1"/>
          <p:nvPr/>
        </p:nvSpPr>
        <p:spPr>
          <a:xfrm>
            <a:off x="5375920" y="1556793"/>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err="1">
                <a:solidFill>
                  <a:schemeClr val="tx1"/>
                </a:solidFill>
              </a:rPr>
              <a:t>民民</a:t>
            </a:r>
            <a:r>
              <a:rPr kumimoji="1" lang="ja-JP" altLang="en-US" sz="2399" dirty="0">
                <a:solidFill>
                  <a:schemeClr val="tx1"/>
                </a:solidFill>
              </a:rPr>
              <a:t>契約</a:t>
            </a:r>
          </a:p>
        </p:txBody>
      </p:sp>
      <p:sp>
        <p:nvSpPr>
          <p:cNvPr id="58" name="矢印: U ターン 57">
            <a:extLst>
              <a:ext uri="{FF2B5EF4-FFF2-40B4-BE49-F238E27FC236}">
                <a16:creationId xmlns:a16="http://schemas.microsoft.com/office/drawing/2014/main" id="{47205DCA-7166-4FCD-81EE-67E32E12B530}"/>
              </a:ext>
            </a:extLst>
          </p:cNvPr>
          <p:cNvSpPr/>
          <p:nvPr/>
        </p:nvSpPr>
        <p:spPr>
          <a:xfrm rot="20790256">
            <a:off x="1997908" y="981202"/>
            <a:ext cx="9403165" cy="3239762"/>
          </a:xfrm>
          <a:prstGeom prst="uturnArrow">
            <a:avLst>
              <a:gd name="adj1" fmla="val 12846"/>
              <a:gd name="adj2" fmla="val 25000"/>
              <a:gd name="adj3" fmla="val 48240"/>
              <a:gd name="adj4" fmla="val 25000"/>
              <a:gd name="adj5" fmla="val 100000"/>
            </a:avLst>
          </a:prstGeom>
          <a:solidFill>
            <a:srgbClr val="2DC3A6">
              <a:alpha val="3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正方形/長方形 25">
            <a:extLst>
              <a:ext uri="{FF2B5EF4-FFF2-40B4-BE49-F238E27FC236}">
                <a16:creationId xmlns:a16="http://schemas.microsoft.com/office/drawing/2014/main" id="{FAE1C335-B0CE-4124-BAC9-AF62529E8DF6}"/>
              </a:ext>
            </a:extLst>
          </p:cNvPr>
          <p:cNvSpPr/>
          <p:nvPr/>
        </p:nvSpPr>
        <p:spPr>
          <a:xfrm>
            <a:off x="5849227" y="5804129"/>
            <a:ext cx="1472416" cy="9708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税引き後</a:t>
            </a:r>
            <a:endParaRPr lang="en-US" altLang="ja-JP" dirty="0"/>
          </a:p>
          <a:p>
            <a:pPr algn="ctr"/>
            <a:r>
              <a:rPr kumimoji="1" lang="en-US" altLang="ja-JP" dirty="0"/>
              <a:t>SPC</a:t>
            </a:r>
            <a:r>
              <a:rPr kumimoji="1" lang="ja-JP" altLang="en-US" dirty="0"/>
              <a:t>株主に</a:t>
            </a:r>
            <a:endParaRPr kumimoji="1" lang="en-US" altLang="ja-JP" dirty="0"/>
          </a:p>
          <a:p>
            <a:pPr algn="ctr"/>
            <a:r>
              <a:rPr kumimoji="1" lang="ja-JP" altLang="en-US" dirty="0"/>
              <a:t>配当</a:t>
            </a:r>
          </a:p>
        </p:txBody>
      </p:sp>
      <p:sp>
        <p:nvSpPr>
          <p:cNvPr id="27" name="楕円 26">
            <a:extLst>
              <a:ext uri="{FF2B5EF4-FFF2-40B4-BE49-F238E27FC236}">
                <a16:creationId xmlns:a16="http://schemas.microsoft.com/office/drawing/2014/main" id="{99AE5120-8CF4-4F42-9305-2A0EAD515DF0}"/>
              </a:ext>
            </a:extLst>
          </p:cNvPr>
          <p:cNvSpPr/>
          <p:nvPr/>
        </p:nvSpPr>
        <p:spPr>
          <a:xfrm>
            <a:off x="7359320" y="2145394"/>
            <a:ext cx="3213430" cy="52515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優先融資金利</a:t>
            </a:r>
          </a:p>
        </p:txBody>
      </p:sp>
      <p:cxnSp>
        <p:nvCxnSpPr>
          <p:cNvPr id="39" name="直線矢印コネクタ 38">
            <a:extLst>
              <a:ext uri="{FF2B5EF4-FFF2-40B4-BE49-F238E27FC236}">
                <a16:creationId xmlns:a16="http://schemas.microsoft.com/office/drawing/2014/main" id="{0A097B1A-D703-4B4E-8206-F325147DFEDB}"/>
              </a:ext>
            </a:extLst>
          </p:cNvPr>
          <p:cNvCxnSpPr>
            <a:cxnSpLocks/>
            <a:stCxn id="27" idx="4"/>
            <a:endCxn id="73" idx="0"/>
          </p:cNvCxnSpPr>
          <p:nvPr/>
        </p:nvCxnSpPr>
        <p:spPr>
          <a:xfrm flipH="1">
            <a:off x="5262154" y="2670548"/>
            <a:ext cx="3703881" cy="150658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9" name="楕円 68">
            <a:extLst>
              <a:ext uri="{FF2B5EF4-FFF2-40B4-BE49-F238E27FC236}">
                <a16:creationId xmlns:a16="http://schemas.microsoft.com/office/drawing/2014/main" id="{ED36B02A-1002-4C33-A06E-859DDCDF7496}"/>
              </a:ext>
            </a:extLst>
          </p:cNvPr>
          <p:cNvSpPr/>
          <p:nvPr/>
        </p:nvSpPr>
        <p:spPr>
          <a:xfrm>
            <a:off x="7602607" y="4170535"/>
            <a:ext cx="4033819" cy="156855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アップフロントフィー</a:t>
            </a:r>
            <a:endParaRPr kumimoji="1" lang="en-US" altLang="ja-JP" b="1" dirty="0">
              <a:solidFill>
                <a:srgbClr val="FF0000"/>
              </a:solidFill>
            </a:endParaRPr>
          </a:p>
          <a:p>
            <a:pPr algn="ctr"/>
            <a:r>
              <a:rPr lang="ja-JP" altLang="en-US" b="1" dirty="0">
                <a:solidFill>
                  <a:srgbClr val="FF0000"/>
                </a:solidFill>
              </a:rPr>
              <a:t>アレンジメントフィー</a:t>
            </a:r>
            <a:endParaRPr lang="en-US" altLang="ja-JP" b="1" dirty="0">
              <a:solidFill>
                <a:srgbClr val="FF0000"/>
              </a:solidFill>
            </a:endParaRPr>
          </a:p>
          <a:p>
            <a:pPr algn="ctr"/>
            <a:r>
              <a:rPr kumimoji="1" lang="ja-JP" altLang="en-US" b="1" dirty="0">
                <a:solidFill>
                  <a:srgbClr val="FF0000"/>
                </a:solidFill>
              </a:rPr>
              <a:t>リーガルチェック</a:t>
            </a:r>
            <a:endParaRPr kumimoji="1" lang="en-US" altLang="ja-JP" b="1" dirty="0">
              <a:solidFill>
                <a:srgbClr val="FF0000"/>
              </a:solidFill>
            </a:endParaRPr>
          </a:p>
          <a:p>
            <a:pPr algn="ctr"/>
            <a:r>
              <a:rPr lang="ja-JP" altLang="en-US" b="1" dirty="0">
                <a:solidFill>
                  <a:srgbClr val="FF0000"/>
                </a:solidFill>
              </a:rPr>
              <a:t>建中融資・短期融資</a:t>
            </a:r>
            <a:endParaRPr lang="en-US" altLang="ja-JP" b="1" dirty="0">
              <a:solidFill>
                <a:srgbClr val="FF0000"/>
              </a:solidFill>
            </a:endParaRPr>
          </a:p>
          <a:p>
            <a:pPr algn="ctr"/>
            <a:r>
              <a:rPr kumimoji="1" lang="ja-JP" altLang="en-US" b="1" dirty="0">
                <a:solidFill>
                  <a:srgbClr val="FF0000"/>
                </a:solidFill>
              </a:rPr>
              <a:t>消費税支払融資</a:t>
            </a:r>
          </a:p>
        </p:txBody>
      </p:sp>
      <p:cxnSp>
        <p:nvCxnSpPr>
          <p:cNvPr id="71" name="直線矢印コネクタ 70">
            <a:extLst>
              <a:ext uri="{FF2B5EF4-FFF2-40B4-BE49-F238E27FC236}">
                <a16:creationId xmlns:a16="http://schemas.microsoft.com/office/drawing/2014/main" id="{42856C04-1AAC-4EB1-A45E-401C0256CA48}"/>
              </a:ext>
            </a:extLst>
          </p:cNvPr>
          <p:cNvCxnSpPr>
            <a:cxnSpLocks/>
            <a:stCxn id="69" idx="2"/>
            <a:endCxn id="75" idx="6"/>
          </p:cNvCxnSpPr>
          <p:nvPr/>
        </p:nvCxnSpPr>
        <p:spPr>
          <a:xfrm flipH="1">
            <a:off x="6313940" y="4954813"/>
            <a:ext cx="1288667" cy="74018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1" name="楕円 80">
            <a:extLst>
              <a:ext uri="{FF2B5EF4-FFF2-40B4-BE49-F238E27FC236}">
                <a16:creationId xmlns:a16="http://schemas.microsoft.com/office/drawing/2014/main" id="{ECDAD284-B35C-405F-BE21-40CF166A1AAD}"/>
              </a:ext>
            </a:extLst>
          </p:cNvPr>
          <p:cNvSpPr/>
          <p:nvPr/>
        </p:nvSpPr>
        <p:spPr>
          <a:xfrm>
            <a:off x="7042588" y="3252660"/>
            <a:ext cx="3802456" cy="776261"/>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エージェントフィー</a:t>
            </a:r>
          </a:p>
        </p:txBody>
      </p:sp>
      <p:cxnSp>
        <p:nvCxnSpPr>
          <p:cNvPr id="83" name="直線矢印コネクタ 82">
            <a:extLst>
              <a:ext uri="{FF2B5EF4-FFF2-40B4-BE49-F238E27FC236}">
                <a16:creationId xmlns:a16="http://schemas.microsoft.com/office/drawing/2014/main" id="{ADBD7030-7B1E-4ABB-BAA6-1C699DEFF25B}"/>
              </a:ext>
            </a:extLst>
          </p:cNvPr>
          <p:cNvCxnSpPr>
            <a:cxnSpLocks/>
            <a:stCxn id="81" idx="4"/>
            <a:endCxn id="74" idx="6"/>
          </p:cNvCxnSpPr>
          <p:nvPr/>
        </p:nvCxnSpPr>
        <p:spPr>
          <a:xfrm flipH="1">
            <a:off x="6122416" y="4028921"/>
            <a:ext cx="2821400" cy="10424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788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97001" y="2510899"/>
            <a:ext cx="5846999" cy="994172"/>
          </a:xfrm>
        </p:spPr>
        <p:txBody>
          <a:bodyPr>
            <a:normAutofit fontScale="90000"/>
          </a:bodyPr>
          <a:lstStyle/>
          <a:p>
            <a:pPr algn="ctr"/>
            <a:r>
              <a:rPr kumimoji="1" lang="ja-JP" altLang="en-US" dirty="0"/>
              <a:t>ご清聴　</a:t>
            </a:r>
            <a:br>
              <a:rPr kumimoji="1" lang="en-US" altLang="ja-JP" dirty="0"/>
            </a:br>
            <a:r>
              <a:rPr kumimoji="1" lang="ja-JP" altLang="en-US" dirty="0"/>
              <a:t>ありがとうございました。</a:t>
            </a:r>
          </a:p>
        </p:txBody>
      </p:sp>
      <p:sp>
        <p:nvSpPr>
          <p:cNvPr id="3" name="コンテンツ プレースホルダー 2"/>
          <p:cNvSpPr>
            <a:spLocks noGrp="1"/>
          </p:cNvSpPr>
          <p:nvPr>
            <p:ph idx="1"/>
          </p:nvPr>
        </p:nvSpPr>
        <p:spPr>
          <a:xfrm>
            <a:off x="5897213" y="3984686"/>
            <a:ext cx="4902743" cy="1940577"/>
          </a:xfrm>
        </p:spPr>
        <p:txBody>
          <a:bodyPr>
            <a:noAutofit/>
          </a:bodyPr>
          <a:lstStyle/>
          <a:p>
            <a:endParaRPr lang="en-US" altLang="ja-JP" dirty="0"/>
          </a:p>
          <a:p>
            <a:r>
              <a:rPr lang="ja-JP" altLang="en-US" dirty="0"/>
              <a:t>文責：        伊庭　良知</a:t>
            </a:r>
            <a:endParaRPr lang="en-US" altLang="ja-JP" dirty="0"/>
          </a:p>
          <a:p>
            <a:r>
              <a:rPr kumimoji="1" lang="ja-JP" altLang="en-US" dirty="0"/>
              <a:t>質問：</a:t>
            </a:r>
            <a:r>
              <a:rPr kumimoji="1" lang="en-US" altLang="ja-JP" dirty="0"/>
              <a:t>	</a:t>
            </a:r>
            <a:r>
              <a:rPr kumimoji="1" lang="en-US" altLang="ja-JP" dirty="0">
                <a:hlinkClick r:id="rId3"/>
              </a:rPr>
              <a:t>y.iba.jj2@gmail.com</a:t>
            </a:r>
            <a:r>
              <a:rPr kumimoji="1" lang="ja-JP" altLang="en-US" dirty="0"/>
              <a:t>　</a:t>
            </a:r>
            <a:endParaRPr kumimoji="1" lang="en-US" altLang="ja-JP" dirty="0"/>
          </a:p>
          <a:p>
            <a:pPr marL="0" indent="0">
              <a:buNone/>
            </a:pPr>
            <a:r>
              <a:rPr lang="ja-JP" altLang="en-US" dirty="0">
                <a:hlinkClick r:id="rId4"/>
              </a:rPr>
              <a:t>　　　　　　</a:t>
            </a:r>
            <a:r>
              <a:rPr kumimoji="1" lang="en-US" altLang="ja-JP" dirty="0">
                <a:hlinkClick r:id="rId4"/>
              </a:rPr>
              <a:t>iba@image.ocn.ne.jp</a:t>
            </a:r>
            <a:endParaRPr kumimoji="1" lang="en-US" altLang="ja-JP" dirty="0"/>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E3503048-72AE-44BE-BA19-DE0604AEE975}" type="slidenum">
              <a:rPr lang="en-US" altLang="ja-JP" smtClean="0"/>
              <a:pPr>
                <a:defRPr/>
              </a:pPr>
              <a:t>27</a:t>
            </a:fld>
            <a:endParaRPr lang="en-US" altLang="ja-JP"/>
          </a:p>
        </p:txBody>
      </p:sp>
    </p:spTree>
    <p:extLst>
      <p:ext uri="{BB962C8B-B14F-4D97-AF65-F5344CB8AC3E}">
        <p14:creationId xmlns:p14="http://schemas.microsoft.com/office/powerpoint/2010/main" val="24622223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229AB2A9-0370-4104-91EB-49047464C398}"/>
              </a:ext>
            </a:extLst>
          </p:cNvPr>
          <p:cNvPicPr>
            <a:picLocks noChangeAspect="1"/>
          </p:cNvPicPr>
          <p:nvPr/>
        </p:nvPicPr>
        <p:blipFill rotWithShape="1">
          <a:blip r:embed="rId2"/>
          <a:srcRect t="4212" r="-2" b="1913"/>
          <a:stretch/>
        </p:blipFill>
        <p:spPr>
          <a:xfrm rot="10800000">
            <a:off x="7844164" y="5355017"/>
            <a:ext cx="2432116" cy="1284247"/>
          </a:xfrm>
          <a:prstGeom prst="rect">
            <a:avLst/>
          </a:prstGeom>
        </p:spPr>
      </p:pic>
      <p:sp>
        <p:nvSpPr>
          <p:cNvPr id="17" name="タイトル 1">
            <a:extLst>
              <a:ext uri="{FF2B5EF4-FFF2-40B4-BE49-F238E27FC236}">
                <a16:creationId xmlns:a16="http://schemas.microsoft.com/office/drawing/2014/main" id="{4E028394-9064-438A-B752-9084734CDF6E}"/>
              </a:ext>
            </a:extLst>
          </p:cNvPr>
          <p:cNvSpPr>
            <a:spLocks noGrp="1"/>
          </p:cNvSpPr>
          <p:nvPr>
            <p:ph type="title"/>
          </p:nvPr>
        </p:nvSpPr>
        <p:spPr>
          <a:xfrm>
            <a:off x="262345" y="519818"/>
            <a:ext cx="7571387" cy="1225518"/>
          </a:xfrm>
        </p:spPr>
        <p:txBody>
          <a:bodyPr>
            <a:normAutofit/>
          </a:bodyPr>
          <a:lstStyle/>
          <a:p>
            <a:r>
              <a:rPr kumimoji="1" lang="ja-JP" altLang="en-US" sz="3600" dirty="0">
                <a:solidFill>
                  <a:srgbClr val="000000"/>
                </a:solidFill>
              </a:rPr>
              <a:t>　</a:t>
            </a:r>
            <a:r>
              <a:rPr kumimoji="1" lang="ja-JP" altLang="en-US" sz="3600" b="1" dirty="0">
                <a:solidFill>
                  <a:srgbClr val="000000"/>
                </a:solidFill>
              </a:rPr>
              <a:t>第７回</a:t>
            </a:r>
            <a:r>
              <a:rPr kumimoji="1" lang="ja-JP" altLang="en-US" sz="4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提案金額の成り立ち</a:t>
            </a:r>
            <a:endParaRPr kumimoji="1" lang="ja-JP" altLang="en-US" sz="3600" b="1" dirty="0">
              <a:solidFill>
                <a:srgbClr val="000000"/>
              </a:solidFill>
            </a:endParaRPr>
          </a:p>
        </p:txBody>
      </p:sp>
      <p:sp>
        <p:nvSpPr>
          <p:cNvPr id="18" name="コンテンツ プレースホルダー 11">
            <a:extLst>
              <a:ext uri="{FF2B5EF4-FFF2-40B4-BE49-F238E27FC236}">
                <a16:creationId xmlns:a16="http://schemas.microsoft.com/office/drawing/2014/main" id="{EA401342-3572-459D-8A7A-9FB62FF202E5}"/>
              </a:ext>
            </a:extLst>
          </p:cNvPr>
          <p:cNvSpPr>
            <a:spLocks noGrp="1"/>
          </p:cNvSpPr>
          <p:nvPr>
            <p:ph idx="1"/>
          </p:nvPr>
        </p:nvSpPr>
        <p:spPr>
          <a:xfrm>
            <a:off x="886522" y="1645245"/>
            <a:ext cx="9885556" cy="4538106"/>
          </a:xfrm>
        </p:spPr>
        <p:txBody>
          <a:bodyPr anchor="ctr">
            <a:normAutofit/>
          </a:bodyPr>
          <a:lstStyle/>
          <a:p>
            <a:pPr marL="0" indent="0">
              <a:buNone/>
            </a:pPr>
            <a:r>
              <a:rPr lang="ja-JP" altLang="en-US" sz="3200" dirty="0">
                <a:solidFill>
                  <a:srgbClr val="000000"/>
                </a:solidFill>
              </a:rPr>
              <a:t>①　</a:t>
            </a:r>
            <a:r>
              <a:rPr lang="ja-JP" altLang="en-US" sz="3200" dirty="0"/>
              <a:t>事業の資金の調達方式による分類と</a:t>
            </a:r>
            <a:endParaRPr lang="en-US" altLang="ja-JP" sz="3200" dirty="0"/>
          </a:p>
          <a:p>
            <a:pPr marL="0" indent="0">
              <a:buNone/>
            </a:pPr>
            <a:r>
              <a:rPr lang="ja-JP" altLang="en-US" sz="3200" dirty="0"/>
              <a:t>　　提案金額策定の難易度</a:t>
            </a:r>
            <a:r>
              <a:rPr lang="ja-JP" altLang="en-US" sz="3200" dirty="0">
                <a:solidFill>
                  <a:srgbClr val="000000"/>
                </a:solidFill>
              </a:rPr>
              <a:t>　</a:t>
            </a:r>
            <a:endParaRPr lang="en-US" altLang="ja-JP" sz="3200" dirty="0">
              <a:solidFill>
                <a:srgbClr val="000000"/>
              </a:solidFill>
            </a:endParaRPr>
          </a:p>
          <a:p>
            <a:pPr marL="0" indent="0">
              <a:buNone/>
            </a:pPr>
            <a:r>
              <a:rPr lang="ja-JP" altLang="en-US" sz="3200" dirty="0">
                <a:solidFill>
                  <a:srgbClr val="000000"/>
                </a:solidFill>
              </a:rPr>
              <a:t>②　様式集エクセル</a:t>
            </a:r>
            <a:endParaRPr lang="en-US" altLang="ja-JP" sz="3200" dirty="0">
              <a:solidFill>
                <a:srgbClr val="000000"/>
              </a:solidFill>
            </a:endParaRPr>
          </a:p>
          <a:p>
            <a:pPr marL="0" indent="0">
              <a:buNone/>
            </a:pPr>
            <a:r>
              <a:rPr lang="ja-JP" altLang="en-US" sz="3200" dirty="0">
                <a:solidFill>
                  <a:srgbClr val="000000"/>
                </a:solidFill>
              </a:rPr>
              <a:t>　　数字の流れ</a:t>
            </a:r>
            <a:endParaRPr lang="en-US" altLang="ja-JP" sz="3200" dirty="0">
              <a:solidFill>
                <a:srgbClr val="000000"/>
              </a:solidFill>
            </a:endParaRPr>
          </a:p>
          <a:p>
            <a:pPr marL="0" indent="0">
              <a:buNone/>
            </a:pPr>
            <a:r>
              <a:rPr lang="en-US" altLang="ja-JP" sz="3200" dirty="0">
                <a:solidFill>
                  <a:srgbClr val="000000"/>
                </a:solidFill>
              </a:rPr>
              <a:t>	</a:t>
            </a:r>
            <a:r>
              <a:rPr lang="ja-JP" altLang="en-US" sz="3200" dirty="0">
                <a:solidFill>
                  <a:srgbClr val="000000"/>
                </a:solidFill>
              </a:rPr>
              <a:t>　　様式集エクセルと様式集にないけれど。。</a:t>
            </a:r>
            <a:endParaRPr lang="en-US" altLang="ja-JP" sz="3200" dirty="0">
              <a:solidFill>
                <a:srgbClr val="000000"/>
              </a:solidFill>
            </a:endParaRPr>
          </a:p>
          <a:p>
            <a:pPr marL="0" indent="0">
              <a:buNone/>
            </a:pPr>
            <a:r>
              <a:rPr lang="ja-JP" altLang="en-US" sz="3200" dirty="0">
                <a:solidFill>
                  <a:srgbClr val="000000"/>
                </a:solidFill>
              </a:rPr>
              <a:t>③　</a:t>
            </a:r>
            <a:r>
              <a:rPr lang="ja-JP" altLang="en-US" sz="3200" dirty="0"/>
              <a:t>提案金額の算定</a:t>
            </a:r>
            <a:endParaRPr lang="en-US" altLang="ja-JP" sz="3200" dirty="0">
              <a:solidFill>
                <a:srgbClr val="000000"/>
              </a:solidFill>
            </a:endParaRPr>
          </a:p>
          <a:p>
            <a:pPr marL="0" indent="0">
              <a:buNone/>
            </a:pPr>
            <a:r>
              <a:rPr lang="ja-JP" altLang="en-US" sz="3200" dirty="0">
                <a:solidFill>
                  <a:srgbClr val="000000"/>
                </a:solidFill>
              </a:rPr>
              <a:t>④　オーバーしたら、どうする？</a:t>
            </a:r>
          </a:p>
        </p:txBody>
      </p:sp>
      <p:sp>
        <p:nvSpPr>
          <p:cNvPr id="13" name="スライド番号プレースホルダー 12">
            <a:extLst>
              <a:ext uri="{FF2B5EF4-FFF2-40B4-BE49-F238E27FC236}">
                <a16:creationId xmlns:a16="http://schemas.microsoft.com/office/drawing/2014/main" id="{A9357D9E-B621-4B41-BB40-F412839549F7}"/>
              </a:ext>
            </a:extLst>
          </p:cNvPr>
          <p:cNvSpPr>
            <a:spLocks noGrp="1"/>
          </p:cNvSpPr>
          <p:nvPr>
            <p:ph type="sldNum" sz="quarter" idx="12"/>
          </p:nvPr>
        </p:nvSpPr>
        <p:spPr/>
        <p:txBody>
          <a:bodyPr/>
          <a:lstStyle/>
          <a:p>
            <a:fld id="{8CBE0B6B-AA1C-4A08-8C69-36F95E8FD104}" type="slidenum">
              <a:rPr kumimoji="1" lang="ja-JP" altLang="en-US" smtClean="0"/>
              <a:t>3</a:t>
            </a:fld>
            <a:endParaRPr kumimoji="1" lang="ja-JP" altLang="en-US"/>
          </a:p>
        </p:txBody>
      </p:sp>
    </p:spTree>
    <p:extLst>
      <p:ext uri="{BB962C8B-B14F-4D97-AF65-F5344CB8AC3E}">
        <p14:creationId xmlns:p14="http://schemas.microsoft.com/office/powerpoint/2010/main" val="1848747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26C4D-67A9-410C-B744-9440D6ED95AA}"/>
              </a:ext>
            </a:extLst>
          </p:cNvPr>
          <p:cNvSpPr>
            <a:spLocks noGrp="1"/>
          </p:cNvSpPr>
          <p:nvPr>
            <p:ph type="title"/>
          </p:nvPr>
        </p:nvSpPr>
        <p:spPr>
          <a:xfrm>
            <a:off x="677334" y="609600"/>
            <a:ext cx="8596668" cy="472068"/>
          </a:xfrm>
        </p:spPr>
        <p:txBody>
          <a:bodyPr>
            <a:normAutofit fontScale="90000"/>
          </a:bodyPr>
          <a:lstStyle/>
          <a:p>
            <a:r>
              <a:rPr kumimoji="1" lang="ja-JP" altLang="en-US" dirty="0"/>
              <a:t>エクセル版の提案書（次回に詳しく）</a:t>
            </a:r>
          </a:p>
        </p:txBody>
      </p:sp>
      <p:sp>
        <p:nvSpPr>
          <p:cNvPr id="3" name="スライド番号プレースホルダー 2">
            <a:extLst>
              <a:ext uri="{FF2B5EF4-FFF2-40B4-BE49-F238E27FC236}">
                <a16:creationId xmlns:a16="http://schemas.microsoft.com/office/drawing/2014/main" id="{9ABA5669-5D57-4B15-A459-725D219D8319}"/>
              </a:ext>
            </a:extLst>
          </p:cNvPr>
          <p:cNvSpPr>
            <a:spLocks noGrp="1"/>
          </p:cNvSpPr>
          <p:nvPr>
            <p:ph type="sldNum" sz="quarter" idx="12"/>
          </p:nvPr>
        </p:nvSpPr>
        <p:spPr/>
        <p:txBody>
          <a:bodyPr/>
          <a:lstStyle/>
          <a:p>
            <a:fld id="{8CBE0B6B-AA1C-4A08-8C69-36F95E8FD104}" type="slidenum">
              <a:rPr kumimoji="1" lang="ja-JP" altLang="en-US" smtClean="0"/>
              <a:t>4</a:t>
            </a:fld>
            <a:endParaRPr kumimoji="1" lang="ja-JP" altLang="en-US"/>
          </a:p>
        </p:txBody>
      </p:sp>
      <p:sp>
        <p:nvSpPr>
          <p:cNvPr id="4" name="四角形: 角を丸くする 3">
            <a:extLst>
              <a:ext uri="{FF2B5EF4-FFF2-40B4-BE49-F238E27FC236}">
                <a16:creationId xmlns:a16="http://schemas.microsoft.com/office/drawing/2014/main" id="{DDBE3801-0F42-4DD9-9187-DEED20B7F57D}"/>
              </a:ext>
            </a:extLst>
          </p:cNvPr>
          <p:cNvSpPr/>
          <p:nvPr/>
        </p:nvSpPr>
        <p:spPr>
          <a:xfrm>
            <a:off x="657922" y="1432932"/>
            <a:ext cx="3139068" cy="451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施設整備内訳書</a:t>
            </a:r>
          </a:p>
        </p:txBody>
      </p:sp>
      <p:sp>
        <p:nvSpPr>
          <p:cNvPr id="5" name="四角形: 角を丸くする 4">
            <a:extLst>
              <a:ext uri="{FF2B5EF4-FFF2-40B4-BE49-F238E27FC236}">
                <a16:creationId xmlns:a16="http://schemas.microsoft.com/office/drawing/2014/main" id="{C435BC5E-3A9E-4B7A-866A-916019C8320F}"/>
              </a:ext>
            </a:extLst>
          </p:cNvPr>
          <p:cNvSpPr/>
          <p:nvPr/>
        </p:nvSpPr>
        <p:spPr>
          <a:xfrm>
            <a:off x="657922" y="2036956"/>
            <a:ext cx="3139068" cy="451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維持管理・運営内訳書</a:t>
            </a:r>
          </a:p>
        </p:txBody>
      </p:sp>
      <p:sp>
        <p:nvSpPr>
          <p:cNvPr id="6" name="四角形: 角を丸くする 5">
            <a:extLst>
              <a:ext uri="{FF2B5EF4-FFF2-40B4-BE49-F238E27FC236}">
                <a16:creationId xmlns:a16="http://schemas.microsoft.com/office/drawing/2014/main" id="{0F232699-DF37-4D71-8873-364824091E2D}"/>
              </a:ext>
            </a:extLst>
          </p:cNvPr>
          <p:cNvSpPr/>
          <p:nvPr/>
        </p:nvSpPr>
        <p:spPr>
          <a:xfrm>
            <a:off x="677334" y="3259873"/>
            <a:ext cx="3139068" cy="451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長期収支表</a:t>
            </a:r>
          </a:p>
        </p:txBody>
      </p:sp>
      <p:sp>
        <p:nvSpPr>
          <p:cNvPr id="7" name="矢印: 下 6">
            <a:extLst>
              <a:ext uri="{FF2B5EF4-FFF2-40B4-BE49-F238E27FC236}">
                <a16:creationId xmlns:a16="http://schemas.microsoft.com/office/drawing/2014/main" id="{94BEDC14-E625-4E8B-B7A7-D72AD28CFDF1}"/>
              </a:ext>
            </a:extLst>
          </p:cNvPr>
          <p:cNvSpPr/>
          <p:nvPr/>
        </p:nvSpPr>
        <p:spPr>
          <a:xfrm>
            <a:off x="1945888" y="2488580"/>
            <a:ext cx="535258" cy="771293"/>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2089A04F-7D3A-4CA7-871A-E81C808CB405}"/>
              </a:ext>
            </a:extLst>
          </p:cNvPr>
          <p:cNvSpPr/>
          <p:nvPr/>
        </p:nvSpPr>
        <p:spPr>
          <a:xfrm>
            <a:off x="4635190" y="2639121"/>
            <a:ext cx="3139068" cy="45162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融資関係計算書</a:t>
            </a:r>
          </a:p>
        </p:txBody>
      </p:sp>
      <p:sp>
        <p:nvSpPr>
          <p:cNvPr id="9" name="楕円 8">
            <a:extLst>
              <a:ext uri="{FF2B5EF4-FFF2-40B4-BE49-F238E27FC236}">
                <a16:creationId xmlns:a16="http://schemas.microsoft.com/office/drawing/2014/main" id="{443F9763-F689-4FE4-A2CC-4656F568E8FF}"/>
              </a:ext>
            </a:extLst>
          </p:cNvPr>
          <p:cNvSpPr/>
          <p:nvPr/>
        </p:nvSpPr>
        <p:spPr>
          <a:xfrm>
            <a:off x="5313556" y="1600200"/>
            <a:ext cx="2090854" cy="75270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様式にないが</a:t>
            </a:r>
            <a:endParaRPr kumimoji="1" lang="en-US" altLang="ja-JP" sz="1400" dirty="0"/>
          </a:p>
          <a:p>
            <a:pPr algn="ctr"/>
            <a:r>
              <a:rPr kumimoji="1" lang="ja-JP" altLang="en-US" sz="1400" dirty="0"/>
              <a:t>必要になる</a:t>
            </a:r>
          </a:p>
        </p:txBody>
      </p:sp>
      <p:sp>
        <p:nvSpPr>
          <p:cNvPr id="10" name="矢印: 下 9">
            <a:extLst>
              <a:ext uri="{FF2B5EF4-FFF2-40B4-BE49-F238E27FC236}">
                <a16:creationId xmlns:a16="http://schemas.microsoft.com/office/drawing/2014/main" id="{6E2B9E44-D99D-4311-99D4-159DB44A2D75}"/>
              </a:ext>
            </a:extLst>
          </p:cNvPr>
          <p:cNvSpPr/>
          <p:nvPr/>
        </p:nvSpPr>
        <p:spPr>
          <a:xfrm rot="2915108">
            <a:off x="3995611" y="2870037"/>
            <a:ext cx="535258" cy="771293"/>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CC116213-5A78-4AFF-B9A8-4270675BECCA}"/>
              </a:ext>
            </a:extLst>
          </p:cNvPr>
          <p:cNvSpPr txBox="1"/>
          <p:nvPr/>
        </p:nvSpPr>
        <p:spPr>
          <a:xfrm>
            <a:off x="2336181" y="2842630"/>
            <a:ext cx="2146610" cy="369332"/>
          </a:xfrm>
          <a:prstGeom prst="rect">
            <a:avLst/>
          </a:prstGeom>
          <a:noFill/>
        </p:spPr>
        <p:txBody>
          <a:bodyPr wrap="square" rtlCol="0">
            <a:spAutoFit/>
          </a:bodyPr>
          <a:lstStyle/>
          <a:p>
            <a:r>
              <a:rPr kumimoji="1" lang="ja-JP" altLang="en-US" dirty="0"/>
              <a:t>数字が飛んでくる</a:t>
            </a:r>
          </a:p>
        </p:txBody>
      </p:sp>
      <p:sp>
        <p:nvSpPr>
          <p:cNvPr id="13" name="四角形: 角を丸くする 12">
            <a:extLst>
              <a:ext uri="{FF2B5EF4-FFF2-40B4-BE49-F238E27FC236}">
                <a16:creationId xmlns:a16="http://schemas.microsoft.com/office/drawing/2014/main" id="{1D44CCD5-A571-4CF6-8850-9F8C072463C6}"/>
              </a:ext>
            </a:extLst>
          </p:cNvPr>
          <p:cNvSpPr/>
          <p:nvPr/>
        </p:nvSpPr>
        <p:spPr>
          <a:xfrm>
            <a:off x="1295399" y="3868529"/>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サービス対価</a:t>
            </a:r>
            <a:r>
              <a:rPr kumimoji="1" lang="en-US" altLang="ja-JP" dirty="0"/>
              <a:t>A,B</a:t>
            </a:r>
            <a:r>
              <a:rPr kumimoji="1" lang="ja-JP" altLang="en-US" dirty="0"/>
              <a:t>とか合計が提案金額</a:t>
            </a:r>
          </a:p>
        </p:txBody>
      </p:sp>
      <p:sp>
        <p:nvSpPr>
          <p:cNvPr id="14" name="四角形: 角を丸くする 13">
            <a:extLst>
              <a:ext uri="{FF2B5EF4-FFF2-40B4-BE49-F238E27FC236}">
                <a16:creationId xmlns:a16="http://schemas.microsoft.com/office/drawing/2014/main" id="{075C63FB-7D1B-44F6-A716-8D7F9B6E0AB0}"/>
              </a:ext>
            </a:extLst>
          </p:cNvPr>
          <p:cNvSpPr/>
          <p:nvPr/>
        </p:nvSpPr>
        <p:spPr>
          <a:xfrm>
            <a:off x="1295399" y="4422386"/>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a:t>DSCR</a:t>
            </a:r>
            <a:r>
              <a:rPr kumimoji="1" lang="ja-JP" altLang="en-US" dirty="0"/>
              <a:t>チェック</a:t>
            </a:r>
          </a:p>
        </p:txBody>
      </p:sp>
      <p:sp>
        <p:nvSpPr>
          <p:cNvPr id="15" name="四角形: 角を丸くする 14">
            <a:extLst>
              <a:ext uri="{FF2B5EF4-FFF2-40B4-BE49-F238E27FC236}">
                <a16:creationId xmlns:a16="http://schemas.microsoft.com/office/drawing/2014/main" id="{1FD1824E-3550-4C30-99D7-591BFDFA8B86}"/>
              </a:ext>
            </a:extLst>
          </p:cNvPr>
          <p:cNvSpPr/>
          <p:nvPr/>
        </p:nvSpPr>
        <p:spPr>
          <a:xfrm>
            <a:off x="1295398" y="4976243"/>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バランスシート・キャッシュフローチェック</a:t>
            </a:r>
          </a:p>
        </p:txBody>
      </p:sp>
      <p:sp>
        <p:nvSpPr>
          <p:cNvPr id="16" name="四角形: 角を丸くする 15">
            <a:extLst>
              <a:ext uri="{FF2B5EF4-FFF2-40B4-BE49-F238E27FC236}">
                <a16:creationId xmlns:a16="http://schemas.microsoft.com/office/drawing/2014/main" id="{DBABDA0E-8CC7-4A89-ABE4-B3BAD8B2923E}"/>
              </a:ext>
            </a:extLst>
          </p:cNvPr>
          <p:cNvSpPr/>
          <p:nvPr/>
        </p:nvSpPr>
        <p:spPr>
          <a:xfrm>
            <a:off x="1295399" y="5599958"/>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建設期間中資金バランス・消費税</a:t>
            </a:r>
          </a:p>
        </p:txBody>
      </p:sp>
      <p:sp>
        <p:nvSpPr>
          <p:cNvPr id="17" name="右中かっこ 16">
            <a:extLst>
              <a:ext uri="{FF2B5EF4-FFF2-40B4-BE49-F238E27FC236}">
                <a16:creationId xmlns:a16="http://schemas.microsoft.com/office/drawing/2014/main" id="{81643402-30DC-4C63-B657-86CBB4C68736}"/>
              </a:ext>
            </a:extLst>
          </p:cNvPr>
          <p:cNvSpPr/>
          <p:nvPr/>
        </p:nvSpPr>
        <p:spPr>
          <a:xfrm>
            <a:off x="6545766" y="3791415"/>
            <a:ext cx="529683" cy="2313878"/>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5356F0F2-A637-4033-919A-9D7B30E73577}"/>
              </a:ext>
            </a:extLst>
          </p:cNvPr>
          <p:cNvSpPr/>
          <p:nvPr/>
        </p:nvSpPr>
        <p:spPr>
          <a:xfrm>
            <a:off x="7281746" y="4125951"/>
            <a:ext cx="2196791" cy="155559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提案金額</a:t>
            </a:r>
            <a:endParaRPr kumimoji="1" lang="en-US" altLang="ja-JP" dirty="0"/>
          </a:p>
          <a:p>
            <a:pPr algn="ctr"/>
            <a:r>
              <a:rPr kumimoji="1" lang="ja-JP" altLang="en-US" dirty="0"/>
              <a:t>確定</a:t>
            </a:r>
            <a:endParaRPr kumimoji="1" lang="en-US" altLang="ja-JP" dirty="0"/>
          </a:p>
          <a:p>
            <a:pPr algn="ctr"/>
            <a:endParaRPr kumimoji="1" lang="en-US" altLang="ja-JP" dirty="0"/>
          </a:p>
          <a:p>
            <a:pPr algn="ctr"/>
            <a:r>
              <a:rPr kumimoji="1" lang="ja-JP" altLang="en-US" dirty="0"/>
              <a:t>代表企業</a:t>
            </a:r>
            <a:endParaRPr kumimoji="1" lang="en-US" altLang="ja-JP" dirty="0"/>
          </a:p>
          <a:p>
            <a:pPr algn="ctr"/>
            <a:r>
              <a:rPr kumimoji="1" lang="ja-JP" altLang="en-US" dirty="0"/>
              <a:t>最後の決定</a:t>
            </a:r>
          </a:p>
        </p:txBody>
      </p:sp>
      <p:sp>
        <p:nvSpPr>
          <p:cNvPr id="19" name="四角形: 角を丸くする 18">
            <a:extLst>
              <a:ext uri="{FF2B5EF4-FFF2-40B4-BE49-F238E27FC236}">
                <a16:creationId xmlns:a16="http://schemas.microsoft.com/office/drawing/2014/main" id="{9332E919-F919-46C8-9F09-CBE9644B9824}"/>
              </a:ext>
            </a:extLst>
          </p:cNvPr>
          <p:cNvSpPr/>
          <p:nvPr/>
        </p:nvSpPr>
        <p:spPr>
          <a:xfrm>
            <a:off x="7849146" y="2639121"/>
            <a:ext cx="3139068" cy="45162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建設期間中資金需給（月次）</a:t>
            </a:r>
          </a:p>
        </p:txBody>
      </p:sp>
      <p:sp>
        <p:nvSpPr>
          <p:cNvPr id="20" name="四角形: 角を丸くする 19">
            <a:extLst>
              <a:ext uri="{FF2B5EF4-FFF2-40B4-BE49-F238E27FC236}">
                <a16:creationId xmlns:a16="http://schemas.microsoft.com/office/drawing/2014/main" id="{4B893570-9CE3-49D5-B8F3-D558B654C4CC}"/>
              </a:ext>
            </a:extLst>
          </p:cNvPr>
          <p:cNvSpPr/>
          <p:nvPr/>
        </p:nvSpPr>
        <p:spPr>
          <a:xfrm>
            <a:off x="7849146" y="3203187"/>
            <a:ext cx="3139068" cy="50830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建設期間中</a:t>
            </a:r>
            <a:endParaRPr kumimoji="1" lang="en-US" altLang="ja-JP" sz="1600" dirty="0"/>
          </a:p>
          <a:p>
            <a:pPr algn="ctr"/>
            <a:r>
              <a:rPr kumimoji="1" lang="ja-JP" altLang="en-US" sz="1600" dirty="0"/>
              <a:t>消費税支払い需給（月次）</a:t>
            </a:r>
          </a:p>
        </p:txBody>
      </p:sp>
    </p:spTree>
    <p:extLst>
      <p:ext uri="{BB962C8B-B14F-4D97-AF65-F5344CB8AC3E}">
        <p14:creationId xmlns:p14="http://schemas.microsoft.com/office/powerpoint/2010/main" val="58330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C461FC26-C6E1-41C2-A907-4CF7F5BBAB52}"/>
              </a:ext>
            </a:extLst>
          </p:cNvPr>
          <p:cNvSpPr>
            <a:spLocks noGrp="1"/>
          </p:cNvSpPr>
          <p:nvPr>
            <p:ph type="title"/>
          </p:nvPr>
        </p:nvSpPr>
        <p:spPr/>
        <p:txBody>
          <a:bodyPr>
            <a:normAutofit/>
          </a:bodyPr>
          <a:lstStyle/>
          <a:p>
            <a:r>
              <a:rPr lang="ja-JP" altLang="en-US" sz="4000" dirty="0">
                <a:solidFill>
                  <a:srgbClr val="000000"/>
                </a:solidFill>
              </a:rPr>
              <a:t>①</a:t>
            </a:r>
            <a:r>
              <a:rPr kumimoji="1" lang="ja-JP" altLang="en-US" sz="3200" b="0" i="0" u="none" strike="noStrike" kern="1200" cap="none" spc="0" normalizeH="0" baseline="0" noProof="0" dirty="0">
                <a:ln>
                  <a:noFill/>
                </a:ln>
                <a:solidFill>
                  <a:srgbClr val="000000"/>
                </a:solidFill>
                <a:effectLst/>
                <a:uLnTx/>
                <a:uFillTx/>
                <a:latin typeface="游ゴシック" panose="020F0502020204030204"/>
                <a:ea typeface="游ゴシック" panose="020B0400000000000000" pitchFamily="50" charset="-128"/>
                <a:cs typeface="+mn-cs"/>
              </a:rPr>
              <a:t>様式集エクセルの概要</a:t>
            </a:r>
            <a:endParaRPr lang="ja-JP" altLang="en-US" sz="4000" dirty="0"/>
          </a:p>
        </p:txBody>
      </p:sp>
      <p:sp>
        <p:nvSpPr>
          <p:cNvPr id="8" name="スライド番号プレースホルダー 7">
            <a:extLst>
              <a:ext uri="{FF2B5EF4-FFF2-40B4-BE49-F238E27FC236}">
                <a16:creationId xmlns:a16="http://schemas.microsoft.com/office/drawing/2014/main" id="{26126C3E-AED2-4463-B006-8C172212400F}"/>
              </a:ext>
            </a:extLst>
          </p:cNvPr>
          <p:cNvSpPr>
            <a:spLocks noGrp="1"/>
          </p:cNvSpPr>
          <p:nvPr>
            <p:ph type="sldNum" sz="quarter" idx="12"/>
          </p:nvPr>
        </p:nvSpPr>
        <p:spPr/>
        <p:txBody>
          <a:bodyPr/>
          <a:lstStyle/>
          <a:p>
            <a:fld id="{8CBE0B6B-AA1C-4A08-8C69-36F95E8FD104}" type="slidenum">
              <a:rPr kumimoji="1" lang="ja-JP" altLang="en-US" smtClean="0"/>
              <a:t>5</a:t>
            </a:fld>
            <a:endParaRPr kumimoji="1" lang="ja-JP" altLang="en-US"/>
          </a:p>
        </p:txBody>
      </p:sp>
    </p:spTree>
    <p:extLst>
      <p:ext uri="{BB962C8B-B14F-4D97-AF65-F5344CB8AC3E}">
        <p14:creationId xmlns:p14="http://schemas.microsoft.com/office/powerpoint/2010/main" val="2989580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31F7EEC5-2029-438B-8569-AAED6446339E}"/>
              </a:ext>
            </a:extLst>
          </p:cNvPr>
          <p:cNvSpPr>
            <a:spLocks noGrp="1"/>
          </p:cNvSpPr>
          <p:nvPr>
            <p:ph type="title"/>
          </p:nvPr>
        </p:nvSpPr>
        <p:spPr>
          <a:xfrm>
            <a:off x="564398" y="380873"/>
            <a:ext cx="10917258" cy="767883"/>
          </a:xfrm>
        </p:spPr>
        <p:style>
          <a:lnRef idx="2">
            <a:schemeClr val="accent2"/>
          </a:lnRef>
          <a:fillRef idx="1">
            <a:schemeClr val="lt1"/>
          </a:fillRef>
          <a:effectRef idx="0">
            <a:schemeClr val="accent2"/>
          </a:effectRef>
          <a:fontRef idx="minor">
            <a:schemeClr val="dk1"/>
          </a:fontRef>
        </p:style>
        <p:txBody>
          <a:bodyPr>
            <a:noAutofit/>
          </a:bodyPr>
          <a:lstStyle/>
          <a:p>
            <a:r>
              <a:rPr lang="ja-JP" altLang="en-US" sz="2400" dirty="0"/>
              <a:t>事業の資金の調達方式による分類と提案金額策定の難易度</a:t>
            </a:r>
            <a:br>
              <a:rPr lang="en-US" altLang="ja-JP" sz="2400" dirty="0"/>
            </a:br>
            <a:r>
              <a:rPr lang="ja-JP" altLang="en-US" sz="2400" dirty="0"/>
              <a:t>１．分類に際し考える項目</a:t>
            </a:r>
          </a:p>
        </p:txBody>
      </p:sp>
      <p:sp>
        <p:nvSpPr>
          <p:cNvPr id="4" name="スライド番号プレースホルダー 3">
            <a:extLst>
              <a:ext uri="{FF2B5EF4-FFF2-40B4-BE49-F238E27FC236}">
                <a16:creationId xmlns:a16="http://schemas.microsoft.com/office/drawing/2014/main" id="{F4C8DF98-1112-4E93-AEA5-9138D56A33A8}"/>
              </a:ext>
            </a:extLst>
          </p:cNvPr>
          <p:cNvSpPr>
            <a:spLocks noGrp="1"/>
          </p:cNvSpPr>
          <p:nvPr>
            <p:ph type="sldNum" sz="quarter" idx="12"/>
          </p:nvPr>
        </p:nvSpPr>
        <p:spPr>
          <a:xfrm>
            <a:off x="9103623" y="6481836"/>
            <a:ext cx="683339" cy="365125"/>
          </a:xfrm>
        </p:spPr>
        <p:txBody>
          <a:bodyPr/>
          <a:lstStyle/>
          <a:p>
            <a:fld id="{8CBE0B6B-AA1C-4A08-8C69-36F95E8FD104}" type="slidenum">
              <a:rPr kumimoji="1" lang="ja-JP" altLang="en-US" smtClean="0"/>
              <a:t>6</a:t>
            </a:fld>
            <a:endParaRPr kumimoji="1" lang="ja-JP" altLang="en-US"/>
          </a:p>
        </p:txBody>
      </p:sp>
      <p:sp>
        <p:nvSpPr>
          <p:cNvPr id="6" name="四角形: 角を丸くする 5">
            <a:extLst>
              <a:ext uri="{FF2B5EF4-FFF2-40B4-BE49-F238E27FC236}">
                <a16:creationId xmlns:a16="http://schemas.microsoft.com/office/drawing/2014/main" id="{ECE7E231-466A-4364-8EE7-30FE37F053E7}"/>
              </a:ext>
            </a:extLst>
          </p:cNvPr>
          <p:cNvSpPr/>
          <p:nvPr/>
        </p:nvSpPr>
        <p:spPr>
          <a:xfrm>
            <a:off x="1187609" y="1756317"/>
            <a:ext cx="4187283" cy="73783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800" dirty="0"/>
              <a:t>交付金・補助金の有無</a:t>
            </a:r>
          </a:p>
        </p:txBody>
      </p:sp>
      <p:sp>
        <p:nvSpPr>
          <p:cNvPr id="7" name="四角形: 角を丸くする 6">
            <a:extLst>
              <a:ext uri="{FF2B5EF4-FFF2-40B4-BE49-F238E27FC236}">
                <a16:creationId xmlns:a16="http://schemas.microsoft.com/office/drawing/2014/main" id="{23B260C3-E469-4BE7-8B85-10B3112D5D88}"/>
              </a:ext>
            </a:extLst>
          </p:cNvPr>
          <p:cNvSpPr/>
          <p:nvPr/>
        </p:nvSpPr>
        <p:spPr>
          <a:xfrm>
            <a:off x="1187605" y="3370829"/>
            <a:ext cx="4187283" cy="81868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a:t>自治体の資金負担の有無</a:t>
            </a:r>
            <a:endParaRPr kumimoji="1" lang="en-US" altLang="ja-JP" sz="2400" dirty="0"/>
          </a:p>
          <a:p>
            <a:pPr algn="ctr"/>
            <a:r>
              <a:rPr kumimoji="1" lang="ja-JP" altLang="en-US" sz="2400" dirty="0"/>
              <a:t>一般財源・公債の発行</a:t>
            </a:r>
          </a:p>
        </p:txBody>
      </p:sp>
      <p:sp>
        <p:nvSpPr>
          <p:cNvPr id="8" name="四角形: 角を丸くする 7">
            <a:extLst>
              <a:ext uri="{FF2B5EF4-FFF2-40B4-BE49-F238E27FC236}">
                <a16:creationId xmlns:a16="http://schemas.microsoft.com/office/drawing/2014/main" id="{A2F25D7C-B5BD-496D-88EA-4EF99388CE5A}"/>
              </a:ext>
            </a:extLst>
          </p:cNvPr>
          <p:cNvSpPr/>
          <p:nvPr/>
        </p:nvSpPr>
        <p:spPr>
          <a:xfrm>
            <a:off x="1187606" y="5055591"/>
            <a:ext cx="4187282" cy="81868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a:t>民間資金の利用の有無</a:t>
            </a:r>
            <a:endParaRPr kumimoji="1" lang="en-US" altLang="ja-JP" sz="2400" dirty="0"/>
          </a:p>
          <a:p>
            <a:pPr algn="ctr"/>
            <a:r>
              <a:rPr kumimoji="1" lang="en-US" altLang="ja-JP" sz="2400" dirty="0"/>
              <a:t>BT</a:t>
            </a:r>
            <a:r>
              <a:rPr kumimoji="1" lang="ja-JP" altLang="en-US" sz="2400" dirty="0"/>
              <a:t>・</a:t>
            </a:r>
          </a:p>
        </p:txBody>
      </p:sp>
      <p:sp>
        <p:nvSpPr>
          <p:cNvPr id="9" name="四角形: 角を丸くする 8">
            <a:extLst>
              <a:ext uri="{FF2B5EF4-FFF2-40B4-BE49-F238E27FC236}">
                <a16:creationId xmlns:a16="http://schemas.microsoft.com/office/drawing/2014/main" id="{67290E3F-201A-43EE-BFC6-4EBC69B4083B}"/>
              </a:ext>
            </a:extLst>
          </p:cNvPr>
          <p:cNvSpPr/>
          <p:nvPr/>
        </p:nvSpPr>
        <p:spPr>
          <a:xfrm>
            <a:off x="6533267" y="1756317"/>
            <a:ext cx="4361478" cy="73783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a:t>消費税込み計算</a:t>
            </a:r>
            <a:endParaRPr kumimoji="1" lang="en-US" altLang="ja-JP" sz="2400" dirty="0"/>
          </a:p>
          <a:p>
            <a:pPr algn="ctr"/>
            <a:r>
              <a:rPr kumimoji="1" lang="ja-JP" altLang="en-US" sz="2400" dirty="0"/>
              <a:t>抜き計算</a:t>
            </a:r>
          </a:p>
        </p:txBody>
      </p:sp>
      <p:sp>
        <p:nvSpPr>
          <p:cNvPr id="10" name="四角形: 角を丸くする 9">
            <a:extLst>
              <a:ext uri="{FF2B5EF4-FFF2-40B4-BE49-F238E27FC236}">
                <a16:creationId xmlns:a16="http://schemas.microsoft.com/office/drawing/2014/main" id="{E9FE3220-5D06-42C5-B411-F64F37C169AF}"/>
              </a:ext>
            </a:extLst>
          </p:cNvPr>
          <p:cNvSpPr/>
          <p:nvPr/>
        </p:nvSpPr>
        <p:spPr>
          <a:xfrm>
            <a:off x="6533267" y="3300762"/>
            <a:ext cx="4294571" cy="8274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a:t>自治体の消費税分の</a:t>
            </a:r>
            <a:endParaRPr kumimoji="1" lang="en-US" altLang="ja-JP" sz="2400" dirty="0"/>
          </a:p>
          <a:p>
            <a:pPr algn="ctr"/>
            <a:r>
              <a:rPr kumimoji="1" lang="ja-JP" altLang="en-US" sz="2400" dirty="0"/>
              <a:t>支払の方法</a:t>
            </a:r>
          </a:p>
        </p:txBody>
      </p:sp>
      <p:sp>
        <p:nvSpPr>
          <p:cNvPr id="12" name="四角形: 角を丸くする 11">
            <a:extLst>
              <a:ext uri="{FF2B5EF4-FFF2-40B4-BE49-F238E27FC236}">
                <a16:creationId xmlns:a16="http://schemas.microsoft.com/office/drawing/2014/main" id="{BE131778-0602-4011-B75F-A5DA27C2A41F}"/>
              </a:ext>
            </a:extLst>
          </p:cNvPr>
          <p:cNvSpPr/>
          <p:nvPr/>
        </p:nvSpPr>
        <p:spPr>
          <a:xfrm>
            <a:off x="6533267" y="5055590"/>
            <a:ext cx="4294570" cy="81868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a:t>BTO</a:t>
            </a:r>
            <a:r>
              <a:rPr kumimoji="1" lang="ja-JP" altLang="en-US" sz="2400" dirty="0"/>
              <a:t>と</a:t>
            </a:r>
            <a:r>
              <a:rPr kumimoji="1" lang="en-US" altLang="ja-JP" sz="2400" dirty="0"/>
              <a:t>BOT</a:t>
            </a:r>
          </a:p>
          <a:p>
            <a:pPr algn="ctr"/>
            <a:r>
              <a:rPr kumimoji="1" lang="ja-JP" altLang="en-US" sz="2400" dirty="0"/>
              <a:t>固定資産税・定借料など</a:t>
            </a:r>
          </a:p>
        </p:txBody>
      </p:sp>
    </p:spTree>
    <p:extLst>
      <p:ext uri="{BB962C8B-B14F-4D97-AF65-F5344CB8AC3E}">
        <p14:creationId xmlns:p14="http://schemas.microsoft.com/office/powerpoint/2010/main" val="3742282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31F7EEC5-2029-438B-8569-AAED6446339E}"/>
              </a:ext>
            </a:extLst>
          </p:cNvPr>
          <p:cNvSpPr>
            <a:spLocks noGrp="1"/>
          </p:cNvSpPr>
          <p:nvPr>
            <p:ph type="title"/>
          </p:nvPr>
        </p:nvSpPr>
        <p:spPr>
          <a:xfrm>
            <a:off x="564398" y="380873"/>
            <a:ext cx="10917258" cy="767883"/>
          </a:xfrm>
        </p:spPr>
        <p:style>
          <a:lnRef idx="2">
            <a:schemeClr val="accent2"/>
          </a:lnRef>
          <a:fillRef idx="1">
            <a:schemeClr val="lt1"/>
          </a:fillRef>
          <a:effectRef idx="0">
            <a:schemeClr val="accent2"/>
          </a:effectRef>
          <a:fontRef idx="minor">
            <a:schemeClr val="dk1"/>
          </a:fontRef>
        </p:style>
        <p:txBody>
          <a:bodyPr>
            <a:noAutofit/>
          </a:bodyPr>
          <a:lstStyle/>
          <a:p>
            <a:r>
              <a:rPr lang="ja-JP" altLang="en-US" sz="2400" dirty="0"/>
              <a:t>事業の資金の調達方式による分類と提案金額策定の難易度</a:t>
            </a:r>
            <a:br>
              <a:rPr lang="en-US" altLang="ja-JP" sz="2400" dirty="0"/>
            </a:br>
            <a:r>
              <a:rPr lang="ja-JP" altLang="en-US" sz="2400" dirty="0"/>
              <a:t>２．交付金・補助金がある場合に考慮すること</a:t>
            </a:r>
          </a:p>
        </p:txBody>
      </p:sp>
      <p:sp>
        <p:nvSpPr>
          <p:cNvPr id="4" name="スライド番号プレースホルダー 3">
            <a:extLst>
              <a:ext uri="{FF2B5EF4-FFF2-40B4-BE49-F238E27FC236}">
                <a16:creationId xmlns:a16="http://schemas.microsoft.com/office/drawing/2014/main" id="{F4C8DF98-1112-4E93-AEA5-9138D56A33A8}"/>
              </a:ext>
            </a:extLst>
          </p:cNvPr>
          <p:cNvSpPr>
            <a:spLocks noGrp="1"/>
          </p:cNvSpPr>
          <p:nvPr>
            <p:ph type="sldNum" sz="quarter" idx="12"/>
          </p:nvPr>
        </p:nvSpPr>
        <p:spPr>
          <a:xfrm>
            <a:off x="9103623" y="6481836"/>
            <a:ext cx="683339" cy="365125"/>
          </a:xfrm>
        </p:spPr>
        <p:txBody>
          <a:bodyPr/>
          <a:lstStyle/>
          <a:p>
            <a:fld id="{8CBE0B6B-AA1C-4A08-8C69-36F95E8FD104}" type="slidenum">
              <a:rPr kumimoji="1" lang="ja-JP" altLang="en-US" smtClean="0"/>
              <a:t>7</a:t>
            </a:fld>
            <a:endParaRPr kumimoji="1" lang="ja-JP" altLang="en-US"/>
          </a:p>
        </p:txBody>
      </p:sp>
      <p:sp>
        <p:nvSpPr>
          <p:cNvPr id="6" name="四角形: 角を丸くする 5">
            <a:extLst>
              <a:ext uri="{FF2B5EF4-FFF2-40B4-BE49-F238E27FC236}">
                <a16:creationId xmlns:a16="http://schemas.microsoft.com/office/drawing/2014/main" id="{ECE7E231-466A-4364-8EE7-30FE37F053E7}"/>
              </a:ext>
            </a:extLst>
          </p:cNvPr>
          <p:cNvSpPr/>
          <p:nvPr/>
        </p:nvSpPr>
        <p:spPr>
          <a:xfrm>
            <a:off x="564398" y="1265663"/>
            <a:ext cx="4187283" cy="50738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dirty="0"/>
              <a:t>交付金・補助金がある</a:t>
            </a:r>
          </a:p>
        </p:txBody>
      </p:sp>
      <p:sp>
        <p:nvSpPr>
          <p:cNvPr id="11" name="四角形: 角を丸くする 10">
            <a:extLst>
              <a:ext uri="{FF2B5EF4-FFF2-40B4-BE49-F238E27FC236}">
                <a16:creationId xmlns:a16="http://schemas.microsoft.com/office/drawing/2014/main" id="{DD56AD8B-C393-4ABB-8CFE-5BDA9977634A}"/>
              </a:ext>
            </a:extLst>
          </p:cNvPr>
          <p:cNvSpPr/>
          <p:nvPr/>
        </p:nvSpPr>
        <p:spPr>
          <a:xfrm>
            <a:off x="1263208" y="1889951"/>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交付金・補助金の額が提案時点で決定していない</a:t>
            </a:r>
          </a:p>
        </p:txBody>
      </p:sp>
      <p:sp>
        <p:nvSpPr>
          <p:cNvPr id="13" name="四角形: 角を丸くする 12">
            <a:extLst>
              <a:ext uri="{FF2B5EF4-FFF2-40B4-BE49-F238E27FC236}">
                <a16:creationId xmlns:a16="http://schemas.microsoft.com/office/drawing/2014/main" id="{42F953C2-85B4-407E-939F-ABF1084394C2}"/>
              </a:ext>
            </a:extLst>
          </p:cNvPr>
          <p:cNvSpPr/>
          <p:nvPr/>
        </p:nvSpPr>
        <p:spPr>
          <a:xfrm>
            <a:off x="7626114" y="1889951"/>
            <a:ext cx="4321695" cy="36512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t>民間融資額が変動する</a:t>
            </a:r>
          </a:p>
        </p:txBody>
      </p:sp>
      <p:sp>
        <p:nvSpPr>
          <p:cNvPr id="14" name="四角形: 角を丸くする 13">
            <a:extLst>
              <a:ext uri="{FF2B5EF4-FFF2-40B4-BE49-F238E27FC236}">
                <a16:creationId xmlns:a16="http://schemas.microsoft.com/office/drawing/2014/main" id="{432AC700-99F7-479B-A52D-EFCDAB04BBF0}"/>
              </a:ext>
            </a:extLst>
          </p:cNvPr>
          <p:cNvSpPr/>
          <p:nvPr/>
        </p:nvSpPr>
        <p:spPr>
          <a:xfrm>
            <a:off x="1263208" y="2486180"/>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交付金・補助金対象となる項目が不確定</a:t>
            </a:r>
          </a:p>
        </p:txBody>
      </p:sp>
      <p:sp>
        <p:nvSpPr>
          <p:cNvPr id="15" name="四角形: 角を丸くする 14">
            <a:extLst>
              <a:ext uri="{FF2B5EF4-FFF2-40B4-BE49-F238E27FC236}">
                <a16:creationId xmlns:a16="http://schemas.microsoft.com/office/drawing/2014/main" id="{F39A8038-FB55-43BE-8851-A06F3EE06D4A}"/>
              </a:ext>
            </a:extLst>
          </p:cNvPr>
          <p:cNvSpPr/>
          <p:nvPr/>
        </p:nvSpPr>
        <p:spPr>
          <a:xfrm>
            <a:off x="7626114" y="2511528"/>
            <a:ext cx="4321695" cy="36512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t>提案金額策定時仮定が必要</a:t>
            </a:r>
          </a:p>
        </p:txBody>
      </p:sp>
      <p:sp>
        <p:nvSpPr>
          <p:cNvPr id="2" name="右中かっこ 1">
            <a:extLst>
              <a:ext uri="{FF2B5EF4-FFF2-40B4-BE49-F238E27FC236}">
                <a16:creationId xmlns:a16="http://schemas.microsoft.com/office/drawing/2014/main" id="{C57D79EB-E54F-4543-972E-EE6593292E98}"/>
              </a:ext>
            </a:extLst>
          </p:cNvPr>
          <p:cNvSpPr/>
          <p:nvPr/>
        </p:nvSpPr>
        <p:spPr>
          <a:xfrm rot="5400000">
            <a:off x="9602340" y="1287966"/>
            <a:ext cx="329616" cy="4282068"/>
          </a:xfrm>
          <a:prstGeom prst="rightBrace">
            <a:avLst/>
          </a:prstGeom>
          <a:ln/>
        </p:spPr>
        <p:style>
          <a:lnRef idx="3">
            <a:schemeClr val="accent4"/>
          </a:lnRef>
          <a:fillRef idx="0">
            <a:schemeClr val="accent4"/>
          </a:fillRef>
          <a:effectRef idx="2">
            <a:schemeClr val="accent4"/>
          </a:effectRef>
          <a:fontRef idx="minor">
            <a:schemeClr val="tx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5E82599B-3D59-4276-9B57-575CCBFA9BC5}"/>
              </a:ext>
            </a:extLst>
          </p:cNvPr>
          <p:cNvSpPr/>
          <p:nvPr/>
        </p:nvSpPr>
        <p:spPr>
          <a:xfrm>
            <a:off x="4751682" y="3780263"/>
            <a:ext cx="7196128" cy="102033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銀行協議の項目として</a:t>
            </a:r>
            <a:endParaRPr kumimoji="1" lang="en-US" altLang="ja-JP" dirty="0"/>
          </a:p>
          <a:p>
            <a:pPr algn="ctr"/>
            <a:r>
              <a:rPr kumimoji="1" lang="ja-JP" altLang="en-US" dirty="0"/>
              <a:t>優先融資の極度額の設定</a:t>
            </a:r>
            <a:endParaRPr kumimoji="1" lang="en-US" altLang="ja-JP" dirty="0"/>
          </a:p>
          <a:p>
            <a:pPr algn="ctr"/>
            <a:r>
              <a:rPr kumimoji="1" lang="ja-JP" altLang="en-US" dirty="0"/>
              <a:t>（交付金等が下振れした時を考えて設定する必要がある）</a:t>
            </a:r>
          </a:p>
        </p:txBody>
      </p:sp>
      <p:sp>
        <p:nvSpPr>
          <p:cNvPr id="16" name="正方形/長方形 15">
            <a:extLst>
              <a:ext uri="{FF2B5EF4-FFF2-40B4-BE49-F238E27FC236}">
                <a16:creationId xmlns:a16="http://schemas.microsoft.com/office/drawing/2014/main" id="{86AF526A-4131-4438-8701-E9A388008CCA}"/>
              </a:ext>
            </a:extLst>
          </p:cNvPr>
          <p:cNvSpPr/>
          <p:nvPr/>
        </p:nvSpPr>
        <p:spPr>
          <a:xfrm>
            <a:off x="4751682" y="4987055"/>
            <a:ext cx="7196128" cy="102033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長期収支表のシミュレーション</a:t>
            </a:r>
            <a:endParaRPr kumimoji="1" lang="en-US" altLang="ja-JP" dirty="0"/>
          </a:p>
          <a:p>
            <a:pPr algn="ctr"/>
            <a:r>
              <a:rPr kumimoji="1" lang="ja-JP" altLang="en-US" dirty="0"/>
              <a:t>（交付金が最高の時、最低の時の</a:t>
            </a:r>
            <a:r>
              <a:rPr kumimoji="1" lang="en-US" altLang="ja-JP" dirty="0"/>
              <a:t>2</a:t>
            </a:r>
            <a:r>
              <a:rPr kumimoji="1" lang="ja-JP" altLang="en-US" dirty="0"/>
              <a:t>ケース）</a:t>
            </a:r>
            <a:endParaRPr kumimoji="1" lang="en-US" altLang="ja-JP" dirty="0"/>
          </a:p>
          <a:p>
            <a:pPr algn="ctr"/>
            <a:r>
              <a:rPr kumimoji="1" lang="en-US" altLang="ja-JP" dirty="0"/>
              <a:t>DSCR</a:t>
            </a:r>
            <a:r>
              <a:rPr kumimoji="1" lang="ja-JP" altLang="en-US" dirty="0"/>
              <a:t>、営業収支、キャッシュフローのチェック</a:t>
            </a:r>
          </a:p>
        </p:txBody>
      </p:sp>
    </p:spTree>
    <p:extLst>
      <p:ext uri="{BB962C8B-B14F-4D97-AF65-F5344CB8AC3E}">
        <p14:creationId xmlns:p14="http://schemas.microsoft.com/office/powerpoint/2010/main" val="2310672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31F7EEC5-2029-438B-8569-AAED6446339E}"/>
              </a:ext>
            </a:extLst>
          </p:cNvPr>
          <p:cNvSpPr>
            <a:spLocks noGrp="1"/>
          </p:cNvSpPr>
          <p:nvPr>
            <p:ph type="title"/>
          </p:nvPr>
        </p:nvSpPr>
        <p:spPr>
          <a:xfrm>
            <a:off x="564398" y="380873"/>
            <a:ext cx="10917258" cy="767883"/>
          </a:xfrm>
        </p:spPr>
        <p:style>
          <a:lnRef idx="2">
            <a:schemeClr val="accent2"/>
          </a:lnRef>
          <a:fillRef idx="1">
            <a:schemeClr val="lt1"/>
          </a:fillRef>
          <a:effectRef idx="0">
            <a:schemeClr val="accent2"/>
          </a:effectRef>
          <a:fontRef idx="minor">
            <a:schemeClr val="dk1"/>
          </a:fontRef>
        </p:style>
        <p:txBody>
          <a:bodyPr>
            <a:noAutofit/>
          </a:bodyPr>
          <a:lstStyle/>
          <a:p>
            <a:r>
              <a:rPr lang="ja-JP" altLang="en-US" sz="2400" dirty="0"/>
              <a:t>事業の資金の調達方式による分類と提案金額策定の難易度</a:t>
            </a:r>
            <a:br>
              <a:rPr lang="en-US" altLang="ja-JP" sz="2400" dirty="0"/>
            </a:br>
            <a:r>
              <a:rPr lang="ja-JP" altLang="en-US" sz="2400" dirty="0"/>
              <a:t>３．自治体負担の有無での検討</a:t>
            </a:r>
          </a:p>
        </p:txBody>
      </p:sp>
      <p:sp>
        <p:nvSpPr>
          <p:cNvPr id="4" name="スライド番号プレースホルダー 3">
            <a:extLst>
              <a:ext uri="{FF2B5EF4-FFF2-40B4-BE49-F238E27FC236}">
                <a16:creationId xmlns:a16="http://schemas.microsoft.com/office/drawing/2014/main" id="{F4C8DF98-1112-4E93-AEA5-9138D56A33A8}"/>
              </a:ext>
            </a:extLst>
          </p:cNvPr>
          <p:cNvSpPr>
            <a:spLocks noGrp="1"/>
          </p:cNvSpPr>
          <p:nvPr>
            <p:ph type="sldNum" sz="quarter" idx="12"/>
          </p:nvPr>
        </p:nvSpPr>
        <p:spPr>
          <a:xfrm>
            <a:off x="9103623" y="6481836"/>
            <a:ext cx="683339" cy="365125"/>
          </a:xfrm>
        </p:spPr>
        <p:txBody>
          <a:bodyPr/>
          <a:lstStyle/>
          <a:p>
            <a:fld id="{8CBE0B6B-AA1C-4A08-8C69-36F95E8FD104}" type="slidenum">
              <a:rPr kumimoji="1" lang="ja-JP" altLang="en-US" smtClean="0"/>
              <a:t>8</a:t>
            </a:fld>
            <a:endParaRPr kumimoji="1" lang="ja-JP" altLang="en-US"/>
          </a:p>
        </p:txBody>
      </p:sp>
      <p:sp>
        <p:nvSpPr>
          <p:cNvPr id="6" name="四角形: 角を丸くする 5">
            <a:extLst>
              <a:ext uri="{FF2B5EF4-FFF2-40B4-BE49-F238E27FC236}">
                <a16:creationId xmlns:a16="http://schemas.microsoft.com/office/drawing/2014/main" id="{ECE7E231-466A-4364-8EE7-30FE37F053E7}"/>
              </a:ext>
            </a:extLst>
          </p:cNvPr>
          <p:cNvSpPr/>
          <p:nvPr/>
        </p:nvSpPr>
        <p:spPr>
          <a:xfrm>
            <a:off x="564398" y="1265663"/>
            <a:ext cx="6254573" cy="50738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t>自治体負担がある（全額の時・一部の時）</a:t>
            </a:r>
          </a:p>
        </p:txBody>
      </p:sp>
      <p:sp>
        <p:nvSpPr>
          <p:cNvPr id="11" name="四角形: 角を丸くする 10">
            <a:extLst>
              <a:ext uri="{FF2B5EF4-FFF2-40B4-BE49-F238E27FC236}">
                <a16:creationId xmlns:a16="http://schemas.microsoft.com/office/drawing/2014/main" id="{DD56AD8B-C393-4ABB-8CFE-5BDA9977634A}"/>
              </a:ext>
            </a:extLst>
          </p:cNvPr>
          <p:cNvSpPr/>
          <p:nvPr/>
        </p:nvSpPr>
        <p:spPr>
          <a:xfrm>
            <a:off x="1263208" y="1889951"/>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一般財源で支払う（裏交付金の何％か・金額か）</a:t>
            </a:r>
          </a:p>
        </p:txBody>
      </p:sp>
      <p:sp>
        <p:nvSpPr>
          <p:cNvPr id="13" name="四角形: 角を丸くする 12">
            <a:extLst>
              <a:ext uri="{FF2B5EF4-FFF2-40B4-BE49-F238E27FC236}">
                <a16:creationId xmlns:a16="http://schemas.microsoft.com/office/drawing/2014/main" id="{42F953C2-85B4-407E-939F-ABF1084394C2}"/>
              </a:ext>
            </a:extLst>
          </p:cNvPr>
          <p:cNvSpPr/>
          <p:nvPr/>
        </p:nvSpPr>
        <p:spPr>
          <a:xfrm>
            <a:off x="7626115" y="2149147"/>
            <a:ext cx="4321695" cy="36512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t>民間融資額が変動する</a:t>
            </a:r>
          </a:p>
        </p:txBody>
      </p:sp>
      <p:sp>
        <p:nvSpPr>
          <p:cNvPr id="14" name="四角形: 角を丸くする 13">
            <a:extLst>
              <a:ext uri="{FF2B5EF4-FFF2-40B4-BE49-F238E27FC236}">
                <a16:creationId xmlns:a16="http://schemas.microsoft.com/office/drawing/2014/main" id="{432AC700-99F7-479B-A52D-EFCDAB04BBF0}"/>
              </a:ext>
            </a:extLst>
          </p:cNvPr>
          <p:cNvSpPr/>
          <p:nvPr/>
        </p:nvSpPr>
        <p:spPr>
          <a:xfrm>
            <a:off x="1263208" y="2486180"/>
            <a:ext cx="6063143" cy="3904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公債を発行する（裏交付金の何％か・金額か）</a:t>
            </a:r>
          </a:p>
        </p:txBody>
      </p:sp>
      <p:sp>
        <p:nvSpPr>
          <p:cNvPr id="2" name="右中かっこ 1">
            <a:extLst>
              <a:ext uri="{FF2B5EF4-FFF2-40B4-BE49-F238E27FC236}">
                <a16:creationId xmlns:a16="http://schemas.microsoft.com/office/drawing/2014/main" id="{C57D79EB-E54F-4543-972E-EE6593292E98}"/>
              </a:ext>
            </a:extLst>
          </p:cNvPr>
          <p:cNvSpPr/>
          <p:nvPr/>
        </p:nvSpPr>
        <p:spPr>
          <a:xfrm rot="5400000">
            <a:off x="9602340" y="1287966"/>
            <a:ext cx="329616" cy="4282068"/>
          </a:xfrm>
          <a:prstGeom prst="rightBrace">
            <a:avLst/>
          </a:prstGeom>
          <a:ln/>
        </p:spPr>
        <p:style>
          <a:lnRef idx="3">
            <a:schemeClr val="accent4"/>
          </a:lnRef>
          <a:fillRef idx="0">
            <a:schemeClr val="accent4"/>
          </a:fillRef>
          <a:effectRef idx="2">
            <a:schemeClr val="accent4"/>
          </a:effectRef>
          <a:fontRef idx="minor">
            <a:schemeClr val="tx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5E82599B-3D59-4276-9B57-575CCBFA9BC5}"/>
              </a:ext>
            </a:extLst>
          </p:cNvPr>
          <p:cNvSpPr/>
          <p:nvPr/>
        </p:nvSpPr>
        <p:spPr>
          <a:xfrm>
            <a:off x="4751682" y="3780263"/>
            <a:ext cx="7196128" cy="102033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銀行協議の項目として</a:t>
            </a:r>
            <a:endParaRPr kumimoji="1" lang="en-US" altLang="ja-JP" dirty="0"/>
          </a:p>
          <a:p>
            <a:pPr algn="ctr"/>
            <a:r>
              <a:rPr kumimoji="1" lang="ja-JP" altLang="en-US" dirty="0"/>
              <a:t>優先融資の極度額の設定</a:t>
            </a:r>
            <a:endParaRPr kumimoji="1" lang="en-US" altLang="ja-JP" dirty="0"/>
          </a:p>
          <a:p>
            <a:pPr algn="ctr"/>
            <a:r>
              <a:rPr kumimoji="1" lang="ja-JP" altLang="en-US" dirty="0"/>
              <a:t>（交付金・負担金の振れを考えて設定する必要がある）</a:t>
            </a:r>
          </a:p>
        </p:txBody>
      </p:sp>
      <p:sp>
        <p:nvSpPr>
          <p:cNvPr id="16" name="正方形/長方形 15">
            <a:extLst>
              <a:ext uri="{FF2B5EF4-FFF2-40B4-BE49-F238E27FC236}">
                <a16:creationId xmlns:a16="http://schemas.microsoft.com/office/drawing/2014/main" id="{86AF526A-4131-4438-8701-E9A388008CCA}"/>
              </a:ext>
            </a:extLst>
          </p:cNvPr>
          <p:cNvSpPr/>
          <p:nvPr/>
        </p:nvSpPr>
        <p:spPr>
          <a:xfrm>
            <a:off x="4751682" y="4987055"/>
            <a:ext cx="7196128" cy="102033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長期収支表のシミュレーション</a:t>
            </a:r>
            <a:endParaRPr kumimoji="1" lang="en-US" altLang="ja-JP" dirty="0"/>
          </a:p>
          <a:p>
            <a:pPr algn="ctr"/>
            <a:r>
              <a:rPr kumimoji="1" lang="ja-JP" altLang="en-US" dirty="0"/>
              <a:t>（交付金が最高の時、最低の時の</a:t>
            </a:r>
            <a:r>
              <a:rPr kumimoji="1" lang="en-US" altLang="ja-JP" dirty="0"/>
              <a:t>2</a:t>
            </a:r>
            <a:r>
              <a:rPr kumimoji="1" lang="ja-JP" altLang="en-US" dirty="0"/>
              <a:t>ケースに残金の支出も考慮）</a:t>
            </a:r>
            <a:endParaRPr kumimoji="1" lang="en-US" altLang="ja-JP" dirty="0"/>
          </a:p>
          <a:p>
            <a:pPr algn="ctr"/>
            <a:r>
              <a:rPr kumimoji="1" lang="en-US" altLang="ja-JP" dirty="0"/>
              <a:t>DSCR</a:t>
            </a:r>
            <a:r>
              <a:rPr kumimoji="1" lang="ja-JP" altLang="en-US" dirty="0"/>
              <a:t>、営業収支、キャッシュフローのチェック</a:t>
            </a:r>
          </a:p>
        </p:txBody>
      </p:sp>
    </p:spTree>
    <p:extLst>
      <p:ext uri="{BB962C8B-B14F-4D97-AF65-F5344CB8AC3E}">
        <p14:creationId xmlns:p14="http://schemas.microsoft.com/office/powerpoint/2010/main" val="2371788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31F7EEC5-2029-438B-8569-AAED6446339E}"/>
              </a:ext>
            </a:extLst>
          </p:cNvPr>
          <p:cNvSpPr>
            <a:spLocks noGrp="1"/>
          </p:cNvSpPr>
          <p:nvPr>
            <p:ph type="title"/>
          </p:nvPr>
        </p:nvSpPr>
        <p:spPr>
          <a:xfrm>
            <a:off x="564398" y="380873"/>
            <a:ext cx="10917258" cy="767883"/>
          </a:xfrm>
        </p:spPr>
        <p:style>
          <a:lnRef idx="2">
            <a:schemeClr val="accent2"/>
          </a:lnRef>
          <a:fillRef idx="1">
            <a:schemeClr val="lt1"/>
          </a:fillRef>
          <a:effectRef idx="0">
            <a:schemeClr val="accent2"/>
          </a:effectRef>
          <a:fontRef idx="minor">
            <a:schemeClr val="dk1"/>
          </a:fontRef>
        </p:style>
        <p:txBody>
          <a:bodyPr>
            <a:noAutofit/>
          </a:bodyPr>
          <a:lstStyle/>
          <a:p>
            <a:r>
              <a:rPr lang="ja-JP" altLang="en-US" sz="2400" dirty="0"/>
              <a:t>事業の資金の調達方式による分類と提案金額策定の難易度</a:t>
            </a:r>
            <a:br>
              <a:rPr lang="en-US" altLang="ja-JP" sz="2400" dirty="0"/>
            </a:br>
            <a:r>
              <a:rPr lang="ja-JP" altLang="en-US" sz="2400" dirty="0"/>
              <a:t>４．</a:t>
            </a:r>
            <a:r>
              <a:rPr lang="en-US" altLang="ja-JP" sz="2400" dirty="0"/>
              <a:t>BT</a:t>
            </a:r>
            <a:endParaRPr lang="ja-JP" altLang="en-US" sz="2400" dirty="0"/>
          </a:p>
        </p:txBody>
      </p:sp>
      <p:sp>
        <p:nvSpPr>
          <p:cNvPr id="4" name="スライド番号プレースホルダー 3">
            <a:extLst>
              <a:ext uri="{FF2B5EF4-FFF2-40B4-BE49-F238E27FC236}">
                <a16:creationId xmlns:a16="http://schemas.microsoft.com/office/drawing/2014/main" id="{F4C8DF98-1112-4E93-AEA5-9138D56A33A8}"/>
              </a:ext>
            </a:extLst>
          </p:cNvPr>
          <p:cNvSpPr>
            <a:spLocks noGrp="1"/>
          </p:cNvSpPr>
          <p:nvPr>
            <p:ph type="sldNum" sz="quarter" idx="12"/>
          </p:nvPr>
        </p:nvSpPr>
        <p:spPr>
          <a:xfrm>
            <a:off x="9103623" y="6481836"/>
            <a:ext cx="683339" cy="365125"/>
          </a:xfrm>
        </p:spPr>
        <p:txBody>
          <a:bodyPr/>
          <a:lstStyle/>
          <a:p>
            <a:fld id="{8CBE0B6B-AA1C-4A08-8C69-36F95E8FD104}" type="slidenum">
              <a:rPr kumimoji="1" lang="ja-JP" altLang="en-US" smtClean="0"/>
              <a:t>9</a:t>
            </a:fld>
            <a:endParaRPr kumimoji="1" lang="ja-JP" altLang="en-US"/>
          </a:p>
        </p:txBody>
      </p:sp>
      <p:sp>
        <p:nvSpPr>
          <p:cNvPr id="6" name="四角形: 角を丸くする 5">
            <a:extLst>
              <a:ext uri="{FF2B5EF4-FFF2-40B4-BE49-F238E27FC236}">
                <a16:creationId xmlns:a16="http://schemas.microsoft.com/office/drawing/2014/main" id="{ECE7E231-466A-4364-8EE7-30FE37F053E7}"/>
              </a:ext>
            </a:extLst>
          </p:cNvPr>
          <p:cNvSpPr/>
          <p:nvPr/>
        </p:nvSpPr>
        <p:spPr>
          <a:xfrm>
            <a:off x="564398" y="1806497"/>
            <a:ext cx="4187283" cy="50738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dirty="0"/>
              <a:t>簡単</a:t>
            </a:r>
          </a:p>
        </p:txBody>
      </p:sp>
      <p:sp>
        <p:nvSpPr>
          <p:cNvPr id="12" name="正方形/長方形 11">
            <a:extLst>
              <a:ext uri="{FF2B5EF4-FFF2-40B4-BE49-F238E27FC236}">
                <a16:creationId xmlns:a16="http://schemas.microsoft.com/office/drawing/2014/main" id="{65F1ABD9-ACD9-4550-9120-19187D10651E}"/>
              </a:ext>
            </a:extLst>
          </p:cNvPr>
          <p:cNvSpPr/>
          <p:nvPr/>
        </p:nvSpPr>
        <p:spPr>
          <a:xfrm>
            <a:off x="2424963" y="2653991"/>
            <a:ext cx="7196128" cy="4070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銀行協議不要</a:t>
            </a:r>
            <a:endParaRPr kumimoji="1" lang="en-US" altLang="ja-JP" dirty="0"/>
          </a:p>
        </p:txBody>
      </p:sp>
      <p:sp>
        <p:nvSpPr>
          <p:cNvPr id="17" name="正方形/長方形 16">
            <a:extLst>
              <a:ext uri="{FF2B5EF4-FFF2-40B4-BE49-F238E27FC236}">
                <a16:creationId xmlns:a16="http://schemas.microsoft.com/office/drawing/2014/main" id="{D2E96519-3D4D-49E0-9341-F04C09990C61}"/>
              </a:ext>
            </a:extLst>
          </p:cNvPr>
          <p:cNvSpPr/>
          <p:nvPr/>
        </p:nvSpPr>
        <p:spPr>
          <a:xfrm>
            <a:off x="2424963" y="3285894"/>
            <a:ext cx="7196128" cy="4070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長期収支表不要</a:t>
            </a:r>
            <a:endParaRPr kumimoji="1" lang="en-US" altLang="ja-JP" dirty="0"/>
          </a:p>
        </p:txBody>
      </p:sp>
      <p:sp>
        <p:nvSpPr>
          <p:cNvPr id="18" name="正方形/長方形 17">
            <a:extLst>
              <a:ext uri="{FF2B5EF4-FFF2-40B4-BE49-F238E27FC236}">
                <a16:creationId xmlns:a16="http://schemas.microsoft.com/office/drawing/2014/main" id="{DF57E5CA-3D6C-4C84-A704-2ED2DF16B5CF}"/>
              </a:ext>
            </a:extLst>
          </p:cNvPr>
          <p:cNvSpPr/>
          <p:nvPr/>
        </p:nvSpPr>
        <p:spPr>
          <a:xfrm>
            <a:off x="2424963" y="4048452"/>
            <a:ext cx="7196128" cy="4070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維持管理・運営費不要</a:t>
            </a:r>
            <a:endParaRPr kumimoji="1" lang="en-US" altLang="ja-JP" dirty="0"/>
          </a:p>
        </p:txBody>
      </p:sp>
      <p:sp>
        <p:nvSpPr>
          <p:cNvPr id="19" name="正方形/長方形 18">
            <a:extLst>
              <a:ext uri="{FF2B5EF4-FFF2-40B4-BE49-F238E27FC236}">
                <a16:creationId xmlns:a16="http://schemas.microsoft.com/office/drawing/2014/main" id="{AAA877FC-4729-4FF3-AD5D-9F8CA96D96CE}"/>
              </a:ext>
            </a:extLst>
          </p:cNvPr>
          <p:cNvSpPr/>
          <p:nvPr/>
        </p:nvSpPr>
        <p:spPr>
          <a:xfrm>
            <a:off x="2424963" y="5087375"/>
            <a:ext cx="7196128" cy="102033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まとめていえば</a:t>
            </a:r>
            <a:endParaRPr kumimoji="1" lang="en-US" altLang="ja-JP" dirty="0"/>
          </a:p>
          <a:p>
            <a:pPr algn="ctr"/>
            <a:r>
              <a:rPr kumimoji="1" lang="ja-JP" altLang="en-US" dirty="0"/>
              <a:t>単なる「設計・建設一体型発注」</a:t>
            </a:r>
            <a:endParaRPr kumimoji="1" lang="en-US" altLang="ja-JP" dirty="0"/>
          </a:p>
          <a:p>
            <a:pPr algn="ctr"/>
            <a:r>
              <a:rPr kumimoji="1" lang="en-US" altLang="ja-JP" dirty="0"/>
              <a:t>PFI</a:t>
            </a:r>
            <a:r>
              <a:rPr kumimoji="1" lang="ja-JP" altLang="en-US" dirty="0"/>
              <a:t>にする必要ないのに、交付金増額のために</a:t>
            </a:r>
            <a:r>
              <a:rPr kumimoji="1" lang="en-US" altLang="ja-JP" dirty="0"/>
              <a:t>PFI</a:t>
            </a:r>
            <a:r>
              <a:rPr kumimoji="1" lang="ja-JP" altLang="en-US" dirty="0"/>
              <a:t>にしている。</a:t>
            </a:r>
          </a:p>
        </p:txBody>
      </p:sp>
    </p:spTree>
    <p:extLst>
      <p:ext uri="{BB962C8B-B14F-4D97-AF65-F5344CB8AC3E}">
        <p14:creationId xmlns:p14="http://schemas.microsoft.com/office/powerpoint/2010/main" val="4289744127"/>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TM02900688[[fn=ファセット]]</Template>
  <TotalTime>9544</TotalTime>
  <Words>2419</Words>
  <Application>Microsoft Office PowerPoint</Application>
  <PresentationFormat>ワイド画面</PresentationFormat>
  <Paragraphs>409</Paragraphs>
  <Slides>27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27</vt:i4>
      </vt:variant>
    </vt:vector>
  </HeadingPairs>
  <TitlesOfParts>
    <vt:vector size="32" baseType="lpstr">
      <vt:lpstr>游ゴシック</vt:lpstr>
      <vt:lpstr>Arial</vt:lpstr>
      <vt:lpstr>Trebuchet MS</vt:lpstr>
      <vt:lpstr>Wingdings 3</vt:lpstr>
      <vt:lpstr>ファセット</vt:lpstr>
      <vt:lpstr>PowerPoint プレゼンテーション</vt:lpstr>
      <vt:lpstr>　　　　10回の内容</vt:lpstr>
      <vt:lpstr>　第７回提案金額の成り立ち</vt:lpstr>
      <vt:lpstr>エクセル版の提案書（次回に詳しく）</vt:lpstr>
      <vt:lpstr>①様式集エクセルの概要</vt:lpstr>
      <vt:lpstr>事業の資金の調達方式による分類と提案金額策定の難易度 １．分類に際し考える項目</vt:lpstr>
      <vt:lpstr>事業の資金の調達方式による分類と提案金額策定の難易度 ２．交付金・補助金がある場合に考慮すること</vt:lpstr>
      <vt:lpstr>事業の資金の調達方式による分類と提案金額策定の難易度 ３．自治体負担の有無での検討</vt:lpstr>
      <vt:lpstr>事業の資金の調達方式による分類と提案金額策定の難易度 ４．BT</vt:lpstr>
      <vt:lpstr>事業の資金の調達方式による分類と提案金額策定の難易度 ５．長期収支表は消費税抜きのことが多い・提案金額は消費税込み</vt:lpstr>
      <vt:lpstr>事業の資金の調達方式による分類と提案金額策定の難易度 ６．自治体の消費税の支払に２通り</vt:lpstr>
      <vt:lpstr>事業の資金の調達方式による分類と提案金額策定の難易度 ７．BTOとBOT</vt:lpstr>
      <vt:lpstr>様式集エクセルと様式にないが 必要な計算書</vt:lpstr>
      <vt:lpstr>山北町定住促進住宅（講義の都合で少しモディファイ）</vt:lpstr>
      <vt:lpstr>山北町定住促進住宅</vt:lpstr>
      <vt:lpstr>初期投資額内訳書</vt:lpstr>
      <vt:lpstr>維持管理運営費内訳書</vt:lpstr>
      <vt:lpstr>長期収支表</vt:lpstr>
      <vt:lpstr>様式集にはないが必要な計算書 １．建設期間中資金収支表（月次で作成要）</vt:lpstr>
      <vt:lpstr>様式集にはないが必要な計算書 ２．銀行返済額の計算書</vt:lpstr>
      <vt:lpstr>提案金額の算定</vt:lpstr>
      <vt:lpstr>算定金額が予定価格をオーバーしたら</vt:lpstr>
      <vt:lpstr>簡単な例：酒田港湾整備</vt:lpstr>
      <vt:lpstr>酒田港湾整備</vt:lpstr>
      <vt:lpstr>酒田港湾RO事業</vt:lpstr>
      <vt:lpstr>事業のお金の流れと契約の種類：エンド企業受取額１００想定</vt:lpstr>
      <vt:lpstr>ご清聴　 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tanuki kazehiki</dc:creator>
  <cp:lastModifiedBy>菊池 一郎</cp:lastModifiedBy>
  <cp:revision>55</cp:revision>
  <dcterms:created xsi:type="dcterms:W3CDTF">2021-05-17T04:17:13Z</dcterms:created>
  <dcterms:modified xsi:type="dcterms:W3CDTF">2021-10-19T01:35:00Z</dcterms:modified>
</cp:coreProperties>
</file>