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56"/>
  </p:notesMasterIdLst>
  <p:sldIdLst>
    <p:sldId id="256" r:id="rId4"/>
    <p:sldId id="257" r:id="rId5"/>
    <p:sldId id="1795" r:id="rId6"/>
    <p:sldId id="1769" r:id="rId7"/>
    <p:sldId id="259" r:id="rId8"/>
    <p:sldId id="1811" r:id="rId9"/>
    <p:sldId id="1812" r:id="rId10"/>
    <p:sldId id="1813" r:id="rId11"/>
    <p:sldId id="1814" r:id="rId12"/>
    <p:sldId id="1815" r:id="rId13"/>
    <p:sldId id="1820" r:id="rId14"/>
    <p:sldId id="1817" r:id="rId15"/>
    <p:sldId id="1816" r:id="rId16"/>
    <p:sldId id="1818" r:id="rId17"/>
    <p:sldId id="1819" r:id="rId18"/>
    <p:sldId id="1821" r:id="rId19"/>
    <p:sldId id="1822" r:id="rId20"/>
    <p:sldId id="288" r:id="rId21"/>
    <p:sldId id="300" r:id="rId22"/>
    <p:sldId id="1823" r:id="rId23"/>
    <p:sldId id="303" r:id="rId24"/>
    <p:sldId id="316" r:id="rId25"/>
    <p:sldId id="287" r:id="rId26"/>
    <p:sldId id="318" r:id="rId27"/>
    <p:sldId id="319" r:id="rId28"/>
    <p:sldId id="1824" r:id="rId29"/>
    <p:sldId id="1825" r:id="rId30"/>
    <p:sldId id="1826" r:id="rId31"/>
    <p:sldId id="1827" r:id="rId32"/>
    <p:sldId id="1828" r:id="rId33"/>
    <p:sldId id="1829" r:id="rId34"/>
    <p:sldId id="1830" r:id="rId35"/>
    <p:sldId id="1831" r:id="rId36"/>
    <p:sldId id="1832" r:id="rId37"/>
    <p:sldId id="1833" r:id="rId38"/>
    <p:sldId id="1834" r:id="rId39"/>
    <p:sldId id="1838" r:id="rId40"/>
    <p:sldId id="1840" r:id="rId41"/>
    <p:sldId id="1839" r:id="rId42"/>
    <p:sldId id="1841" r:id="rId43"/>
    <p:sldId id="1842" r:id="rId44"/>
    <p:sldId id="1843" r:id="rId45"/>
    <p:sldId id="1844" r:id="rId46"/>
    <p:sldId id="1845" r:id="rId47"/>
    <p:sldId id="1846" r:id="rId48"/>
    <p:sldId id="1847" r:id="rId49"/>
    <p:sldId id="1848" r:id="rId50"/>
    <p:sldId id="1849" r:id="rId51"/>
    <p:sldId id="1850" r:id="rId52"/>
    <p:sldId id="1851" r:id="rId53"/>
    <p:sldId id="1852" r:id="rId54"/>
    <p:sldId id="340" r:id="rId5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046D1-1066-47D8-896A-97854D9AA412}" v="19" dt="2022-03-02T05:35:26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microsoft.com/office/2016/11/relationships/changesInfo" Target="changesInfos/changesInfo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uki kazehiki" userId="c7586bdb585fbab6" providerId="LiveId" clId="{697046D1-1066-47D8-896A-97854D9AA412}"/>
    <pc:docChg chg="undo custSel addSld delSld modSld">
      <pc:chgData name="tanuki kazehiki" userId="c7586bdb585fbab6" providerId="LiveId" clId="{697046D1-1066-47D8-896A-97854D9AA412}" dt="2022-03-02T05:35:26.368" v="1046" actId="20577"/>
      <pc:docMkLst>
        <pc:docMk/>
      </pc:docMkLst>
      <pc:sldChg chg="modSp mod">
        <pc:chgData name="tanuki kazehiki" userId="c7586bdb585fbab6" providerId="LiveId" clId="{697046D1-1066-47D8-896A-97854D9AA412}" dt="2022-03-01T09:29:46.014" v="365" actId="20577"/>
        <pc:sldMkLst>
          <pc:docMk/>
          <pc:sldMk cId="2275344708" sldId="257"/>
        </pc:sldMkLst>
        <pc:spChg chg="mod">
          <ac:chgData name="tanuki kazehiki" userId="c7586bdb585fbab6" providerId="LiveId" clId="{697046D1-1066-47D8-896A-97854D9AA412}" dt="2022-03-01T09:29:10.247" v="360" actId="20577"/>
          <ac:spMkLst>
            <pc:docMk/>
            <pc:sldMk cId="2275344708" sldId="257"/>
            <ac:spMk id="2" creationId="{446A3CA5-A161-452B-9825-716C53B30358}"/>
          </ac:spMkLst>
        </pc:spChg>
        <pc:spChg chg="mod">
          <ac:chgData name="tanuki kazehiki" userId="c7586bdb585fbab6" providerId="LiveId" clId="{697046D1-1066-47D8-896A-97854D9AA412}" dt="2022-03-01T09:29:34.171" v="364" actId="27636"/>
          <ac:spMkLst>
            <pc:docMk/>
            <pc:sldMk cId="2275344708" sldId="257"/>
            <ac:spMk id="7" creationId="{D71EBC8C-646C-4EC9-9150-1B65881002E9}"/>
          </ac:spMkLst>
        </pc:spChg>
        <pc:spChg chg="mod">
          <ac:chgData name="tanuki kazehiki" userId="c7586bdb585fbab6" providerId="LiveId" clId="{697046D1-1066-47D8-896A-97854D9AA412}" dt="2022-03-01T09:29:46.014" v="365" actId="20577"/>
          <ac:spMkLst>
            <pc:docMk/>
            <pc:sldMk cId="2275344708" sldId="257"/>
            <ac:spMk id="9" creationId="{2E9C8D53-EF85-4582-82D3-F28C84674C01}"/>
          </ac:spMkLst>
        </pc:spChg>
        <pc:picChg chg="mod">
          <ac:chgData name="tanuki kazehiki" userId="c7586bdb585fbab6" providerId="LiveId" clId="{697046D1-1066-47D8-896A-97854D9AA412}" dt="2022-03-01T09:29:25.596" v="361" actId="14100"/>
          <ac:picMkLst>
            <pc:docMk/>
            <pc:sldMk cId="2275344708" sldId="257"/>
            <ac:picMk id="4" creationId="{E42491AF-FA8E-4FFD-B4D2-BD11FDDA64CF}"/>
          </ac:picMkLst>
        </pc:picChg>
        <pc:picChg chg="mod">
          <ac:chgData name="tanuki kazehiki" userId="c7586bdb585fbab6" providerId="LiveId" clId="{697046D1-1066-47D8-896A-97854D9AA412}" dt="2022-03-01T09:28:42.226" v="273" actId="14100"/>
          <ac:picMkLst>
            <pc:docMk/>
            <pc:sldMk cId="2275344708" sldId="257"/>
            <ac:picMk id="5" creationId="{19CBBD30-28ED-4E65-B115-AC6A6D5E5058}"/>
          </ac:picMkLst>
        </pc:picChg>
        <pc:picChg chg="mod">
          <ac:chgData name="tanuki kazehiki" userId="c7586bdb585fbab6" providerId="LiveId" clId="{697046D1-1066-47D8-896A-97854D9AA412}" dt="2022-03-01T09:29:05.811" v="358" actId="1038"/>
          <ac:picMkLst>
            <pc:docMk/>
            <pc:sldMk cId="2275344708" sldId="257"/>
            <ac:picMk id="10" creationId="{229AB2A9-0370-4104-91EB-49047464C398}"/>
          </ac:picMkLst>
        </pc:picChg>
      </pc:sldChg>
      <pc:sldChg chg="del">
        <pc:chgData name="tanuki kazehiki" userId="c7586bdb585fbab6" providerId="LiveId" clId="{697046D1-1066-47D8-896A-97854D9AA412}" dt="2022-03-02T05:32:28.947" v="1022" actId="47"/>
        <pc:sldMkLst>
          <pc:docMk/>
          <pc:sldMk cId="228266526" sldId="258"/>
        </pc:sldMkLst>
      </pc:sldChg>
      <pc:sldChg chg="modSp mod">
        <pc:chgData name="tanuki kazehiki" userId="c7586bdb585fbab6" providerId="LiveId" clId="{697046D1-1066-47D8-896A-97854D9AA412}" dt="2022-03-02T05:35:26.368" v="1046" actId="20577"/>
        <pc:sldMkLst>
          <pc:docMk/>
          <pc:sldMk cId="2462222318" sldId="340"/>
        </pc:sldMkLst>
        <pc:spChg chg="mod">
          <ac:chgData name="tanuki kazehiki" userId="c7586bdb585fbab6" providerId="LiveId" clId="{697046D1-1066-47D8-896A-97854D9AA412}" dt="2022-03-02T05:35:26.368" v="1046" actId="20577"/>
          <ac:spMkLst>
            <pc:docMk/>
            <pc:sldMk cId="2462222318" sldId="340"/>
            <ac:spMk id="3" creationId="{00000000-0000-0000-0000-000000000000}"/>
          </ac:spMkLst>
        </pc:spChg>
      </pc:sldChg>
      <pc:sldChg chg="add">
        <pc:chgData name="tanuki kazehiki" userId="c7586bdb585fbab6" providerId="LiveId" clId="{697046D1-1066-47D8-896A-97854D9AA412}" dt="2022-03-02T05:34:26.106" v="1026"/>
        <pc:sldMkLst>
          <pc:docMk/>
          <pc:sldMk cId="3256678082" sldId="1769"/>
        </pc:sldMkLst>
      </pc:sldChg>
      <pc:sldChg chg="modSp add mod">
        <pc:chgData name="tanuki kazehiki" userId="c7586bdb585fbab6" providerId="LiveId" clId="{697046D1-1066-47D8-896A-97854D9AA412}" dt="2022-03-02T05:34:02.086" v="1025" actId="14100"/>
        <pc:sldMkLst>
          <pc:docMk/>
          <pc:sldMk cId="4121320733" sldId="1795"/>
        </pc:sldMkLst>
        <pc:spChg chg="mod">
          <ac:chgData name="tanuki kazehiki" userId="c7586bdb585fbab6" providerId="LiveId" clId="{697046D1-1066-47D8-896A-97854D9AA412}" dt="2022-03-02T05:34:02.086" v="1025" actId="14100"/>
          <ac:spMkLst>
            <pc:docMk/>
            <pc:sldMk cId="4121320733" sldId="1795"/>
            <ac:spMk id="4" creationId="{A90DDFEE-97F8-4504-8487-79A0F24A769D}"/>
          </ac:spMkLst>
        </pc:spChg>
      </pc:sldChg>
      <pc:sldChg chg="modSp mod">
        <pc:chgData name="tanuki kazehiki" userId="c7586bdb585fbab6" providerId="LiveId" clId="{697046D1-1066-47D8-896A-97854D9AA412}" dt="2022-03-01T09:33:34.305" v="421" actId="20577"/>
        <pc:sldMkLst>
          <pc:docMk/>
          <pc:sldMk cId="4071373995" sldId="1824"/>
        </pc:sldMkLst>
        <pc:spChg chg="mod">
          <ac:chgData name="tanuki kazehiki" userId="c7586bdb585fbab6" providerId="LiveId" clId="{697046D1-1066-47D8-896A-97854D9AA412}" dt="2022-03-01T09:33:34.305" v="421" actId="20577"/>
          <ac:spMkLst>
            <pc:docMk/>
            <pc:sldMk cId="4071373995" sldId="1824"/>
            <ac:spMk id="7" creationId="{55F2D800-5BDB-4F31-972C-68417D3C0BA1}"/>
          </ac:spMkLst>
        </pc:spChg>
      </pc:sldChg>
      <pc:sldChg chg="modSp mod">
        <pc:chgData name="tanuki kazehiki" userId="c7586bdb585fbab6" providerId="LiveId" clId="{697046D1-1066-47D8-896A-97854D9AA412}" dt="2022-03-01T09:34:29.828" v="449" actId="27636"/>
        <pc:sldMkLst>
          <pc:docMk/>
          <pc:sldMk cId="1238831150" sldId="1825"/>
        </pc:sldMkLst>
        <pc:spChg chg="mod">
          <ac:chgData name="tanuki kazehiki" userId="c7586bdb585fbab6" providerId="LiveId" clId="{697046D1-1066-47D8-896A-97854D9AA412}" dt="2022-03-01T09:34:29.828" v="449" actId="27636"/>
          <ac:spMkLst>
            <pc:docMk/>
            <pc:sldMk cId="1238831150" sldId="1825"/>
            <ac:spMk id="3" creationId="{17C2CFC7-2729-42D4-AAB9-470A5BF25DB0}"/>
          </ac:spMkLst>
        </pc:spChg>
      </pc:sldChg>
      <pc:sldChg chg="addSp delSp modSp mod">
        <pc:chgData name="tanuki kazehiki" userId="c7586bdb585fbab6" providerId="LiveId" clId="{697046D1-1066-47D8-896A-97854D9AA412}" dt="2022-03-01T09:37:24.836" v="688" actId="20577"/>
        <pc:sldMkLst>
          <pc:docMk/>
          <pc:sldMk cId="2826318452" sldId="1828"/>
        </pc:sldMkLst>
        <pc:spChg chg="add del mod">
          <ac:chgData name="tanuki kazehiki" userId="c7586bdb585fbab6" providerId="LiveId" clId="{697046D1-1066-47D8-896A-97854D9AA412}" dt="2022-03-01T09:35:19.333" v="516" actId="478"/>
          <ac:spMkLst>
            <pc:docMk/>
            <pc:sldMk cId="2826318452" sldId="1828"/>
            <ac:spMk id="4" creationId="{6FF3112D-66BF-4C3C-B1D6-A4CA2A373282}"/>
          </ac:spMkLst>
        </pc:spChg>
        <pc:spChg chg="del mod">
          <ac:chgData name="tanuki kazehiki" userId="c7586bdb585fbab6" providerId="LiveId" clId="{697046D1-1066-47D8-896A-97854D9AA412}" dt="2022-03-01T09:35:14.883" v="515" actId="478"/>
          <ac:spMkLst>
            <pc:docMk/>
            <pc:sldMk cId="2826318452" sldId="1828"/>
            <ac:spMk id="6" creationId="{93667513-1B48-4516-889D-2762B0A2073F}"/>
          </ac:spMkLst>
        </pc:spChg>
        <pc:spChg chg="mod">
          <ac:chgData name="tanuki kazehiki" userId="c7586bdb585fbab6" providerId="LiveId" clId="{697046D1-1066-47D8-896A-97854D9AA412}" dt="2022-03-01T09:37:24.836" v="688" actId="20577"/>
          <ac:spMkLst>
            <pc:docMk/>
            <pc:sldMk cId="2826318452" sldId="1828"/>
            <ac:spMk id="7" creationId="{55F2D800-5BDB-4F31-972C-68417D3C0BA1}"/>
          </ac:spMkLst>
        </pc:spChg>
        <pc:picChg chg="mod">
          <ac:chgData name="tanuki kazehiki" userId="c7586bdb585fbab6" providerId="LiveId" clId="{697046D1-1066-47D8-896A-97854D9AA412}" dt="2022-03-01T09:35:04.465" v="453" actId="1076"/>
          <ac:picMkLst>
            <pc:docMk/>
            <pc:sldMk cId="2826318452" sldId="1828"/>
            <ac:picMk id="13" creationId="{36FB44CA-DA68-4A29-AE3F-C98053EB36D7}"/>
          </ac:picMkLst>
        </pc:picChg>
      </pc:sldChg>
      <pc:sldChg chg="modSp mod">
        <pc:chgData name="tanuki kazehiki" userId="c7586bdb585fbab6" providerId="LiveId" clId="{697046D1-1066-47D8-896A-97854D9AA412}" dt="2022-03-01T09:38:59.419" v="737" actId="20577"/>
        <pc:sldMkLst>
          <pc:docMk/>
          <pc:sldMk cId="2763860375" sldId="1830"/>
        </pc:sldMkLst>
        <pc:spChg chg="mod">
          <ac:chgData name="tanuki kazehiki" userId="c7586bdb585fbab6" providerId="LiveId" clId="{697046D1-1066-47D8-896A-97854D9AA412}" dt="2022-03-01T09:38:59.419" v="737" actId="20577"/>
          <ac:spMkLst>
            <pc:docMk/>
            <pc:sldMk cId="2763860375" sldId="1830"/>
            <ac:spMk id="7" creationId="{55F2D800-5BDB-4F31-972C-68417D3C0BA1}"/>
          </ac:spMkLst>
        </pc:spChg>
      </pc:sldChg>
      <pc:sldChg chg="modSp mod">
        <pc:chgData name="tanuki kazehiki" userId="c7586bdb585fbab6" providerId="LiveId" clId="{697046D1-1066-47D8-896A-97854D9AA412}" dt="2022-03-01T09:40:33.424" v="753" actId="27636"/>
        <pc:sldMkLst>
          <pc:docMk/>
          <pc:sldMk cId="3366523715" sldId="1831"/>
        </pc:sldMkLst>
        <pc:spChg chg="mod">
          <ac:chgData name="tanuki kazehiki" userId="c7586bdb585fbab6" providerId="LiveId" clId="{697046D1-1066-47D8-896A-97854D9AA412}" dt="2022-03-01T09:40:33.424" v="753" actId="27636"/>
          <ac:spMkLst>
            <pc:docMk/>
            <pc:sldMk cId="3366523715" sldId="1831"/>
            <ac:spMk id="3" creationId="{17C2CFC7-2729-42D4-AAB9-470A5BF25DB0}"/>
          </ac:spMkLst>
        </pc:spChg>
      </pc:sldChg>
      <pc:sldChg chg="modSp mod">
        <pc:chgData name="tanuki kazehiki" userId="c7586bdb585fbab6" providerId="LiveId" clId="{697046D1-1066-47D8-896A-97854D9AA412}" dt="2022-03-01T09:43:21.533" v="991" actId="20577"/>
        <pc:sldMkLst>
          <pc:docMk/>
          <pc:sldMk cId="556100360" sldId="1832"/>
        </pc:sldMkLst>
        <pc:spChg chg="mod">
          <ac:chgData name="tanuki kazehiki" userId="c7586bdb585fbab6" providerId="LiveId" clId="{697046D1-1066-47D8-896A-97854D9AA412}" dt="2022-03-01T09:43:21.533" v="991" actId="20577"/>
          <ac:spMkLst>
            <pc:docMk/>
            <pc:sldMk cId="556100360" sldId="1832"/>
            <ac:spMk id="7" creationId="{55F2D800-5BDB-4F31-972C-68417D3C0BA1}"/>
          </ac:spMkLst>
        </pc:spChg>
        <pc:picChg chg="mod">
          <ac:chgData name="tanuki kazehiki" userId="c7586bdb585fbab6" providerId="LiveId" clId="{697046D1-1066-47D8-896A-97854D9AA412}" dt="2022-03-01T09:41:32.920" v="812" actId="1036"/>
          <ac:picMkLst>
            <pc:docMk/>
            <pc:sldMk cId="556100360" sldId="1832"/>
            <ac:picMk id="13" creationId="{36FB44CA-DA68-4A29-AE3F-C98053EB36D7}"/>
          </ac:picMkLst>
        </pc:picChg>
      </pc:sldChg>
      <pc:sldChg chg="new del">
        <pc:chgData name="tanuki kazehiki" userId="c7586bdb585fbab6" providerId="LiveId" clId="{697046D1-1066-47D8-896A-97854D9AA412}" dt="2022-03-01T09:40:44.156" v="755" actId="680"/>
        <pc:sldMkLst>
          <pc:docMk/>
          <pc:sldMk cId="2219307468" sldId="1834"/>
        </pc:sldMkLst>
      </pc:sldChg>
      <pc:sldChg chg="modSp add mod">
        <pc:chgData name="tanuki kazehiki" userId="c7586bdb585fbab6" providerId="LiveId" clId="{697046D1-1066-47D8-896A-97854D9AA412}" dt="2022-03-01T09:48:05.203" v="1007" actId="20577"/>
        <pc:sldMkLst>
          <pc:docMk/>
          <pc:sldMk cId="4160800291" sldId="1834"/>
        </pc:sldMkLst>
        <pc:spChg chg="mod">
          <ac:chgData name="tanuki kazehiki" userId="c7586bdb585fbab6" providerId="LiveId" clId="{697046D1-1066-47D8-896A-97854D9AA412}" dt="2022-03-01T09:48:05.203" v="1007" actId="20577"/>
          <ac:spMkLst>
            <pc:docMk/>
            <pc:sldMk cId="4160800291" sldId="1834"/>
            <ac:spMk id="5" creationId="{2E7E3818-436F-4BD4-89FE-B13F881C54C7}"/>
          </ac:spMkLst>
        </pc:spChg>
        <pc:spChg chg="mod">
          <ac:chgData name="tanuki kazehiki" userId="c7586bdb585fbab6" providerId="LiveId" clId="{697046D1-1066-47D8-896A-97854D9AA412}" dt="2022-03-01T09:46:28.749" v="997" actId="20577"/>
          <ac:spMkLst>
            <pc:docMk/>
            <pc:sldMk cId="4160800291" sldId="1834"/>
            <ac:spMk id="6" creationId="{E7074606-0D21-4D93-9305-F7B3296D00C2}"/>
          </ac:spMkLst>
        </pc:spChg>
      </pc:sldChg>
      <pc:sldChg chg="add">
        <pc:chgData name="tanuki kazehiki" userId="c7586bdb585fbab6" providerId="LiveId" clId="{697046D1-1066-47D8-896A-97854D9AA412}" dt="2022-03-01T13:43:25.045" v="1009"/>
        <pc:sldMkLst>
          <pc:docMk/>
          <pc:sldMk cId="262134990" sldId="1839"/>
        </pc:sldMkLst>
      </pc:sldChg>
      <pc:sldChg chg="add">
        <pc:chgData name="tanuki kazehiki" userId="c7586bdb585fbab6" providerId="LiveId" clId="{697046D1-1066-47D8-896A-97854D9AA412}" dt="2022-03-01T13:43:08.856" v="1008"/>
        <pc:sldMkLst>
          <pc:docMk/>
          <pc:sldMk cId="2184136888" sldId="1840"/>
        </pc:sldMkLst>
      </pc:sldChg>
      <pc:sldChg chg="add">
        <pc:chgData name="tanuki kazehiki" userId="c7586bdb585fbab6" providerId="LiveId" clId="{697046D1-1066-47D8-896A-97854D9AA412}" dt="2022-03-01T13:43:45.118" v="1010"/>
        <pc:sldMkLst>
          <pc:docMk/>
          <pc:sldMk cId="854416836" sldId="1841"/>
        </pc:sldMkLst>
      </pc:sldChg>
      <pc:sldChg chg="add">
        <pc:chgData name="tanuki kazehiki" userId="c7586bdb585fbab6" providerId="LiveId" clId="{697046D1-1066-47D8-896A-97854D9AA412}" dt="2022-03-01T13:44:06.371" v="1011"/>
        <pc:sldMkLst>
          <pc:docMk/>
          <pc:sldMk cId="2968972640" sldId="1842"/>
        </pc:sldMkLst>
      </pc:sldChg>
      <pc:sldChg chg="add">
        <pc:chgData name="tanuki kazehiki" userId="c7586bdb585fbab6" providerId="LiveId" clId="{697046D1-1066-47D8-896A-97854D9AA412}" dt="2022-03-01T13:44:30.069" v="1012"/>
        <pc:sldMkLst>
          <pc:docMk/>
          <pc:sldMk cId="49530275" sldId="1843"/>
        </pc:sldMkLst>
      </pc:sldChg>
      <pc:sldChg chg="add">
        <pc:chgData name="tanuki kazehiki" userId="c7586bdb585fbab6" providerId="LiveId" clId="{697046D1-1066-47D8-896A-97854D9AA412}" dt="2022-03-01T13:44:51.882" v="1013"/>
        <pc:sldMkLst>
          <pc:docMk/>
          <pc:sldMk cId="0" sldId="1844"/>
        </pc:sldMkLst>
      </pc:sldChg>
      <pc:sldChg chg="add">
        <pc:chgData name="tanuki kazehiki" userId="c7586bdb585fbab6" providerId="LiveId" clId="{697046D1-1066-47D8-896A-97854D9AA412}" dt="2022-03-01T13:45:37.666" v="1014"/>
        <pc:sldMkLst>
          <pc:docMk/>
          <pc:sldMk cId="2750060334" sldId="1845"/>
        </pc:sldMkLst>
      </pc:sldChg>
      <pc:sldChg chg="add">
        <pc:chgData name="tanuki kazehiki" userId="c7586bdb585fbab6" providerId="LiveId" clId="{697046D1-1066-47D8-896A-97854D9AA412}" dt="2022-03-01T13:45:55.763" v="1015"/>
        <pc:sldMkLst>
          <pc:docMk/>
          <pc:sldMk cId="2582883790" sldId="1846"/>
        </pc:sldMkLst>
      </pc:sldChg>
      <pc:sldChg chg="add">
        <pc:chgData name="tanuki kazehiki" userId="c7586bdb585fbab6" providerId="LiveId" clId="{697046D1-1066-47D8-896A-97854D9AA412}" dt="2022-03-01T13:46:06.689" v="1016"/>
        <pc:sldMkLst>
          <pc:docMk/>
          <pc:sldMk cId="1231875681" sldId="1847"/>
        </pc:sldMkLst>
      </pc:sldChg>
      <pc:sldChg chg="add">
        <pc:chgData name="tanuki kazehiki" userId="c7586bdb585fbab6" providerId="LiveId" clId="{697046D1-1066-47D8-896A-97854D9AA412}" dt="2022-03-01T13:46:19.188" v="1017"/>
        <pc:sldMkLst>
          <pc:docMk/>
          <pc:sldMk cId="687264107" sldId="1848"/>
        </pc:sldMkLst>
      </pc:sldChg>
      <pc:sldChg chg="add">
        <pc:chgData name="tanuki kazehiki" userId="c7586bdb585fbab6" providerId="LiveId" clId="{697046D1-1066-47D8-896A-97854D9AA412}" dt="2022-03-01T13:46:34.223" v="1018"/>
        <pc:sldMkLst>
          <pc:docMk/>
          <pc:sldMk cId="857334285" sldId="1849"/>
        </pc:sldMkLst>
      </pc:sldChg>
      <pc:sldChg chg="add">
        <pc:chgData name="tanuki kazehiki" userId="c7586bdb585fbab6" providerId="LiveId" clId="{697046D1-1066-47D8-896A-97854D9AA412}" dt="2022-03-01T13:46:39.298" v="1019"/>
        <pc:sldMkLst>
          <pc:docMk/>
          <pc:sldMk cId="2632610818" sldId="1850"/>
        </pc:sldMkLst>
      </pc:sldChg>
      <pc:sldChg chg="add">
        <pc:chgData name="tanuki kazehiki" userId="c7586bdb585fbab6" providerId="LiveId" clId="{697046D1-1066-47D8-896A-97854D9AA412}" dt="2022-03-01T13:46:47.451" v="1020"/>
        <pc:sldMkLst>
          <pc:docMk/>
          <pc:sldMk cId="936518898" sldId="1851"/>
        </pc:sldMkLst>
      </pc:sldChg>
      <pc:sldChg chg="add">
        <pc:chgData name="tanuki kazehiki" userId="c7586bdb585fbab6" providerId="LiveId" clId="{697046D1-1066-47D8-896A-97854D9AA412}" dt="2022-03-01T13:47:27.606" v="1021"/>
        <pc:sldMkLst>
          <pc:docMk/>
          <pc:sldMk cId="3598456115" sldId="18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0DF37-9A09-4D4C-A415-9671782230D2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C8699-273E-4E9C-B5EA-7785870C0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03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Mincho" panose="02020609040205080304" pitchFamily="17" charset="-128"/>
                <a:ea typeface="MS Mincho" panose="02020609040205080304" pitchFamily="17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Mincho" panose="02020609040205080304" pitchFamily="17" charset="-128"/>
              <a:ea typeface="MS Mincho" panose="02020609040205080304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9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Mincho" panose="02020609040205080304" pitchFamily="17" charset="-128"/>
                <a:ea typeface="MS Mincho" panose="02020609040205080304" pitchFamily="17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Mincho" panose="02020609040205080304" pitchFamily="17" charset="-128"/>
              <a:ea typeface="MS Mincho" panose="02020609040205080304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99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D0C2E-D043-4235-9A33-791557908BA7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474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C1EFA-293F-4FB4-9DF8-5F88ABEE6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7FC779-9C67-4C9A-BDD0-101866220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031396-8FC9-4899-BE8F-28C4A1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F2A-8E53-4F41-8127-45D98A382F46}" type="datetime1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3500E3-93EE-4774-89AC-91B594E8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673435-2AFE-42BB-B042-0A466CE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1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A2FED-DC90-4849-BE5B-9A94A65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60DE86-5804-4D51-8840-D2D8D5AB7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8A0A80-9D7B-4593-BD86-084D443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D0F-ADFE-4FDB-91E2-FEFFF183E0E8}" type="datetime1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91DEE3-56E7-4446-820C-1289E804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308B14-F0F6-4C44-9F17-A6CA0753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0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2767E7-63F8-4DB6-AFC8-957610F0D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A44658-4687-46BF-945B-6B0D6A814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8A0D72-147B-4572-BD02-93C0E849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5F8-F3C6-49B9-A18F-6A72A8742605}" type="datetime1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16984-DD00-4A0D-AE6C-902CE243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FA970E-1D5D-42D2-ACE3-1271BDC4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33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フリーフォーム(F)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" name="フリーフォーム(F)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" name="フリーフォーム(F)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" name="フリーフォーム(F)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" name="フリーフォーム(F)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" name="フリーフォーム(F)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" name="フリーフォーム(F)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" name="フリーフォーム(F)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" name="フリーフォーム(F)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" name="フリーフォーム(F)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" name="フリーフォーム(F)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" name="フリーフォーム(F)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" name="フリーフォーム(F)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" name="フリーフォーム(F)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" name="フリーフォーム(F)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" name="フリーフォーム(F)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" name="フリーフォーム(F)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" name="フリーフォーム(F)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" name="フリーフォーム(F)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" name="フリーフォーム(F)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" name="フリーフォーム(F)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" name="フリーフォーム(F)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" name="フリーフォーム(F)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" name="フリーフォーム(F)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" name="フリーフォーム(F)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" name="フリーフォーム(F)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" name="フリーフォーム(F)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" name="フリーフォーム(F)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" name="フリーフォーム(F)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" name="フリーフォーム(F)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5" name="フリーフォーム(F)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6" name="フリーフォーム(F)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7" name="フリーフォーム(F)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8" name="フリーフォーム(F)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9" name="フリーフォーム(F)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40" name="グループ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フリーフォーム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" name="フリーフォーム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" name="フリーフォーム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" name="フリーフォーム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5" name="フリーフォーム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6" name="フリーフォーム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7" name="フリーフォーム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8" name="フリーフォーム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49" name="フリーフォーム(F)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50" name="グループ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フリーフォーム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2" name="フリーフォーム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3" name="フリーフォーム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4" name="フリーフォーム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5" name="フリーフォーム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6" name="フリーフォーム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7" name="フリーフォーム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8" name="フリーフォーム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59" name="フリーフォーム(F)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60" name="フリーフォーム(F)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61" name="グループ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フリーフォーム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3" name="フリーフォーム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4" name="フリーフォーム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5" name="フリーフォーム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6" name="フリーフォーム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7" name="フリーフォーム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8" name="フリーフォーム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9" name="フリーフォーム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0" name="フリーフォーム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1" name="フリーフォーム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2" name="フリーフォーム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3" name="フリーフォーム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4" name="フリーフォーム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5" name="フリーフォーム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6" name="フリーフォーム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7" name="フリーフォーム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8" name="フリーフォーム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9" name="フリーフォーム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0" name="フリーフォーム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81" name="グループ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フリーフォーム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3" name="フリーフォーム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4" name="フリーフォーム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5" name="フリーフォーム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6" name="フリーフォーム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87" name="グループ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フリーフォーム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9" name="フリーフォーム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0" name="フリーフォーム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1" name="フリーフォーム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2" name="フリーフォーム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3" name="フリーフォーム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94" name="グループ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フリーフォーム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6" name="フリーフォーム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7" name="フリーフォーム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8" name="フリーフォーム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99" name="グループ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フリーフォーム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1" name="フリーフォーム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2" name="フリーフォーム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3" name="フリーフォーム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4" name="フリーフォーム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5" name="フリーフォーム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06" name="グループ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フリーフォーム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8" name="フリーフォーム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9" name="フリーフォーム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0" name="フリーフォーム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1" name="フリーフォーム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2" name="フリーフォーム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3" name="フリーフォーム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4" name="フリーフォーム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115" name="フリーフォーム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116" name="フリーフォーム(F)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117" name="グループ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フリーフォーム(F)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9" name="フリーフォーム(F)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0" name="フリーフォーム(F)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1" name="フリーフォーム(F)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2" name="フリーフォーム(F)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3" name="フリーフォーム(F)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4" name="フリーフォーム(F)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5" name="フリーフォーム(F)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6" name="フリーフォーム(F)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7" name="フリーフォーム(F)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8" name="フリーフォーム(F)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9" name="フリーフォーム(F)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0" name="フリーフォーム(F)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1" name="フリーフォーム(F)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2" name="フリーフォーム(F)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3" name="フリーフォーム(F)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4" name="フリーフォーム(F)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5" name="フリーフォーム(F)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6" name="フリーフォーム(F)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7" name="フリーフォーム(F)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8" name="フリーフォーム(F)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9" name="フリーフォーム(F)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0" name="フリーフォーム(F)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1" name="フリーフォーム(F)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2" name="フリーフォーム(F)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3" name="フリーフォーム(F)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4" name="フリーフォーム(F)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5" name="フリーフォーム(F)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46" name="グループ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フリーフォーム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8" name="フリーフォーム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9" name="フリーフォーム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0" name="フリーフォーム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1" name="フリーフォーム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2" name="フリーフォーム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3" name="フリーフォーム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4" name="フリーフォーム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5" name="フリーフォーム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6" name="フリーフォーム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7" name="フリーフォーム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8" name="フリーフォーム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9" name="フリーフォーム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0" name="フリーフォーム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1" name="フリーフォーム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2" name="フリーフォーム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3" name="フリーフォーム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4" name="フリーフォーム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5" name="フリーフォーム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6" name="フリーフォーム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7" name="フリーフォーム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8" name="フリーフォーム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9" name="フリーフォーム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0" name="フリーフォーム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71" name="グループ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フリーフォーム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3" name="フリーフォーム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4" name="フリーフォーム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5" name="フリーフォーム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6" name="フリーフォーム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7" name="フリーフォーム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8" name="フリーフォーム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9" name="フリーフォーム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lnSpc>
                <a:spcPct val="75000"/>
              </a:lnSpc>
              <a:defRPr sz="6600"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009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  <a:lvl2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2pPr>
            <a:lvl3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3pPr>
            <a:lvl4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4pPr>
            <a:lvl5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D82EE15D-58C2-46D7-83E1-8577540BFFE5}" type="datetime1">
              <a:rPr lang="ja-JP" altLang="en-US" smtClean="0"/>
              <a:t>2022/3/1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0755E5-4F85-459D-AB11-98662086F359}" type="datetime1">
              <a:rPr lang="ja-JP" altLang="en-US" noProof="0" smtClean="0"/>
              <a:t>2022/3/1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19459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7BEA64-C84E-49E2-8C75-D0AE7DAF4496}" type="datetime1">
              <a:rPr lang="ja-JP" altLang="en-US" noProof="0" smtClean="0"/>
              <a:t>2022/3/1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281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D159CF-AE88-401D-A5EB-95E34AEBFBE3}" type="datetime1">
              <a:rPr lang="ja-JP" altLang="en-US" noProof="0" smtClean="0"/>
              <a:t>2022/3/1</a:t>
            </a:fld>
            <a:endParaRPr lang="ja-JP" altLang="en-US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350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7" name="フリーフォーム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8" name="フリーフォーム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9" name="グループ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フリーフォーム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" name="フリーフォーム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" name="フリーフォーム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" name="フリーフォーム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" name="フリーフォーム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" name="フリーフォーム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" name="フリーフォーム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" name="フリーフォーム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" name="フリーフォーム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" name="フリーフォーム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" name="フリーフォーム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" name="フリーフォーム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" name="フリーフォーム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" name="フリーフォーム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" name="フリーフォーム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" name="フリーフォーム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" name="フリーフォーム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" name="フリーフォーム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" name="フリーフォーム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" name="フリーフォーム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" name="フリーフォーム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" name="フリーフォーム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" name="フリーフォーム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" name="フリーフォーム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" name="フリーフォーム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5" name="フリーフォーム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6" name="フリーフォーム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7" name="フリーフォーム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8" name="フリーフォーム(F)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9" name="フリーフォーム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0" name="フリーフォーム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1" name="フリーフォーム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" name="フリーフォーム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" name="フリーフォーム(F)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" name="フリーフォーム(F)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5" name="フリーフォーム(F)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6" name="フリーフォーム(F)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7" name="フリーフォーム(F)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8" name="フリーフォーム(F)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9" name="フリーフォーム(F)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0" name="フリーフォーム(F)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1" name="フリーフォーム(F)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2" name="フリーフォーム(F)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3" name="フリーフォーム(F)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4" name="フリーフォーム(F)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5" name="フリーフォーム(F)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6" name="フリーフォーム(F)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7" name="フリーフォーム(F)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8" name="フリーフォーム(F)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9" name="フリーフォーム(F)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0" name="フリーフォーム(F)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1" name="フリーフォーム(F)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2" name="フリーフォーム(F)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3" name="フリーフォーム(F)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4" name="フリーフォーム(F)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5" name="フリーフォーム(F)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6" name="フリーフォーム(F)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7" name="フリーフォーム(F)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8" name="フリーフォーム(F)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9" name="フリーフォーム(F)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0" name="フリーフォーム(F)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1" name="フリーフォーム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2" name="フリーフォーム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3" name="フリーフォーム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4" name="フリーフォーム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5" name="フリーフォーム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6" name="フリーフォーム(F)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7" name="フリーフォーム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8" name="フリーフォーム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79" name="フリーフォーム(F)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0" name="フリーフォーム(F)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1" name="フリーフォーム(F)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2" name="フリーフォーム(F)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3" name="フリーフォーム(F)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4" name="フリーフォーム(F)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5" name="フリーフォーム(F)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6" name="フリーフォーム(F)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7" name="フリーフォーム(F)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8" name="フリーフォーム(F)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89" name="フリーフォーム(F)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0" name="フリーフォーム(F)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1" name="フリーフォーム(F)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2" name="フリーフォーム(F)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93" name="グループ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フリーフォーム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5" name="フリーフォーム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6" name="フリーフォーム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7" name="フリーフォーム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8" name="フリーフォーム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99" name="フリーフォーム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0" name="フリーフォーム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1" name="フリーフォーム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2" name="フリーフォーム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3" name="フリーフォーム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4" name="フリーフォーム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5" name="フリーフォーム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6" name="フリーフォーム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7" name="フリーフォーム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8" name="フリーフォーム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09" name="フリーフォーム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0" name="フリーフォーム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1" name="フリーフォーム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2" name="フリーフォーム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3" name="フリーフォーム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4" name="フリーフォーム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5" name="フリーフォーム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6" name="フリーフォーム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7" name="フリーフォーム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8" name="フリーフォーム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19" name="フリーフォーム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0" name="フリーフォーム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1" name="フリーフォーム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2" name="フリーフォーム(F)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3" name="フリーフォーム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4" name="フリーフォーム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5" name="フリーフォーム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6" name="フリーフォーム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7" name="フリーフォーム(F)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8" name="フリーフォーム(F)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9" name="フリーフォーム(F)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0" name="フリーフォーム(F)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1" name="フリーフォーム(F)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2" name="フリーフォーム(F)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3" name="フリーフォーム(F)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4" name="フリーフォーム(F)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5" name="フリーフォーム(F)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6" name="フリーフォーム(F)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7" name="フリーフォーム(F)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8" name="フリーフォーム(F)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9" name="フリーフォーム(F)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0" name="フリーフォーム(F)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1" name="フリーフォーム(F)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2" name="フリーフォーム(F)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3" name="フリーフォーム(F)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4" name="フリーフォーム(F)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5" name="フリーフォーム(F)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6" name="フリーフォーム(F)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7" name="フリーフォーム(F)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8" name="フリーフォーム(F)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9" name="フリーフォーム(F)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0" name="フリーフォーム(F)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1" name="フリーフォーム(F)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2" name="フリーフォーム(F)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3" name="フリーフォーム(F)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4" name="フリーフォーム(F)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5" name="フリーフォーム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6" name="フリーフォーム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7" name="フリーフォーム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8" name="フリーフォーム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9" name="フリーフォーム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0" name="フリーフォーム(F)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1" name="フリーフォーム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2" name="フリーフォーム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3" name="フリーフォーム(F)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4" name="フリーフォーム(F)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5" name="フリーフォーム(F)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6" name="フリーフォーム(F)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7" name="フリーフォーム(F)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8" name="フリーフォーム(F)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9" name="フリーフォーム(F)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0" name="フリーフォーム(F)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1" name="フリーフォーム(F)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2" name="フリーフォーム(F)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3" name="フリーフォーム(F)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4" name="フリーフォーム(F)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5" name="フリーフォーム(F)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6" name="フリーフォーム(F)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77" name="グループ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フリーフォーム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9" name="フリーフォーム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0" name="フリーフォーム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1" name="フリーフォーム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2" name="フリーフォーム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3" name="フリーフォーム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4" name="フリーフォーム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5" name="フリーフォーム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6" name="フリーフォーム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7" name="フリーフォーム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8" name="フリーフォーム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9" name="フリーフォーム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0" name="フリーフォーム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1" name="フリーフォーム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2" name="フリーフォーム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3" name="フリーフォーム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4" name="フリーフォーム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5" name="フリーフォーム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6" name="フリーフォーム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7" name="フリーフォーム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8" name="フリーフォーム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99" name="フリーフォーム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0" name="フリーフォーム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1" name="フリーフォーム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2" name="フリーフォーム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3" name="フリーフォーム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4" name="フリーフォーム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5" name="フリーフォーム(F)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6" name="フリーフォーム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7" name="フリーフォーム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8" name="フリーフォーム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09" name="フリーフォーム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0" name="フリーフォーム(F)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1" name="フリーフォーム(F)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2" name="フリーフォーム(F)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3" name="フリーフォーム(F)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4" name="フリーフォーム(F)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5" name="フリーフォーム(F)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6" name="フリーフォーム(F)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7" name="フリーフォーム(F)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8" name="フリーフォーム(F)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9" name="フリーフォーム(F)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0" name="フリーフォーム(F)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1" name="フリーフォーム(F)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2" name="フリーフォーム(F)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3" name="フリーフォーム(F)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4" name="フリーフォーム(F)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5" name="フリーフォーム(F)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6" name="フリーフォーム(F)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7" name="フリーフォーム(F)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8" name="フリーフォーム(F)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9" name="フリーフォーム(F)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0" name="フリーフォーム(F)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1" name="フリーフォーム(F)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2" name="フリーフォーム(F)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3" name="フリーフォーム(F)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4" name="フリーフォーム(F)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5" name="フリーフォーム(F)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6" name="フリーフォーム(F)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7" name="フリーフォーム(F)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8" name="フリーフォーム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9" name="フリーフォーム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0" name="フリーフォーム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1" name="フリーフォーム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2" name="フリーフォーム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3" name="フリーフォーム(F)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4" name="フリーフォーム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5" name="フリーフォーム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6" name="フリーフォーム(F)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7" name="フリーフォーム(F)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8" name="フリーフォーム(F)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9" name="フリーフォーム(F)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0" name="フリーフォーム(F)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1" name="フリーフォーム(F)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2" name="フリーフォーム(F)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3" name="フリーフォーム(F)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4" name="フリーフォーム(F)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5" name="フリーフォーム(F)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6" name="フリーフォーム(F)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7" name="フリーフォーム(F)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8" name="フリーフォーム(F)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9" name="フリーフォーム(F)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260" name="グループ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フリーフォーム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2" name="フリーフォーム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3" name="フリーフォーム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4" name="フリーフォーム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5" name="フリーフォーム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6" name="フリーフォーム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7" name="フリーフォーム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8" name="フリーフォーム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69" name="フリーフォーム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0" name="フリーフォーム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1" name="フリーフォーム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2" name="フリーフォーム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3" name="フリーフォーム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solidFill>
                  <a:schemeClr val="accent6"/>
                </a:solidFill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4" name="フリーフォーム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5" name="フリーフォーム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6" name="フリーフォーム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7" name="フリーフォーム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solidFill>
                  <a:schemeClr val="accent6"/>
                </a:solidFill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8" name="フリーフォーム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79" name="フリーフォーム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0" name="フリーフォーム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1" name="フリーフォーム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2" name="フリーフォーム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3" name="フリーフォーム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4" name="フリーフォーム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solidFill>
                  <a:schemeClr val="accent6">
                    <a:lumMod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5" name="フリーフォーム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solidFill>
                  <a:schemeClr val="accent6">
                    <a:lumMod val="75000"/>
                  </a:schemeClr>
                </a:solidFill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6" name="フリーフォーム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7" name="フリーフォーム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8" name="フリーフォーム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289" name="グループ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フリーフォーム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1" name="円/楕円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2" name="フリーフォーム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3" name="フリーフォーム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4" name="フリーフォーム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5" name="フリーフォーム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6" name="フリーフォーム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7" name="フリーフォーム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8" name="フリーフォーム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9" name="フリーフォーム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0" name="フリーフォーム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1" name="フリーフォーム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2" name="フリーフォーム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3" name="フリーフォーム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4" name="フリーフォーム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5" name="フリーフォーム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6" name="フリーフォーム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7" name="フリーフォーム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8" name="フリーフォーム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9" name="フリーフォーム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310" name="フリーフォーム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311" name="グループ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フリーフォーム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3" name="フリーフォーム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4" name="フリーフォーム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5" name="フリーフォーム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6" name="フリーフォーム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7" name="フリーフォーム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8" name="フリーフォーム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9" name="フリーフォーム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0" name="フリーフォーム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1" name="フリーフォーム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2" name="フリーフォーム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3" name="フリーフォーム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4" name="フリーフォーム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5" name="フリーフォーム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6" name="フリーフォーム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7" name="フリーフォーム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8" name="フリーフォーム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9" name="フリーフォーム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0" name="フリーフォーム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1" name="フリーフォーム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2" name="フリーフォーム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3" name="フリーフォーム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4" name="フリーフォーム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5" name="フリーフォーム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6" name="フリーフォーム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7" name="フリーフォーム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8" name="フリーフォーム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9" name="フリーフォーム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0" name="フリーフォーム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1" name="フリーフォーム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2" name="フリーフォーム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3" name="フリーフォーム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4" name="フリーフォーム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5" name="フリーフォーム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6" name="フリーフォーム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47" name="フリーフォーム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348" name="グループ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グループ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フリーフォーム(F)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6" name="フリーフォーム(F)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7" name="フリーフォーム(F)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8" name="フリーフォーム(F)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9" name="フリーフォーム(F)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0" name="フリーフォーム(F)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1" name="フリーフォーム(F)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2" name="フリーフォーム(F)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3" name="フリーフォーム(F)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4" name="フリーフォーム(F)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5" name="フリーフォーム(F)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6" name="フリーフォーム(F)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7" name="フリーフォーム(F)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8" name="フリーフォーム(F)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89" name="フリーフォーム(F)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0" name="フリーフォーム(F)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1" name="フリーフォーム(F)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2" name="フリーフォーム(F)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3" name="フリーフォーム(F)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4" name="フリーフォーム(F)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5" name="フリーフォーム(F)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6" name="フリーフォーム(F)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7" name="フリーフォーム(F)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8" name="フリーフォーム(F)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99" name="フリーフォーム(F)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0" name="フリーフォーム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1" name="フリーフォーム(F)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2" name="フリーフォーム(F)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3" name="フリーフォーム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4" name="フリーフォーム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5" name="フリーフォーム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6" name="フリーフォーム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7" name="フリーフォーム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8" name="フリーフォーム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09" name="フリーフォーム(F)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0" name="フリーフォーム(F)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1" name="フリーフォーム(F)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2" name="フリーフォーム(F)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3" name="フリーフォーム(F)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4" name="フリーフォーム(F)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5" name="フリーフォーム(F)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6" name="フリーフォーム(F)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7" name="フリーフォーム(F)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8" name="フリーフォーム(F)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19" name="フリーフォーム(F)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20" name="フリーフォーム(F)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421" name="フリーフォーム(F)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  <p:grpSp>
          <p:nvGrpSpPr>
            <p:cNvPr id="350" name="グループ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フリーフォーム(F)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7" name="フリーフォーム(F)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8" name="フリーフォーム(F)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9" name="フリーフォーム(F)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0" name="フリーフォーム(F)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1" name="フリーフォーム(F)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2" name="フリーフォーム(F)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3" name="フリーフォーム(F)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74" name="フリーフォーム(F)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  <p:grpSp>
          <p:nvGrpSpPr>
            <p:cNvPr id="351" name="グループ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フリーフォーム(F)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0" name="フリーフォーム(F)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1" name="フリーフォーム(F)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2" name="フリーフォーム(F)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3" name="フリーフォーム(F)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4" name="フリーフォーム(F)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65" name="フリーフォーム(F)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  <p:grpSp>
          <p:nvGrpSpPr>
            <p:cNvPr id="352" name="グループ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フリーフォーム(F)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4" name="フリーフォーム(F)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5" name="フリーフォーム(F)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6" name="フリーフォーム(F)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7" name="フリーフォーム(F)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  <p:sp>
            <p:nvSpPr>
              <p:cNvPr id="358" name="フリーフォーム(F)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noProof="0" dirty="0"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422" name="グループ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フリーフォーム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4" name="フリーフォーム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5" name="フリーフォーム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6" name="フリーフォーム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7" name="フリーフォーム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8" name="フリーフォーム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9" name="フリーフォーム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0" name="フリーフォーム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431" name="グループ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フリーフォーム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3" name="フリーフォーム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4" name="フリーフォーム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5" name="フリーフォーム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6" name="フリーフォーム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7" name="フリーフォーム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8" name="フリーフォーム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39" name="フリーフォーム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440" name="グループ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フリーフォーム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2" name="フリーフォーム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3" name="フリーフォーム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4" name="フリーフォーム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5" name="フリーフォーム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6" name="フリーフォーム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7" name="フリーフォーム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48" name="フリーフォーム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D0C0AE5A-9B3E-4995-92EA-D158F5F9F899}" type="datetime1">
              <a:rPr lang="ja-JP" altLang="en-US" smtClean="0"/>
              <a:t>2022/3/1</a:t>
            </a:fld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208CB07F-9810-4E09-AB7C-58F289BD8EC1}" type="datetime1">
              <a:rPr lang="ja-JP" altLang="en-US" smtClean="0"/>
              <a:t>2022/3/1</a:t>
            </a:fld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97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CEC184-1FF0-485A-9833-4E121261002D}" type="datetime1">
              <a:rPr lang="ja-JP" altLang="en-US" noProof="0" smtClean="0"/>
              <a:t>2022/3/1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17932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EA16C2-922E-4BAB-AE38-05EBCEA5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99AF13-21F5-423D-8ED0-1CD4E9BE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DC9214-CF6F-4CCA-BF61-B56F6630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7090-0927-4446-BC43-1317A5CFC1AF}" type="datetime1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34ECA9-6B00-42E9-98F3-2C12E10D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1B246F-A5C1-44F1-A667-D7AAC092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32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C75A31-60E8-4F89-A484-3B220634827E}" type="datetime1">
              <a:rPr lang="ja-JP" altLang="en-US" noProof="0" smtClean="0"/>
              <a:t>2022/3/1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39076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3C80C-3FD0-4D01-94A1-FAA23661F7EC}" type="datetime1">
              <a:rPr lang="ja-JP" altLang="en-US" noProof="0" smtClean="0"/>
              <a:t>2022/3/1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6724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DA3093-1D96-495A-8EBA-3C3255ADCFA5}" type="datetime1">
              <a:rPr lang="ja-JP" altLang="en-US" noProof="0" smtClean="0"/>
              <a:t>2022/3/1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ja-JP" noProof="0" smtClean="0"/>
              <a:t>‹#›</a:t>
            </a:fld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16390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DE1A8-B2D0-4DD0-A919-519492956835}" type="datetime1">
              <a:rPr lang="ja-JP" altLang="en-US" noProof="0" smtClean="0"/>
              <a:t>2022/3/1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36230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CC5E94-5BDE-4D33-A5B1-AA758122BAC1}" type="datetime1">
              <a:rPr lang="ja-JP" altLang="en-US" noProof="0" smtClean="0"/>
              <a:t>2022/3/1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46344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4C70D-3141-41CB-BAB8-B5D7D08BF4B3}" type="datetime1">
              <a:rPr lang="ja-JP" altLang="en-US" noProof="0" smtClean="0"/>
              <a:t>2022/3/1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36605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58646-EAEB-42A6-A9BB-640BD3369B4F}" type="datetime1">
              <a:rPr lang="ja-JP" altLang="en-US" noProof="0" smtClean="0"/>
              <a:t>2022/3/1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767327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DE2105-FC34-441F-A0BB-2563E995F222}" type="datetime1">
              <a:rPr lang="ja-JP" altLang="en-US" noProof="0" smtClean="0"/>
              <a:t>2022/3/1</a:t>
            </a:fld>
            <a:endParaRPr lang="ja-JP" altLang="en-US" noProof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142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1831B-3D60-48F4-8245-95EB346A638A}" type="datetime1">
              <a:rPr lang="ja-JP" altLang="en-US" noProof="0" smtClean="0"/>
              <a:t>2022/3/1</a:t>
            </a:fld>
            <a:endParaRPr lang="ja-JP" altLang="en-US" noProof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555363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77ED3-D17D-4556-B858-7A3BB5FFD3A9}" type="datetime1">
              <a:rPr lang="ja-JP" altLang="en-US" noProof="0" smtClean="0"/>
              <a:t>2022/3/1</a:t>
            </a:fld>
            <a:endParaRPr lang="ja-JP" altLang="en-US" noProof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2696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FEC90-F1A2-41B2-9F06-68CCB024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A4ABA5-C6B4-4A2B-8A86-11EC0FA2D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E631E2-4A16-4DFA-BBAF-BB042506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6A2E-6AD3-4CFA-962B-EC4FF071E679}" type="datetime1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3922F4-F86C-4522-AF93-064D2A2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6DE5E2-6D13-4000-BB8C-41A2C8A1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124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86A6AB-9571-4914-968B-A1E8784F3558}" type="datetime1">
              <a:rPr lang="ja-JP" altLang="en-US" noProof="0" smtClean="0"/>
              <a:t>2022/3/1</a:t>
            </a:fld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465447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BC8D0-E3ED-4BB7-8537-6ACB2222606E}" type="datetime1">
              <a:rPr lang="ja-JP" altLang="en-US" noProof="0" smtClean="0"/>
              <a:t>2022/3/1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526644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41893-F2A7-4038-93FC-89F5DD47958F}" type="datetime1">
              <a:rPr lang="ja-JP" altLang="en-US" noProof="0" smtClean="0"/>
              <a:t>2022/3/1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63959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EA13F4-DDF9-4E6C-BD1E-988996E37CA7}" type="datetime1">
              <a:rPr lang="ja-JP" altLang="en-US" noProof="0" smtClean="0"/>
              <a:t>2022/3/1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10240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4D9-E289-451A-816F-22C5AC989BD1}" type="datetime1">
              <a:rPr lang="ja-JP" altLang="en-US" smtClean="0"/>
              <a:t>2022/3/1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4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69022-BECA-4D88-948A-00ABD565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E20AC3-A456-4667-B4B5-F8CC06048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BEB188-70B6-489F-AD0C-7E61314A9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E85C47-9336-4FF2-AC69-51304383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C11-F609-4800-B172-3B0060CE7DDA}" type="datetime1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D67B07-217D-4DE9-A11F-B188F518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DB29AF-98B9-4533-A40C-EE2F653B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2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4BD0C-3523-43F1-8E03-E05163CB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BC529B-7CB6-4F36-8FD6-FA0F43B4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5284E0-D314-4DA9-B5D6-DDA0C402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5599717-2BBB-4669-8CF0-A423B6073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32FAEB9-6728-4DB2-AFA4-3105BAF19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E97F94-329F-46C3-9789-E35816CB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90BC-8C28-43F8-9667-940C428F5C24}" type="datetime1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A2AD5F-9E9E-402C-B71B-65F8BFC1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30D2A0-5429-4156-8533-DA4CC84B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23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25E9F-37A2-457F-B74F-A1DB3952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FB00E3-4D91-4D11-BFFF-AD71EC0F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98E-49C1-4443-A0C2-B6B23D02547D}" type="datetime1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C56BAD-F9DE-4D0B-B2B0-C7846268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014B1-2E3D-4508-9440-73A5A7BB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78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49CB00-EC83-40A0-9851-12FEF091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708-8B1A-4211-9921-4CAF22326716}" type="datetime1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F9E8F6-D457-47C3-BD16-F921FCC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824ED-F2D6-4890-8656-47109F9F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7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CBAA9-9127-4F09-948F-BE8BF2BA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9771B5-7E8E-46DA-8F0C-658D7542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C048CB-224D-4D03-872E-C1DBD295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74CCF3-7D8F-4F9B-85BC-044B6809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23E8-6F34-44BA-BA6B-F13918573776}" type="datetime1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F24380-9168-46F6-91D8-C2FD272C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2D6787-6C77-48E6-BEC0-83D03E68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22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48805-0A4D-4FEF-95BB-4E5B2BB6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088C94-98D6-453A-9166-C6C3DB266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EBA786-05E5-4E45-80CB-8F836F68C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267735-BE2E-4566-87ED-E5C393F9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FFA9-AC0E-49AE-8D76-70A67465F9E9}" type="datetime1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725FA0-0718-408C-83BF-C73A56DC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848B9F-E782-4158-97CF-0E8B3E0E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86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B78EC1-06FF-424E-B37C-114DF513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E87E63-91BE-4EAA-B61A-C310D9DC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DE3180-6B99-460B-AB49-91B089804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ECBA-C932-4754-8DB1-5E75E5352340}" type="datetime1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30D3BB-9F9B-477E-9B83-1E90AB56F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E3794-C52E-43C2-8B47-DAD4287AE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09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8" name="フリーフォーム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sp>
        <p:nvSpPr>
          <p:cNvPr id="9" name="フリーフォーム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grpSp>
        <p:nvGrpSpPr>
          <p:cNvPr id="10" name="グループ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フリーフォーム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2" name="フリーフォーム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3" name="フリーフォーム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4" name="フリーフォーム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5" name="フリーフォーム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6" name="フリーフォーム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7" name="フリーフォーム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18" name="フリーフォーム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19" name="グループ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フリーフォーム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1" name="フリーフォーム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2" name="フリーフォーム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3" name="フリーフォーム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4" name="フリーフォーム(F)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5" name="フリーフォーム(F)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26" name="グループ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フリーフォーム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8" name="フリーフォーム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29" name="フリーフォーム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0" name="フリーフォーム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1" name="フリーフォーム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2" name="フリーフォーム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3" name="フリーフォーム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34" name="グループ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7" name="フリーフォーム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8" name="フリーフォーム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39" name="フリーフォーム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2" name="フリーフォーム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43" name="グループ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フリーフォーム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5" name="フリーフォーム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6" name="フリーフォーム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7" name="フリーフォーム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8" name="フリーフォーム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49" name="フリーフォーム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0" name="フリーフォーム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1" name="フリーフォーム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52" name="グループ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フリーフォーム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4" name="フリーフォーム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5" name="フリーフォーム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6" name="フリーフォーム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7" name="フリーフォーム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8" name="フリーフォーム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59" name="フリーフォーム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0" name="フリーフォーム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grpSp>
        <p:nvGrpSpPr>
          <p:cNvPr id="61" name="グループ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フリーフォーム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3" name="フリーフォーム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4" name="フリーフォーム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5" name="フリーフォーム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6" name="フリーフォーム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7" name="フリーフォーム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8" name="フリーフォーム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  <p:sp>
          <p:nvSpPr>
            <p:cNvPr id="69" name="フリーフォーム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S Mincho" panose="02020609040205080304" pitchFamily="17" charset="-128"/>
                <a:ea typeface="MS Mincho" panose="02020609040205080304" pitchFamily="17" charset="-128"/>
              </a:endParaRPr>
            </a:p>
          </p:txBody>
        </p:sp>
      </p:grp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クリックしてマスター タイトルのスタイルを編集する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622288" y="6601968"/>
            <a:ext cx="1332000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1B30A35A-B77E-4991-99F9-F661EABF7AD1}" type="datetime1">
              <a:rPr lang="ja-JP" altLang="en-US" smtClean="0"/>
              <a:t>2022/3/1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S Mincho" panose="02020609040205080304" pitchFamily="17" charset="-128"/>
                <a:ea typeface="MS Mincho" panose="02020609040205080304" pitchFamily="17" charset="-128"/>
              </a:defRPr>
            </a:lvl1pPr>
          </a:lstStyle>
          <a:p>
            <a:fld id="{CA8D9AD5-F248-4919-864A-CFD76CC027D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7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kumimoji="1" sz="34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20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8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6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4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400" kern="1200">
          <a:solidFill>
            <a:schemeClr val="tx1"/>
          </a:solidFill>
          <a:latin typeface="MS Mincho" panose="02020609040205080304" pitchFamily="17" charset="-128"/>
          <a:ea typeface="MS Mincho" panose="02020609040205080304" pitchFamily="17" charset="-128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735B227-4CD0-4A7A-B01E-B1E9B06A5B65}" type="datetime1">
              <a:rPr lang="ja-JP" altLang="en-US" noProof="0" smtClean="0"/>
              <a:t>2022/3/1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62D6987-FB6D-4DB8-81B8-AD0F35E3BB5F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2410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.iba.jj2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c7586bdb585fbab6/&#12487;&#12473;&#12463;&#12488;&#12483;&#12503;/210525&#12371;&#12358;&#12365;&#12423;&#12358;&#12475;&#12511;&#12490;&#12540;/&#20225;&#26989;&#38291;&#21332;&#23450;&#12402;&#12394;&#24418;.do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.docs.live.net/c7586bdb585fbab6/&#12487;&#12473;&#12463;&#12488;&#12483;&#12503;/210525&#12371;&#12358;&#12365;&#12423;&#12358;&#12475;&#12511;&#12490;&#12540;/&#36039;&#26009;&#12540;6&#20225;&#26989;&#38291;&#21332;&#23450;&#26360;&#12304;&#26696;&#12305;&#12486;&#12531;&#12503;&#12524;&#12540;&#12488;.doc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.iba.jj2@gmail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ABE2-8D5C-4D33-A697-81A63FE30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41019" y="1264498"/>
            <a:ext cx="9811089" cy="551873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5D70FB-8EB6-4EB9-920B-87D5437B5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317" y="518388"/>
            <a:ext cx="9938664" cy="1834056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4000" dirty="0"/>
              <a:t>PPP</a:t>
            </a:r>
            <a:r>
              <a:rPr kumimoji="1" lang="ja-JP" altLang="en-US" sz="4000" dirty="0"/>
              <a:t>・</a:t>
            </a:r>
            <a:r>
              <a:rPr kumimoji="1" lang="en-US" altLang="ja-JP" sz="4000" dirty="0"/>
              <a:t>PFI</a:t>
            </a:r>
            <a:r>
              <a:rPr kumimoji="1" lang="ja-JP" altLang="en-US" sz="4000" dirty="0"/>
              <a:t>プロジェクトマネージャー養成</a:t>
            </a:r>
            <a:br>
              <a:rPr kumimoji="1" lang="en-US" altLang="ja-JP" sz="4000" dirty="0"/>
            </a:br>
            <a:r>
              <a:rPr kumimoji="1" lang="ja-JP" altLang="en-US" sz="4000" dirty="0"/>
              <a:t>第２期　全７回</a:t>
            </a:r>
            <a:br>
              <a:rPr kumimoji="1" lang="en-US" altLang="ja-JP" sz="4000" dirty="0"/>
            </a:br>
            <a:r>
              <a:rPr kumimoji="1" lang="ja-JP" altLang="en-US" sz="4000" dirty="0"/>
              <a:t>第</a:t>
            </a:r>
            <a:r>
              <a:rPr kumimoji="1" lang="en-US" altLang="ja-JP" sz="4000" dirty="0"/>
              <a:t>1</a:t>
            </a:r>
            <a:r>
              <a:rPr kumimoji="1" lang="ja-JP" altLang="en-US" sz="4000" dirty="0"/>
              <a:t>回　チーム編成</a:t>
            </a:r>
            <a:r>
              <a:rPr lang="ja-JP" altLang="en-US" sz="4000" dirty="0"/>
              <a:t>と運営のプロセス</a:t>
            </a:r>
            <a:endParaRPr kumimoji="1" lang="ja-JP" altLang="en-US" sz="40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33CC19-36A0-414C-BE86-ED0CE65FB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821" y="4803471"/>
            <a:ext cx="9422261" cy="1360831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2000" dirty="0"/>
              <a:t>202</a:t>
            </a:r>
            <a:r>
              <a:rPr kumimoji="1" lang="ja-JP" altLang="en-US" sz="2000" dirty="0"/>
              <a:t>２年３月９日</a:t>
            </a:r>
            <a:endParaRPr kumimoji="1" lang="en-US" altLang="ja-JP" sz="2000" dirty="0"/>
          </a:p>
          <a:p>
            <a:pPr algn="r"/>
            <a:r>
              <a:rPr lang="ja-JP" altLang="en-US" sz="2000" dirty="0"/>
              <a:t>一般社団法人　国土政策研究会　理事　伊庭　良知</a:t>
            </a:r>
            <a:endParaRPr lang="en-US" altLang="ja-JP" sz="2000" dirty="0"/>
          </a:p>
          <a:p>
            <a:pPr algn="r"/>
            <a:r>
              <a:rPr kumimoji="1" lang="ja-JP" altLang="en-US" sz="2000" dirty="0"/>
              <a:t>連絡・質問：　</a:t>
            </a:r>
            <a:r>
              <a:rPr lang="en-US" altLang="ja-JP" sz="2000" dirty="0">
                <a:hlinkClick r:id="rId3"/>
              </a:rPr>
              <a:t>y.iba.jj2@gmail.com</a:t>
            </a:r>
            <a:endParaRPr lang="en-US" altLang="ja-JP" sz="2000" dirty="0"/>
          </a:p>
          <a:p>
            <a:pPr algn="r"/>
            <a:endParaRPr kumimoji="1" lang="ja-JP" alt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5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　　      </a:t>
            </a:r>
            <a:r>
              <a:rPr lang="ja-JP" altLang="en-US" sz="2400" b="1" dirty="0"/>
              <a:t>各機能：ターゲット企業のリストアップ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515600" cy="4773295"/>
          </a:xfrm>
        </p:spPr>
        <p:txBody>
          <a:bodyPr/>
          <a:lstStyle/>
          <a:p>
            <a:r>
              <a:rPr lang="ja-JP" altLang="en-US" dirty="0"/>
              <a:t>企業選定の考慮事項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</a:t>
            </a:r>
            <a:r>
              <a:rPr lang="ja-JP" altLang="en-US" dirty="0"/>
              <a:t>項目</a:t>
            </a:r>
            <a:r>
              <a:rPr lang="en-US" altLang="ja-JP" dirty="0"/>
              <a:t>						</a:t>
            </a:r>
            <a:r>
              <a:rPr lang="ja-JP" altLang="en-US" dirty="0"/>
              <a:t>効果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地元企業で有力な企業がないかの調査・検討</a:t>
            </a:r>
            <a:r>
              <a:rPr lang="en-US" altLang="ja-JP" dirty="0"/>
              <a:t>	</a:t>
            </a:r>
            <a:r>
              <a:rPr lang="ja-JP" altLang="en-US" dirty="0"/>
              <a:t>地元加点が狙える</a:t>
            </a:r>
            <a:endParaRPr lang="en-US" altLang="ja-JP" dirty="0"/>
          </a:p>
          <a:p>
            <a:pPr lvl="1"/>
            <a:r>
              <a:rPr lang="ja-JP" altLang="en-US" dirty="0"/>
              <a:t>いつも組んでいる企業があればなおいい。</a:t>
            </a:r>
            <a:r>
              <a:rPr lang="en-US" altLang="ja-JP" dirty="0"/>
              <a:t>	</a:t>
            </a:r>
            <a:r>
              <a:rPr lang="ja-JP" altLang="en-US" dirty="0"/>
              <a:t>気心が知れている</a:t>
            </a:r>
            <a:endParaRPr lang="en-US" altLang="ja-JP" dirty="0"/>
          </a:p>
          <a:p>
            <a:pPr lvl="1"/>
            <a:r>
              <a:rPr lang="en-US" altLang="ja-JP" dirty="0"/>
              <a:t>PFI</a:t>
            </a:r>
            <a:r>
              <a:rPr lang="ja-JP" altLang="en-US" dirty="0"/>
              <a:t>事業参加実績があるか</a:t>
            </a:r>
            <a:r>
              <a:rPr lang="en-US" altLang="ja-JP" dirty="0"/>
              <a:t>				</a:t>
            </a:r>
            <a:r>
              <a:rPr lang="ja-JP" altLang="en-US" dirty="0"/>
              <a:t>他のノウハウが！</a:t>
            </a:r>
            <a:endParaRPr lang="en-US" altLang="ja-JP" dirty="0"/>
          </a:p>
          <a:p>
            <a:pPr lvl="1"/>
            <a:r>
              <a:rPr lang="ja-JP" altLang="en-US" dirty="0"/>
              <a:t>提案策定の自由なノウハウが出そう</a:t>
            </a:r>
            <a:r>
              <a:rPr lang="en-US" altLang="ja-JP" dirty="0"/>
              <a:t>		</a:t>
            </a:r>
            <a:r>
              <a:rPr lang="ja-JP" altLang="en-US" dirty="0"/>
              <a:t>斬新な提案</a:t>
            </a:r>
            <a:endParaRPr lang="en-US" altLang="ja-JP" dirty="0"/>
          </a:p>
          <a:p>
            <a:pPr lvl="1"/>
            <a:r>
              <a:rPr lang="ja-JP" altLang="en-US" dirty="0"/>
              <a:t>提案策定に手弁当で参加可能（特に設計）</a:t>
            </a:r>
            <a:r>
              <a:rPr lang="en-US" altLang="ja-JP" dirty="0"/>
              <a:t>	</a:t>
            </a:r>
            <a:r>
              <a:rPr lang="ja-JP" altLang="en-US" dirty="0"/>
              <a:t>提案策定費用削減</a:t>
            </a:r>
            <a:endParaRPr lang="en-US" altLang="ja-JP" dirty="0"/>
          </a:p>
          <a:p>
            <a:pPr lvl="1"/>
            <a:r>
              <a:rPr lang="ja-JP" altLang="en-US" dirty="0"/>
              <a:t>協力的な企業か？高圧的でないか？</a:t>
            </a:r>
            <a:r>
              <a:rPr lang="en-US" altLang="ja-JP" dirty="0"/>
              <a:t>		Win/</a:t>
            </a:r>
            <a:r>
              <a:rPr lang="en-US" altLang="ja-JP" dirty="0" err="1"/>
              <a:t>winn</a:t>
            </a:r>
            <a:r>
              <a:rPr lang="ja-JP" altLang="en-US" dirty="0"/>
              <a:t>が重要</a:t>
            </a:r>
            <a:endParaRPr lang="en-US" altLang="ja-JP" dirty="0"/>
          </a:p>
          <a:p>
            <a:pPr lvl="1"/>
            <a:r>
              <a:rPr lang="ja-JP" altLang="en-US" dirty="0"/>
              <a:t>信頼でき誠実な企業か？</a:t>
            </a:r>
            <a:endParaRPr lang="en-US" altLang="ja-JP" dirty="0"/>
          </a:p>
          <a:p>
            <a:pPr lvl="1"/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9A9FD76-2E49-4876-ACAA-AB69DF47AF11}"/>
              </a:ext>
            </a:extLst>
          </p:cNvPr>
          <p:cNvCxnSpPr/>
          <p:nvPr/>
        </p:nvCxnSpPr>
        <p:spPr>
          <a:xfrm>
            <a:off x="1303020" y="3193361"/>
            <a:ext cx="943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12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3329378"/>
            <a:ext cx="10515600" cy="150018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③　企業・メンバーリクルートの要諦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DF628D7-B5A0-4542-BE16-83493DC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88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585" y="347653"/>
            <a:ext cx="5573763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2400" b="1" dirty="0"/>
              <a:t>チームの意思を明確にする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782300" cy="4773295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チームを編成したがってるコア企業は、だれ、だれ</a:t>
            </a:r>
            <a:endParaRPr lang="en-US" altLang="ja-JP" dirty="0"/>
          </a:p>
          <a:p>
            <a:pPr lvl="1"/>
            <a:r>
              <a:rPr lang="ja-JP" altLang="en-US" dirty="0"/>
              <a:t>設計さんと建設さん、だれか地域企業さん、とにかくやりたい人</a:t>
            </a:r>
            <a:endParaRPr lang="en-US" altLang="ja-JP" dirty="0"/>
          </a:p>
          <a:p>
            <a:r>
              <a:rPr lang="ja-JP" altLang="en-US" dirty="0"/>
              <a:t>代表企業候補はだれか、いるのかいないのか</a:t>
            </a:r>
            <a:endParaRPr lang="en-US" altLang="ja-JP" dirty="0"/>
          </a:p>
          <a:p>
            <a:pPr lvl="1"/>
            <a:r>
              <a:rPr lang="ja-JP" altLang="en-US" dirty="0"/>
              <a:t>頼みに行くとき、代表企業を引き受けるか聞くか、われわれでやるのか</a:t>
            </a:r>
            <a:endParaRPr lang="en-US" altLang="ja-JP" dirty="0"/>
          </a:p>
          <a:p>
            <a:r>
              <a:rPr lang="ja-JP" altLang="en-US" dirty="0"/>
              <a:t>リクルート相手に何をやってもらいたいのか？</a:t>
            </a:r>
            <a:endParaRPr lang="en-US" altLang="ja-JP" dirty="0"/>
          </a:p>
          <a:p>
            <a:pPr lvl="1"/>
            <a:r>
              <a:rPr lang="ja-JP" altLang="en-US" dirty="0"/>
              <a:t>相手の意向に沿って柔軟に対応していいのか？</a:t>
            </a:r>
            <a:endParaRPr lang="en-US" altLang="ja-JP" dirty="0"/>
          </a:p>
          <a:p>
            <a:pPr lvl="1"/>
            <a:r>
              <a:rPr lang="ja-JP" altLang="en-US" dirty="0"/>
              <a:t>条件によっては、「それではさようなら」が可能なのか？</a:t>
            </a:r>
            <a:endParaRPr lang="en-US" altLang="ja-JP" dirty="0"/>
          </a:p>
          <a:p>
            <a:pPr lvl="1"/>
            <a:r>
              <a:rPr lang="ja-JP" altLang="en-US" dirty="0"/>
              <a:t>提案策定費用負担、</a:t>
            </a:r>
            <a:r>
              <a:rPr lang="en-US" altLang="ja-JP" dirty="0"/>
              <a:t>SPC</a:t>
            </a:r>
            <a:r>
              <a:rPr lang="ja-JP" altLang="en-US" dirty="0"/>
              <a:t>への出資（落札したらの話で重要ではないが）</a:t>
            </a:r>
            <a:endParaRPr lang="en-US" altLang="ja-JP" dirty="0"/>
          </a:p>
          <a:p>
            <a:pPr lvl="2"/>
            <a:r>
              <a:rPr lang="ja-JP" altLang="en-US" dirty="0"/>
              <a:t>設計頼む、設備設計頼む、とか、建設</a:t>
            </a:r>
            <a:r>
              <a:rPr lang="en-US" altLang="ja-JP" dirty="0"/>
              <a:t>JV</a:t>
            </a:r>
            <a:r>
              <a:rPr lang="ja-JP" altLang="en-US" dirty="0"/>
              <a:t>の頭頼むとか、電気やってとか、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できれば、事業時組織図の概略作成し、どの箱に、みたいなこと</a:t>
            </a:r>
            <a:r>
              <a:rPr lang="en-US" altLang="ja-JP" dirty="0"/>
              <a:t>			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2976A6-1510-4763-9F59-C7151D7C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58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730" y="601623"/>
            <a:ext cx="5136948" cy="916200"/>
          </a:xfrm>
        </p:spPr>
        <p:txBody>
          <a:bodyPr>
            <a:normAutofit/>
          </a:bodyPr>
          <a:lstStyle/>
          <a:p>
            <a:pPr algn="ctr"/>
            <a:r>
              <a:rPr lang="ja-JP" altLang="en-US" sz="2400" b="1" dirty="0"/>
              <a:t>ターゲット企業へのリクルート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75" y="1619884"/>
            <a:ext cx="10908733" cy="4773295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アプローチで明確にしておくべき大切なこと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</a:t>
            </a:r>
            <a:r>
              <a:rPr lang="ja-JP" altLang="en-US" dirty="0"/>
              <a:t>項目</a:t>
            </a:r>
            <a:r>
              <a:rPr lang="en-US" altLang="ja-JP" dirty="0"/>
              <a:t>						</a:t>
            </a:r>
            <a:r>
              <a:rPr lang="ja-JP" altLang="en-US" dirty="0"/>
              <a:t>効果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相手の企業が本チームに加わるメリット</a:t>
            </a:r>
            <a:r>
              <a:rPr lang="en-US" altLang="ja-JP" dirty="0"/>
              <a:t>		</a:t>
            </a:r>
            <a:r>
              <a:rPr lang="ja-JP" altLang="en-US" dirty="0"/>
              <a:t>利益があるよ！</a:t>
            </a:r>
            <a:endParaRPr lang="en-US" altLang="ja-JP" dirty="0"/>
          </a:p>
          <a:p>
            <a:pPr lvl="1"/>
            <a:r>
              <a:rPr lang="ja-JP" altLang="en-US" dirty="0"/>
              <a:t>提案時の責任・費用負担の明確化</a:t>
            </a:r>
            <a:r>
              <a:rPr lang="en-US" altLang="ja-JP" dirty="0"/>
              <a:t>			</a:t>
            </a:r>
            <a:r>
              <a:rPr lang="ja-JP" altLang="en-US" dirty="0"/>
              <a:t>リスクないよ！</a:t>
            </a:r>
            <a:endParaRPr lang="en-US" altLang="ja-JP" dirty="0"/>
          </a:p>
          <a:p>
            <a:pPr lvl="2"/>
            <a:r>
              <a:rPr lang="ja-JP" altLang="en-US" dirty="0"/>
              <a:t>担当業務の提案コンテンツの作成と金額見積もりは、貴社がやるのよ！</a:t>
            </a:r>
            <a:endParaRPr lang="en-US" altLang="ja-JP" dirty="0"/>
          </a:p>
          <a:p>
            <a:pPr lvl="1"/>
            <a:r>
              <a:rPr lang="ja-JP" altLang="en-US" dirty="0"/>
              <a:t>落札時の相手先の義務と権利</a:t>
            </a:r>
            <a:r>
              <a:rPr lang="en-US" altLang="ja-JP" dirty="0"/>
              <a:t>				</a:t>
            </a:r>
            <a:r>
              <a:rPr lang="ja-JP" altLang="en-US" dirty="0"/>
              <a:t>取れるとメリットが！</a:t>
            </a:r>
            <a:endParaRPr lang="en-US" altLang="ja-JP" dirty="0"/>
          </a:p>
          <a:p>
            <a:pPr lvl="2"/>
            <a:r>
              <a:rPr lang="ja-JP" altLang="en-US" dirty="0"/>
              <a:t>落札したら、担当業務は貴社が見積もった金額で全部貴社が！</a:t>
            </a:r>
            <a:endParaRPr lang="en-US" altLang="ja-JP" dirty="0"/>
          </a:p>
          <a:p>
            <a:pPr lvl="1"/>
            <a:r>
              <a:rPr lang="ja-JP" altLang="en-US" dirty="0"/>
              <a:t>提案策定運営は民主的</a:t>
            </a:r>
            <a:r>
              <a:rPr lang="en-US" altLang="ja-JP" dirty="0"/>
              <a:t>					</a:t>
            </a:r>
            <a:r>
              <a:rPr lang="ja-JP" altLang="en-US" dirty="0"/>
              <a:t>押し付けたりしないよ！</a:t>
            </a:r>
            <a:endParaRPr lang="en-US" altLang="ja-JP" dirty="0"/>
          </a:p>
          <a:p>
            <a:pPr lvl="2"/>
            <a:r>
              <a:rPr lang="ja-JP" altLang="en-US" dirty="0"/>
              <a:t>無理なことは無理にさせないよ</a:t>
            </a:r>
            <a:endParaRPr lang="en-US" altLang="ja-JP" dirty="0"/>
          </a:p>
          <a:p>
            <a:pPr lvl="1"/>
            <a:r>
              <a:rPr lang="ja-JP" altLang="en-US" dirty="0"/>
              <a:t>金額的なことは、最初から、常に明確に、机の上に出しておく。</a:t>
            </a:r>
            <a:endParaRPr lang="en-US" altLang="ja-JP" dirty="0"/>
          </a:p>
          <a:p>
            <a:pPr lvl="1"/>
            <a:r>
              <a:rPr lang="ja-JP" altLang="en-US" dirty="0"/>
              <a:t>信頼でき誠実な対応をわすれないで？</a:t>
            </a:r>
            <a:r>
              <a:rPr lang="en-US" altLang="ja-JP" dirty="0"/>
              <a:t>			</a:t>
            </a:r>
            <a:r>
              <a:rPr lang="ja-JP" altLang="en-US" dirty="0"/>
              <a:t>信頼のおけるチーム！</a:t>
            </a:r>
            <a:endParaRPr lang="en-US" altLang="ja-JP" dirty="0"/>
          </a:p>
          <a:p>
            <a:pPr lvl="1"/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9A9FD76-2E49-4876-ACAA-AB69DF47AF11}"/>
              </a:ext>
            </a:extLst>
          </p:cNvPr>
          <p:cNvCxnSpPr/>
          <p:nvPr/>
        </p:nvCxnSpPr>
        <p:spPr>
          <a:xfrm>
            <a:off x="1303020" y="3193361"/>
            <a:ext cx="943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B2622E-001B-476E-A7CA-4305B7B3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43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>
            <a:extLst>
              <a:ext uri="{FF2B5EF4-FFF2-40B4-BE49-F238E27FC236}">
                <a16:creationId xmlns:a16="http://schemas.microsoft.com/office/drawing/2014/main" id="{07C4DDBD-9644-48F3-916E-E9148133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9847263" y="4700878"/>
            <a:ext cx="2274381" cy="1279339"/>
          </a:xfrm>
          <a:prstGeom prst="rect">
            <a:avLst/>
          </a:prstGeom>
        </p:spPr>
      </p:pic>
      <p:pic>
        <p:nvPicPr>
          <p:cNvPr id="76" name="Picture 4">
            <a:extLst>
              <a:ext uri="{FF2B5EF4-FFF2-40B4-BE49-F238E27FC236}">
                <a16:creationId xmlns:a16="http://schemas.microsoft.com/office/drawing/2014/main" id="{9B2B091D-6FD9-4E30-9FC9-BAC4517E2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-302452" y="4368190"/>
            <a:ext cx="2274381" cy="127933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D57090-E9F9-41A0-A08E-CBE9F7FB8D3B}"/>
              </a:ext>
            </a:extLst>
          </p:cNvPr>
          <p:cNvSpPr/>
          <p:nvPr/>
        </p:nvSpPr>
        <p:spPr>
          <a:xfrm>
            <a:off x="5471573" y="390474"/>
            <a:ext cx="805660" cy="192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自治体</a:t>
            </a:r>
            <a:endParaRPr kumimoji="1" lang="ja-JP" altLang="en-US" sz="105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F1C0F0B-AF9C-472E-B010-A0489BDBF1DE}"/>
              </a:ext>
            </a:extLst>
          </p:cNvPr>
          <p:cNvSpPr/>
          <p:nvPr/>
        </p:nvSpPr>
        <p:spPr>
          <a:xfrm>
            <a:off x="5471573" y="883920"/>
            <a:ext cx="805660" cy="192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SPC</a:t>
            </a:r>
            <a:endParaRPr kumimoji="1" lang="ja-JP" altLang="en-US" sz="105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DD79D00-D4CA-45B9-B02A-12E598D58924}"/>
              </a:ext>
            </a:extLst>
          </p:cNvPr>
          <p:cNvSpPr/>
          <p:nvPr/>
        </p:nvSpPr>
        <p:spPr>
          <a:xfrm>
            <a:off x="2861825" y="583239"/>
            <a:ext cx="1313936" cy="1927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第</a:t>
            </a:r>
            <a:r>
              <a:rPr kumimoji="1" lang="en-US" altLang="ja-JP" sz="1050" dirty="0"/>
              <a:t>3</a:t>
            </a:r>
            <a:r>
              <a:rPr kumimoji="1" lang="ja-JP" altLang="en-US" sz="1050" dirty="0"/>
              <a:t>者監視委員会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07143B-A568-438F-B93B-C8F7F250DBF9}"/>
              </a:ext>
            </a:extLst>
          </p:cNvPr>
          <p:cNvSpPr/>
          <p:nvPr/>
        </p:nvSpPr>
        <p:spPr>
          <a:xfrm>
            <a:off x="484385" y="929227"/>
            <a:ext cx="2753085" cy="2392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コンソーシャムチーム</a:t>
            </a:r>
            <a:endParaRPr kumimoji="1" lang="ja-JP" altLang="en-US" sz="10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9A00D09-4DC8-42C7-88EA-6E60D1BC7E63}"/>
              </a:ext>
            </a:extLst>
          </p:cNvPr>
          <p:cNvSpPr/>
          <p:nvPr/>
        </p:nvSpPr>
        <p:spPr>
          <a:xfrm>
            <a:off x="1898001" y="957236"/>
            <a:ext cx="1215905" cy="668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構成員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〇〇〇</a:t>
            </a:r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DB0B59-B8B0-44FA-AF71-DD885B7C42B1}"/>
              </a:ext>
            </a:extLst>
          </p:cNvPr>
          <p:cNvSpPr/>
          <p:nvPr/>
        </p:nvSpPr>
        <p:spPr>
          <a:xfrm>
            <a:off x="583240" y="980302"/>
            <a:ext cx="1215906" cy="10832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構成企業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9BB60A7-A0D2-48B0-92C6-E0AB0FB28423}"/>
              </a:ext>
            </a:extLst>
          </p:cNvPr>
          <p:cNvSpPr/>
          <p:nvPr/>
        </p:nvSpPr>
        <p:spPr>
          <a:xfrm>
            <a:off x="598891" y="2178083"/>
            <a:ext cx="2515015" cy="8270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協力企業</a:t>
            </a:r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5D3F34A-BB9A-489F-B417-8E0A13E4D508}"/>
              </a:ext>
            </a:extLst>
          </p:cNvPr>
          <p:cNvSpPr/>
          <p:nvPr/>
        </p:nvSpPr>
        <p:spPr>
          <a:xfrm>
            <a:off x="3370100" y="2028978"/>
            <a:ext cx="3798422" cy="244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特定公園施設事業</a:t>
            </a:r>
            <a:endParaRPr kumimoji="1" lang="ja-JP" altLang="en-US" sz="105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9241303-CA22-4435-BF02-512E1D430281}"/>
              </a:ext>
            </a:extLst>
          </p:cNvPr>
          <p:cNvSpPr/>
          <p:nvPr/>
        </p:nvSpPr>
        <p:spPr>
          <a:xfrm>
            <a:off x="3370101" y="2495239"/>
            <a:ext cx="589004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E9FA5EA-F816-4DDA-AE60-CA0BE80C4F20}"/>
              </a:ext>
            </a:extLst>
          </p:cNvPr>
          <p:cNvSpPr/>
          <p:nvPr/>
        </p:nvSpPr>
        <p:spPr>
          <a:xfrm>
            <a:off x="3370100" y="3021635"/>
            <a:ext cx="589004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〇〇設計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F80DBFE-FA3B-4606-9DE6-9D17F940A69D}"/>
              </a:ext>
            </a:extLst>
          </p:cNvPr>
          <p:cNvSpPr/>
          <p:nvPr/>
        </p:nvSpPr>
        <p:spPr>
          <a:xfrm>
            <a:off x="2410392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4B45CAE-5B5A-488E-AA6F-7FAC7B1B82EC}"/>
              </a:ext>
            </a:extLst>
          </p:cNvPr>
          <p:cNvSpPr/>
          <p:nvPr/>
        </p:nvSpPr>
        <p:spPr>
          <a:xfrm>
            <a:off x="2696245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7C17D33-DBCC-4A6C-8F5E-9F31A77D7FE8}"/>
              </a:ext>
            </a:extLst>
          </p:cNvPr>
          <p:cNvSpPr/>
          <p:nvPr/>
        </p:nvSpPr>
        <p:spPr>
          <a:xfrm>
            <a:off x="1525648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69758E2-84BA-4E22-956A-79F26A12018D}"/>
              </a:ext>
            </a:extLst>
          </p:cNvPr>
          <p:cNvSpPr/>
          <p:nvPr/>
        </p:nvSpPr>
        <p:spPr>
          <a:xfrm>
            <a:off x="1799146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36D88B4-A335-4563-B40C-988B84E2AC6A}"/>
              </a:ext>
            </a:extLst>
          </p:cNvPr>
          <p:cNvSpPr/>
          <p:nvPr/>
        </p:nvSpPr>
        <p:spPr>
          <a:xfrm>
            <a:off x="2696245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5AFD7F3-CF75-4ED0-AF6C-A02A36AC2D02}"/>
              </a:ext>
            </a:extLst>
          </p:cNvPr>
          <p:cNvSpPr/>
          <p:nvPr/>
        </p:nvSpPr>
        <p:spPr>
          <a:xfrm>
            <a:off x="4091736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EB46874-57E1-4758-A046-71FAB0F1D716}"/>
              </a:ext>
            </a:extLst>
          </p:cNvPr>
          <p:cNvSpPr/>
          <p:nvPr/>
        </p:nvSpPr>
        <p:spPr>
          <a:xfrm>
            <a:off x="4091734" y="3029348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38B1488-0F87-4FA2-8C4F-FF36468CAF89}"/>
              </a:ext>
            </a:extLst>
          </p:cNvPr>
          <p:cNvSpPr/>
          <p:nvPr/>
        </p:nvSpPr>
        <p:spPr>
          <a:xfrm>
            <a:off x="3470190" y="3874254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DB87622-66D7-4C80-83A1-DDFA6624E5C4}"/>
              </a:ext>
            </a:extLst>
          </p:cNvPr>
          <p:cNvSpPr/>
          <p:nvPr/>
        </p:nvSpPr>
        <p:spPr>
          <a:xfrm>
            <a:off x="4310449" y="3852407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2CC46CB-9A2F-4CE6-830D-25381EDC34B8}"/>
              </a:ext>
            </a:extLst>
          </p:cNvPr>
          <p:cNvSpPr/>
          <p:nvPr/>
        </p:nvSpPr>
        <p:spPr>
          <a:xfrm>
            <a:off x="3470190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7C696-C3A0-44A6-A0BF-24E25D8E0F95}"/>
              </a:ext>
            </a:extLst>
          </p:cNvPr>
          <p:cNvSpPr/>
          <p:nvPr/>
        </p:nvSpPr>
        <p:spPr>
          <a:xfrm>
            <a:off x="3731819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B43734A-48BB-49EE-876B-480551E7377B}"/>
              </a:ext>
            </a:extLst>
          </p:cNvPr>
          <p:cNvSpPr/>
          <p:nvPr/>
        </p:nvSpPr>
        <p:spPr>
          <a:xfrm>
            <a:off x="2072644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708FA4C-080E-4567-8C23-F5C0DDA73FE7}"/>
              </a:ext>
            </a:extLst>
          </p:cNvPr>
          <p:cNvSpPr/>
          <p:nvPr/>
        </p:nvSpPr>
        <p:spPr>
          <a:xfrm>
            <a:off x="2971266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2F16FF2-CCDA-4B10-A21A-E1946FF6D76E}"/>
              </a:ext>
            </a:extLst>
          </p:cNvPr>
          <p:cNvSpPr/>
          <p:nvPr/>
        </p:nvSpPr>
        <p:spPr>
          <a:xfrm>
            <a:off x="487939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F2336EF-7CA3-4A22-B18C-B5F7E91FE69D}"/>
              </a:ext>
            </a:extLst>
          </p:cNvPr>
          <p:cNvSpPr/>
          <p:nvPr/>
        </p:nvSpPr>
        <p:spPr>
          <a:xfrm>
            <a:off x="562220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16B0649-5ADC-4368-B8D9-AD9AD06D80A0}"/>
              </a:ext>
            </a:extLst>
          </p:cNvPr>
          <p:cNvSpPr/>
          <p:nvPr/>
        </p:nvSpPr>
        <p:spPr>
          <a:xfrm>
            <a:off x="636501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4C5D68A-4CF3-45F9-9764-E0EF732D0475}"/>
              </a:ext>
            </a:extLst>
          </p:cNvPr>
          <p:cNvSpPr/>
          <p:nvPr/>
        </p:nvSpPr>
        <p:spPr>
          <a:xfrm>
            <a:off x="7301151" y="2028978"/>
            <a:ext cx="4483277" cy="244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公募対象公園提案事業</a:t>
            </a:r>
            <a:endParaRPr kumimoji="1" lang="ja-JP" altLang="en-US" sz="1050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CA5F62C-7EC5-48D6-93DE-D74BF27707D7}"/>
              </a:ext>
            </a:extLst>
          </p:cNvPr>
          <p:cNvSpPr/>
          <p:nvPr/>
        </p:nvSpPr>
        <p:spPr>
          <a:xfrm>
            <a:off x="7346828" y="2491654"/>
            <a:ext cx="589004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73B4306-ED1C-4048-91EE-1759D5BED7DB}"/>
              </a:ext>
            </a:extLst>
          </p:cNvPr>
          <p:cNvSpPr/>
          <p:nvPr/>
        </p:nvSpPr>
        <p:spPr>
          <a:xfrm>
            <a:off x="7346827" y="3018050"/>
            <a:ext cx="589004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◎◎設計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C4C59C-F148-49A2-BA14-DE87C6DB35BB}"/>
              </a:ext>
            </a:extLst>
          </p:cNvPr>
          <p:cNvSpPr/>
          <p:nvPr/>
        </p:nvSpPr>
        <p:spPr>
          <a:xfrm>
            <a:off x="6387119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AAC8506-4096-44B1-ADFA-ECDC83642CF3}"/>
              </a:ext>
            </a:extLst>
          </p:cNvPr>
          <p:cNvSpPr/>
          <p:nvPr/>
        </p:nvSpPr>
        <p:spPr>
          <a:xfrm>
            <a:off x="6672972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F1F0531-94C2-4D21-8EC3-3CF97A835557}"/>
              </a:ext>
            </a:extLst>
          </p:cNvPr>
          <p:cNvSpPr/>
          <p:nvPr/>
        </p:nvSpPr>
        <p:spPr>
          <a:xfrm>
            <a:off x="5502375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A97DE58-8F64-4208-969D-A39BB6A48678}"/>
              </a:ext>
            </a:extLst>
          </p:cNvPr>
          <p:cNvSpPr/>
          <p:nvPr/>
        </p:nvSpPr>
        <p:spPr>
          <a:xfrm>
            <a:off x="5775873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08D4D41-2F60-4597-8E1D-7C3DC111571D}"/>
              </a:ext>
            </a:extLst>
          </p:cNvPr>
          <p:cNvSpPr/>
          <p:nvPr/>
        </p:nvSpPr>
        <p:spPr>
          <a:xfrm>
            <a:off x="6672972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6BF274D-0C4F-4DBB-85BB-17246070E490}"/>
              </a:ext>
            </a:extLst>
          </p:cNvPr>
          <p:cNvSpPr/>
          <p:nvPr/>
        </p:nvSpPr>
        <p:spPr>
          <a:xfrm>
            <a:off x="8068463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C618BB6-8CC1-49D6-8C11-7CD7A3D85180}"/>
              </a:ext>
            </a:extLst>
          </p:cNvPr>
          <p:cNvSpPr/>
          <p:nvPr/>
        </p:nvSpPr>
        <p:spPr>
          <a:xfrm>
            <a:off x="8068461" y="3025763"/>
            <a:ext cx="655030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建設</a:t>
            </a:r>
            <a:endParaRPr kumimoji="1" lang="ja-JP" altLang="en-US" sz="1050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1E40A8B-0AAB-430A-91E8-4427087BEE8F}"/>
              </a:ext>
            </a:extLst>
          </p:cNvPr>
          <p:cNvSpPr/>
          <p:nvPr/>
        </p:nvSpPr>
        <p:spPr>
          <a:xfrm>
            <a:off x="7446917" y="3870669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5E6FC82-D347-47A6-A4A3-023F81E95352}"/>
              </a:ext>
            </a:extLst>
          </p:cNvPr>
          <p:cNvSpPr/>
          <p:nvPr/>
        </p:nvSpPr>
        <p:spPr>
          <a:xfrm>
            <a:off x="8287176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630B86B-168F-4C58-9E26-E002EDF48C49}"/>
              </a:ext>
            </a:extLst>
          </p:cNvPr>
          <p:cNvSpPr/>
          <p:nvPr/>
        </p:nvSpPr>
        <p:spPr>
          <a:xfrm>
            <a:off x="7446917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15B25-8251-4867-A6DA-CF60ED0E040D}"/>
              </a:ext>
            </a:extLst>
          </p:cNvPr>
          <p:cNvSpPr/>
          <p:nvPr/>
        </p:nvSpPr>
        <p:spPr>
          <a:xfrm>
            <a:off x="7708546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A4CB700-16D0-4AB5-9567-AD9C709C265C}"/>
              </a:ext>
            </a:extLst>
          </p:cNvPr>
          <p:cNvSpPr/>
          <p:nvPr/>
        </p:nvSpPr>
        <p:spPr>
          <a:xfrm>
            <a:off x="6049371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A24E782-07ED-44E4-9EB7-9E8A0A7FFDDA}"/>
              </a:ext>
            </a:extLst>
          </p:cNvPr>
          <p:cNvSpPr/>
          <p:nvPr/>
        </p:nvSpPr>
        <p:spPr>
          <a:xfrm>
            <a:off x="6947993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1C8E825-35A8-429E-9D96-B34D24311ECC}"/>
              </a:ext>
            </a:extLst>
          </p:cNvPr>
          <p:cNvSpPr/>
          <p:nvPr/>
        </p:nvSpPr>
        <p:spPr>
          <a:xfrm>
            <a:off x="885612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82BA776-B09B-43C9-8AFD-BFA0FD8E3323}"/>
              </a:ext>
            </a:extLst>
          </p:cNvPr>
          <p:cNvSpPr/>
          <p:nvPr/>
        </p:nvSpPr>
        <p:spPr>
          <a:xfrm>
            <a:off x="959893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F0E567F-92A2-48F9-AB8C-10954188127A}"/>
              </a:ext>
            </a:extLst>
          </p:cNvPr>
          <p:cNvSpPr/>
          <p:nvPr/>
        </p:nvSpPr>
        <p:spPr>
          <a:xfrm>
            <a:off x="1034174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B5EFA0E-85F3-451F-A6F8-E469180DCEAA}"/>
              </a:ext>
            </a:extLst>
          </p:cNvPr>
          <p:cNvSpPr/>
          <p:nvPr/>
        </p:nvSpPr>
        <p:spPr>
          <a:xfrm>
            <a:off x="11129401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保有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ED53737-DBB9-4F94-9600-F1DC9F182CA1}"/>
              </a:ext>
            </a:extLst>
          </p:cNvPr>
          <p:cNvSpPr/>
          <p:nvPr/>
        </p:nvSpPr>
        <p:spPr>
          <a:xfrm>
            <a:off x="4879394" y="3043337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管理</a:t>
            </a:r>
            <a:endParaRPr kumimoji="1" lang="ja-JP" altLang="en-US" sz="1050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591FF4A-B402-46F6-85C2-E57B1D9BBFD0}"/>
              </a:ext>
            </a:extLst>
          </p:cNvPr>
          <p:cNvSpPr/>
          <p:nvPr/>
        </p:nvSpPr>
        <p:spPr>
          <a:xfrm>
            <a:off x="5637955" y="3084256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造園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A8EDFF2-AC13-4C6D-B26D-1E978087F654}"/>
              </a:ext>
            </a:extLst>
          </p:cNvPr>
          <p:cNvSpPr/>
          <p:nvPr/>
        </p:nvSpPr>
        <p:spPr>
          <a:xfrm>
            <a:off x="6365015" y="3073745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D52B9E9-3A9B-43A4-8FBE-36A9AB583841}"/>
              </a:ext>
            </a:extLst>
          </p:cNvPr>
          <p:cNvSpPr/>
          <p:nvPr/>
        </p:nvSpPr>
        <p:spPr>
          <a:xfrm>
            <a:off x="10341738" y="3073744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EA1C1CD-716C-4A1C-BD1A-7B472839CB9D}"/>
              </a:ext>
            </a:extLst>
          </p:cNvPr>
          <p:cNvSpPr/>
          <p:nvPr/>
        </p:nvSpPr>
        <p:spPr>
          <a:xfrm>
            <a:off x="11129398" y="3084256"/>
            <a:ext cx="655030" cy="501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不動産</a:t>
            </a:r>
            <a:endParaRPr kumimoji="1" lang="ja-JP" altLang="en-US" sz="1050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353B416-C6A8-405E-B317-B76D92FA82D5}"/>
              </a:ext>
            </a:extLst>
          </p:cNvPr>
          <p:cNvSpPr/>
          <p:nvPr/>
        </p:nvSpPr>
        <p:spPr>
          <a:xfrm>
            <a:off x="9684402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スポーツ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3872F961-9635-471B-A7AD-C2715093DF9B}"/>
              </a:ext>
            </a:extLst>
          </p:cNvPr>
          <p:cNvSpPr/>
          <p:nvPr/>
        </p:nvSpPr>
        <p:spPr>
          <a:xfrm>
            <a:off x="9948880" y="3848821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イベント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50824F7C-BB0D-433B-AFF5-B7D87B587478}"/>
              </a:ext>
            </a:extLst>
          </p:cNvPr>
          <p:cNvSpPr/>
          <p:nvPr/>
        </p:nvSpPr>
        <p:spPr>
          <a:xfrm>
            <a:off x="9948880" y="534054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IT</a:t>
            </a:r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○○システム</a:t>
            </a:r>
            <a:endParaRPr kumimoji="1" lang="en-US" altLang="ja-JP" sz="1050" dirty="0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A5D07E0-F36C-43E5-A4E3-14C1EA1D15C9}"/>
              </a:ext>
            </a:extLst>
          </p:cNvPr>
          <p:cNvSpPr/>
          <p:nvPr/>
        </p:nvSpPr>
        <p:spPr>
          <a:xfrm>
            <a:off x="8856117" y="3043337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522E58B-3C06-4407-9259-5AF33B078974}"/>
              </a:ext>
            </a:extLst>
          </p:cNvPr>
          <p:cNvSpPr/>
          <p:nvPr/>
        </p:nvSpPr>
        <p:spPr>
          <a:xfrm>
            <a:off x="9684402" y="690449"/>
            <a:ext cx="2043379" cy="589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金融機関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01EB25C-BB24-482B-A085-AA0753205E9B}"/>
              </a:ext>
            </a:extLst>
          </p:cNvPr>
          <p:cNvCxnSpPr>
            <a:stCxn id="60" idx="1"/>
            <a:endCxn id="5" idx="3"/>
          </p:cNvCxnSpPr>
          <p:nvPr/>
        </p:nvCxnSpPr>
        <p:spPr>
          <a:xfrm flipH="1" flipV="1">
            <a:off x="6277233" y="980303"/>
            <a:ext cx="3407169" cy="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F18E52C-6DE7-48D3-AAAC-759E268B753D}"/>
              </a:ext>
            </a:extLst>
          </p:cNvPr>
          <p:cNvSpPr txBox="1"/>
          <p:nvPr/>
        </p:nvSpPr>
        <p:spPr>
          <a:xfrm>
            <a:off x="7301151" y="725062"/>
            <a:ext cx="1493225" cy="2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特定公園施設分融資</a:t>
            </a:r>
            <a:endParaRPr kumimoji="1" lang="ja-JP" altLang="en-US" sz="1000" dirty="0"/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1F644D9A-C59C-45F4-A000-2B02B68AB615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11456913" y="1280327"/>
            <a:ext cx="2" cy="1803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95FC270-F0D6-40CF-9090-7B2B385511DA}"/>
              </a:ext>
            </a:extLst>
          </p:cNvPr>
          <p:cNvSpPr txBox="1"/>
          <p:nvPr/>
        </p:nvSpPr>
        <p:spPr>
          <a:xfrm>
            <a:off x="10597562" y="1632096"/>
            <a:ext cx="1352553" cy="25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提案自主事業分融資</a:t>
            </a:r>
            <a:endParaRPr kumimoji="1" lang="ja-JP" altLang="en-US" sz="1000" dirty="0"/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B266C77-6F0D-4797-AEAC-3C364C2D799D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3664603" y="1076685"/>
            <a:ext cx="2209800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4702ADF-21AC-43A1-A642-7C256D61D73D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419250" y="1076685"/>
            <a:ext cx="1455153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99B5123-67CC-4742-9BDD-61FCB9A9B32B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flipH="1">
            <a:off x="5206909" y="1076685"/>
            <a:ext cx="667494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EDC2148C-C83A-4E04-A616-A777534894EB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 flipV="1">
            <a:off x="3113906" y="980303"/>
            <a:ext cx="2357667" cy="31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A4ADE56-8BEB-46E2-B8D1-BA64F448ABDC}"/>
              </a:ext>
            </a:extLst>
          </p:cNvPr>
          <p:cNvSpPr txBox="1"/>
          <p:nvPr/>
        </p:nvSpPr>
        <p:spPr>
          <a:xfrm>
            <a:off x="3697613" y="1076685"/>
            <a:ext cx="118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出資</a:t>
            </a:r>
            <a:endParaRPr kumimoji="1" lang="ja-JP" altLang="en-US" sz="105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98EFD38-88E0-4623-90BD-03AA05F385C6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>
            <a:off x="5874403" y="1076685"/>
            <a:ext cx="7531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7E83067-085A-4C8C-81AA-2D5FEA4F68CE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>
            <a:off x="5874403" y="1076685"/>
            <a:ext cx="81812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D9DEF98-9262-4953-8282-9EFA211D6B8B}"/>
              </a:ext>
            </a:extLst>
          </p:cNvPr>
          <p:cNvCxnSpPr>
            <a:cxnSpLocks/>
          </p:cNvCxnSpPr>
          <p:nvPr/>
        </p:nvCxnSpPr>
        <p:spPr>
          <a:xfrm>
            <a:off x="5901321" y="1103208"/>
            <a:ext cx="1766927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A32BC70-5967-4024-870A-226B5FCE4C7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>
            <a:off x="5874403" y="1076685"/>
            <a:ext cx="2521574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A5FA3AEF-9665-4F11-81D7-EBCF29858B6F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>
            <a:off x="5874403" y="1076685"/>
            <a:ext cx="3309233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AE53B77-E165-4970-8DCB-FDF8D01D2D0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081632" cy="142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C94B826B-8485-4C04-B005-88853A6ADAD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809361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A044FC15-0DDA-42A4-969C-D1BFD60F183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5597020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959A85F-FB43-413B-897E-1E6F2A220790}"/>
              </a:ext>
            </a:extLst>
          </p:cNvPr>
          <p:cNvSpPr/>
          <p:nvPr/>
        </p:nvSpPr>
        <p:spPr>
          <a:xfrm>
            <a:off x="6476302" y="189178"/>
            <a:ext cx="5308126" cy="345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仮でもなんでもいい加減でも　組織図想定する。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FBD14A-2FDB-45ED-802A-EF82C2444A84}"/>
              </a:ext>
            </a:extLst>
          </p:cNvPr>
          <p:cNvSpPr/>
          <p:nvPr/>
        </p:nvSpPr>
        <p:spPr>
          <a:xfrm>
            <a:off x="3000377" y="1296609"/>
            <a:ext cx="5954155" cy="620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あなたの会社にここに入ってほしい</a:t>
            </a:r>
            <a:endParaRPr kumimoji="1" lang="en-US" altLang="ja-JP" dirty="0"/>
          </a:p>
          <a:p>
            <a:pPr algn="ctr"/>
            <a:r>
              <a:rPr lang="ja-JP" altLang="en-US" dirty="0"/>
              <a:t>ついては、条件協議したい！！</a:t>
            </a:r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CAE096E2-03D9-4A1E-B3DB-752D89A2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9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3329378"/>
            <a:ext cx="10515600" cy="150018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④　企画書とスケジュール案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	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　　　　最初につくるもの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3C8D525-F7FA-4B57-911F-9D231E60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3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806" y="670848"/>
            <a:ext cx="5573763" cy="803230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b="1" dirty="0"/>
              <a:t>チーム提案企画書</a:t>
            </a:r>
            <a:endParaRPr lang="ja-JP" altLang="en-US" sz="54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782300" cy="4773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①内容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a.</a:t>
            </a:r>
            <a:r>
              <a:rPr lang="ja-JP" altLang="en-US" dirty="0"/>
              <a:t>今わかってる事業内容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新聞・</a:t>
            </a:r>
            <a:r>
              <a:rPr lang="en-US" altLang="ja-JP" dirty="0"/>
              <a:t>PFI</a:t>
            </a:r>
            <a:r>
              <a:rPr lang="ja-JP" altLang="en-US" dirty="0"/>
              <a:t>インフォーメーション→実施方針→募集要項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b.</a:t>
            </a:r>
            <a:r>
              <a:rPr lang="ja-JP" altLang="en-US" dirty="0"/>
              <a:t>事業実施組織図のあらあら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前のスライドもたいなもの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c.</a:t>
            </a:r>
            <a:r>
              <a:rPr lang="ja-JP" altLang="en-US" dirty="0"/>
              <a:t>提案策定体制と提案策定予算案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d.</a:t>
            </a:r>
            <a:r>
              <a:rPr lang="ja-JP" altLang="en-US" dirty="0"/>
              <a:t>わがチームの提案方向性・コンセプトのあらあら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②今わかってることで書けること、想定・独断・偏見でも書く。</a:t>
            </a:r>
            <a:r>
              <a:rPr lang="en-US" altLang="ja-JP" dirty="0"/>
              <a:t>		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5C115AF-30F4-482C-B017-22AA9509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362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47281" y="882351"/>
            <a:ext cx="9360418" cy="226325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dirty="0"/>
              <a:t>読谷村</a:t>
            </a:r>
            <a:br>
              <a:rPr lang="en-US" altLang="ja-JP" sz="3600" dirty="0"/>
            </a:br>
            <a:r>
              <a:rPr lang="ja-JP" altLang="en-US" sz="3600" dirty="0"/>
              <a:t>総合情報センター及び周辺環境整備事業</a:t>
            </a:r>
            <a:br>
              <a:rPr lang="en-US" altLang="ja-JP" sz="3600" dirty="0"/>
            </a:br>
            <a:r>
              <a:rPr lang="ja-JP" altLang="en-US" sz="3600" dirty="0"/>
              <a:t>企画書</a:t>
            </a: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5350160" y="4015764"/>
            <a:ext cx="5062971" cy="1443484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2000" dirty="0"/>
              <a:t>2021</a:t>
            </a:r>
            <a:r>
              <a:rPr lang="ja-JP" altLang="en-US" sz="2000" dirty="0"/>
              <a:t>年</a:t>
            </a:r>
            <a:r>
              <a:rPr lang="en-US" altLang="ja-JP" sz="2000" dirty="0"/>
              <a:t>5</a:t>
            </a:r>
            <a:r>
              <a:rPr lang="ja-JP" altLang="en-US" sz="2000" dirty="0"/>
              <a:t>月</a:t>
            </a:r>
            <a:r>
              <a:rPr lang="en-US" altLang="ja-JP" sz="2000" dirty="0"/>
              <a:t>14</a:t>
            </a:r>
            <a:r>
              <a:rPr lang="ja-JP" altLang="en-US" sz="2000" dirty="0"/>
              <a:t>日</a:t>
            </a:r>
            <a:endParaRPr lang="en-US" altLang="ja-JP" sz="2000" dirty="0"/>
          </a:p>
          <a:p>
            <a:pPr rtl="0"/>
            <a:r>
              <a:rPr lang="ja-JP" altLang="en-US" sz="2000" dirty="0"/>
              <a:t>一般社団法人　国土政策研究会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D8A5147-DC02-4F26-B80E-3A120D62735A}"/>
              </a:ext>
            </a:extLst>
          </p:cNvPr>
          <p:cNvSpPr/>
          <p:nvPr/>
        </p:nvSpPr>
        <p:spPr>
          <a:xfrm>
            <a:off x="1686910" y="354724"/>
            <a:ext cx="4792718" cy="1545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募集要項でたあとなら</a:t>
            </a:r>
            <a:endParaRPr kumimoji="1" lang="en-US" altLang="ja-JP" dirty="0"/>
          </a:p>
          <a:p>
            <a:pPr algn="ctr"/>
            <a:r>
              <a:rPr lang="ja-JP" altLang="en-US" dirty="0"/>
              <a:t>どんどん詳しく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以下は抜粋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954657" y="1006416"/>
            <a:ext cx="10288437" cy="521610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知の拠点、文化・情報発信の拠点機能が発揮できる施設</a:t>
            </a:r>
            <a:endParaRPr lang="en-US" altLang="ja-JP" dirty="0"/>
          </a:p>
          <a:p>
            <a:pPr lvl="1"/>
            <a:r>
              <a:rPr lang="ja-JP" altLang="en-US" dirty="0"/>
              <a:t>図書館、村史編集室、行政文書保管庫、青少年センター等を複合した読谷村総合情報センター、広場・水辺空間及び駐車場の整備</a:t>
            </a:r>
            <a:endParaRPr lang="en-US" altLang="ja-JP" dirty="0"/>
          </a:p>
          <a:p>
            <a:pPr lvl="1"/>
            <a:r>
              <a:rPr lang="ja-JP" altLang="en-US" dirty="0"/>
              <a:t>余剰地を活用し、民間収益施設の設置を行うことによる賑わいの創出を目的</a:t>
            </a:r>
            <a:endParaRPr lang="en-US" altLang="ja-JP" dirty="0"/>
          </a:p>
          <a:p>
            <a:pPr lvl="1"/>
            <a:r>
              <a:rPr lang="ja-JP" altLang="en-US" dirty="0"/>
              <a:t>図書館運営の民間委託により、従来の図書館にない民間の創意工夫を凝らしたサービスの提供を実現</a:t>
            </a:r>
          </a:p>
          <a:p>
            <a:pPr rtl="0"/>
            <a:r>
              <a:rPr lang="ja-JP" altLang="en-US" dirty="0"/>
              <a:t>魅力的なランドマークの創出</a:t>
            </a:r>
            <a:endParaRPr lang="en-US" altLang="ja-JP" dirty="0"/>
          </a:p>
          <a:p>
            <a:pPr lvl="1"/>
            <a:r>
              <a:rPr lang="ja-JP" altLang="en-US" dirty="0"/>
              <a:t>村民センター地区の活性化、村民、村外からも利用者が訪れる</a:t>
            </a:r>
            <a:endParaRPr lang="en-US" altLang="ja-JP" dirty="0"/>
          </a:p>
          <a:p>
            <a:pPr rtl="0"/>
            <a:r>
              <a:rPr lang="en-US" altLang="ja-JP" dirty="0"/>
              <a:t>PFI </a:t>
            </a:r>
            <a:r>
              <a:rPr lang="ja-JP" altLang="en-US" dirty="0"/>
              <a:t>方式</a:t>
            </a:r>
            <a:endParaRPr lang="en-US" altLang="ja-JP" dirty="0"/>
          </a:p>
          <a:p>
            <a:pPr lvl="1"/>
            <a:r>
              <a:rPr lang="ja-JP" altLang="en-US" dirty="0"/>
              <a:t>民間の資金、技術的能力の活用、効率的・効果的な施設整備、その後の維持管理・運営を行うこと</a:t>
            </a:r>
            <a:endParaRPr lang="en-US" altLang="ja-JP" dirty="0"/>
          </a:p>
          <a:p>
            <a:pPr lvl="1"/>
            <a:r>
              <a:rPr lang="ja-JP" altLang="en-US" dirty="0"/>
              <a:t>公募対象地に設置する民間収益施設からの収益還元、定期借地料、家賃、固定資産税、地方法人税、地方消費税等により、本村の財政負担の低減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2940334-95F8-4F79-B05F-616DE90B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-392667"/>
            <a:ext cx="9133730" cy="1233424"/>
          </a:xfrm>
        </p:spPr>
        <p:txBody>
          <a:bodyPr/>
          <a:lstStyle/>
          <a:p>
            <a:r>
              <a:rPr lang="ja-JP" altLang="en-US" dirty="0"/>
              <a:t>事業の目的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F12BBC6-DB78-479D-9BD3-8FB5CD99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72A272-A957-465C-BD2D-588EB722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69"/>
            <a:ext cx="8793192" cy="53595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本施設の規模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CABD01-8F78-4AD9-A380-CE8B9FE7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67" y="1485900"/>
            <a:ext cx="3502324" cy="41529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dirty="0"/>
              <a:t>３）本施設の規模 </a:t>
            </a:r>
          </a:p>
          <a:p>
            <a:pPr lvl="1"/>
            <a:r>
              <a:rPr kumimoji="1" lang="ja-JP" altLang="en-US" dirty="0"/>
              <a:t>本施設に係る施設規模を以下に示す。施設規模は、「（仮称）読谷村総合情報センター基本計画 報告書（</a:t>
            </a:r>
            <a:r>
              <a:rPr kumimoji="1" lang="en-US" altLang="ja-JP" dirty="0"/>
              <a:t>H24.3</a:t>
            </a:r>
            <a:r>
              <a:rPr kumimoji="1" lang="ja-JP" altLang="en-US" dirty="0"/>
              <a:t>）」を参考に導き出したものである。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施設規模は、</a:t>
            </a:r>
            <a:r>
              <a:rPr kumimoji="1" lang="en-US" altLang="ja-JP" dirty="0"/>
              <a:t>PFI</a:t>
            </a:r>
            <a:r>
              <a:rPr kumimoji="1" lang="ja-JP" altLang="en-US" dirty="0"/>
              <a:t>事業者の提案により、</a:t>
            </a:r>
            <a:endParaRPr kumimoji="1" lang="en-US" altLang="ja-JP" dirty="0"/>
          </a:p>
          <a:p>
            <a:pPr lvl="1"/>
            <a:r>
              <a:rPr kumimoji="1" lang="ja-JP" altLang="en-US" sz="2800" b="1" dirty="0">
                <a:solidFill>
                  <a:srgbClr val="FF0000"/>
                </a:solidFill>
              </a:rPr>
              <a:t>変更可能とする</a:t>
            </a:r>
            <a:r>
              <a:rPr kumimoji="1" lang="ja-JP" altLang="en-US" dirty="0"/>
              <a:t>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D7D19F-521F-4F16-8DD5-6922BE0EAF57}"/>
              </a:ext>
            </a:extLst>
          </p:cNvPr>
          <p:cNvSpPr txBox="1"/>
          <p:nvPr/>
        </p:nvSpPr>
        <p:spPr>
          <a:xfrm>
            <a:off x="4134928" y="1485900"/>
            <a:ext cx="7033403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① （仮称）読谷村総合情報センター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3,180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 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　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ⅰ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） 図書館機能 　　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		2,100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　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ⅱ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） 村史編集室機能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		    245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 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    ⅲ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） 行政文書保管庫機能                 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735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  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） 青少年センター機能                 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100 ㎡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程度 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② 広場・水辺空間機能          面積は応募者の提案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③ 駐車場機能（本施設用） 面積は応募者の提案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読谷村総合情報センター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3,180 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        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通路、トイレ、サーバー室等の共用施 設は含まない面積。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広場・水辺空間の水辺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ＭＳ ゴシック" panose="020B0609070205080204" pitchFamily="49" charset="-128"/>
                <a:cs typeface="+mn-cs"/>
              </a:rPr>
              <a:t>　　低水位で幼児でも安全に水遊びが楽しめる親水空間を想 定。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A7191C-9C0D-4577-B0AE-613224DC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44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29AB2A9-0370-4104-91EB-49047464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05525" y="0"/>
            <a:ext cx="2736427" cy="15392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9CBBD30-28ED-4E65-B115-AC6A6D5E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19" y="4626291"/>
            <a:ext cx="4625621" cy="153924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42491AF-FA8E-4FFD-B4D2-BD11FDDA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544" y="-1"/>
            <a:ext cx="3179632" cy="178854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6A3CA5-A161-452B-9825-716C53B3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1838"/>
          </a:xfrm>
        </p:spPr>
        <p:txBody>
          <a:bodyPr/>
          <a:lstStyle/>
          <a:p>
            <a:r>
              <a:rPr kumimoji="1" lang="ja-JP" altLang="en-US" dirty="0"/>
              <a:t>　　　　　　全７回の内容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71EBC8C-646C-4EC9-9150-1B6588100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516" y="1462089"/>
            <a:ext cx="5779684" cy="472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</a:rPr>
              <a:t>第</a:t>
            </a:r>
            <a:r>
              <a:rPr lang="en-US" altLang="ja-JP" sz="3200" b="1" dirty="0">
                <a:solidFill>
                  <a:srgbClr val="FF0000"/>
                </a:solidFill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</a:rPr>
              <a:t>回　チーム編成と運営の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</a:rPr>
              <a:t>　　　プロセス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回　審査委員会と審査の実際</a:t>
            </a:r>
            <a:r>
              <a:rPr lang="ja-JP" altLang="en-US" sz="3200" b="1" dirty="0">
                <a:solidFill>
                  <a:srgbClr val="FF0000"/>
                </a:solidFill>
              </a:rPr>
              <a:t>　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回　提案作成の詳細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4</a:t>
            </a:r>
            <a:r>
              <a:rPr lang="ja-JP" altLang="en-US" dirty="0"/>
              <a:t>回</a:t>
            </a:r>
            <a:r>
              <a:rPr lang="en-US" altLang="ja-JP" dirty="0"/>
              <a:t>	</a:t>
            </a:r>
            <a:r>
              <a:rPr lang="ja-JP" altLang="en-US" dirty="0"/>
              <a:t>　提案金額の成り立ち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E9C8D53-EF85-4582-82D3-F28C84674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5705" y="1462089"/>
            <a:ext cx="5779683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5</a:t>
            </a:r>
            <a:r>
              <a:rPr lang="ja-JP" altLang="en-US" dirty="0"/>
              <a:t>回　金融機関の選定と資金調達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第６回　プレゼンテーション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第７回　事業契約と</a:t>
            </a:r>
            <a:r>
              <a:rPr lang="en-US" altLang="ja-JP" dirty="0"/>
              <a:t>SPC</a:t>
            </a:r>
            <a:r>
              <a:rPr lang="ja-JP" altLang="en-US" dirty="0"/>
              <a:t>の経営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F61FBBE1-224D-4819-A7F1-F1DA8D40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344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>
            <a:extLst>
              <a:ext uri="{FF2B5EF4-FFF2-40B4-BE49-F238E27FC236}">
                <a16:creationId xmlns:a16="http://schemas.microsoft.com/office/drawing/2014/main" id="{07C4DDBD-9644-48F3-916E-E9148133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9847263" y="4700878"/>
            <a:ext cx="2274381" cy="1279339"/>
          </a:xfrm>
          <a:prstGeom prst="rect">
            <a:avLst/>
          </a:prstGeom>
        </p:spPr>
      </p:pic>
      <p:pic>
        <p:nvPicPr>
          <p:cNvPr id="76" name="Picture 4">
            <a:extLst>
              <a:ext uri="{FF2B5EF4-FFF2-40B4-BE49-F238E27FC236}">
                <a16:creationId xmlns:a16="http://schemas.microsoft.com/office/drawing/2014/main" id="{9B2B091D-6FD9-4E30-9FC9-BAC4517E2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-302452" y="4368190"/>
            <a:ext cx="2274381" cy="127933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D57090-E9F9-41A0-A08E-CBE9F7FB8D3B}"/>
              </a:ext>
            </a:extLst>
          </p:cNvPr>
          <p:cNvSpPr/>
          <p:nvPr/>
        </p:nvSpPr>
        <p:spPr>
          <a:xfrm>
            <a:off x="5471573" y="390474"/>
            <a:ext cx="805660" cy="192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自治体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F1C0F0B-AF9C-472E-B010-A0489BDBF1DE}"/>
              </a:ext>
            </a:extLst>
          </p:cNvPr>
          <p:cNvSpPr/>
          <p:nvPr/>
        </p:nvSpPr>
        <p:spPr>
          <a:xfrm>
            <a:off x="5471573" y="883920"/>
            <a:ext cx="805660" cy="192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SPC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DD79D00-D4CA-45B9-B02A-12E598D58924}"/>
              </a:ext>
            </a:extLst>
          </p:cNvPr>
          <p:cNvSpPr/>
          <p:nvPr/>
        </p:nvSpPr>
        <p:spPr>
          <a:xfrm>
            <a:off x="2861825" y="583239"/>
            <a:ext cx="1313936" cy="1927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第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者監視委員会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07143B-A568-438F-B93B-C8F7F250DBF9}"/>
              </a:ext>
            </a:extLst>
          </p:cNvPr>
          <p:cNvSpPr/>
          <p:nvPr/>
        </p:nvSpPr>
        <p:spPr>
          <a:xfrm>
            <a:off x="484385" y="929227"/>
            <a:ext cx="2753085" cy="2392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コンソーシャムチーム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9A00D09-4DC8-42C7-88EA-6E60D1BC7E63}"/>
              </a:ext>
            </a:extLst>
          </p:cNvPr>
          <p:cNvSpPr/>
          <p:nvPr/>
        </p:nvSpPr>
        <p:spPr>
          <a:xfrm>
            <a:off x="1898001" y="957236"/>
            <a:ext cx="1215905" cy="668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構成員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DB0B59-B8B0-44FA-AF71-DD885B7C42B1}"/>
              </a:ext>
            </a:extLst>
          </p:cNvPr>
          <p:cNvSpPr/>
          <p:nvPr/>
        </p:nvSpPr>
        <p:spPr>
          <a:xfrm>
            <a:off x="583240" y="980302"/>
            <a:ext cx="1215906" cy="10832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構成企業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9BB60A7-A0D2-48B0-92C6-E0AB0FB28423}"/>
              </a:ext>
            </a:extLst>
          </p:cNvPr>
          <p:cNvSpPr/>
          <p:nvPr/>
        </p:nvSpPr>
        <p:spPr>
          <a:xfrm>
            <a:off x="598891" y="2178083"/>
            <a:ext cx="2515015" cy="8270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協力企業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5D3F34A-BB9A-489F-B417-8E0A13E4D508}"/>
              </a:ext>
            </a:extLst>
          </p:cNvPr>
          <p:cNvSpPr/>
          <p:nvPr/>
        </p:nvSpPr>
        <p:spPr>
          <a:xfrm>
            <a:off x="3370100" y="2028978"/>
            <a:ext cx="3798422" cy="244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特定公園施設事業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9241303-CA22-4435-BF02-512E1D430281}"/>
              </a:ext>
            </a:extLst>
          </p:cNvPr>
          <p:cNvSpPr/>
          <p:nvPr/>
        </p:nvSpPr>
        <p:spPr>
          <a:xfrm>
            <a:off x="3370101" y="2495239"/>
            <a:ext cx="589004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工事管理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E9FA5EA-F816-4DDA-AE60-CA0BE80C4F20}"/>
              </a:ext>
            </a:extLst>
          </p:cNvPr>
          <p:cNvSpPr/>
          <p:nvPr/>
        </p:nvSpPr>
        <p:spPr>
          <a:xfrm>
            <a:off x="3370100" y="3021635"/>
            <a:ext cx="589004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〇〇設計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F80DBFE-FA3B-4606-9DE6-9D17F940A69D}"/>
              </a:ext>
            </a:extLst>
          </p:cNvPr>
          <p:cNvSpPr/>
          <p:nvPr/>
        </p:nvSpPr>
        <p:spPr>
          <a:xfrm>
            <a:off x="2410392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4B45CAE-5B5A-488E-AA6F-7FAC7B1B82EC}"/>
              </a:ext>
            </a:extLst>
          </p:cNvPr>
          <p:cNvSpPr/>
          <p:nvPr/>
        </p:nvSpPr>
        <p:spPr>
          <a:xfrm>
            <a:off x="2696245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景観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7C17D33-DBCC-4A6C-8F5E-9F31A77D7FE8}"/>
              </a:ext>
            </a:extLst>
          </p:cNvPr>
          <p:cNvSpPr/>
          <p:nvPr/>
        </p:nvSpPr>
        <p:spPr>
          <a:xfrm>
            <a:off x="1525648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構造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69758E2-84BA-4E22-956A-79F26A12018D}"/>
              </a:ext>
            </a:extLst>
          </p:cNvPr>
          <p:cNvSpPr/>
          <p:nvPr/>
        </p:nvSpPr>
        <p:spPr>
          <a:xfrm>
            <a:off x="1799146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設備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36D88B4-A335-4563-B40C-988B84E2AC6A}"/>
              </a:ext>
            </a:extLst>
          </p:cNvPr>
          <p:cNvSpPr/>
          <p:nvPr/>
        </p:nvSpPr>
        <p:spPr>
          <a:xfrm>
            <a:off x="2696245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庭園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5AFD7F3-CF75-4ED0-AF6C-A02A36AC2D02}"/>
              </a:ext>
            </a:extLst>
          </p:cNvPr>
          <p:cNvSpPr/>
          <p:nvPr/>
        </p:nvSpPr>
        <p:spPr>
          <a:xfrm>
            <a:off x="4091736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建設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EB46874-57E1-4758-A046-71FAB0F1D716}"/>
              </a:ext>
            </a:extLst>
          </p:cNvPr>
          <p:cNvSpPr/>
          <p:nvPr/>
        </p:nvSpPr>
        <p:spPr>
          <a:xfrm>
            <a:off x="4091734" y="3029348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建設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38B1488-0F87-4FA2-8C4F-FF36468CAF89}"/>
              </a:ext>
            </a:extLst>
          </p:cNvPr>
          <p:cNvSpPr/>
          <p:nvPr/>
        </p:nvSpPr>
        <p:spPr>
          <a:xfrm>
            <a:off x="3470190" y="3874254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〇〇建設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DB87622-66D7-4C80-83A1-DDFA6624E5C4}"/>
              </a:ext>
            </a:extLst>
          </p:cNvPr>
          <p:cNvSpPr/>
          <p:nvPr/>
        </p:nvSpPr>
        <p:spPr>
          <a:xfrm>
            <a:off x="4310449" y="3852407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造成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2CC46CB-9A2F-4CE6-830D-25381EDC34B8}"/>
              </a:ext>
            </a:extLst>
          </p:cNvPr>
          <p:cNvSpPr/>
          <p:nvPr/>
        </p:nvSpPr>
        <p:spPr>
          <a:xfrm>
            <a:off x="3470190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設備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7C696-C3A0-44A6-A0BF-24E25D8E0F95}"/>
              </a:ext>
            </a:extLst>
          </p:cNvPr>
          <p:cNvSpPr/>
          <p:nvPr/>
        </p:nvSpPr>
        <p:spPr>
          <a:xfrm>
            <a:off x="3731819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内装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B43734A-48BB-49EE-876B-480551E7377B}"/>
              </a:ext>
            </a:extLst>
          </p:cNvPr>
          <p:cNvSpPr/>
          <p:nvPr/>
        </p:nvSpPr>
        <p:spPr>
          <a:xfrm>
            <a:off x="2072644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店舗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708FA4C-080E-4567-8C23-F5C0DDA73FE7}"/>
              </a:ext>
            </a:extLst>
          </p:cNvPr>
          <p:cNvSpPr/>
          <p:nvPr/>
        </p:nvSpPr>
        <p:spPr>
          <a:xfrm>
            <a:off x="2971266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道路外構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2F16FF2-CCDA-4B10-A21A-E1946FF6D76E}"/>
              </a:ext>
            </a:extLst>
          </p:cNvPr>
          <p:cNvSpPr/>
          <p:nvPr/>
        </p:nvSpPr>
        <p:spPr>
          <a:xfrm>
            <a:off x="487939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建築物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維持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管理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F2336EF-7CA3-4A22-B18C-B5F7E91FE69D}"/>
              </a:ext>
            </a:extLst>
          </p:cNvPr>
          <p:cNvSpPr/>
          <p:nvPr/>
        </p:nvSpPr>
        <p:spPr>
          <a:xfrm>
            <a:off x="562220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庭園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維持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管理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16B0649-5ADC-4368-B8D9-AD9AD06D80A0}"/>
              </a:ext>
            </a:extLst>
          </p:cNvPr>
          <p:cNvSpPr/>
          <p:nvPr/>
        </p:nvSpPr>
        <p:spPr>
          <a:xfrm>
            <a:off x="636501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運営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4C5D68A-4CF3-45F9-9764-E0EF732D0475}"/>
              </a:ext>
            </a:extLst>
          </p:cNvPr>
          <p:cNvSpPr/>
          <p:nvPr/>
        </p:nvSpPr>
        <p:spPr>
          <a:xfrm>
            <a:off x="7301151" y="2028978"/>
            <a:ext cx="4483277" cy="244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公募対象公園提案事業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CA5F62C-7EC5-48D6-93DE-D74BF27707D7}"/>
              </a:ext>
            </a:extLst>
          </p:cNvPr>
          <p:cNvSpPr/>
          <p:nvPr/>
        </p:nvSpPr>
        <p:spPr>
          <a:xfrm>
            <a:off x="7346828" y="2491654"/>
            <a:ext cx="589004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工事管理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73B4306-ED1C-4048-91EE-1759D5BED7DB}"/>
              </a:ext>
            </a:extLst>
          </p:cNvPr>
          <p:cNvSpPr/>
          <p:nvPr/>
        </p:nvSpPr>
        <p:spPr>
          <a:xfrm>
            <a:off x="7346827" y="3018050"/>
            <a:ext cx="589004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C4C59C-F148-49A2-BA14-DE87C6DB35BB}"/>
              </a:ext>
            </a:extLst>
          </p:cNvPr>
          <p:cNvSpPr/>
          <p:nvPr/>
        </p:nvSpPr>
        <p:spPr>
          <a:xfrm>
            <a:off x="6387119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AAC8506-4096-44B1-ADFA-ECDC83642CF3}"/>
              </a:ext>
            </a:extLst>
          </p:cNvPr>
          <p:cNvSpPr/>
          <p:nvPr/>
        </p:nvSpPr>
        <p:spPr>
          <a:xfrm>
            <a:off x="6672972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景観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F1F0531-94C2-4D21-8EC3-3CF97A835557}"/>
              </a:ext>
            </a:extLst>
          </p:cNvPr>
          <p:cNvSpPr/>
          <p:nvPr/>
        </p:nvSpPr>
        <p:spPr>
          <a:xfrm>
            <a:off x="5502375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構造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A97DE58-8F64-4208-969D-A39BB6A48678}"/>
              </a:ext>
            </a:extLst>
          </p:cNvPr>
          <p:cNvSpPr/>
          <p:nvPr/>
        </p:nvSpPr>
        <p:spPr>
          <a:xfrm>
            <a:off x="5775873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設備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08D4D41-2F60-4597-8E1D-7C3DC111571D}"/>
              </a:ext>
            </a:extLst>
          </p:cNvPr>
          <p:cNvSpPr/>
          <p:nvPr/>
        </p:nvSpPr>
        <p:spPr>
          <a:xfrm>
            <a:off x="6672972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庭園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◎◎設計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6BF274D-0C4F-4DBB-85BB-17246070E490}"/>
              </a:ext>
            </a:extLst>
          </p:cNvPr>
          <p:cNvSpPr/>
          <p:nvPr/>
        </p:nvSpPr>
        <p:spPr>
          <a:xfrm>
            <a:off x="8068463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建設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C618BB6-8CC1-49D6-8C11-7CD7A3D85180}"/>
              </a:ext>
            </a:extLst>
          </p:cNvPr>
          <p:cNvSpPr/>
          <p:nvPr/>
        </p:nvSpPr>
        <p:spPr>
          <a:xfrm>
            <a:off x="8068461" y="3025763"/>
            <a:ext cx="655030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建設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1E40A8B-0AAB-430A-91E8-4427087BEE8F}"/>
              </a:ext>
            </a:extLst>
          </p:cNvPr>
          <p:cNvSpPr/>
          <p:nvPr/>
        </p:nvSpPr>
        <p:spPr>
          <a:xfrm>
            <a:off x="7446917" y="3870669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〇〇建設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5E6FC82-D347-47A6-A4A3-023F81E95352}"/>
              </a:ext>
            </a:extLst>
          </p:cNvPr>
          <p:cNvSpPr/>
          <p:nvPr/>
        </p:nvSpPr>
        <p:spPr>
          <a:xfrm>
            <a:off x="8287176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造成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630B86B-168F-4C58-9E26-E002EDF48C49}"/>
              </a:ext>
            </a:extLst>
          </p:cNvPr>
          <p:cNvSpPr/>
          <p:nvPr/>
        </p:nvSpPr>
        <p:spPr>
          <a:xfrm>
            <a:off x="7446917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設備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15B25-8251-4867-A6DA-CF60ED0E040D}"/>
              </a:ext>
            </a:extLst>
          </p:cNvPr>
          <p:cNvSpPr/>
          <p:nvPr/>
        </p:nvSpPr>
        <p:spPr>
          <a:xfrm>
            <a:off x="7708546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内装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◎◎建設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A4CB700-16D0-4AB5-9567-AD9C709C265C}"/>
              </a:ext>
            </a:extLst>
          </p:cNvPr>
          <p:cNvSpPr/>
          <p:nvPr/>
        </p:nvSpPr>
        <p:spPr>
          <a:xfrm>
            <a:off x="6049371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店舗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A24E782-07ED-44E4-9EB7-9E8A0A7FFDDA}"/>
              </a:ext>
            </a:extLst>
          </p:cNvPr>
          <p:cNvSpPr/>
          <p:nvPr/>
        </p:nvSpPr>
        <p:spPr>
          <a:xfrm>
            <a:off x="6947993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道路外構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1C8E825-35A8-429E-9D96-B34D24311ECC}"/>
              </a:ext>
            </a:extLst>
          </p:cNvPr>
          <p:cNvSpPr/>
          <p:nvPr/>
        </p:nvSpPr>
        <p:spPr>
          <a:xfrm>
            <a:off x="885612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建築物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維持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管理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82BA776-B09B-43C9-8AFD-BFA0FD8E3323}"/>
              </a:ext>
            </a:extLst>
          </p:cNvPr>
          <p:cNvSpPr/>
          <p:nvPr/>
        </p:nvSpPr>
        <p:spPr>
          <a:xfrm>
            <a:off x="959893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運営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F0E567F-92A2-48F9-AB8C-10954188127A}"/>
              </a:ext>
            </a:extLst>
          </p:cNvPr>
          <p:cNvSpPr/>
          <p:nvPr/>
        </p:nvSpPr>
        <p:spPr>
          <a:xfrm>
            <a:off x="1034174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運営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B5EFA0E-85F3-451F-A6F8-E469180DCEAA}"/>
              </a:ext>
            </a:extLst>
          </p:cNvPr>
          <p:cNvSpPr/>
          <p:nvPr/>
        </p:nvSpPr>
        <p:spPr>
          <a:xfrm>
            <a:off x="11129401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施設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保有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ED53737-DBB9-4F94-9600-F1DC9F182CA1}"/>
              </a:ext>
            </a:extLst>
          </p:cNvPr>
          <p:cNvSpPr/>
          <p:nvPr/>
        </p:nvSpPr>
        <p:spPr>
          <a:xfrm>
            <a:off x="4879394" y="3043337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〇〇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管理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591FF4A-B402-46F6-85C2-E57B1D9BBFD0}"/>
              </a:ext>
            </a:extLst>
          </p:cNvPr>
          <p:cNvSpPr/>
          <p:nvPr/>
        </p:nvSpPr>
        <p:spPr>
          <a:xfrm>
            <a:off x="5637955" y="3084256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造園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A8EDFF2-AC13-4C6D-B26D-1E978087F654}"/>
              </a:ext>
            </a:extLst>
          </p:cNvPr>
          <p:cNvSpPr/>
          <p:nvPr/>
        </p:nvSpPr>
        <p:spPr>
          <a:xfrm>
            <a:off x="6365015" y="3073745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D52B9E9-3A9B-43A4-8FBE-36A9AB583841}"/>
              </a:ext>
            </a:extLst>
          </p:cNvPr>
          <p:cNvSpPr/>
          <p:nvPr/>
        </p:nvSpPr>
        <p:spPr>
          <a:xfrm>
            <a:off x="10341738" y="3073744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産業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EA1C1CD-716C-4A1C-BD1A-7B472839CB9D}"/>
              </a:ext>
            </a:extLst>
          </p:cNvPr>
          <p:cNvSpPr/>
          <p:nvPr/>
        </p:nvSpPr>
        <p:spPr>
          <a:xfrm>
            <a:off x="11129398" y="3084256"/>
            <a:ext cx="655030" cy="501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不動産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353B416-C6A8-405E-B317-B76D92FA82D5}"/>
              </a:ext>
            </a:extLst>
          </p:cNvPr>
          <p:cNvSpPr/>
          <p:nvPr/>
        </p:nvSpPr>
        <p:spPr>
          <a:xfrm>
            <a:off x="9684402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スポーツ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3872F961-9635-471B-A7AD-C2715093DF9B}"/>
              </a:ext>
            </a:extLst>
          </p:cNvPr>
          <p:cNvSpPr/>
          <p:nvPr/>
        </p:nvSpPr>
        <p:spPr>
          <a:xfrm>
            <a:off x="9948880" y="3848821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イベント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◎◎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50824F7C-BB0D-433B-AFF5-B7D87B587478}"/>
              </a:ext>
            </a:extLst>
          </p:cNvPr>
          <p:cNvSpPr/>
          <p:nvPr/>
        </p:nvSpPr>
        <p:spPr>
          <a:xfrm>
            <a:off x="9948880" y="534054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○○システム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A5D07E0-F36C-43E5-A4E3-14C1EA1D15C9}"/>
              </a:ext>
            </a:extLst>
          </p:cNvPr>
          <p:cNvSpPr/>
          <p:nvPr/>
        </p:nvSpPr>
        <p:spPr>
          <a:xfrm>
            <a:off x="8856117" y="3043337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○○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産業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522E58B-3C06-4407-9259-5AF33B078974}"/>
              </a:ext>
            </a:extLst>
          </p:cNvPr>
          <p:cNvSpPr/>
          <p:nvPr/>
        </p:nvSpPr>
        <p:spPr>
          <a:xfrm>
            <a:off x="9684402" y="690449"/>
            <a:ext cx="2043379" cy="589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金融機関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01EB25C-BB24-482B-A085-AA0753205E9B}"/>
              </a:ext>
            </a:extLst>
          </p:cNvPr>
          <p:cNvCxnSpPr>
            <a:stCxn id="60" idx="1"/>
            <a:endCxn id="5" idx="3"/>
          </p:cNvCxnSpPr>
          <p:nvPr/>
        </p:nvCxnSpPr>
        <p:spPr>
          <a:xfrm flipH="1" flipV="1">
            <a:off x="6277233" y="980303"/>
            <a:ext cx="3407169" cy="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F18E52C-6DE7-48D3-AAAC-759E268B753D}"/>
              </a:ext>
            </a:extLst>
          </p:cNvPr>
          <p:cNvSpPr txBox="1"/>
          <p:nvPr/>
        </p:nvSpPr>
        <p:spPr>
          <a:xfrm>
            <a:off x="7301151" y="725062"/>
            <a:ext cx="1493225" cy="2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特定公園施設分融資</a:t>
            </a:r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1F644D9A-C59C-45F4-A000-2B02B68AB615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11456913" y="1280327"/>
            <a:ext cx="2" cy="1803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95FC270-F0D6-40CF-9090-7B2B385511DA}"/>
              </a:ext>
            </a:extLst>
          </p:cNvPr>
          <p:cNvSpPr txBox="1"/>
          <p:nvPr/>
        </p:nvSpPr>
        <p:spPr>
          <a:xfrm>
            <a:off x="10597562" y="1632096"/>
            <a:ext cx="1352553" cy="25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提案自主事業分融資</a:t>
            </a: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B266C77-6F0D-4797-AEAC-3C364C2D799D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3664603" y="1076685"/>
            <a:ext cx="2209800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4702ADF-21AC-43A1-A642-7C256D61D73D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419250" y="1076685"/>
            <a:ext cx="1455153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99B5123-67CC-4742-9BDD-61FCB9A9B32B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flipH="1">
            <a:off x="5206909" y="1076685"/>
            <a:ext cx="667494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EDC2148C-C83A-4E04-A616-A777534894EB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 flipV="1">
            <a:off x="3113906" y="980303"/>
            <a:ext cx="2357667" cy="31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A4ADE56-8BEB-46E2-B8D1-BA64F448ABDC}"/>
              </a:ext>
            </a:extLst>
          </p:cNvPr>
          <p:cNvSpPr txBox="1"/>
          <p:nvPr/>
        </p:nvSpPr>
        <p:spPr>
          <a:xfrm>
            <a:off x="3697613" y="1076685"/>
            <a:ext cx="118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出資</a:t>
            </a: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98EFD38-88E0-4623-90BD-03AA05F385C6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>
            <a:off x="5874403" y="1076685"/>
            <a:ext cx="7531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7E83067-085A-4C8C-81AA-2D5FEA4F68CE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>
            <a:off x="5874403" y="1076685"/>
            <a:ext cx="81812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D9DEF98-9262-4953-8282-9EFA211D6B8B}"/>
              </a:ext>
            </a:extLst>
          </p:cNvPr>
          <p:cNvCxnSpPr>
            <a:cxnSpLocks/>
          </p:cNvCxnSpPr>
          <p:nvPr/>
        </p:nvCxnSpPr>
        <p:spPr>
          <a:xfrm>
            <a:off x="5901321" y="1103208"/>
            <a:ext cx="1766927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A32BC70-5967-4024-870A-226B5FCE4C7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>
            <a:off x="5874403" y="1076685"/>
            <a:ext cx="2521574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A5FA3AEF-9665-4F11-81D7-EBCF29858B6F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>
            <a:off x="5874403" y="1076685"/>
            <a:ext cx="3309233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AE53B77-E165-4970-8DCB-FDF8D01D2D0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081632" cy="142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C94B826B-8485-4C04-B005-88853A6ADAD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809361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A044FC15-0DDA-42A4-969C-D1BFD60F183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5597020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959A85F-FB43-413B-897E-1E6F2A220790}"/>
              </a:ext>
            </a:extLst>
          </p:cNvPr>
          <p:cNvSpPr/>
          <p:nvPr/>
        </p:nvSpPr>
        <p:spPr>
          <a:xfrm>
            <a:off x="6476302" y="189178"/>
            <a:ext cx="5308126" cy="345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仮でもなんでもいい加減でも　組織図想定する。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FBD14A-2FDB-45ED-802A-EF82C2444A84}"/>
              </a:ext>
            </a:extLst>
          </p:cNvPr>
          <p:cNvSpPr/>
          <p:nvPr/>
        </p:nvSpPr>
        <p:spPr>
          <a:xfrm>
            <a:off x="3000377" y="1296609"/>
            <a:ext cx="5954155" cy="620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あなたの会社にここに入ってほしい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ついては、条件協議したい！！</a:t>
            </a: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43F8CCB9-7D2E-4783-AAC2-8419FBB8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4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CB5AF0-5DBD-408F-9676-C6C7989E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265" y="370936"/>
            <a:ext cx="9133730" cy="622221"/>
          </a:xfrm>
        </p:spPr>
        <p:txBody>
          <a:bodyPr/>
          <a:lstStyle/>
          <a:p>
            <a:r>
              <a:rPr kumimoji="1" lang="ja-JP" altLang="en-US" dirty="0"/>
              <a:t>事業者の収入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4DF58B-7F68-4A08-85CD-500705B7A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87" y="993157"/>
            <a:ext cx="11306355" cy="586484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ⅰ</a:t>
            </a:r>
            <a:r>
              <a:rPr kumimoji="1" lang="ja-JP" altLang="en-US" dirty="0"/>
              <a:t>）本施設 </a:t>
            </a:r>
          </a:p>
          <a:p>
            <a:pPr lvl="1"/>
            <a:r>
              <a:rPr kumimoji="1" lang="ja-JP" altLang="en-US" dirty="0"/>
              <a:t>サービス購入費：事業期間終了までの間に一括又は分割して支払う。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サービス購入費は、 </a:t>
            </a:r>
            <a:r>
              <a:rPr kumimoji="1" lang="en-US" altLang="ja-JP" dirty="0"/>
              <a:t>PFI </a:t>
            </a:r>
            <a:r>
              <a:rPr kumimoji="1" lang="ja-JP" altLang="en-US" dirty="0"/>
              <a:t>事業者が行う業務（設計業務、建設・工事監理業務、什器・備品等調達・設置業務、開館準備業務、維持管理業務、図書館運営業務）に係る対価。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サービス購入費の支払い方法等の詳細な内容は、</a:t>
            </a:r>
            <a:endParaRPr kumimoji="1" lang="en-US" altLang="ja-JP" dirty="0"/>
          </a:p>
          <a:p>
            <a:pPr lvl="2"/>
            <a:r>
              <a:rPr kumimoji="1" lang="ja-JP" altLang="en-US" sz="1900" b="1" dirty="0">
                <a:solidFill>
                  <a:srgbClr val="FF0000"/>
                </a:solidFill>
              </a:rPr>
              <a:t>付属資料３「サービス購入費等の算定及び支払い方法」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「サービス購入費内容」</a:t>
            </a:r>
          </a:p>
          <a:p>
            <a:pPr lvl="2"/>
            <a:r>
              <a:rPr kumimoji="1" lang="ja-JP" altLang="en-US" dirty="0"/>
              <a:t>サービス購入費Ａ </a:t>
            </a:r>
            <a:r>
              <a:rPr lang="ja-JP" altLang="en-US" dirty="0"/>
              <a:t>：</a:t>
            </a:r>
            <a:r>
              <a:rPr kumimoji="1" lang="ja-JP" altLang="en-US" dirty="0"/>
              <a:t>設計業務、建設業務、工事監理業務、什器備品調達・設置・廃棄業務及び開館準備業務</a:t>
            </a:r>
          </a:p>
          <a:p>
            <a:pPr lvl="2"/>
            <a:r>
              <a:rPr kumimoji="1" lang="ja-JP" altLang="en-US" dirty="0"/>
              <a:t>サービス購入費Ｂ </a:t>
            </a:r>
            <a:r>
              <a:rPr lang="ja-JP" altLang="en-US" dirty="0"/>
              <a:t>：</a:t>
            </a:r>
            <a:r>
              <a:rPr kumimoji="1" lang="ja-JP" altLang="en-US" dirty="0"/>
              <a:t>本施設の維持管理業務</a:t>
            </a:r>
          </a:p>
          <a:p>
            <a:pPr lvl="2"/>
            <a:r>
              <a:rPr kumimoji="1" lang="ja-JP" altLang="en-US" dirty="0"/>
              <a:t>サービス購入費Ｃ</a:t>
            </a:r>
            <a:r>
              <a:rPr lang="ja-JP" altLang="en-US" dirty="0"/>
              <a:t>：</a:t>
            </a:r>
            <a:r>
              <a:rPr kumimoji="1" lang="ja-JP" altLang="en-US" dirty="0"/>
              <a:t> 図書館運営業務</a:t>
            </a:r>
          </a:p>
          <a:p>
            <a:r>
              <a:rPr kumimoji="1" lang="en-US" altLang="ja-JP" dirty="0"/>
              <a:t>ⅱ</a:t>
            </a:r>
            <a:r>
              <a:rPr kumimoji="1" lang="ja-JP" altLang="en-US" dirty="0"/>
              <a:t>）民間収益施設 </a:t>
            </a:r>
          </a:p>
          <a:p>
            <a:pPr lvl="2"/>
            <a:r>
              <a:rPr kumimoji="1" lang="en-US" altLang="ja-JP" dirty="0"/>
              <a:t>PFI </a:t>
            </a:r>
            <a:r>
              <a:rPr kumimoji="1" lang="ja-JP" altLang="en-US" dirty="0"/>
              <a:t>事業者による独立採算とする。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5D4DD5-538F-4D5F-B900-A05A7F0B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21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95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F2E301-85E7-4C1C-8C0B-07931E3E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307675"/>
            <a:ext cx="9133730" cy="570947"/>
          </a:xfrm>
        </p:spPr>
        <p:txBody>
          <a:bodyPr/>
          <a:lstStyle/>
          <a:p>
            <a:r>
              <a:rPr kumimoji="1" lang="ja-JP" altLang="en-US" dirty="0"/>
              <a:t>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7DAB6-C1AD-4648-B43E-CA4EEEFF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725" y="977660"/>
            <a:ext cx="9294703" cy="5572665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令和３年５月 </a:t>
            </a:r>
            <a:r>
              <a:rPr lang="en-US" altLang="ja-JP" dirty="0"/>
              <a:t>21 </a:t>
            </a:r>
            <a:r>
              <a:rPr lang="ja-JP" altLang="en-US" dirty="0"/>
              <a:t>日 </a:t>
            </a:r>
            <a:r>
              <a:rPr lang="en-US" altLang="ja-JP" dirty="0"/>
              <a:t>	</a:t>
            </a:r>
            <a:r>
              <a:rPr lang="ja-JP" altLang="en-US" dirty="0"/>
              <a:t>募集要項に関する質問受付締切（１回目） </a:t>
            </a:r>
            <a:endParaRPr lang="en-US" altLang="ja-JP" dirty="0"/>
          </a:p>
          <a:p>
            <a:r>
              <a:rPr lang="ja-JP" altLang="en-US" dirty="0"/>
              <a:t>令和３年６月４日 </a:t>
            </a:r>
            <a:r>
              <a:rPr lang="en-US" altLang="ja-JP" dirty="0"/>
              <a:t>	</a:t>
            </a:r>
            <a:r>
              <a:rPr lang="ja-JP" altLang="en-US" dirty="0"/>
              <a:t>募集要項等に関する質問・回答の公表（１回目） </a:t>
            </a:r>
            <a:endParaRPr lang="en-US" altLang="ja-JP" dirty="0"/>
          </a:p>
          <a:p>
            <a:r>
              <a:rPr lang="ja-JP" altLang="en-US" dirty="0"/>
              <a:t>令和３年６月下旬 </a:t>
            </a:r>
            <a:r>
              <a:rPr lang="en-US" altLang="ja-JP" dirty="0"/>
              <a:t>	</a:t>
            </a:r>
            <a:r>
              <a:rPr lang="ja-JP" altLang="en-US" dirty="0"/>
              <a:t>債務負担行為（６月定例議会） </a:t>
            </a:r>
            <a:endParaRPr lang="en-US" altLang="ja-JP" dirty="0"/>
          </a:p>
          <a:p>
            <a:r>
              <a:rPr lang="ja-JP" altLang="en-US" sz="2400" b="1" dirty="0">
                <a:solidFill>
                  <a:srgbClr val="FF0000"/>
                </a:solidFill>
              </a:rPr>
              <a:t>令和３年７月９日 </a:t>
            </a:r>
            <a:r>
              <a:rPr lang="en-US" altLang="ja-JP" sz="2400" b="1" dirty="0">
                <a:solidFill>
                  <a:srgbClr val="FF0000"/>
                </a:solidFill>
              </a:rPr>
              <a:t>	</a:t>
            </a:r>
            <a:r>
              <a:rPr lang="ja-JP" altLang="en-US" sz="2400" b="1" dirty="0">
                <a:solidFill>
                  <a:srgbClr val="FF0000"/>
                </a:solidFill>
              </a:rPr>
              <a:t>参加表明書、資格審査書類の受付締切 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dirty="0"/>
              <a:t>令和３年８月初旬 </a:t>
            </a:r>
            <a:r>
              <a:rPr lang="en-US" altLang="ja-JP" dirty="0"/>
              <a:t>	</a:t>
            </a:r>
            <a:r>
              <a:rPr lang="ja-JP" altLang="en-US" dirty="0"/>
              <a:t>資格確認通知書の発送 </a:t>
            </a:r>
            <a:endParaRPr lang="en-US" altLang="ja-JP" dirty="0"/>
          </a:p>
          <a:p>
            <a:r>
              <a:rPr lang="ja-JP" altLang="en-US" dirty="0"/>
              <a:t>令和３年８月中旬 </a:t>
            </a:r>
            <a:r>
              <a:rPr lang="en-US" altLang="ja-JP" dirty="0"/>
              <a:t>	</a:t>
            </a:r>
            <a:r>
              <a:rPr lang="ja-JP" altLang="en-US" dirty="0"/>
              <a:t>応募者との個別対話の実施 </a:t>
            </a:r>
            <a:endParaRPr lang="en-US" altLang="ja-JP" dirty="0"/>
          </a:p>
          <a:p>
            <a:r>
              <a:rPr lang="ja-JP" altLang="en-US" dirty="0"/>
              <a:t>令和３年８月下旬 </a:t>
            </a:r>
            <a:r>
              <a:rPr lang="en-US" altLang="ja-JP" dirty="0"/>
              <a:t>	</a:t>
            </a:r>
            <a:r>
              <a:rPr lang="ja-JP" altLang="en-US" dirty="0"/>
              <a:t>募集要項に関する質問受付締切（２回目） </a:t>
            </a:r>
            <a:endParaRPr lang="en-US" altLang="ja-JP" dirty="0"/>
          </a:p>
          <a:p>
            <a:r>
              <a:rPr lang="ja-JP" altLang="en-US" dirty="0"/>
              <a:t>令和３年９月初旬 </a:t>
            </a:r>
            <a:r>
              <a:rPr lang="en-US" altLang="ja-JP" dirty="0"/>
              <a:t>	</a:t>
            </a:r>
            <a:r>
              <a:rPr lang="ja-JP" altLang="en-US" dirty="0"/>
              <a:t>募集要項等に関する質問・回答の公表（２回目） </a:t>
            </a:r>
            <a:endParaRPr lang="en-US" altLang="ja-JP" dirty="0"/>
          </a:p>
          <a:p>
            <a:r>
              <a:rPr lang="ja-JP" altLang="en-US" sz="2400" b="1" dirty="0">
                <a:solidFill>
                  <a:srgbClr val="FF0000"/>
                </a:solidFill>
              </a:rPr>
              <a:t>令和３年 </a:t>
            </a:r>
            <a:r>
              <a:rPr lang="en-US" altLang="ja-JP" sz="2400" b="1" dirty="0">
                <a:solidFill>
                  <a:srgbClr val="FF0000"/>
                </a:solidFill>
              </a:rPr>
              <a:t>10 </a:t>
            </a:r>
            <a:r>
              <a:rPr lang="ja-JP" altLang="en-US" sz="2400" b="1" dirty="0">
                <a:solidFill>
                  <a:srgbClr val="FF0000"/>
                </a:solidFill>
              </a:rPr>
              <a:t>月８日 </a:t>
            </a:r>
            <a:r>
              <a:rPr lang="en-US" altLang="ja-JP" sz="2400" b="1" dirty="0">
                <a:solidFill>
                  <a:srgbClr val="FF0000"/>
                </a:solidFill>
              </a:rPr>
              <a:t>	</a:t>
            </a:r>
            <a:r>
              <a:rPr lang="ja-JP" altLang="en-US" sz="2400" b="1" dirty="0">
                <a:solidFill>
                  <a:srgbClr val="FF0000"/>
                </a:solidFill>
              </a:rPr>
              <a:t>事業提案に係る書類の受付締切 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dirty="0"/>
              <a:t>令和３年 </a:t>
            </a:r>
            <a:r>
              <a:rPr lang="en-US" altLang="ja-JP" dirty="0"/>
              <a:t>11 </a:t>
            </a:r>
            <a:r>
              <a:rPr lang="ja-JP" altLang="en-US" dirty="0"/>
              <a:t>月下旬 </a:t>
            </a:r>
            <a:r>
              <a:rPr lang="en-US" altLang="ja-JP" dirty="0"/>
              <a:t>	</a:t>
            </a:r>
            <a:r>
              <a:rPr lang="ja-JP" altLang="en-US" dirty="0"/>
              <a:t>提案審査、優先交渉権者の決定及び公表 </a:t>
            </a:r>
            <a:endParaRPr lang="en-US" altLang="ja-JP" dirty="0"/>
          </a:p>
          <a:p>
            <a:r>
              <a:rPr lang="ja-JP" altLang="en-US" dirty="0"/>
              <a:t>令和３年 </a:t>
            </a:r>
            <a:r>
              <a:rPr lang="en-US" altLang="ja-JP" dirty="0"/>
              <a:t>12 </a:t>
            </a:r>
            <a:r>
              <a:rPr lang="ja-JP" altLang="en-US" dirty="0"/>
              <a:t>月 </a:t>
            </a:r>
            <a:r>
              <a:rPr lang="en-US" altLang="ja-JP" dirty="0"/>
              <a:t>	</a:t>
            </a:r>
            <a:r>
              <a:rPr lang="ja-JP" altLang="en-US" dirty="0"/>
              <a:t>基本協定の締結 令和４年１月 仮事業契約の締結 </a:t>
            </a:r>
            <a:endParaRPr lang="en-US" altLang="ja-JP" dirty="0"/>
          </a:p>
          <a:p>
            <a:r>
              <a:rPr lang="ja-JP" altLang="en-US" dirty="0"/>
              <a:t>令和４年３月 </a:t>
            </a:r>
            <a:r>
              <a:rPr lang="en-US" altLang="ja-JP" dirty="0"/>
              <a:t>		</a:t>
            </a:r>
            <a:r>
              <a:rPr lang="ja-JP" altLang="en-US" dirty="0"/>
              <a:t>事業契約の締結（３月定例議会：事業契約に係る議会の議決）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9281E3-0F1F-4A32-B178-9CC66446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22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474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3BF54123-0FAB-4FC0-A8F2-0D3E552D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提案策定時コンソーシャム組織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81FEB1-CE66-4EE2-9B9E-825858875DCC}"/>
              </a:ext>
            </a:extLst>
          </p:cNvPr>
          <p:cNvSpPr/>
          <p:nvPr/>
        </p:nvSpPr>
        <p:spPr>
          <a:xfrm>
            <a:off x="4727574" y="1196975"/>
            <a:ext cx="3024947" cy="490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プロジェクトリーダー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0B998E-8A4C-4372-BA18-D2D7AB310A3F}"/>
              </a:ext>
            </a:extLst>
          </p:cNvPr>
          <p:cNvSpPr/>
          <p:nvPr/>
        </p:nvSpPr>
        <p:spPr>
          <a:xfrm>
            <a:off x="1774825" y="1074738"/>
            <a:ext cx="1828800" cy="698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代表企業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Ａ社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5D497D9-F7E3-4112-9475-A5CBF1DC635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3603625" y="1423988"/>
            <a:ext cx="1123949" cy="18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A26A647-4126-4BE9-BC9E-525F5733E99B}"/>
              </a:ext>
            </a:extLst>
          </p:cNvPr>
          <p:cNvSpPr/>
          <p:nvPr/>
        </p:nvSpPr>
        <p:spPr>
          <a:xfrm>
            <a:off x="1981201" y="3644900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情報分析分科会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Ｄ建設がリーダー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地元情報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審査員情報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敵対企業情報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先行事例収集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先行落札金額収集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その他データ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258805-2594-4794-8912-6B34DC649AF7}"/>
              </a:ext>
            </a:extLst>
          </p:cNvPr>
          <p:cNvSpPr/>
          <p:nvPr/>
        </p:nvSpPr>
        <p:spPr>
          <a:xfrm>
            <a:off x="4511676" y="3644901"/>
            <a:ext cx="2314575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設計建設分科会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Ｂ設計がサブ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提案設計コンセプト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配置図・概略図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設計見積もり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32388D-BA6C-47A0-85EC-304348F0584E}"/>
              </a:ext>
            </a:extLst>
          </p:cNvPr>
          <p:cNvSpPr/>
          <p:nvPr/>
        </p:nvSpPr>
        <p:spPr>
          <a:xfrm>
            <a:off x="7021514" y="3644901"/>
            <a:ext cx="2933519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維持管理・運営分科会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Ｅビル管がリーダー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Ｆ企画がサブ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維持・運営コンセプト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体制・提案コンセプト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2804E5-7D82-44B3-BEBA-7BB093467921}"/>
              </a:ext>
            </a:extLst>
          </p:cNvPr>
          <p:cNvSpPr/>
          <p:nvPr/>
        </p:nvSpPr>
        <p:spPr>
          <a:xfrm>
            <a:off x="3216275" y="2346326"/>
            <a:ext cx="5543550" cy="866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全体会議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誰が出るか？設定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13A311-7865-40C1-80EF-48740ED4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23</a:t>
            </a:fld>
            <a:endParaRPr lang="ja-JP" altLang="en-US" noProof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6BF530-5D24-4727-B25B-16013E9E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74" y="544735"/>
            <a:ext cx="9133730" cy="674464"/>
          </a:xfrm>
        </p:spPr>
        <p:txBody>
          <a:bodyPr/>
          <a:lstStyle/>
          <a:p>
            <a:r>
              <a:rPr kumimoji="1" lang="ja-JP" altLang="en-US" dirty="0"/>
              <a:t>審査委員会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89E744-ECEA-427F-8F52-8B7E5A06D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221" y="1514654"/>
            <a:ext cx="9858296" cy="4152901"/>
          </a:xfrm>
        </p:spPr>
        <p:txBody>
          <a:bodyPr/>
          <a:lstStyle/>
          <a:p>
            <a:r>
              <a:rPr lang="ja-JP" altLang="en-US" dirty="0"/>
              <a:t>委員長 </a:t>
            </a:r>
            <a:r>
              <a:rPr lang="en-US" altLang="ja-JP" dirty="0"/>
              <a:t>	</a:t>
            </a:r>
            <a:r>
              <a:rPr lang="ja-JP" altLang="en-US" dirty="0"/>
              <a:t>仲宗根 盛和 </a:t>
            </a:r>
            <a:r>
              <a:rPr lang="en-US" altLang="ja-JP" dirty="0"/>
              <a:t>		</a:t>
            </a:r>
            <a:r>
              <a:rPr lang="ja-JP" altLang="en-US" dirty="0"/>
              <a:t>読谷村 副村長 </a:t>
            </a:r>
            <a:endParaRPr lang="en-US" altLang="ja-JP" dirty="0"/>
          </a:p>
          <a:p>
            <a:r>
              <a:rPr lang="ja-JP" altLang="en-US" dirty="0"/>
              <a:t>副委員長 </a:t>
            </a:r>
            <a:r>
              <a:rPr lang="en-US" altLang="ja-JP" dirty="0"/>
              <a:t>	</a:t>
            </a:r>
            <a:r>
              <a:rPr lang="ja-JP" altLang="en-US" dirty="0"/>
              <a:t>山内 嘉親 </a:t>
            </a:r>
            <a:r>
              <a:rPr lang="en-US" altLang="ja-JP" dirty="0"/>
              <a:t>		</a:t>
            </a:r>
            <a:r>
              <a:rPr lang="ja-JP" altLang="en-US" dirty="0"/>
              <a:t>読谷村 ゆたさむら推進部長 </a:t>
            </a:r>
            <a:endParaRPr lang="en-US" altLang="ja-JP" dirty="0"/>
          </a:p>
          <a:p>
            <a:r>
              <a:rPr lang="ja-JP" altLang="en-US" dirty="0"/>
              <a:t>委員 </a:t>
            </a:r>
            <a:r>
              <a:rPr lang="en-US" altLang="ja-JP" dirty="0"/>
              <a:t>		</a:t>
            </a:r>
            <a:r>
              <a:rPr lang="ja-JP" altLang="en-US" dirty="0"/>
              <a:t>安田 慶知 </a:t>
            </a:r>
            <a:r>
              <a:rPr lang="en-US" altLang="ja-JP" dirty="0"/>
              <a:t>		</a:t>
            </a:r>
            <a:r>
              <a:rPr lang="ja-JP" altLang="en-US" dirty="0"/>
              <a:t>読谷村 教育次長 </a:t>
            </a:r>
            <a:endParaRPr lang="en-US" altLang="ja-JP" dirty="0"/>
          </a:p>
          <a:p>
            <a:r>
              <a:rPr lang="ja-JP" altLang="en-US" dirty="0"/>
              <a:t>委員 </a:t>
            </a:r>
            <a:r>
              <a:rPr lang="en-US" altLang="ja-JP" dirty="0"/>
              <a:t>		</a:t>
            </a:r>
            <a:r>
              <a:rPr lang="ja-JP" altLang="en-US" dirty="0"/>
              <a:t>古堅 守 </a:t>
            </a:r>
            <a:r>
              <a:rPr lang="en-US" altLang="ja-JP" dirty="0"/>
              <a:t>		</a:t>
            </a:r>
            <a:r>
              <a:rPr lang="ja-JP" altLang="en-US" dirty="0"/>
              <a:t>読谷村 総務部長 </a:t>
            </a:r>
            <a:endParaRPr lang="en-US" altLang="ja-JP" dirty="0"/>
          </a:p>
          <a:p>
            <a:r>
              <a:rPr lang="ja-JP" altLang="en-US" dirty="0"/>
              <a:t>委員 </a:t>
            </a:r>
            <a:r>
              <a:rPr lang="en-US" altLang="ja-JP" dirty="0"/>
              <a:t>		</a:t>
            </a:r>
            <a:r>
              <a:rPr lang="ja-JP" altLang="en-US" dirty="0"/>
              <a:t>玉城 秀友 </a:t>
            </a:r>
            <a:r>
              <a:rPr lang="en-US" altLang="ja-JP" dirty="0"/>
              <a:t>		</a:t>
            </a:r>
            <a:r>
              <a:rPr lang="ja-JP" altLang="en-US" dirty="0"/>
              <a:t>読谷村 建設整備部長 </a:t>
            </a:r>
            <a:endParaRPr lang="en-US" altLang="ja-JP" dirty="0"/>
          </a:p>
          <a:p>
            <a:r>
              <a:rPr lang="ja-JP" altLang="en-US" dirty="0"/>
              <a:t>委員 </a:t>
            </a:r>
            <a:r>
              <a:rPr lang="en-US" altLang="ja-JP" dirty="0"/>
              <a:t>		</a:t>
            </a:r>
            <a:r>
              <a:rPr lang="ja-JP" altLang="en-US" dirty="0"/>
              <a:t>伊庭 良知 </a:t>
            </a:r>
            <a:r>
              <a:rPr lang="en-US" altLang="ja-JP" dirty="0"/>
              <a:t>		</a:t>
            </a:r>
            <a:r>
              <a:rPr lang="ja-JP" altLang="en-US" dirty="0"/>
              <a:t>一般社団法人 国土政策研究会 理事 </a:t>
            </a:r>
            <a:endParaRPr lang="en-US" altLang="ja-JP" dirty="0"/>
          </a:p>
          <a:p>
            <a:r>
              <a:rPr lang="ja-JP" altLang="en-US" dirty="0"/>
              <a:t>委員 </a:t>
            </a:r>
            <a:r>
              <a:rPr lang="en-US" altLang="ja-JP" dirty="0"/>
              <a:t>		</a:t>
            </a:r>
            <a:r>
              <a:rPr lang="ja-JP" altLang="en-US" dirty="0"/>
              <a:t>伊志嶺 朝彦 </a:t>
            </a:r>
            <a:r>
              <a:rPr lang="en-US" altLang="ja-JP" dirty="0"/>
              <a:t>		</a:t>
            </a:r>
            <a:r>
              <a:rPr lang="ja-JP" altLang="en-US" dirty="0"/>
              <a:t>沖縄振興開発金融公庫 地域連携情報室 室長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CABE2C-1097-49B8-B2BB-3CE84E51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9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21B21-3351-4489-91F6-21E251D1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PFI</a:t>
            </a:r>
            <a:r>
              <a:rPr kumimoji="1" lang="ja-JP" altLang="en-US" dirty="0"/>
              <a:t>事業の提案上限額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670CC7-6B4A-4D3B-A802-49EAC3EF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41" y="1485900"/>
            <a:ext cx="10127411" cy="4152901"/>
          </a:xfrm>
        </p:spPr>
        <p:txBody>
          <a:bodyPr/>
          <a:lstStyle/>
          <a:p>
            <a:r>
              <a:rPr lang="ja-JP" altLang="en-US" dirty="0"/>
              <a:t>（１）ＰＦＩ事業の上限価格（総額） </a:t>
            </a:r>
            <a:endParaRPr lang="en-US" altLang="ja-JP" dirty="0"/>
          </a:p>
          <a:p>
            <a:r>
              <a:rPr lang="ja-JP" altLang="en-US" dirty="0"/>
              <a:t>サービス購入費 </a:t>
            </a:r>
            <a:r>
              <a:rPr lang="en-US" altLang="ja-JP" dirty="0"/>
              <a:t>A</a:t>
            </a:r>
            <a:r>
              <a:rPr lang="ja-JP" altLang="en-US" dirty="0"/>
              <a:t>～</a:t>
            </a:r>
            <a:r>
              <a:rPr lang="en-US" altLang="ja-JP" dirty="0"/>
              <a:t>C </a:t>
            </a:r>
            <a:r>
              <a:rPr lang="ja-JP" altLang="en-US" dirty="0"/>
              <a:t>の合計金額を提案価格とすること。</a:t>
            </a:r>
            <a:endParaRPr lang="en-US" altLang="ja-JP" dirty="0"/>
          </a:p>
          <a:p>
            <a:r>
              <a:rPr lang="ja-JP" altLang="en-US" dirty="0"/>
              <a:t>提案価格は下記の上限価格以下：上回っている場合は失格</a:t>
            </a:r>
            <a:endParaRPr lang="en-US" altLang="ja-JP" dirty="0"/>
          </a:p>
          <a:p>
            <a:endParaRPr lang="en-US" altLang="ja-JP" dirty="0"/>
          </a:p>
          <a:p>
            <a:pPr lvl="1"/>
            <a:r>
              <a:rPr lang="ja-JP" altLang="en-US" sz="2800" b="1" dirty="0">
                <a:solidFill>
                  <a:srgbClr val="FF0000"/>
                </a:solidFill>
              </a:rPr>
              <a:t>金 </a:t>
            </a:r>
            <a:r>
              <a:rPr lang="en-US" altLang="ja-JP" sz="2800" b="1" dirty="0">
                <a:solidFill>
                  <a:srgbClr val="FF0000"/>
                </a:solidFill>
              </a:rPr>
              <a:t>3,752,000,000 </a:t>
            </a:r>
            <a:r>
              <a:rPr lang="ja-JP" altLang="en-US" sz="2800" b="1" dirty="0">
                <a:solidFill>
                  <a:srgbClr val="FF0000"/>
                </a:solidFill>
              </a:rPr>
              <a:t>円（消費税・地方消費税を含む。）</a:t>
            </a:r>
            <a:r>
              <a:rPr lang="ja-JP" altLang="en-US" sz="2800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A3A034-C6B6-42D7-897A-F58F425B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ja-JP" smtClean="0"/>
              <a:pPr/>
              <a:t>25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5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3105091"/>
            <a:ext cx="10515600" cy="1500187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36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チームが固まったら　まず</a:t>
            </a:r>
            <a:endParaRPr lang="en-US" altLang="ja-JP" sz="36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提案提出締切までの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スケジュール案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をつくる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0B42E8C-D2B3-42DA-815C-D716BB29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373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75" y="662966"/>
            <a:ext cx="5573763" cy="803230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b="1" dirty="0"/>
              <a:t>提案提出締切までの</a:t>
            </a:r>
            <a:br>
              <a:rPr lang="en-US" altLang="ja-JP" sz="3600" b="1" dirty="0"/>
            </a:br>
            <a:r>
              <a:rPr lang="ja-JP" altLang="en-US" sz="3600" b="1" dirty="0"/>
              <a:t>スケジュール案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619884"/>
            <a:ext cx="11524593" cy="4773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①目的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a.</a:t>
            </a:r>
            <a:r>
              <a:rPr lang="ja-JP" altLang="en-US" sz="2400" dirty="0"/>
              <a:t>提案提出までの会議日程の固定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メンバーにその日は必ず押さえておいてもらう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多くのメンバーの参加で、予定組みがとても難しい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必要な会議に必要な人がいないと決まらない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b.</a:t>
            </a:r>
            <a:r>
              <a:rPr lang="ja-JP" altLang="en-US" sz="2400" dirty="0"/>
              <a:t>作業の納期を早く知らせ、作業遅れのないようにする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コンテンツ・見積提出（第</a:t>
            </a:r>
            <a:r>
              <a:rPr lang="en-US" altLang="ja-JP" sz="2400" dirty="0"/>
              <a:t>1</a:t>
            </a:r>
            <a:r>
              <a:rPr lang="ja-JP" altLang="en-US" sz="2400" dirty="0"/>
              <a:t>次～第</a:t>
            </a:r>
            <a:r>
              <a:rPr lang="en-US" altLang="ja-JP" sz="2400" dirty="0"/>
              <a:t>5</a:t>
            </a:r>
            <a:r>
              <a:rPr lang="ja-JP" altLang="en-US" sz="2400" dirty="0"/>
              <a:t>次とか）の納期明示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c.</a:t>
            </a:r>
            <a:r>
              <a:rPr lang="ja-JP" altLang="en-US" sz="2400" dirty="0"/>
              <a:t>分科会長に責任を自覚してもらう。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全体会議に遅滞なく分科会長が報告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d.</a:t>
            </a:r>
            <a:r>
              <a:rPr lang="ja-JP" altLang="en-US" sz="2400" dirty="0"/>
              <a:t>プロジェクトリーダーが出席しないといけないので、自分の予定優先。</a:t>
            </a:r>
            <a:r>
              <a:rPr lang="en-US" altLang="ja-JP" sz="2400" dirty="0"/>
              <a:t>	</a:t>
            </a:r>
            <a:endParaRPr lang="ja-JP" altLang="en-US" sz="24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5368A0D-3FE1-4747-B404-CA4DEEEA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831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A9844D-CE89-4E16-9992-C63D549F67F7}"/>
              </a:ext>
            </a:extLst>
          </p:cNvPr>
          <p:cNvSpPr/>
          <p:nvPr/>
        </p:nvSpPr>
        <p:spPr>
          <a:xfrm>
            <a:off x="658135" y="326155"/>
            <a:ext cx="10774777" cy="6132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43D686-176F-4ECB-B92E-7E88876DB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7" y="331981"/>
            <a:ext cx="10743409" cy="6114656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EAD17F6-1FD1-4BDC-ACC1-41140008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67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A9844D-CE89-4E16-9992-C63D549F67F7}"/>
              </a:ext>
            </a:extLst>
          </p:cNvPr>
          <p:cNvSpPr/>
          <p:nvPr/>
        </p:nvSpPr>
        <p:spPr>
          <a:xfrm>
            <a:off x="658135" y="326155"/>
            <a:ext cx="10774777" cy="6132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775BB3-104C-42DC-90F4-F00C05C0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53" y="381000"/>
            <a:ext cx="10722359" cy="6096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C56061-A16D-496F-B3AD-1064755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27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90DDFEE-97F8-4504-8487-79A0F24A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459" y="390118"/>
            <a:ext cx="8376845" cy="3384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公民連携（ＰＰＰ・ＰＦＩ）とは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71AA587-3C45-41A9-836C-9F76BBE27F31}"/>
              </a:ext>
            </a:extLst>
          </p:cNvPr>
          <p:cNvSpPr/>
          <p:nvPr/>
        </p:nvSpPr>
        <p:spPr>
          <a:xfrm>
            <a:off x="1394013" y="1392443"/>
            <a:ext cx="2272553" cy="625475"/>
          </a:xfrm>
          <a:prstGeom prst="round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自治体の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公共事業発注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457E3B-B35D-4C7A-9D82-8B080FB90224}"/>
              </a:ext>
            </a:extLst>
          </p:cNvPr>
          <p:cNvSpPr/>
          <p:nvPr/>
        </p:nvSpPr>
        <p:spPr>
          <a:xfrm>
            <a:off x="1394011" y="2177304"/>
            <a:ext cx="2272553" cy="625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地方自治法に基づく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様々な規制がじゃま</a:t>
            </a:r>
            <a:endParaRPr kumimoji="1" lang="en-US" altLang="ja-JP" sz="16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A4E9017-DC57-446D-B4FD-463E2A0B309B}"/>
              </a:ext>
            </a:extLst>
          </p:cNvPr>
          <p:cNvSpPr/>
          <p:nvPr/>
        </p:nvSpPr>
        <p:spPr>
          <a:xfrm>
            <a:off x="750077" y="3136523"/>
            <a:ext cx="3042217" cy="12875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行政財産の多目的利用禁止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民間収益施設併設禁止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長期債務負担の禁止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民間債務の禁止など</a:t>
            </a:r>
            <a:endParaRPr kumimoji="1" lang="ja-JP" altLang="en-US" sz="16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232564D-A278-4025-BACE-26B7307B4F02}"/>
              </a:ext>
            </a:extLst>
          </p:cNvPr>
          <p:cNvSpPr/>
          <p:nvPr/>
        </p:nvSpPr>
        <p:spPr>
          <a:xfrm>
            <a:off x="2918013" y="4804416"/>
            <a:ext cx="2272553" cy="1176132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横持法で規制緩和</a:t>
            </a:r>
            <a:endParaRPr lang="en-US" altLang="ja-JP" dirty="0"/>
          </a:p>
          <a:p>
            <a:pPr algn="ctr"/>
            <a:r>
              <a:rPr kumimoji="1" lang="ja-JP" altLang="en-US" dirty="0"/>
              <a:t>ＰＦＩ法制定</a:t>
            </a:r>
            <a:endParaRPr kumimoji="1" lang="en-US" altLang="ja-JP" dirty="0"/>
          </a:p>
          <a:p>
            <a:pPr algn="ctr"/>
            <a:r>
              <a:rPr lang="ja-JP" altLang="en-US" dirty="0"/>
              <a:t>（</a:t>
            </a:r>
            <a:r>
              <a:rPr lang="en-US" altLang="ja-JP" dirty="0"/>
              <a:t>1999</a:t>
            </a:r>
            <a:r>
              <a:rPr lang="ja-JP" altLang="en-US" dirty="0"/>
              <a:t>年）</a:t>
            </a:r>
            <a:endParaRPr kumimoji="1" lang="en-US" altLang="ja-JP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8C0D8EE-ED08-40A1-94C3-8CAE96A95959}"/>
              </a:ext>
            </a:extLst>
          </p:cNvPr>
          <p:cNvSpPr/>
          <p:nvPr/>
        </p:nvSpPr>
        <p:spPr>
          <a:xfrm>
            <a:off x="4482799" y="2159366"/>
            <a:ext cx="3042218" cy="22333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行政財産の多目的利用可能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民間収益施設併設可能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長期債務負担可能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民間債務可能</a:t>
            </a:r>
            <a:endParaRPr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あらたに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運営権設定可能（</a:t>
            </a:r>
            <a:r>
              <a:rPr lang="en-US" altLang="ja-JP" sz="1600" dirty="0"/>
              <a:t>2013</a:t>
            </a:r>
            <a:r>
              <a:rPr lang="ja-JP" altLang="en-US" sz="1600" dirty="0"/>
              <a:t>年）</a:t>
            </a:r>
            <a:endParaRPr kumimoji="1" lang="ja-JP" altLang="en-US" sz="160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9EAEC79-DFBE-4D7D-985D-AAD955B08B4A}"/>
              </a:ext>
            </a:extLst>
          </p:cNvPr>
          <p:cNvSpPr/>
          <p:nvPr/>
        </p:nvSpPr>
        <p:spPr>
          <a:xfrm>
            <a:off x="6387352" y="4996516"/>
            <a:ext cx="2992422" cy="960160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ＰＦＩ法による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ＰＦＩ事業を利用して</a:t>
            </a:r>
            <a:endParaRPr kumimoji="1" lang="en-US" altLang="ja-JP" dirty="0"/>
          </a:p>
          <a:p>
            <a:pPr algn="ctr"/>
            <a:r>
              <a:rPr lang="ja-JP" altLang="en-US" dirty="0"/>
              <a:t>行財政改革</a:t>
            </a:r>
            <a:endParaRPr kumimoji="1" lang="en-US" altLang="ja-JP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18F2145-ACE6-4F7C-A2A2-7DA1A5CF0CC3}"/>
              </a:ext>
            </a:extLst>
          </p:cNvPr>
          <p:cNvSpPr/>
          <p:nvPr/>
        </p:nvSpPr>
        <p:spPr>
          <a:xfrm>
            <a:off x="7929280" y="4303059"/>
            <a:ext cx="3042217" cy="341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財政負担の軽減</a:t>
            </a:r>
            <a:endParaRPr kumimoji="1" lang="en-US" altLang="ja-JP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DFA43E0-880E-46BB-AE06-AC4E69AA0BCB}"/>
              </a:ext>
            </a:extLst>
          </p:cNvPr>
          <p:cNvSpPr/>
          <p:nvPr/>
        </p:nvSpPr>
        <p:spPr>
          <a:xfrm>
            <a:off x="7947208" y="3908613"/>
            <a:ext cx="3042218" cy="3059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公民の入札労力軽減</a:t>
            </a:r>
            <a:endParaRPr kumimoji="1" lang="en-US" altLang="ja-JP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3B9466C-B807-4126-A1C3-80637F0F974A}"/>
              </a:ext>
            </a:extLst>
          </p:cNvPr>
          <p:cNvSpPr/>
          <p:nvPr/>
        </p:nvSpPr>
        <p:spPr>
          <a:xfrm>
            <a:off x="7956172" y="3465755"/>
            <a:ext cx="3042218" cy="3422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公共事業のスピードアップ</a:t>
            </a:r>
            <a:endParaRPr kumimoji="1"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BB9FC8B-F46C-4DAB-9038-1B8D47BD905C}"/>
              </a:ext>
            </a:extLst>
          </p:cNvPr>
          <p:cNvSpPr/>
          <p:nvPr/>
        </p:nvSpPr>
        <p:spPr>
          <a:xfrm>
            <a:off x="7958862" y="2995106"/>
            <a:ext cx="3042218" cy="394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公共資産による財政収入増加</a:t>
            </a:r>
            <a:endParaRPr kumimoji="1" lang="en-US" altLang="ja-JP" sz="1600" dirty="0"/>
          </a:p>
        </p:txBody>
      </p:sp>
      <p:sp>
        <p:nvSpPr>
          <p:cNvPr id="16" name="矢印: 上カーブ 15">
            <a:extLst>
              <a:ext uri="{FF2B5EF4-FFF2-40B4-BE49-F238E27FC236}">
                <a16:creationId xmlns:a16="http://schemas.microsoft.com/office/drawing/2014/main" id="{76290D4E-C45F-4C1E-A8EB-75CB34A88201}"/>
              </a:ext>
            </a:extLst>
          </p:cNvPr>
          <p:cNvSpPr/>
          <p:nvPr/>
        </p:nvSpPr>
        <p:spPr>
          <a:xfrm rot="3083184">
            <a:off x="1647474" y="4838768"/>
            <a:ext cx="1359387" cy="619472"/>
          </a:xfrm>
          <a:prstGeom prst="curvedUpArrow">
            <a:avLst>
              <a:gd name="adj1" fmla="val 25000"/>
              <a:gd name="adj2" fmla="val 51249"/>
              <a:gd name="adj3" fmla="val 3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EC31E81-107E-4EEC-AE6F-335A4097E398}"/>
              </a:ext>
            </a:extLst>
          </p:cNvPr>
          <p:cNvSpPr/>
          <p:nvPr/>
        </p:nvSpPr>
        <p:spPr>
          <a:xfrm>
            <a:off x="8320143" y="1017814"/>
            <a:ext cx="2272553" cy="14725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公共事業発注改革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sz="1400" dirty="0"/>
              <a:t>スピードアップ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縦割り行政の改善</a:t>
            </a:r>
            <a:endParaRPr kumimoji="1" lang="en-US" altLang="ja-JP" sz="1400" dirty="0"/>
          </a:p>
          <a:p>
            <a:pPr algn="ctr"/>
            <a:r>
              <a:rPr lang="ja-JP" altLang="en-US" sz="1400" dirty="0"/>
              <a:t>単年度主義の改革</a:t>
            </a:r>
            <a:endParaRPr lang="en-US" altLang="ja-JP" sz="1400" dirty="0"/>
          </a:p>
          <a:p>
            <a:pPr algn="ctr"/>
            <a:r>
              <a:rPr kumimoji="1" lang="ja-JP" altLang="en-US" sz="1400" dirty="0"/>
              <a:t>等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DD49A63-F821-471C-87E7-83A8B71437BE}"/>
              </a:ext>
            </a:extLst>
          </p:cNvPr>
          <p:cNvCxnSpPr>
            <a:cxnSpLocks/>
            <a:stCxn id="9" idx="3"/>
            <a:endCxn id="10" idx="2"/>
          </p:cNvCxnSpPr>
          <p:nvPr/>
        </p:nvCxnSpPr>
        <p:spPr>
          <a:xfrm flipV="1">
            <a:off x="5190566" y="4392701"/>
            <a:ext cx="813342" cy="9997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EE2066C-F34C-48AC-8AF5-585E48030AD5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003908" y="4392701"/>
            <a:ext cx="1879655" cy="6038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矢印: 上カーブ 28">
            <a:extLst>
              <a:ext uri="{FF2B5EF4-FFF2-40B4-BE49-F238E27FC236}">
                <a16:creationId xmlns:a16="http://schemas.microsoft.com/office/drawing/2014/main" id="{8EE6E1BD-6DB9-474B-8F24-3855F38BBBCB}"/>
              </a:ext>
            </a:extLst>
          </p:cNvPr>
          <p:cNvSpPr/>
          <p:nvPr/>
        </p:nvSpPr>
        <p:spPr>
          <a:xfrm rot="18626155">
            <a:off x="9016014" y="4998788"/>
            <a:ext cx="1359387" cy="619472"/>
          </a:xfrm>
          <a:prstGeom prst="curvedUpArrow">
            <a:avLst>
              <a:gd name="adj1" fmla="val 25000"/>
              <a:gd name="adj2" fmla="val 51249"/>
              <a:gd name="adj3" fmla="val 3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3A6BA2F-2456-4E86-ADD2-D1D675C6F7B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666566" y="1705181"/>
            <a:ext cx="465357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矢印: 上下 42">
            <a:extLst>
              <a:ext uri="{FF2B5EF4-FFF2-40B4-BE49-F238E27FC236}">
                <a16:creationId xmlns:a16="http://schemas.microsoft.com/office/drawing/2014/main" id="{1B07A81C-D0CB-4EA7-9501-11AD75A85AB2}"/>
              </a:ext>
            </a:extLst>
          </p:cNvPr>
          <p:cNvSpPr/>
          <p:nvPr/>
        </p:nvSpPr>
        <p:spPr>
          <a:xfrm>
            <a:off x="9270556" y="2483182"/>
            <a:ext cx="414018" cy="588821"/>
          </a:xfrm>
          <a:prstGeom prst="upDownArrow">
            <a:avLst>
              <a:gd name="adj1" fmla="val 304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251009C5-2EB4-4DCC-9FAA-6D8E80AD1890}"/>
              </a:ext>
            </a:extLst>
          </p:cNvPr>
          <p:cNvSpPr/>
          <p:nvPr/>
        </p:nvSpPr>
        <p:spPr>
          <a:xfrm>
            <a:off x="10118339" y="4565077"/>
            <a:ext cx="1828800" cy="122233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民間は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これを実現するチーム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編成</a:t>
            </a:r>
          </a:p>
        </p:txBody>
      </p:sp>
    </p:spTree>
    <p:extLst>
      <p:ext uri="{BB962C8B-B14F-4D97-AF65-F5344CB8AC3E}">
        <p14:creationId xmlns:p14="http://schemas.microsoft.com/office/powerpoint/2010/main" val="41213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1017365" y="259750"/>
            <a:ext cx="6320838" cy="3555472"/>
          </a:xfrm>
          <a:prstGeom prst="rect">
            <a:avLst/>
          </a:prstGeo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3697442"/>
            <a:ext cx="10515600" cy="253658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最初の全体会議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キックオフ会議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メンバーの紹介</a:t>
            </a:r>
            <a:endParaRPr lang="en-US" altLang="ja-JP" sz="32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多くのチームメンバーで提案を構築していく自覚を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　　すべてのメンバーに持っていただく　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8A7FD7C-8C7A-46BF-AE1A-B369E86C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318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75" y="662966"/>
            <a:ext cx="5573763" cy="803230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b="1" dirty="0"/>
              <a:t>キックオフ会議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619884"/>
            <a:ext cx="11524593" cy="4773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①目的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a.</a:t>
            </a:r>
            <a:r>
              <a:rPr lang="ja-JP" altLang="en-US" sz="2400" dirty="0"/>
              <a:t>メンバーの顔合わせとチーム内での責任の自覚醸成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互いのメンバー名刺交換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メンバー内連絡網のリスト作成・全員への周知徹底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必要な会議に必要な人がいないと決まらない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b.</a:t>
            </a:r>
            <a:r>
              <a:rPr lang="ja-JP" altLang="en-US" sz="2400" dirty="0"/>
              <a:t>分科会の設定の決定と分科会長の決定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各分野の提案内容討議と方向性決定の責任の自覚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c.</a:t>
            </a:r>
            <a:r>
              <a:rPr lang="ja-JP" altLang="en-US" sz="2400" dirty="0"/>
              <a:t>スケジュール案の提示とその日の各自スケジュール確認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d.</a:t>
            </a:r>
            <a:r>
              <a:rPr lang="ja-JP" altLang="en-US" sz="2400" dirty="0"/>
              <a:t>作業の納期の確認と、遅れなき提案策定の意思確認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e.</a:t>
            </a:r>
            <a:r>
              <a:rPr lang="ja-JP" altLang="en-US" sz="2400" dirty="0"/>
              <a:t>必要に応じ、「懇親会」などの企画による友好関係の醸成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4E65190-A12C-4B82-B80C-BE563A35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760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470345"/>
          </a:xfrm>
        </p:spPr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80" y="3329378"/>
            <a:ext cx="10515600" cy="2708815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</a:rPr>
              <a:t>情報共有とファイル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多くの情報が行き来する。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　　　</a:t>
            </a:r>
            <a:r>
              <a:rPr lang="en-US" altLang="ja-JP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最新の情報の明確化と手戻りの防止</a:t>
            </a:r>
            <a:endParaRPr lang="en-US" altLang="ja-JP" sz="32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全員が情報のチェックとアイデア出し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		</a:t>
            </a: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全員が共有できるサーバー設定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8CC80D8-4830-47E1-B324-84863B0A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860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75" y="662966"/>
            <a:ext cx="5573763" cy="803230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b="1" dirty="0"/>
              <a:t>情報共有とファイル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619884"/>
            <a:ext cx="11524593" cy="47732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①共有ファイルの設定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a.</a:t>
            </a:r>
            <a:r>
              <a:rPr lang="ja-JP" altLang="en-US" sz="2400" dirty="0"/>
              <a:t> メンバーが誰でもアクセスできるサーバーを設定する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作成資料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電話・メールのやり取りのメンバー間共有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つくりかけの提案ページなど、必ず直ちに入れる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b.</a:t>
            </a:r>
            <a:r>
              <a:rPr lang="ja-JP" altLang="en-US" sz="2400" dirty="0"/>
              <a:t>ファイル</a:t>
            </a:r>
            <a:r>
              <a:rPr lang="en-US" altLang="ja-JP" sz="2400" dirty="0"/>
              <a:t>No.</a:t>
            </a:r>
            <a:r>
              <a:rPr lang="ja-JP" altLang="en-US" sz="2400" dirty="0"/>
              <a:t>の統一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例えば、　　</a:t>
            </a:r>
            <a:r>
              <a:rPr lang="en-US" altLang="ja-JP" sz="2400" dirty="0"/>
              <a:t>2203250925</a:t>
            </a:r>
            <a:r>
              <a:rPr lang="ja-JP" altLang="en-US" sz="2400" dirty="0"/>
              <a:t>設計配置検討メモ伊庭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		2205100948</a:t>
            </a:r>
            <a:r>
              <a:rPr lang="ja-JP" altLang="en-US" sz="2400" dirty="0"/>
              <a:t>様式</a:t>
            </a:r>
            <a:r>
              <a:rPr lang="en-US" altLang="ja-JP" sz="2400" dirty="0"/>
              <a:t>4-8</a:t>
            </a:r>
            <a:r>
              <a:rPr lang="ja-JP" altLang="en-US" sz="2400" dirty="0"/>
              <a:t>維持管理提案つくりかけ伊庭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c.</a:t>
            </a:r>
            <a:r>
              <a:rPr lang="ja-JP" altLang="en-US" sz="2400" dirty="0"/>
              <a:t>ファイル内文書をいじると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きは、</a:t>
            </a:r>
            <a:r>
              <a:rPr lang="en-US" altLang="ja-JP" sz="2400" dirty="0"/>
              <a:t>1</a:t>
            </a:r>
            <a:r>
              <a:rPr lang="ja-JP" altLang="en-US" sz="2400" dirty="0"/>
              <a:t>回自分で取り出す。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もとのファイル内からいったん消しておく。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d.</a:t>
            </a:r>
            <a:r>
              <a:rPr lang="ja-JP" altLang="en-US" sz="2400" dirty="0"/>
              <a:t>手直しや書き込み終了時、もしくは</a:t>
            </a:r>
            <a:r>
              <a:rPr lang="en-US" altLang="ja-JP" sz="2400" dirty="0"/>
              <a:t>1</a:t>
            </a:r>
            <a:r>
              <a:rPr lang="ja-JP" altLang="en-US" sz="2400" dirty="0"/>
              <a:t>日の終わりに、もとに戻す。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A50D826-BB6F-4952-A6F1-5A27E9C6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523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95288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362" y="3329378"/>
            <a:ext cx="11004718" cy="265160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企業間協定書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</a:t>
            </a: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各チームメンバーの役割と権利明記</a:t>
            </a:r>
            <a:endParaRPr lang="en-US" altLang="ja-JP" sz="32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秘密保持の条項（別に秘密保持契約を結んでもいい）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　　提案策定費用の分担（負けた時は捨て金）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60088E3-C7D0-47EA-BBA0-F4BBA358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100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75" y="662966"/>
            <a:ext cx="5573763" cy="803230"/>
          </a:xfrm>
        </p:spPr>
        <p:txBody>
          <a:bodyPr>
            <a:noAutofit/>
          </a:bodyPr>
          <a:lstStyle/>
          <a:p>
            <a:pPr algn="ctr"/>
            <a:br>
              <a:rPr lang="en-US" altLang="ja-JP" sz="3600" b="1" dirty="0"/>
            </a:br>
            <a:r>
              <a:rPr lang="ja-JP" altLang="en-US" sz="3600" b="1" dirty="0"/>
              <a:t>企業間協定書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619884"/>
            <a:ext cx="11524593" cy="4773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①目的と記載内容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a.</a:t>
            </a:r>
            <a:r>
              <a:rPr lang="ja-JP" altLang="en-US" sz="2400" dirty="0"/>
              <a:t>チームメンバーの役割・義務・権利の明確化・機密保持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チームメンバー各企業の役割の規定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各企業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　義務（出資、費用分担、コンテンツの提出、見積業務、業務実行）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　権利（受託業務の確約、売上額の確定）の明確な記載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b.</a:t>
            </a:r>
            <a:r>
              <a:rPr lang="ja-JP" altLang="en-US" sz="2400" dirty="0"/>
              <a:t>審査に対し、提案内容の各企業の確約のエビデンス提出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わが社は提案の金額で必ず建設をやり遂げます。の記載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押印した協定書でその約束をしましたよ！の証拠（エビデンス）提出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c.</a:t>
            </a:r>
            <a:r>
              <a:rPr lang="ja-JP" altLang="en-US" sz="2400" dirty="0"/>
              <a:t> メンバー企業が逃げないよう、逃げた時のペナルティ規定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d.</a:t>
            </a:r>
            <a:r>
              <a:rPr lang="ja-JP" altLang="en-US" sz="2400" dirty="0"/>
              <a:t> メンバーの離脱や変更の時の条件規定　　　　など</a:t>
            </a:r>
            <a:r>
              <a:rPr lang="en-US" altLang="ja-JP" sz="2400" dirty="0"/>
              <a:t>	</a:t>
            </a:r>
            <a:endParaRPr lang="ja-JP" altLang="en-US" sz="2400" dirty="0"/>
          </a:p>
        </p:txBody>
      </p:sp>
      <p:sp>
        <p:nvSpPr>
          <p:cNvPr id="2" name="四角形: 角を丸くする 1">
            <a:hlinkClick r:id="rId3"/>
            <a:extLst>
              <a:ext uri="{FF2B5EF4-FFF2-40B4-BE49-F238E27FC236}">
                <a16:creationId xmlns:a16="http://schemas.microsoft.com/office/drawing/2014/main" id="{E86B7C36-DEF0-44C8-AF5D-05E79678352E}"/>
              </a:ext>
            </a:extLst>
          </p:cNvPr>
          <p:cNvSpPr/>
          <p:nvPr/>
        </p:nvSpPr>
        <p:spPr>
          <a:xfrm>
            <a:off x="1939159" y="6266970"/>
            <a:ext cx="2420007" cy="354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企業間協定ひな形１</a:t>
            </a:r>
          </a:p>
        </p:txBody>
      </p:sp>
      <p:sp>
        <p:nvSpPr>
          <p:cNvPr id="7" name="四角形: 角を丸くする 6">
            <a:hlinkClick r:id="rId4"/>
            <a:extLst>
              <a:ext uri="{FF2B5EF4-FFF2-40B4-BE49-F238E27FC236}">
                <a16:creationId xmlns:a16="http://schemas.microsoft.com/office/drawing/2014/main" id="{CBDD9A4F-CD34-492D-B87C-3B4D5FB84C51}"/>
              </a:ext>
            </a:extLst>
          </p:cNvPr>
          <p:cNvSpPr/>
          <p:nvPr/>
        </p:nvSpPr>
        <p:spPr>
          <a:xfrm>
            <a:off x="8077200" y="6243322"/>
            <a:ext cx="2420007" cy="3547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企業間協定ひな形２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34533B7-F590-4441-8133-94FBF6EF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121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E7E3818-436F-4BD4-89FE-B13F881C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894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提案作成・提出までの費用ってなに？</a:t>
            </a:r>
            <a:b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r>
              <a:rPr lang="ja-JP" altLang="en-US" sz="2000" dirty="0"/>
              <a:t>（負けた時は捨て金になる。勝ったときは事業費に含まれ戻ってくる）</a:t>
            </a:r>
            <a:endParaRPr lang="ja-JP" altLang="en-US" sz="2400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7074606-0D21-4D93-9305-F7B3296D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071"/>
            <a:ext cx="10515600" cy="553881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提案時提出する資料</a:t>
            </a:r>
            <a:endParaRPr lang="en-US" altLang="ja-JP" dirty="0"/>
          </a:p>
          <a:p>
            <a:pPr lvl="1"/>
            <a:r>
              <a:rPr lang="ja-JP" altLang="en-US" dirty="0"/>
              <a:t>①　参加表明時：会社概要、実績エビデンス、資格証明とか</a:t>
            </a:r>
            <a:endParaRPr lang="en-US" altLang="ja-JP" dirty="0"/>
          </a:p>
          <a:p>
            <a:pPr lvl="2"/>
            <a:r>
              <a:rPr lang="ja-JP" altLang="en-US" dirty="0"/>
              <a:t>これは、各企業が準備するので、費用はかからない</a:t>
            </a:r>
            <a:endParaRPr lang="en-US" altLang="ja-JP" dirty="0"/>
          </a:p>
          <a:p>
            <a:pPr lvl="1"/>
            <a:r>
              <a:rPr lang="ja-JP" altLang="en-US" dirty="0"/>
              <a:t>②　提案書・図面集の策定</a:t>
            </a:r>
            <a:endParaRPr lang="en-US" altLang="ja-JP" dirty="0"/>
          </a:p>
          <a:p>
            <a:pPr lvl="2"/>
            <a:r>
              <a:rPr lang="ja-JP" altLang="en-US" dirty="0"/>
              <a:t>これは結構な作業なので、手弁当から、費用負担が発生する場合など様々。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設計と、アドバイザー以外は手弁当で作業・打ち合わせ参加</a:t>
            </a:r>
            <a:endParaRPr lang="en-US" altLang="ja-JP" dirty="0"/>
          </a:p>
          <a:p>
            <a:r>
              <a:rPr lang="ja-JP" altLang="en-US" dirty="0"/>
              <a:t>会議費・設計企業・アドバイザーへの支払いが発生することが。</a:t>
            </a:r>
            <a:endParaRPr lang="en-US" altLang="ja-JP" dirty="0"/>
          </a:p>
          <a:p>
            <a:pPr lvl="1"/>
            <a:r>
              <a:rPr lang="ja-JP" altLang="en-US" dirty="0"/>
              <a:t>負担は様々の形がある</a:t>
            </a:r>
            <a:endParaRPr lang="en-US" altLang="ja-JP" dirty="0"/>
          </a:p>
          <a:p>
            <a:pPr lvl="2"/>
            <a:r>
              <a:rPr lang="ja-JP" altLang="en-US" dirty="0"/>
              <a:t>代表企業やオリジネーター（取り組みの言い出しっぺ・やりたい企業）負担</a:t>
            </a:r>
            <a:endParaRPr lang="en-US" altLang="ja-JP" dirty="0"/>
          </a:p>
          <a:p>
            <a:pPr lvl="2"/>
            <a:r>
              <a:rPr lang="ja-JP" altLang="en-US" dirty="0"/>
              <a:t>メンバーで負担　　　私のチームは多くこれ！落札時の受注金額比例で。。。</a:t>
            </a:r>
            <a:endParaRPr lang="en-US" altLang="ja-JP" dirty="0"/>
          </a:p>
          <a:p>
            <a:pPr lvl="1"/>
            <a:r>
              <a:rPr lang="ja-JP" altLang="en-US" dirty="0"/>
              <a:t>支払い金額は様々</a:t>
            </a:r>
            <a:endParaRPr lang="en-US" altLang="ja-JP" dirty="0"/>
          </a:p>
          <a:p>
            <a:pPr lvl="2"/>
            <a:r>
              <a:rPr lang="ja-JP" altLang="en-US" dirty="0"/>
              <a:t>設計・アドバイザーによりさまざま</a:t>
            </a:r>
            <a:endParaRPr lang="en-US" altLang="ja-JP" dirty="0"/>
          </a:p>
          <a:p>
            <a:pPr lvl="3"/>
            <a:r>
              <a:rPr lang="ja-JP" altLang="en-US" dirty="0"/>
              <a:t>経費だけ。（落札した場合、設計は仕事がもらえる、アドバイザーは成功報酬設定）</a:t>
            </a:r>
            <a:endParaRPr lang="en-US" altLang="ja-JP" dirty="0"/>
          </a:p>
          <a:p>
            <a:pPr lvl="3"/>
            <a:r>
              <a:rPr lang="ja-JP" altLang="en-US" dirty="0"/>
              <a:t>　　　　　　負けた場合は持ち出しでやる。私の場合は多くはこれ！</a:t>
            </a:r>
            <a:endParaRPr lang="en-US" altLang="ja-JP" dirty="0"/>
          </a:p>
          <a:p>
            <a:pPr lvl="3"/>
            <a:r>
              <a:rPr lang="ja-JP" altLang="en-US" dirty="0"/>
              <a:t>提案支援が本業なので、フルでほしい。（勝っても負けても、それぽっきり）</a:t>
            </a:r>
            <a:r>
              <a:rPr lang="en-US" altLang="ja-JP" dirty="0"/>
              <a:t>	</a:t>
            </a:r>
          </a:p>
          <a:p>
            <a:pPr lvl="3"/>
            <a:r>
              <a:rPr lang="ja-JP" altLang="en-US" dirty="0"/>
              <a:t>　　　　　　負けても同額ならインセンティブが働かないのでは。。。。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EA1DD8-9BB3-4BEE-A578-FAE38F5B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800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434112-7840-4205-96C7-52E27743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Autofit/>
          </a:bodyPr>
          <a:lstStyle/>
          <a:p>
            <a:r>
              <a:rPr kumimoji="1" lang="ja-JP" altLang="en-US" sz="2400" dirty="0"/>
              <a:t>チーム編成時提案作成費をどうするのか決めておいてください。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D6B2A3-200C-4AC3-B245-3B88A6B8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63" y="914400"/>
            <a:ext cx="11310605" cy="5262563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メンバーリクルート時、必ずこの話をする。</a:t>
            </a:r>
            <a:endParaRPr lang="en-US" altLang="ja-JP" dirty="0"/>
          </a:p>
          <a:p>
            <a:pPr lvl="1"/>
            <a:r>
              <a:rPr lang="ja-JP" altLang="en-US" dirty="0"/>
              <a:t>あとでもめないこと。</a:t>
            </a:r>
            <a:endParaRPr lang="en-US" altLang="ja-JP" dirty="0"/>
          </a:p>
          <a:p>
            <a:pPr lvl="2"/>
            <a:r>
              <a:rPr lang="ja-JP" altLang="en-US" dirty="0"/>
              <a:t>提案作成費用がなくチームが瓦解しないように。</a:t>
            </a:r>
            <a:endParaRPr lang="en-US" altLang="ja-JP" dirty="0"/>
          </a:p>
          <a:p>
            <a:pPr lvl="2"/>
            <a:r>
              <a:rPr lang="ja-JP" altLang="en-US" dirty="0"/>
              <a:t>チームメンバーのモチベーションを落とさないように。</a:t>
            </a:r>
            <a:endParaRPr lang="en-US" altLang="ja-JP" dirty="0"/>
          </a:p>
          <a:p>
            <a:r>
              <a:rPr lang="ja-JP" altLang="en-US" dirty="0"/>
              <a:t>例えばこんな風に。</a:t>
            </a:r>
            <a:endParaRPr lang="en-US" altLang="ja-JP" dirty="0"/>
          </a:p>
          <a:p>
            <a:pPr lvl="1"/>
            <a:r>
              <a:rPr lang="ja-JP" altLang="en-US" dirty="0"/>
              <a:t>支出</a:t>
            </a:r>
            <a:endParaRPr lang="en-US" altLang="ja-JP" dirty="0"/>
          </a:p>
          <a:p>
            <a:pPr lvl="2"/>
            <a:r>
              <a:rPr lang="ja-JP" altLang="en-US" dirty="0"/>
              <a:t>設計会社への支払い</a:t>
            </a:r>
            <a:r>
              <a:rPr lang="en-US" altLang="ja-JP" dirty="0"/>
              <a:t>	</a:t>
            </a:r>
            <a:r>
              <a:rPr lang="ja-JP" altLang="en-US" dirty="0"/>
              <a:t>（外注費（</a:t>
            </a:r>
            <a:r>
              <a:rPr lang="en-US" altLang="ja-JP" dirty="0"/>
              <a:t>CG</a:t>
            </a:r>
            <a:r>
              <a:rPr lang="ja-JP" altLang="en-US" dirty="0"/>
              <a:t>、図面、スケッチ、外注設計費等））</a:t>
            </a:r>
            <a:r>
              <a:rPr lang="en-US" altLang="ja-JP" dirty="0"/>
              <a:t>200</a:t>
            </a:r>
            <a:r>
              <a:rPr lang="ja-JP" altLang="en-US" dirty="0"/>
              <a:t>万円</a:t>
            </a:r>
            <a:endParaRPr lang="en-US" altLang="ja-JP" dirty="0"/>
          </a:p>
          <a:p>
            <a:pPr lvl="2"/>
            <a:r>
              <a:rPr lang="ja-JP" altLang="en-US" dirty="0"/>
              <a:t>アドバイザー</a:t>
            </a:r>
            <a:r>
              <a:rPr lang="en-US" altLang="ja-JP" dirty="0"/>
              <a:t>		</a:t>
            </a:r>
            <a:r>
              <a:rPr lang="ja-JP" altLang="en-US" dirty="0"/>
              <a:t>（交通費・宿泊費など）</a:t>
            </a:r>
            <a:r>
              <a:rPr lang="en-US" altLang="ja-JP" dirty="0"/>
              <a:t>			</a:t>
            </a:r>
            <a:r>
              <a:rPr lang="ja-JP" altLang="en-US" dirty="0"/>
              <a:t>　  </a:t>
            </a:r>
            <a:r>
              <a:rPr lang="en-US" altLang="ja-JP" dirty="0"/>
              <a:t> 100</a:t>
            </a:r>
            <a:r>
              <a:rPr lang="ja-JP" altLang="en-US" dirty="0"/>
              <a:t>万円</a:t>
            </a:r>
            <a:endParaRPr lang="en-US" altLang="ja-JP" dirty="0"/>
          </a:p>
          <a:p>
            <a:pPr lvl="2"/>
            <a:r>
              <a:rPr lang="ja-JP" altLang="en-US" dirty="0"/>
              <a:t>会議費・印刷費他経費</a:t>
            </a:r>
            <a:r>
              <a:rPr lang="en-US" altLang="ja-JP" dirty="0"/>
              <a:t>						</a:t>
            </a:r>
            <a:r>
              <a:rPr lang="ja-JP" altLang="en-US" dirty="0"/>
              <a:t>　　 </a:t>
            </a:r>
            <a:r>
              <a:rPr lang="en-US" altLang="ja-JP" dirty="0"/>
              <a:t>50</a:t>
            </a:r>
            <a:r>
              <a:rPr lang="ja-JP" altLang="en-US" dirty="0"/>
              <a:t>万円</a:t>
            </a:r>
            <a:endParaRPr lang="en-US" altLang="ja-JP" dirty="0"/>
          </a:p>
          <a:p>
            <a:pPr lvl="2"/>
            <a:r>
              <a:rPr lang="ja-JP" altLang="en-US" dirty="0"/>
              <a:t>　　　合計</a:t>
            </a:r>
            <a:r>
              <a:rPr lang="en-US" altLang="ja-JP" dirty="0"/>
              <a:t>								</a:t>
            </a:r>
            <a:r>
              <a:rPr lang="ja-JP" altLang="en-US" dirty="0"/>
              <a:t>　　</a:t>
            </a:r>
            <a:r>
              <a:rPr lang="en-US" altLang="ja-JP" dirty="0"/>
              <a:t>350</a:t>
            </a:r>
            <a:r>
              <a:rPr lang="ja-JP" altLang="en-US" dirty="0"/>
              <a:t>万円</a:t>
            </a:r>
            <a:endParaRPr lang="en-US" altLang="ja-JP" dirty="0"/>
          </a:p>
          <a:p>
            <a:pPr lvl="1"/>
            <a:r>
              <a:rPr lang="ja-JP" altLang="en-US" dirty="0"/>
              <a:t>負担</a:t>
            </a:r>
            <a:endParaRPr lang="en-US" altLang="ja-JP" dirty="0"/>
          </a:p>
          <a:p>
            <a:pPr lvl="2"/>
            <a:r>
              <a:rPr lang="ja-JP" altLang="en-US" dirty="0"/>
              <a:t>総事業費（提案金額）</a:t>
            </a:r>
            <a:r>
              <a:rPr lang="en-US" altLang="ja-JP" dirty="0"/>
              <a:t>	10</a:t>
            </a:r>
            <a:r>
              <a:rPr lang="ja-JP" altLang="en-US" dirty="0"/>
              <a:t>億円</a:t>
            </a:r>
            <a:endParaRPr lang="en-US" altLang="ja-JP" dirty="0"/>
          </a:p>
          <a:p>
            <a:pPr lvl="2"/>
            <a:r>
              <a:rPr lang="ja-JP" altLang="en-US" dirty="0"/>
              <a:t>設計建設など施設整備</a:t>
            </a:r>
            <a:r>
              <a:rPr lang="en-US" altLang="ja-JP" dirty="0"/>
              <a:t>	  7</a:t>
            </a:r>
            <a:r>
              <a:rPr lang="ja-JP" altLang="en-US" dirty="0"/>
              <a:t>億円</a:t>
            </a:r>
            <a:r>
              <a:rPr lang="en-US" altLang="ja-JP" dirty="0"/>
              <a:t>		350</a:t>
            </a:r>
            <a:r>
              <a:rPr lang="ja-JP" altLang="en-US" dirty="0"/>
              <a:t>✖</a:t>
            </a:r>
            <a:r>
              <a:rPr lang="en-US" altLang="ja-JP" dirty="0"/>
              <a:t>7/10=245</a:t>
            </a:r>
            <a:r>
              <a:rPr lang="ja-JP" altLang="en-US" dirty="0"/>
              <a:t>万円（設計・建設企業負担）</a:t>
            </a:r>
            <a:endParaRPr lang="en-US" altLang="ja-JP" dirty="0"/>
          </a:p>
          <a:p>
            <a:pPr lvl="2"/>
            <a:r>
              <a:rPr lang="ja-JP" altLang="en-US" dirty="0"/>
              <a:t>　　　　　　　　　（設計・建築・土木・塗装・内装・設備・管など受注額に応じ負担）</a:t>
            </a:r>
            <a:endParaRPr lang="en-US" altLang="ja-JP" dirty="0"/>
          </a:p>
          <a:p>
            <a:pPr lvl="2"/>
            <a:r>
              <a:rPr lang="ja-JP" altLang="en-US" dirty="0"/>
              <a:t>　　　　　　　　　　（たとえば塗装</a:t>
            </a:r>
            <a:r>
              <a:rPr lang="en-US" altLang="ja-JP" dirty="0"/>
              <a:t>7000</a:t>
            </a:r>
            <a:r>
              <a:rPr lang="ja-JP" altLang="en-US" dirty="0"/>
              <a:t>万円なら、</a:t>
            </a:r>
            <a:r>
              <a:rPr lang="en-US" altLang="ja-JP" dirty="0"/>
              <a:t>24</a:t>
            </a:r>
            <a:r>
              <a:rPr lang="ja-JP" altLang="en-US" dirty="0"/>
              <a:t>万</a:t>
            </a:r>
            <a:r>
              <a:rPr lang="en-US" altLang="ja-JP" dirty="0"/>
              <a:t>5</a:t>
            </a:r>
            <a:r>
              <a:rPr lang="ja-JP" altLang="en-US" dirty="0"/>
              <a:t>千円負担）</a:t>
            </a:r>
            <a:endParaRPr lang="en-US" altLang="ja-JP" dirty="0"/>
          </a:p>
          <a:p>
            <a:pPr lvl="2"/>
            <a:r>
              <a:rPr lang="ja-JP" altLang="en-US" dirty="0"/>
              <a:t>維持管理・運営</a:t>
            </a:r>
            <a:r>
              <a:rPr lang="en-US" altLang="ja-JP" dirty="0"/>
              <a:t>	 </a:t>
            </a:r>
            <a:r>
              <a:rPr lang="ja-JP" altLang="en-US" dirty="0"/>
              <a:t> </a:t>
            </a:r>
            <a:r>
              <a:rPr lang="en-US" altLang="ja-JP" dirty="0"/>
              <a:t>3</a:t>
            </a:r>
            <a:r>
              <a:rPr lang="ja-JP" altLang="en-US" dirty="0"/>
              <a:t>億円</a:t>
            </a:r>
            <a:r>
              <a:rPr lang="en-US" altLang="ja-JP" dirty="0"/>
              <a:t>		350</a:t>
            </a:r>
            <a:r>
              <a:rPr lang="ja-JP" altLang="en-US" dirty="0"/>
              <a:t>✖</a:t>
            </a:r>
            <a:r>
              <a:rPr lang="en-US" altLang="ja-JP" dirty="0"/>
              <a:t>3/10=105</a:t>
            </a:r>
            <a:r>
              <a:rPr lang="ja-JP" altLang="en-US" dirty="0"/>
              <a:t>万円（維持管理・運営企業負担）</a:t>
            </a:r>
            <a:endParaRPr lang="en-US" altLang="ja-JP" dirty="0"/>
          </a:p>
          <a:p>
            <a:pPr lvl="2"/>
            <a:r>
              <a:rPr lang="ja-JP" altLang="en-US" dirty="0"/>
              <a:t>　　　　　　　　　　（たとえば清掃：</a:t>
            </a:r>
            <a:r>
              <a:rPr lang="en-US" altLang="ja-JP" dirty="0"/>
              <a:t>3000</a:t>
            </a:r>
            <a:r>
              <a:rPr lang="ja-JP" altLang="en-US" dirty="0"/>
              <a:t>万なら</a:t>
            </a:r>
            <a:r>
              <a:rPr lang="en-US" altLang="ja-JP" dirty="0"/>
              <a:t>10</a:t>
            </a:r>
            <a:r>
              <a:rPr lang="ja-JP" altLang="en-US" dirty="0"/>
              <a:t>万</a:t>
            </a:r>
            <a:r>
              <a:rPr lang="en-US" altLang="ja-JP" dirty="0"/>
              <a:t>5</a:t>
            </a:r>
            <a:r>
              <a:rPr lang="ja-JP" altLang="en-US" dirty="0"/>
              <a:t>千円負担）</a:t>
            </a:r>
            <a:endParaRPr lang="en-US" altLang="ja-JP" dirty="0"/>
          </a:p>
          <a:p>
            <a:pPr lvl="2"/>
            <a:r>
              <a:rPr lang="ja-JP" altLang="en-US" dirty="0"/>
              <a:t>初期には正確な数字がわからないので、想定して負担。提案提出前に金額が確定したら清算。</a:t>
            </a:r>
            <a:endParaRPr lang="en-US" altLang="ja-JP" dirty="0"/>
          </a:p>
          <a:p>
            <a:pPr lvl="2"/>
            <a:r>
              <a:rPr lang="ja-JP" altLang="en-US" dirty="0"/>
              <a:t>　　　　　　　　　　（たとえば、清掃</a:t>
            </a:r>
            <a:r>
              <a:rPr lang="en-US" altLang="ja-JP" dirty="0"/>
              <a:t>2700</a:t>
            </a:r>
            <a:r>
              <a:rPr lang="ja-JP" altLang="en-US" dirty="0"/>
              <a:t>万になったら、</a:t>
            </a:r>
            <a:r>
              <a:rPr lang="en-US" altLang="ja-JP" dirty="0"/>
              <a:t>1</a:t>
            </a:r>
            <a:r>
              <a:rPr lang="ja-JP" altLang="en-US" dirty="0"/>
              <a:t>万</a:t>
            </a:r>
            <a:r>
              <a:rPr lang="en-US" altLang="ja-JP" dirty="0"/>
              <a:t>500</a:t>
            </a:r>
            <a:r>
              <a:rPr lang="ja-JP" altLang="en-US" dirty="0"/>
              <a:t>円返す。）</a:t>
            </a:r>
            <a:endParaRPr lang="en-US" altLang="ja-JP" dirty="0"/>
          </a:p>
          <a:p>
            <a:pPr lvl="2"/>
            <a:r>
              <a:rPr lang="en-US" altLang="ja-JP" dirty="0"/>
              <a:t>	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98C1015-9714-44F8-96B1-3F0C7372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356A9AC-D114-4AA4-8E8B-957D1CCD9F19}"/>
              </a:ext>
            </a:extLst>
          </p:cNvPr>
          <p:cNvSpPr/>
          <p:nvPr/>
        </p:nvSpPr>
        <p:spPr>
          <a:xfrm>
            <a:off x="1490996" y="6109590"/>
            <a:ext cx="9749717" cy="5492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このような負担があることを理解の上、チームに加わっていただく。</a:t>
            </a:r>
            <a:endParaRPr lang="en-US" altLang="ja-JP" dirty="0"/>
          </a:p>
          <a:p>
            <a:pPr algn="ctr"/>
            <a:r>
              <a:rPr kumimoji="1" lang="ja-JP" altLang="en-US" dirty="0"/>
              <a:t>そのかわり、勝った場合は、</a:t>
            </a:r>
            <a:r>
              <a:rPr kumimoji="1" lang="en-US" altLang="ja-JP" dirty="0"/>
              <a:t>2700</a:t>
            </a:r>
            <a:r>
              <a:rPr kumimoji="1" lang="ja-JP" altLang="en-US" dirty="0"/>
              <a:t>万で清掃の仕事がはいる。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C5E40A0-4A0B-4CFA-8FCB-C367D96AF857}"/>
              </a:ext>
            </a:extLst>
          </p:cNvPr>
          <p:cNvSpPr/>
          <p:nvPr/>
        </p:nvSpPr>
        <p:spPr>
          <a:xfrm>
            <a:off x="7746191" y="792091"/>
            <a:ext cx="3607609" cy="16890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納得したら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企業間協定に明記していく。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必ず変更が出るので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企業間協定書は何度かの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改定がでてくる。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メンバー変更・金額変更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スキームの変更など</a:t>
            </a:r>
          </a:p>
        </p:txBody>
      </p:sp>
    </p:spTree>
    <p:extLst>
      <p:ext uri="{BB962C8B-B14F-4D97-AF65-F5344CB8AC3E}">
        <p14:creationId xmlns:p14="http://schemas.microsoft.com/office/powerpoint/2010/main" val="35594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782"/>
            <a:ext cx="10515600" cy="3467978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②　チームメンバー教育</a:t>
            </a:r>
            <a:br>
              <a:rPr lang="en-US" altLang="ja-JP" sz="4000" dirty="0">
                <a:solidFill>
                  <a:srgbClr val="000000"/>
                </a:solidFill>
              </a:rPr>
            </a:b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en-US" altLang="ja-JP" sz="4000" dirty="0">
                <a:solidFill>
                  <a:srgbClr val="000000"/>
                </a:solidFill>
              </a:rPr>
              <a:t>	</a:t>
            </a:r>
            <a:r>
              <a:rPr lang="ja-JP" altLang="en-US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はじめて</a:t>
            </a:r>
            <a:r>
              <a:rPr lang="en-US" altLang="ja-JP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PFI</a:t>
            </a:r>
            <a:r>
              <a:rPr lang="ja-JP" altLang="en-US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コンソ</a:t>
            </a:r>
            <a:r>
              <a:rPr lang="en-US" altLang="ja-JP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―</a:t>
            </a:r>
            <a:r>
              <a:rPr lang="ja-JP" altLang="en-US" sz="2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シャムに参加するメンバーさんもいる</a:t>
            </a:r>
            <a:endParaRPr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136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A13AF-4EDF-44CE-9968-AF08174F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40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初めての企業さんの症状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4995A-1780-4938-A5EE-153418EB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22" y="1112423"/>
            <a:ext cx="11368846" cy="4135185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自社が分担する業務に関し</a:t>
            </a:r>
            <a:endParaRPr kumimoji="1" lang="en-US" altLang="ja-JP" dirty="0"/>
          </a:p>
          <a:p>
            <a:pPr lvl="1"/>
            <a:r>
              <a:rPr lang="ja-JP" altLang="en-US" dirty="0"/>
              <a:t>相手チームに勝てるアイデアやこれは！といえる提案が必要！がわかっていない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ja-JP" altLang="en-US" dirty="0"/>
              <a:t>基本設計とか、きちんと詰まった計画になってない状態で見積！がわかっていない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オーバーランしたら、あとで増額もある。と、勝手に思っている。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自分から考えていろいろ決めていかなくてはならない！がわかっていない。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待っていると、誰かが決めて指示を出してくれる。と勝手に思っている。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実力をチームメンバーが認めてくれないと、次はもちろんないが、今回も見限られるので、しっかりチーム内でパフォーマンスする必要がある。ことをわかってない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C4BFE9-83E9-46FD-B4A8-8D997F44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AF818DE-E640-4EFD-BB4D-BD65365C6CC1}"/>
              </a:ext>
            </a:extLst>
          </p:cNvPr>
          <p:cNvSpPr/>
          <p:nvPr/>
        </p:nvSpPr>
        <p:spPr>
          <a:xfrm>
            <a:off x="1243468" y="5439806"/>
            <a:ext cx="9979773" cy="8678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なので</a:t>
            </a:r>
            <a:endParaRPr kumimoji="1" lang="en-US" altLang="ja-JP" dirty="0"/>
          </a:p>
          <a:p>
            <a:pPr algn="ctr"/>
            <a:r>
              <a:rPr lang="ja-JP" altLang="en-US" dirty="0"/>
              <a:t>初期のうちに</a:t>
            </a:r>
            <a:r>
              <a:rPr lang="en-US" altLang="ja-JP" dirty="0"/>
              <a:t>PFI</a:t>
            </a:r>
            <a:r>
              <a:rPr lang="ja-JP" altLang="en-US" dirty="0"/>
              <a:t>事業とは、コンソ</a:t>
            </a:r>
            <a:r>
              <a:rPr lang="en-US" altLang="ja-JP" dirty="0"/>
              <a:t>―</a:t>
            </a:r>
            <a:r>
              <a:rPr lang="ja-JP" altLang="en-US" dirty="0"/>
              <a:t>シャムに参加するとは、とか</a:t>
            </a:r>
            <a:endParaRPr lang="en-US" altLang="ja-JP" dirty="0"/>
          </a:p>
          <a:p>
            <a:pPr algn="ctr"/>
            <a:r>
              <a:rPr kumimoji="1" lang="ja-JP" altLang="en-US" dirty="0"/>
              <a:t>しっかり教育を並行して行うと、コンソ</a:t>
            </a:r>
            <a:r>
              <a:rPr kumimoji="1" lang="en-US" altLang="ja-JP" dirty="0"/>
              <a:t>―</a:t>
            </a:r>
            <a:r>
              <a:rPr kumimoji="1" lang="ja-JP" altLang="en-US" dirty="0"/>
              <a:t>シャム運営がスムースに進むことが多い。</a:t>
            </a:r>
          </a:p>
        </p:txBody>
      </p:sp>
    </p:spTree>
    <p:extLst>
      <p:ext uri="{BB962C8B-B14F-4D97-AF65-F5344CB8AC3E}">
        <p14:creationId xmlns:p14="http://schemas.microsoft.com/office/powerpoint/2010/main" val="26213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2" y="499621"/>
            <a:ext cx="11775423" cy="600558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B907E-5A63-4961-AE7E-37CE0382AD68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049326D-F8EB-49C6-88E0-D7150E5338B8}"/>
              </a:ext>
            </a:extLst>
          </p:cNvPr>
          <p:cNvSpPr/>
          <p:nvPr/>
        </p:nvSpPr>
        <p:spPr>
          <a:xfrm>
            <a:off x="146115" y="94540"/>
            <a:ext cx="2540523" cy="810161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平成</a:t>
            </a:r>
            <a:r>
              <a:rPr kumimoji="1" lang="en-US" altLang="ja-JP" dirty="0"/>
              <a:t>25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6</a:t>
            </a:r>
            <a:r>
              <a:rPr kumimoji="1" lang="ja-JP" altLang="en-US" dirty="0"/>
              <a:t>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甘利大臣発表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C991D138-3197-4EA5-9B5E-36DDFE2B3208}"/>
              </a:ext>
            </a:extLst>
          </p:cNvPr>
          <p:cNvSpPr/>
          <p:nvPr/>
        </p:nvSpPr>
        <p:spPr>
          <a:xfrm>
            <a:off x="9059549" y="275684"/>
            <a:ext cx="2939992" cy="667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これが基本</a:t>
            </a:r>
          </a:p>
        </p:txBody>
      </p:sp>
    </p:spTree>
    <p:extLst>
      <p:ext uri="{BB962C8B-B14F-4D97-AF65-F5344CB8AC3E}">
        <p14:creationId xmlns:p14="http://schemas.microsoft.com/office/powerpoint/2010/main" val="325667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5D9215FD-AC25-42A7-A8D3-3A29090E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595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ja-JP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なので</a:t>
            </a:r>
            <a:endParaRPr lang="ja-JP" alt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CEB9C22-2CD0-4DBA-BC46-7A7350EA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29" y="1570366"/>
            <a:ext cx="11185451" cy="435133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/>
              <a:t>メンバーの中の、初めての人だけでも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（経験がある会社でもコンソ</a:t>
            </a:r>
            <a:r>
              <a:rPr lang="en-US" altLang="ja-JP" dirty="0"/>
              <a:t>―</a:t>
            </a:r>
            <a:r>
              <a:rPr lang="ja-JP" altLang="en-US" dirty="0"/>
              <a:t>シャム会議に来てる人が初めてのことも）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集まって勉強会をしましょう。</a:t>
            </a:r>
            <a:endParaRPr lang="en-US" altLang="ja-JP" dirty="0"/>
          </a:p>
          <a:p>
            <a:pPr lvl="2"/>
            <a:r>
              <a:rPr lang="en-US" altLang="ja-JP" dirty="0"/>
              <a:t>PFI</a:t>
            </a:r>
            <a:r>
              <a:rPr lang="ja-JP" altLang="en-US" dirty="0"/>
              <a:t>コンソ</a:t>
            </a:r>
            <a:r>
              <a:rPr lang="en-US" altLang="ja-JP" dirty="0"/>
              <a:t>―</a:t>
            </a:r>
            <a:r>
              <a:rPr lang="ja-JP" altLang="en-US" dirty="0"/>
              <a:t>シャムの特徴や貴社にやってもらいたいこと</a:t>
            </a:r>
            <a:endParaRPr lang="en-US" altLang="ja-JP" dirty="0"/>
          </a:p>
          <a:p>
            <a:pPr lvl="2"/>
            <a:r>
              <a:rPr lang="ja-JP" altLang="en-US" dirty="0"/>
              <a:t>同種の先行事例の提案書のひながたの紹介</a:t>
            </a:r>
            <a:endParaRPr lang="en-US" altLang="ja-JP" dirty="0"/>
          </a:p>
          <a:p>
            <a:pPr lvl="3"/>
            <a:r>
              <a:rPr lang="ja-JP" altLang="en-US" dirty="0"/>
              <a:t>貴社の分担領域では、こんな提案が評価されていますよ！</a:t>
            </a:r>
            <a:endParaRPr lang="en-US" altLang="ja-JP" dirty="0"/>
          </a:p>
          <a:p>
            <a:pPr lvl="2"/>
            <a:r>
              <a:rPr lang="ja-JP" altLang="en-US" dirty="0"/>
              <a:t>今回の</a:t>
            </a:r>
            <a:r>
              <a:rPr lang="en-US" altLang="ja-JP" dirty="0"/>
              <a:t>PFI</a:t>
            </a:r>
            <a:r>
              <a:rPr lang="ja-JP" altLang="en-US" dirty="0"/>
              <a:t>事業の目的や行政の望んでいることの解説</a:t>
            </a:r>
            <a:endParaRPr lang="en-US" altLang="ja-JP" dirty="0"/>
          </a:p>
          <a:p>
            <a:pPr lvl="2"/>
            <a:r>
              <a:rPr lang="ja-JP" altLang="en-US" dirty="0"/>
              <a:t>これから、提案提出までに、そして落札した後にやっていくこと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ついでに懇親会をして（コロナでやりにくくなってますが。。。）</a:t>
            </a:r>
            <a:endParaRPr lang="en-US" altLang="ja-JP" dirty="0"/>
          </a:p>
          <a:p>
            <a:pPr lvl="2"/>
            <a:r>
              <a:rPr lang="ja-JP" altLang="en-US" dirty="0"/>
              <a:t>仲良くなりましょう。（次の時、電話</a:t>
            </a:r>
            <a:r>
              <a:rPr lang="en-US" altLang="ja-JP" dirty="0"/>
              <a:t>1</a:t>
            </a:r>
            <a:r>
              <a:rPr lang="ja-JP" altLang="en-US" dirty="0"/>
              <a:t>本で駆けつけてくれる関係を！）</a:t>
            </a:r>
            <a:endParaRPr lang="en-US" altLang="ja-JP" dirty="0"/>
          </a:p>
          <a:p>
            <a:pPr lvl="2"/>
            <a:r>
              <a:rPr lang="ja-JP" altLang="en-US" dirty="0"/>
              <a:t>相手の人となり、本音のところを聞き出しましょう。</a:t>
            </a:r>
            <a:endParaRPr lang="en-US" altLang="ja-JP" dirty="0"/>
          </a:p>
          <a:p>
            <a:pPr lvl="2"/>
            <a:r>
              <a:rPr lang="ja-JP" altLang="en-US" dirty="0"/>
              <a:t>情報交換をしましょう。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3560DF-71DF-464D-A44D-F26FBCD2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416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④　分科会設定と分科会長</a:t>
            </a:r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16F200-4A80-4F56-8F60-49A11888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972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365125"/>
            <a:ext cx="9189720" cy="991235"/>
          </a:xfrm>
        </p:spPr>
        <p:txBody>
          <a:bodyPr/>
          <a:lstStyle/>
          <a:p>
            <a:r>
              <a:rPr lang="ja-JP" altLang="en-US" dirty="0"/>
              <a:t>　　まず、事業のラフ分析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8FA4E22-28F8-4980-BDD1-7522AD94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577871"/>
            <a:ext cx="10652760" cy="4915004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C3C5DDE-BE07-43E0-8721-26F214C6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30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3BF54123-0FAB-4FC0-A8F2-0D3E552D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提案策定時コンソーシャム組織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81FEB1-CE66-4EE2-9B9E-825858875DCC}"/>
              </a:ext>
            </a:extLst>
          </p:cNvPr>
          <p:cNvSpPr/>
          <p:nvPr/>
        </p:nvSpPr>
        <p:spPr>
          <a:xfrm>
            <a:off x="4727574" y="1051719"/>
            <a:ext cx="3024947" cy="7770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プロジェクトリーダー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委託（誰から）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0B998E-8A4C-4372-BA18-D2D7AB310A3F}"/>
              </a:ext>
            </a:extLst>
          </p:cNvPr>
          <p:cNvSpPr/>
          <p:nvPr/>
        </p:nvSpPr>
        <p:spPr>
          <a:xfrm>
            <a:off x="1774825" y="1074738"/>
            <a:ext cx="1828800" cy="698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代表企業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Ａ社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5D497D9-F7E3-4112-9475-A5CBF1DC635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3603625" y="1423988"/>
            <a:ext cx="1123949" cy="16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A26A647-4126-4BE9-BC9E-525F5733E99B}"/>
              </a:ext>
            </a:extLst>
          </p:cNvPr>
          <p:cNvSpPr/>
          <p:nvPr/>
        </p:nvSpPr>
        <p:spPr>
          <a:xfrm>
            <a:off x="733647" y="3671888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情報分析分科会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Ｄ建設がリーダー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地元情報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審査員情報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敵対企業情報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先行事例収集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先行落札金額収集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その他データ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258805-2594-4794-8912-6B34DC649AF7}"/>
              </a:ext>
            </a:extLst>
          </p:cNvPr>
          <p:cNvSpPr/>
          <p:nvPr/>
        </p:nvSpPr>
        <p:spPr>
          <a:xfrm>
            <a:off x="3434244" y="3671888"/>
            <a:ext cx="2314575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設計建設分科会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Ｂ設計がサブ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提案設計コンセプト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配置図・概略図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設計見積もり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32388D-BA6C-47A0-85EC-304348F0584E}"/>
              </a:ext>
            </a:extLst>
          </p:cNvPr>
          <p:cNvSpPr/>
          <p:nvPr/>
        </p:nvSpPr>
        <p:spPr>
          <a:xfrm>
            <a:off x="6240047" y="3671888"/>
            <a:ext cx="2933519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維持管理・運営分科会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Ｅビル管がリーダー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Ｆ企画がサブ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維持・運営コンセプト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体制・提案コンセプト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2804E5-7D82-44B3-BEBA-7BB093467921}"/>
              </a:ext>
            </a:extLst>
          </p:cNvPr>
          <p:cNvSpPr/>
          <p:nvPr/>
        </p:nvSpPr>
        <p:spPr>
          <a:xfrm>
            <a:off x="3473087" y="2230438"/>
            <a:ext cx="5543550" cy="866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全体会議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誰が出るか？設定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分科会長と分科会長の指示した人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13A311-7865-40C1-80EF-48740ED4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43</a:t>
            </a:fld>
            <a:endParaRPr lang="ja-JP" altLang="en-US" noProof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FD22AFB3-055D-41FB-8080-5570D9C8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</a:blip>
          <a:srcRect t="7704" b="459"/>
          <a:stretch/>
        </p:blipFill>
        <p:spPr>
          <a:xfrm rot="10800000">
            <a:off x="8488273" y="246698"/>
            <a:ext cx="3223260" cy="181308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658C21C-44F0-41C5-8F32-D844C7C575D5}"/>
              </a:ext>
            </a:extLst>
          </p:cNvPr>
          <p:cNvSpPr/>
          <p:nvPr/>
        </p:nvSpPr>
        <p:spPr>
          <a:xfrm>
            <a:off x="9664794" y="3654424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独立採算事業分科会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G</a:t>
            </a: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デベ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独立採算事業企画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テナント誘致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設計・建設企業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資金調達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リート設定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採算計算チェック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8E8EA9E-85DA-4B12-BC1B-DF1A6C308051}"/>
              </a:ext>
            </a:extLst>
          </p:cNvPr>
          <p:cNvSpPr/>
          <p:nvPr/>
        </p:nvSpPr>
        <p:spPr>
          <a:xfrm>
            <a:off x="8488273" y="1089384"/>
            <a:ext cx="2495107" cy="70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スポンサー</a:t>
            </a:r>
            <a:endParaRPr kumimoji="1" lang="en-US" altLang="ja-JP" dirty="0"/>
          </a:p>
          <a:p>
            <a:pPr algn="ctr"/>
            <a:r>
              <a:rPr lang="ja-JP" altLang="en-US" dirty="0"/>
              <a:t>コンソチーム</a:t>
            </a:r>
            <a:r>
              <a:rPr lang="en-US" altLang="ja-JP" dirty="0"/>
              <a:t>G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5469C67D-8CDE-4137-BB83-DC3A497ED888}"/>
              </a:ext>
            </a:extLst>
          </p:cNvPr>
          <p:cNvCxnSpPr>
            <a:cxnSpLocks/>
            <a:stCxn id="8" idx="1"/>
            <a:endCxn id="3" idx="3"/>
          </p:cNvCxnSpPr>
          <p:nvPr/>
        </p:nvCxnSpPr>
        <p:spPr>
          <a:xfrm flipH="1">
            <a:off x="7752521" y="1440259"/>
            <a:ext cx="73575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772EE31-D324-499F-8F90-F23765808DBA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>
            <a:off x="6240048" y="1828800"/>
            <a:ext cx="4814" cy="4016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64BBD9-DB58-4DD5-86E9-D89C541617F1}"/>
              </a:ext>
            </a:extLst>
          </p:cNvPr>
          <p:cNvSpPr txBox="1"/>
          <p:nvPr/>
        </p:nvSpPr>
        <p:spPr>
          <a:xfrm>
            <a:off x="6372447" y="1828800"/>
            <a:ext cx="235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会議主宰・主導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D59E6A3-4EB3-49FA-931E-CBE1685C0115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6244862" y="3097213"/>
            <a:ext cx="4577220" cy="5572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35AE766-9CB2-44C0-976B-170A1A1B8A41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244862" y="3097213"/>
            <a:ext cx="1461945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7921844-F16D-485D-88C1-B987E1149892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flipH="1">
            <a:off x="4591532" y="3097213"/>
            <a:ext cx="1653330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F49EA7B-CF3E-4AF6-89FB-92EF2B55AE00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1890935" y="3097213"/>
            <a:ext cx="4353927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E995951-2FCC-4501-9774-B88BD4220B12}"/>
              </a:ext>
            </a:extLst>
          </p:cNvPr>
          <p:cNvSpPr/>
          <p:nvPr/>
        </p:nvSpPr>
        <p:spPr>
          <a:xfrm>
            <a:off x="311888" y="1701209"/>
            <a:ext cx="3024947" cy="1953215"/>
          </a:xfrm>
          <a:prstGeom prst="rect">
            <a:avLst/>
          </a:prstGeom>
          <a:solidFill>
            <a:srgbClr val="CCFF99">
              <a:alpha val="49804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メンバー各社が</a:t>
            </a:r>
            <a:endParaRPr kumimoji="1" lang="en-US" altLang="ja-JP" dirty="0"/>
          </a:p>
          <a:p>
            <a:pPr algn="ctr"/>
            <a:r>
              <a:rPr lang="ja-JP" altLang="en-US" dirty="0"/>
              <a:t>お客様にならないように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責任を持たせる</a:t>
            </a:r>
            <a:endParaRPr lang="en-US" altLang="ja-JP" dirty="0"/>
          </a:p>
          <a:p>
            <a:pPr algn="ctr"/>
            <a:r>
              <a:rPr kumimoji="1" lang="ja-JP" altLang="en-US" dirty="0"/>
              <a:t>当事者意識の醸成</a:t>
            </a:r>
            <a:endParaRPr kumimoji="1" lang="en-US" altLang="ja-JP" dirty="0"/>
          </a:p>
          <a:p>
            <a:pPr algn="ctr"/>
            <a:r>
              <a:rPr lang="ja-JP" altLang="en-US" dirty="0"/>
              <a:t>活動によりレベルアップ</a:t>
            </a:r>
            <a:endParaRPr lang="en-US" altLang="ja-JP" dirty="0"/>
          </a:p>
          <a:p>
            <a:pPr algn="ctr"/>
            <a:r>
              <a:rPr kumimoji="1" lang="ja-JP" altLang="en-US" dirty="0"/>
              <a:t>プロジェクトの面白さ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7EF3124B-5431-4D3E-A1B6-26D12BBE8334}"/>
              </a:ext>
            </a:extLst>
          </p:cNvPr>
          <p:cNvSpPr/>
          <p:nvPr/>
        </p:nvSpPr>
        <p:spPr>
          <a:xfrm>
            <a:off x="8818157" y="1982916"/>
            <a:ext cx="3223260" cy="1438828"/>
          </a:xfrm>
          <a:prstGeom prst="ellipse">
            <a:avLst/>
          </a:prstGeom>
          <a:solidFill>
            <a:srgbClr val="CCFF99">
              <a:alpha val="4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分科会長を人選</a:t>
            </a:r>
            <a:endParaRPr kumimoji="1" lang="en-US" altLang="ja-JP" dirty="0"/>
          </a:p>
          <a:p>
            <a:pPr algn="ctr"/>
            <a:r>
              <a:rPr lang="ja-JP" altLang="en-US" dirty="0"/>
              <a:t>任命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841" y="3329378"/>
            <a:ext cx="10916093" cy="23129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⑥各企業への業務指示と説明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ja-JP" sz="3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初めての企業や初めての担当者への対応　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DF628D7-B5A0-4542-BE16-83493DC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060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　　      　</a:t>
            </a:r>
            <a:r>
              <a:rPr lang="ja-JP" altLang="en-US" sz="3200" b="1" dirty="0"/>
              <a:t>初めて　は　張り切る！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515600" cy="497816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必要な作業、必要な思考への集中</a:t>
            </a:r>
            <a:endParaRPr lang="en-US" altLang="ja-JP" dirty="0"/>
          </a:p>
          <a:p>
            <a:pPr lvl="1"/>
            <a:r>
              <a:rPr lang="ja-JP" altLang="en-US" dirty="0"/>
              <a:t>張り切って空回り</a:t>
            </a:r>
            <a:endParaRPr lang="en-US" altLang="ja-JP" dirty="0"/>
          </a:p>
          <a:p>
            <a:pPr lvl="2"/>
            <a:r>
              <a:rPr lang="ja-JP" altLang="en-US" dirty="0"/>
              <a:t>現状の情報・データで、その仕事しても効果がでない。でも、熱中してる！！</a:t>
            </a:r>
            <a:endParaRPr lang="en-US" altLang="ja-JP" dirty="0"/>
          </a:p>
          <a:p>
            <a:pPr lvl="2"/>
            <a:r>
              <a:rPr lang="ja-JP" altLang="en-US" dirty="0"/>
              <a:t>他社の方とダブルワークになってる。その分、担当の仕事おろそかに！！</a:t>
            </a:r>
            <a:endParaRPr lang="en-US" altLang="ja-JP" dirty="0"/>
          </a:p>
          <a:p>
            <a:pPr lvl="1"/>
            <a:r>
              <a:rPr lang="ja-JP" altLang="en-US" dirty="0"/>
              <a:t>前の章で述べたスケジュールと納期、分担（分科会　その他）に集中</a:t>
            </a:r>
            <a:endParaRPr lang="en-US" altLang="ja-JP" dirty="0"/>
          </a:p>
          <a:p>
            <a:pPr lvl="1"/>
            <a:r>
              <a:rPr lang="ja-JP" altLang="en-US" dirty="0"/>
              <a:t>他の人の仕事が気になったり、何か言いたくなったら</a:t>
            </a:r>
            <a:endParaRPr lang="en-US" altLang="ja-JP" dirty="0"/>
          </a:p>
          <a:p>
            <a:pPr lvl="2"/>
            <a:r>
              <a:rPr lang="ja-JP" altLang="en-US" dirty="0"/>
              <a:t>様々な経験で、自社の分担でない項目に知見があることはよくあることなので、</a:t>
            </a:r>
            <a:endParaRPr lang="en-US" altLang="ja-JP" dirty="0"/>
          </a:p>
          <a:p>
            <a:pPr lvl="3"/>
            <a:r>
              <a:rPr lang="ja-JP" altLang="en-US" dirty="0"/>
              <a:t>コメント、提言、アイデア、活動は大歓迎なので、止めてはいけません。</a:t>
            </a:r>
            <a:endParaRPr lang="en-US" altLang="ja-JP" dirty="0"/>
          </a:p>
          <a:p>
            <a:pPr lvl="3"/>
            <a:r>
              <a:rPr lang="ja-JP" altLang="en-US" dirty="0"/>
              <a:t>必ず、文書、メモ、などで、プロジェクトリーダー、分科会長、分担担当者に提出、</a:t>
            </a:r>
            <a:endParaRPr lang="en-US" altLang="ja-JP" dirty="0"/>
          </a:p>
          <a:p>
            <a:pPr lvl="3"/>
            <a:r>
              <a:rPr lang="ja-JP" altLang="en-US" dirty="0"/>
              <a:t>チームメンバー全員で共有できるように、コンテンツメモ、提言メモにまとめる。</a:t>
            </a:r>
            <a:endParaRPr lang="en-US" altLang="ja-JP" dirty="0"/>
          </a:p>
          <a:p>
            <a:r>
              <a:rPr lang="ja-JP" altLang="en-US" dirty="0"/>
              <a:t>無駄なときに無駄な動きをすることのデメリット</a:t>
            </a:r>
            <a:endParaRPr lang="en-US" altLang="ja-JP" dirty="0"/>
          </a:p>
          <a:p>
            <a:pPr lvl="1"/>
            <a:r>
              <a:rPr lang="ja-JP" altLang="en-US" dirty="0"/>
              <a:t>その労力は有効な活動・作業に集中</a:t>
            </a:r>
            <a:endParaRPr lang="en-US" altLang="ja-JP" dirty="0"/>
          </a:p>
          <a:p>
            <a:pPr lvl="1"/>
            <a:r>
              <a:rPr lang="ja-JP" altLang="en-US" dirty="0"/>
              <a:t>会いに行ったりした相手の方が、こちらの実力を見切ってしまう</a:t>
            </a:r>
            <a:endParaRPr lang="en-US" altLang="ja-JP" dirty="0"/>
          </a:p>
          <a:p>
            <a:pPr lvl="2"/>
            <a:r>
              <a:rPr lang="ja-JP" altLang="en-US" dirty="0"/>
              <a:t>役所の担当者、金融機関、リクルート相手先</a:t>
            </a:r>
            <a:endParaRPr lang="en-US" altLang="ja-JP" dirty="0"/>
          </a:p>
          <a:p>
            <a:pPr lvl="2"/>
            <a:r>
              <a:rPr lang="ja-JP" altLang="en-US" dirty="0"/>
              <a:t>わかってないチームだな！とか、ピンボケなどと思われたら！</a:t>
            </a:r>
            <a:r>
              <a:rPr lang="en-US" altLang="ja-JP" dirty="0"/>
              <a:t>		</a:t>
            </a:r>
            <a:endParaRPr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883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　　      　　プロマネの対応１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515600" cy="4978162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張り切っているのはいいことなので、とがめない。</a:t>
            </a:r>
            <a:endParaRPr lang="en-US" altLang="ja-JP" dirty="0"/>
          </a:p>
          <a:p>
            <a:r>
              <a:rPr lang="ja-JP" altLang="en-US" dirty="0"/>
              <a:t>そうしたこと（無駄な、逆に咎めになること）をやりそうなら</a:t>
            </a:r>
            <a:endParaRPr lang="en-US" altLang="ja-JP" dirty="0"/>
          </a:p>
          <a:p>
            <a:endParaRPr lang="en-US" altLang="ja-JP" dirty="0"/>
          </a:p>
          <a:p>
            <a:pPr lvl="1"/>
            <a:r>
              <a:rPr lang="ja-JP" altLang="en-US" dirty="0"/>
              <a:t>スケジュール表に従って</a:t>
            </a:r>
            <a:endParaRPr lang="en-US" altLang="ja-JP" dirty="0"/>
          </a:p>
          <a:p>
            <a:pPr lvl="2"/>
            <a:r>
              <a:rPr lang="ja-JP" altLang="en-US" dirty="0"/>
              <a:t>今、やってほしいこと、「たとえば、明後日までにこれが欲しい」指示を出す。</a:t>
            </a:r>
            <a:endParaRPr lang="en-US" altLang="ja-JP" dirty="0"/>
          </a:p>
          <a:p>
            <a:pPr lvl="2"/>
            <a:r>
              <a:rPr lang="ja-JP" altLang="en-US" dirty="0"/>
              <a:t>無駄な動き、無駄な作業に使う時間をさりげなく奪っていく。</a:t>
            </a:r>
            <a:endParaRPr lang="en-US" altLang="ja-JP" dirty="0"/>
          </a:p>
          <a:p>
            <a:pPr marL="914400" lvl="2" indent="0">
              <a:buNone/>
            </a:pPr>
            <a:endParaRPr lang="en-US" altLang="ja-JP" dirty="0"/>
          </a:p>
          <a:p>
            <a:pPr lvl="1"/>
            <a:r>
              <a:rPr lang="ja-JP" altLang="en-US" dirty="0"/>
              <a:t>それをやるには</a:t>
            </a:r>
            <a:endParaRPr lang="en-US" altLang="ja-JP" dirty="0"/>
          </a:p>
          <a:p>
            <a:pPr lvl="2"/>
            <a:r>
              <a:rPr lang="ja-JP" altLang="en-US" dirty="0"/>
              <a:t>我がチームの意思決定が必要なので、至急検討・決定しましょう。</a:t>
            </a:r>
            <a:endParaRPr lang="en-US" altLang="ja-JP" dirty="0"/>
          </a:p>
          <a:p>
            <a:pPr lvl="2"/>
            <a:r>
              <a:rPr lang="ja-JP" altLang="en-US" dirty="0"/>
              <a:t>とか</a:t>
            </a:r>
            <a:endParaRPr lang="en-US" altLang="ja-JP" dirty="0"/>
          </a:p>
          <a:p>
            <a:pPr lvl="2"/>
            <a:r>
              <a:rPr lang="ja-JP" altLang="en-US" dirty="0"/>
              <a:t>このデータがないと、相手に話せないので、至急データ集めをしましょう。</a:t>
            </a:r>
            <a:endParaRPr lang="en-US" altLang="ja-JP" dirty="0"/>
          </a:p>
          <a:p>
            <a:pPr lvl="2"/>
            <a:r>
              <a:rPr lang="ja-JP" altLang="en-US" dirty="0"/>
              <a:t>とか</a:t>
            </a:r>
            <a:endParaRPr lang="en-US" altLang="ja-JP" dirty="0"/>
          </a:p>
          <a:p>
            <a:pPr lvl="2"/>
            <a:r>
              <a:rPr lang="ja-JP" altLang="en-US" dirty="0"/>
              <a:t>準備活動に入るように、指示して、必要な作業にかかるよう指示をだす。</a:t>
            </a:r>
            <a:r>
              <a:rPr lang="en-US" altLang="ja-JP" dirty="0"/>
              <a:t>	</a:t>
            </a:r>
            <a:endParaRPr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5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77" y="528155"/>
            <a:ext cx="10515600" cy="868252"/>
          </a:xfrm>
        </p:spPr>
        <p:txBody>
          <a:bodyPr>
            <a:normAutofit/>
          </a:bodyPr>
          <a:lstStyle/>
          <a:p>
            <a:r>
              <a:rPr lang="ja-JP" altLang="en-US" dirty="0"/>
              <a:t>　　      　　プロマネの対応２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31" y="1396407"/>
            <a:ext cx="10515600" cy="497816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行動の原則はスケジュール表と組織図・目論見書なので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①　スケジュール表　は　どうなってたっけ！　　　　　　　　とか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②　組織図やチーム分担表では　誰がとりまとめるんだっけ！　とか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③　目論見表　抜粋　してどこまで話すか決めようか？　　　　とか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常に、それを、思い出すように　誘導しつつ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全体で確認しつつ、進めていく、ことに　引き戻す。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sz="3000" b="1" dirty="0"/>
              <a:t>逆に、慣れた企業がチームにいるときは</a:t>
            </a:r>
            <a:endParaRPr lang="en-US" altLang="ja-JP" sz="3000" b="1" dirty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勝手に動くことが、全体の障りにならない限り　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「ありがとうございます。助かります。」で障りになるときは、正面から、議論して止める。</a:t>
            </a:r>
            <a:r>
              <a:rPr lang="en-US" altLang="ja-JP" dirty="0"/>
              <a:t>	</a:t>
            </a:r>
            <a:endParaRPr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264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841" y="3329378"/>
            <a:ext cx="10916093" cy="2312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0000"/>
                </a:solidFill>
              </a:rPr>
              <a:t>⑦　機能分析と必要メンバー逐次追加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ja-JP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0000"/>
                </a:solidFill>
              </a:rPr>
              <a:t>プロジェクトの進行とともに、コンセプトの変化、アイデアの追加　</a:t>
            </a:r>
            <a:endParaRPr lang="en-US" altLang="ja-JP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0000"/>
                </a:solidFill>
              </a:rPr>
              <a:t>	</a:t>
            </a:r>
            <a:r>
              <a:rPr lang="ja-JP" altLang="en-US" dirty="0">
                <a:solidFill>
                  <a:srgbClr val="000000"/>
                </a:solidFill>
              </a:rPr>
              <a:t>これがないと、いい提案にならない。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DF628D7-B5A0-4542-BE16-83493DC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3342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B7293748-259F-4F92-9BFD-9F23EC195F65}"/>
              </a:ext>
            </a:extLst>
          </p:cNvPr>
          <p:cNvSpPr/>
          <p:nvPr/>
        </p:nvSpPr>
        <p:spPr>
          <a:xfrm>
            <a:off x="8022815" y="60851"/>
            <a:ext cx="4114800" cy="21431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民間のチームに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何らかの立場で参加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自社の担当する分野で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チーム提案に貢献し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チームを勝利に！！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79D7DB-6901-444C-AE57-D4905740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6" y="202730"/>
            <a:ext cx="6992496" cy="58166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kumimoji="1" lang="ja-JP" altLang="en-US" sz="2800" dirty="0"/>
              <a:t>自治体発注の段階と民間の業務の流れ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B98010D-4A35-40CB-A5A9-2E04F6A558C0}"/>
              </a:ext>
            </a:extLst>
          </p:cNvPr>
          <p:cNvCxnSpPr>
            <a:cxnSpLocks/>
          </p:cNvCxnSpPr>
          <p:nvPr/>
        </p:nvCxnSpPr>
        <p:spPr>
          <a:xfrm flipV="1">
            <a:off x="514350" y="6239483"/>
            <a:ext cx="1090612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C53336-2C18-4005-B13F-3D51B19F3E9B}"/>
              </a:ext>
            </a:extLst>
          </p:cNvPr>
          <p:cNvSpPr txBox="1"/>
          <p:nvPr/>
        </p:nvSpPr>
        <p:spPr>
          <a:xfrm>
            <a:off x="5544972" y="623948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kern="1200" dirty="0">
                <a:latin typeface="+mn-lt"/>
                <a:ea typeface="+mn-ea"/>
                <a:cs typeface="+mn-cs"/>
              </a:rPr>
              <a:t>時間の流れ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60A51645-C2AF-469C-8E27-61F014C29B6D}"/>
              </a:ext>
            </a:extLst>
          </p:cNvPr>
          <p:cNvSpPr/>
          <p:nvPr/>
        </p:nvSpPr>
        <p:spPr>
          <a:xfrm>
            <a:off x="133020" y="1324660"/>
            <a:ext cx="4419600" cy="2988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何を、どのように</a:t>
            </a:r>
            <a:endParaRPr kumimoji="1" lang="en-US" altLang="ja-JP" sz="2000" dirty="0"/>
          </a:p>
          <a:p>
            <a:pPr algn="ctr"/>
            <a:endParaRPr kumimoji="1" lang="en-US" altLang="ja-JP" sz="2800" dirty="0"/>
          </a:p>
          <a:p>
            <a:pPr algn="ctr"/>
            <a:endParaRPr kumimoji="1" lang="ja-JP" altLang="en-US" sz="2800" dirty="0"/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D4E4D698-9DC8-43DB-9A5A-2E701F68EDA2}"/>
              </a:ext>
            </a:extLst>
          </p:cNvPr>
          <p:cNvSpPr/>
          <p:nvPr/>
        </p:nvSpPr>
        <p:spPr>
          <a:xfrm>
            <a:off x="152401" y="3733810"/>
            <a:ext cx="3200398" cy="231645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民間側の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何やるらしい！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誰と組む？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自社立位置？</a:t>
            </a: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4755F30E-476D-4B5A-ADD2-1CA34EF9BD45}"/>
              </a:ext>
            </a:extLst>
          </p:cNvPr>
          <p:cNvSpPr/>
          <p:nvPr/>
        </p:nvSpPr>
        <p:spPr>
          <a:xfrm>
            <a:off x="3632199" y="2004710"/>
            <a:ext cx="3886201" cy="157290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公共側の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ある程度の見通し</a:t>
            </a:r>
          </a:p>
        </p:txBody>
      </p:sp>
      <p:sp>
        <p:nvSpPr>
          <p:cNvPr id="13" name="台形 12">
            <a:extLst>
              <a:ext uri="{FF2B5EF4-FFF2-40B4-BE49-F238E27FC236}">
                <a16:creationId xmlns:a16="http://schemas.microsoft.com/office/drawing/2014/main" id="{BCB5706B-DC50-4CC2-A2D9-36C368CB427A}"/>
              </a:ext>
            </a:extLst>
          </p:cNvPr>
          <p:cNvSpPr/>
          <p:nvPr/>
        </p:nvSpPr>
        <p:spPr>
          <a:xfrm rot="5400000">
            <a:off x="8623454" y="596109"/>
            <a:ext cx="1194741" cy="4114801"/>
          </a:xfrm>
          <a:prstGeom prst="trapezoid">
            <a:avLst>
              <a:gd name="adj" fmla="val 256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1A28FC-5BCE-4FAD-BBA7-366029FC3D42}"/>
              </a:ext>
            </a:extLst>
          </p:cNvPr>
          <p:cNvSpPr txBox="1"/>
          <p:nvPr/>
        </p:nvSpPr>
        <p:spPr>
          <a:xfrm>
            <a:off x="8281023" y="2363458"/>
            <a:ext cx="239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公共側の意図</a:t>
            </a:r>
            <a:endParaRPr kumimoji="1" lang="en-US" altLang="ja-JP" sz="1800" kern="1200" dirty="0">
              <a:latin typeface="+mn-lt"/>
              <a:ea typeface="+mn-ea"/>
              <a:cs typeface="+mn-cs"/>
            </a:endParaRPr>
          </a:p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ある程度の明確化</a:t>
            </a:r>
          </a:p>
        </p:txBody>
      </p:sp>
      <p:sp>
        <p:nvSpPr>
          <p:cNvPr id="16" name="雲 15">
            <a:extLst>
              <a:ext uri="{FF2B5EF4-FFF2-40B4-BE49-F238E27FC236}">
                <a16:creationId xmlns:a16="http://schemas.microsoft.com/office/drawing/2014/main" id="{9C325B69-5300-41A8-B881-BBD1F4AD2F58}"/>
              </a:ext>
            </a:extLst>
          </p:cNvPr>
          <p:cNvSpPr/>
          <p:nvPr/>
        </p:nvSpPr>
        <p:spPr>
          <a:xfrm>
            <a:off x="2724131" y="4142354"/>
            <a:ext cx="3200397" cy="139074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民間側の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チーム編成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必要機能想定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889B0B0-8304-4CEA-A622-DD6D2ADECA38}"/>
              </a:ext>
            </a:extLst>
          </p:cNvPr>
          <p:cNvCxnSpPr>
            <a:cxnSpLocks/>
          </p:cNvCxnSpPr>
          <p:nvPr/>
        </p:nvCxnSpPr>
        <p:spPr>
          <a:xfrm>
            <a:off x="5772150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828D2DE-EB1E-4260-8C0A-D68018BAC300}"/>
              </a:ext>
            </a:extLst>
          </p:cNvPr>
          <p:cNvSpPr txBox="1"/>
          <p:nvPr/>
        </p:nvSpPr>
        <p:spPr>
          <a:xfrm>
            <a:off x="4967287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実施方針公表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48CCD-80C1-4A40-B662-06E511BF1C78}"/>
              </a:ext>
            </a:extLst>
          </p:cNvPr>
          <p:cNvSpPr txBox="1"/>
          <p:nvPr/>
        </p:nvSpPr>
        <p:spPr>
          <a:xfrm>
            <a:off x="546972" y="3283878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基本計画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0E0BC2-7CC3-4029-94CE-901CC7CEF522}"/>
              </a:ext>
            </a:extLst>
          </p:cNvPr>
          <p:cNvSpPr txBox="1"/>
          <p:nvPr/>
        </p:nvSpPr>
        <p:spPr>
          <a:xfrm>
            <a:off x="1722503" y="3274967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可能性調査</a:t>
            </a:r>
            <a:endParaRPr kumimoji="1" lang="ja-JP" altLang="en-US" sz="18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77C0C73-7946-4677-B8D6-4695B149BC13}"/>
              </a:ext>
            </a:extLst>
          </p:cNvPr>
          <p:cNvSpPr txBox="1"/>
          <p:nvPr/>
        </p:nvSpPr>
        <p:spPr>
          <a:xfrm>
            <a:off x="538167" y="3573911"/>
            <a:ext cx="292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アドバイザーの募集・決定</a:t>
            </a:r>
            <a:endParaRPr kumimoji="1" lang="ja-JP" altLang="en-US" sz="1800" kern="1200" dirty="0">
              <a:latin typeface="+mn-lt"/>
              <a:ea typeface="+mn-ea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663CBB1-33B9-4141-B461-32EFB54A3455}"/>
              </a:ext>
            </a:extLst>
          </p:cNvPr>
          <p:cNvCxnSpPr>
            <a:cxnSpLocks/>
          </p:cNvCxnSpPr>
          <p:nvPr/>
        </p:nvCxnSpPr>
        <p:spPr>
          <a:xfrm>
            <a:off x="7286625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BACA36-891A-46AF-95C8-CEB1937455F3}"/>
              </a:ext>
            </a:extLst>
          </p:cNvPr>
          <p:cNvSpPr txBox="1"/>
          <p:nvPr/>
        </p:nvSpPr>
        <p:spPr>
          <a:xfrm>
            <a:off x="6481762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募集要項等公表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9E4B4B8-BAB7-47C6-BD49-2DB1EEA8C55E}"/>
              </a:ext>
            </a:extLst>
          </p:cNvPr>
          <p:cNvSpPr/>
          <p:nvPr/>
        </p:nvSpPr>
        <p:spPr>
          <a:xfrm>
            <a:off x="5195888" y="4185964"/>
            <a:ext cx="2190750" cy="13516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チーム確定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企業間協定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締結</a:t>
            </a:r>
          </a:p>
        </p:txBody>
      </p:sp>
      <p:sp>
        <p:nvSpPr>
          <p:cNvPr id="32" name="台形 31">
            <a:extLst>
              <a:ext uri="{FF2B5EF4-FFF2-40B4-BE49-F238E27FC236}">
                <a16:creationId xmlns:a16="http://schemas.microsoft.com/office/drawing/2014/main" id="{D6906759-E5B5-4926-80F9-92D97E3E9DF1}"/>
              </a:ext>
            </a:extLst>
          </p:cNvPr>
          <p:cNvSpPr/>
          <p:nvPr/>
        </p:nvSpPr>
        <p:spPr>
          <a:xfrm rot="5717326">
            <a:off x="9049482" y="21747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B072764-4AAB-4A56-93EA-A8CCA59877C5}"/>
              </a:ext>
            </a:extLst>
          </p:cNvPr>
          <p:cNvSpPr txBox="1"/>
          <p:nvPr/>
        </p:nvSpPr>
        <p:spPr>
          <a:xfrm>
            <a:off x="7410450" y="38920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提案価格策定</a:t>
            </a:r>
          </a:p>
        </p:txBody>
      </p:sp>
      <p:sp>
        <p:nvSpPr>
          <p:cNvPr id="37" name="台形 36">
            <a:extLst>
              <a:ext uri="{FF2B5EF4-FFF2-40B4-BE49-F238E27FC236}">
                <a16:creationId xmlns:a16="http://schemas.microsoft.com/office/drawing/2014/main" id="{029167CE-17A5-4612-9076-B3F403EF53D9}"/>
              </a:ext>
            </a:extLst>
          </p:cNvPr>
          <p:cNvSpPr/>
          <p:nvPr/>
        </p:nvSpPr>
        <p:spPr>
          <a:xfrm rot="4509531">
            <a:off x="9049482" y="28605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B573F56-B8C5-4B34-85F2-21D29DDB682B}"/>
              </a:ext>
            </a:extLst>
          </p:cNvPr>
          <p:cNvSpPr txBox="1"/>
          <p:nvPr/>
        </p:nvSpPr>
        <p:spPr>
          <a:xfrm>
            <a:off x="7369893" y="50229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提案内容策定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140B65FE-4D2A-4FB1-B554-B810031ABCF3}"/>
              </a:ext>
            </a:extLst>
          </p:cNvPr>
          <p:cNvSpPr/>
          <p:nvPr/>
        </p:nvSpPr>
        <p:spPr>
          <a:xfrm>
            <a:off x="11096624" y="3501424"/>
            <a:ext cx="807036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17F34D5-BE8F-41FA-8C9F-6C5505404130}"/>
              </a:ext>
            </a:extLst>
          </p:cNvPr>
          <p:cNvSpPr txBox="1"/>
          <p:nvPr/>
        </p:nvSpPr>
        <p:spPr>
          <a:xfrm>
            <a:off x="11246473" y="4005918"/>
            <a:ext cx="461665" cy="8905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提案書</a:t>
            </a:r>
          </a:p>
        </p:txBody>
      </p:sp>
      <p:sp>
        <p:nvSpPr>
          <p:cNvPr id="41" name="台形 40">
            <a:extLst>
              <a:ext uri="{FF2B5EF4-FFF2-40B4-BE49-F238E27FC236}">
                <a16:creationId xmlns:a16="http://schemas.microsoft.com/office/drawing/2014/main" id="{7A66A467-0FB0-481B-83CA-F150AEFFE077}"/>
              </a:ext>
            </a:extLst>
          </p:cNvPr>
          <p:cNvSpPr/>
          <p:nvPr/>
        </p:nvSpPr>
        <p:spPr>
          <a:xfrm rot="5023661">
            <a:off x="8948270" y="2681744"/>
            <a:ext cx="491141" cy="3827602"/>
          </a:xfrm>
          <a:prstGeom prst="trapezoid">
            <a:avLst>
              <a:gd name="adj" fmla="val 471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3B60EC2-B231-4649-B3DE-1AA2EDEEEBE7}"/>
              </a:ext>
            </a:extLst>
          </p:cNvPr>
          <p:cNvSpPr txBox="1"/>
          <p:nvPr/>
        </p:nvSpPr>
        <p:spPr>
          <a:xfrm>
            <a:off x="552449" y="2976562"/>
            <a:ext cx="296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マスコミ情報・自治体公表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8D01CF-075C-4E2B-8965-7AB97317E992}"/>
              </a:ext>
            </a:extLst>
          </p:cNvPr>
          <p:cNvSpPr txBox="1"/>
          <p:nvPr/>
        </p:nvSpPr>
        <p:spPr>
          <a:xfrm>
            <a:off x="7372350" y="4493158"/>
            <a:ext cx="11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融資交渉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3159BC5-43AD-4568-ADB9-06FF451AB0E4}"/>
              </a:ext>
            </a:extLst>
          </p:cNvPr>
          <p:cNvSpPr/>
          <p:nvPr/>
        </p:nvSpPr>
        <p:spPr>
          <a:xfrm>
            <a:off x="9825075" y="4056792"/>
            <a:ext cx="1016628" cy="789598"/>
          </a:xfrm>
          <a:prstGeom prst="ellipse">
            <a:avLst/>
          </a:prstGeom>
          <a:solidFill>
            <a:srgbClr val="EBD0BD">
              <a:alpha val="54118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融資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確約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07F6C86-DDB3-400B-951A-85038E43B4C0}"/>
              </a:ext>
            </a:extLst>
          </p:cNvPr>
          <p:cNvSpPr/>
          <p:nvPr/>
        </p:nvSpPr>
        <p:spPr>
          <a:xfrm>
            <a:off x="124493" y="820608"/>
            <a:ext cx="5020152" cy="630699"/>
          </a:xfrm>
          <a:prstGeom prst="ellipse">
            <a:avLst/>
          </a:prstGeom>
          <a:solidFill>
            <a:srgbClr val="5B9BD5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情報収集段階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F96180E-270D-485B-9813-48668072979D}"/>
              </a:ext>
            </a:extLst>
          </p:cNvPr>
          <p:cNvSpPr/>
          <p:nvPr/>
        </p:nvSpPr>
        <p:spPr>
          <a:xfrm>
            <a:off x="1188138" y="899829"/>
            <a:ext cx="6587173" cy="513368"/>
          </a:xfrm>
          <a:prstGeom prst="ellipse">
            <a:avLst/>
          </a:prstGeom>
          <a:solidFill>
            <a:srgbClr val="FFCC00">
              <a:alpha val="41176"/>
            </a:srgb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　　　　チーム編成段階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71C5588-DBB6-41F4-BC28-CEADF603D8F0}"/>
              </a:ext>
            </a:extLst>
          </p:cNvPr>
          <p:cNvSpPr/>
          <p:nvPr/>
        </p:nvSpPr>
        <p:spPr>
          <a:xfrm>
            <a:off x="5565680" y="917057"/>
            <a:ext cx="5335558" cy="454618"/>
          </a:xfrm>
          <a:prstGeom prst="ellipse">
            <a:avLst/>
          </a:prstGeom>
          <a:solidFill>
            <a:srgbClr val="FF7C80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提案策定段階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97D5636-6FC8-495C-B6FD-A3ADCA86C251}"/>
              </a:ext>
            </a:extLst>
          </p:cNvPr>
          <p:cNvSpPr/>
          <p:nvPr/>
        </p:nvSpPr>
        <p:spPr>
          <a:xfrm>
            <a:off x="735770" y="5750443"/>
            <a:ext cx="4171390" cy="989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情報は不足。　　でも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確実に必要な企業はわかる。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代表企業・設計・建設・維持管理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給食だったら調理、公園なら造園とか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A5D54CB-CE6E-4D4C-B516-B2058EF4155F}"/>
              </a:ext>
            </a:extLst>
          </p:cNvPr>
          <p:cNvSpPr/>
          <p:nvPr/>
        </p:nvSpPr>
        <p:spPr>
          <a:xfrm>
            <a:off x="2947016" y="1502708"/>
            <a:ext cx="2088945" cy="8992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サウンディング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市場調査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A5BB2A1-B058-4188-A2F0-7ED91A9AAA6A}"/>
              </a:ext>
            </a:extLst>
          </p:cNvPr>
          <p:cNvSpPr/>
          <p:nvPr/>
        </p:nvSpPr>
        <p:spPr>
          <a:xfrm>
            <a:off x="7163424" y="3161228"/>
            <a:ext cx="1992219" cy="6056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審査委員会</a:t>
            </a:r>
            <a:endParaRPr lang="en-US" altLang="ja-JP" dirty="0"/>
          </a:p>
          <a:p>
            <a:pPr algn="ctr"/>
            <a:r>
              <a:rPr kumimoji="1" lang="ja-JP" altLang="en-US" dirty="0"/>
              <a:t>公表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2494642A-6B8F-4ED3-B994-3D48BB5D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8276758-9998-4D1C-8887-3022ACE67DB4}"/>
              </a:ext>
            </a:extLst>
          </p:cNvPr>
          <p:cNvSpPr/>
          <p:nvPr/>
        </p:nvSpPr>
        <p:spPr>
          <a:xfrm>
            <a:off x="8251628" y="5328827"/>
            <a:ext cx="3557599" cy="1298821"/>
          </a:xfrm>
          <a:prstGeom prst="ellipse">
            <a:avLst/>
          </a:prstGeom>
          <a:solidFill>
            <a:srgbClr val="FFCCCC">
              <a:alpha val="43922"/>
            </a:srgb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このあたりの時期でも</a:t>
            </a:r>
            <a:endParaRPr kumimoji="1" lang="en-US" altLang="ja-JP" dirty="0"/>
          </a:p>
          <a:p>
            <a:pPr algn="ctr"/>
            <a:r>
              <a:rPr lang="ja-JP" altLang="en-US" dirty="0"/>
              <a:t>メンバー間の討議で</a:t>
            </a:r>
            <a:endParaRPr lang="en-US" altLang="ja-JP" dirty="0"/>
          </a:p>
          <a:p>
            <a:pPr algn="ctr"/>
            <a:r>
              <a:rPr kumimoji="1" lang="ja-JP" altLang="en-US" dirty="0"/>
              <a:t>コンセプト変更</a:t>
            </a:r>
            <a:endParaRPr kumimoji="1" lang="en-US" altLang="ja-JP" dirty="0"/>
          </a:p>
          <a:p>
            <a:pPr algn="ctr"/>
            <a:r>
              <a:rPr lang="ja-JP" altLang="en-US" dirty="0"/>
              <a:t>新しい提案が！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26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>
                <a:solidFill>
                  <a:srgbClr val="000000"/>
                </a:solidFill>
              </a:rPr>
              <a:t>①　チーム編成に取り掛かる時期</a:t>
            </a:r>
            <a:br>
              <a:rPr lang="en-US" altLang="ja-JP" sz="400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493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>
            <a:extLst>
              <a:ext uri="{FF2B5EF4-FFF2-40B4-BE49-F238E27FC236}">
                <a16:creationId xmlns:a16="http://schemas.microsoft.com/office/drawing/2014/main" id="{07C4DDBD-9644-48F3-916E-E9148133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9847263" y="4700878"/>
            <a:ext cx="2274381" cy="1279339"/>
          </a:xfrm>
          <a:prstGeom prst="rect">
            <a:avLst/>
          </a:prstGeom>
        </p:spPr>
      </p:pic>
      <p:pic>
        <p:nvPicPr>
          <p:cNvPr id="76" name="Picture 4">
            <a:extLst>
              <a:ext uri="{FF2B5EF4-FFF2-40B4-BE49-F238E27FC236}">
                <a16:creationId xmlns:a16="http://schemas.microsoft.com/office/drawing/2014/main" id="{9B2B091D-6FD9-4E30-9FC9-BAC4517E2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6200000">
            <a:off x="-302452" y="4368190"/>
            <a:ext cx="2274381" cy="127933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D57090-E9F9-41A0-A08E-CBE9F7FB8D3B}"/>
              </a:ext>
            </a:extLst>
          </p:cNvPr>
          <p:cNvSpPr/>
          <p:nvPr/>
        </p:nvSpPr>
        <p:spPr>
          <a:xfrm>
            <a:off x="5471573" y="390474"/>
            <a:ext cx="805660" cy="192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自治体</a:t>
            </a:r>
            <a:endParaRPr kumimoji="1" lang="ja-JP" altLang="en-US" sz="105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F1C0F0B-AF9C-472E-B010-A0489BDBF1DE}"/>
              </a:ext>
            </a:extLst>
          </p:cNvPr>
          <p:cNvSpPr/>
          <p:nvPr/>
        </p:nvSpPr>
        <p:spPr>
          <a:xfrm>
            <a:off x="5471573" y="883920"/>
            <a:ext cx="805660" cy="192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SPC</a:t>
            </a:r>
            <a:endParaRPr kumimoji="1" lang="ja-JP" altLang="en-US" sz="105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DD79D00-D4CA-45B9-B02A-12E598D58924}"/>
              </a:ext>
            </a:extLst>
          </p:cNvPr>
          <p:cNvSpPr/>
          <p:nvPr/>
        </p:nvSpPr>
        <p:spPr>
          <a:xfrm>
            <a:off x="2861825" y="583239"/>
            <a:ext cx="1313936" cy="1927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第</a:t>
            </a:r>
            <a:r>
              <a:rPr kumimoji="1" lang="en-US" altLang="ja-JP" sz="1050" dirty="0"/>
              <a:t>3</a:t>
            </a:r>
            <a:r>
              <a:rPr kumimoji="1" lang="ja-JP" altLang="en-US" sz="1050" dirty="0"/>
              <a:t>者監視委員会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07143B-A568-438F-B93B-C8F7F250DBF9}"/>
              </a:ext>
            </a:extLst>
          </p:cNvPr>
          <p:cNvSpPr/>
          <p:nvPr/>
        </p:nvSpPr>
        <p:spPr>
          <a:xfrm>
            <a:off x="484385" y="929227"/>
            <a:ext cx="2753085" cy="2392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コンソーシャムチーム</a:t>
            </a:r>
            <a:endParaRPr kumimoji="1" lang="ja-JP" altLang="en-US" sz="10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9A00D09-4DC8-42C7-88EA-6E60D1BC7E63}"/>
              </a:ext>
            </a:extLst>
          </p:cNvPr>
          <p:cNvSpPr/>
          <p:nvPr/>
        </p:nvSpPr>
        <p:spPr>
          <a:xfrm>
            <a:off x="1898001" y="957236"/>
            <a:ext cx="1215905" cy="668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構成員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〇〇〇</a:t>
            </a:r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DB0B59-B8B0-44FA-AF71-DD885B7C42B1}"/>
              </a:ext>
            </a:extLst>
          </p:cNvPr>
          <p:cNvSpPr/>
          <p:nvPr/>
        </p:nvSpPr>
        <p:spPr>
          <a:xfrm>
            <a:off x="583240" y="980302"/>
            <a:ext cx="1215906" cy="10832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構成企業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9BB60A7-A0D2-48B0-92C6-E0AB0FB28423}"/>
              </a:ext>
            </a:extLst>
          </p:cNvPr>
          <p:cNvSpPr/>
          <p:nvPr/>
        </p:nvSpPr>
        <p:spPr>
          <a:xfrm>
            <a:off x="598891" y="2178083"/>
            <a:ext cx="2515015" cy="8270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協力企業</a:t>
            </a:r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5D3F34A-BB9A-489F-B417-8E0A13E4D508}"/>
              </a:ext>
            </a:extLst>
          </p:cNvPr>
          <p:cNvSpPr/>
          <p:nvPr/>
        </p:nvSpPr>
        <p:spPr>
          <a:xfrm>
            <a:off x="3370100" y="2028978"/>
            <a:ext cx="3798422" cy="244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特定公園施設事業</a:t>
            </a:r>
            <a:endParaRPr kumimoji="1" lang="ja-JP" altLang="en-US" sz="105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9241303-CA22-4435-BF02-512E1D430281}"/>
              </a:ext>
            </a:extLst>
          </p:cNvPr>
          <p:cNvSpPr/>
          <p:nvPr/>
        </p:nvSpPr>
        <p:spPr>
          <a:xfrm>
            <a:off x="3370101" y="2495239"/>
            <a:ext cx="589004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E9FA5EA-F816-4DDA-AE60-CA0BE80C4F20}"/>
              </a:ext>
            </a:extLst>
          </p:cNvPr>
          <p:cNvSpPr/>
          <p:nvPr/>
        </p:nvSpPr>
        <p:spPr>
          <a:xfrm>
            <a:off x="3370100" y="3021635"/>
            <a:ext cx="589004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〇〇設計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F80DBFE-FA3B-4606-9DE6-9D17F940A69D}"/>
              </a:ext>
            </a:extLst>
          </p:cNvPr>
          <p:cNvSpPr/>
          <p:nvPr/>
        </p:nvSpPr>
        <p:spPr>
          <a:xfrm>
            <a:off x="2410392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4B45CAE-5B5A-488E-AA6F-7FAC7B1B82EC}"/>
              </a:ext>
            </a:extLst>
          </p:cNvPr>
          <p:cNvSpPr/>
          <p:nvPr/>
        </p:nvSpPr>
        <p:spPr>
          <a:xfrm>
            <a:off x="2696245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7C17D33-DBCC-4A6C-8F5E-9F31A77D7FE8}"/>
              </a:ext>
            </a:extLst>
          </p:cNvPr>
          <p:cNvSpPr/>
          <p:nvPr/>
        </p:nvSpPr>
        <p:spPr>
          <a:xfrm>
            <a:off x="1525648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69758E2-84BA-4E22-956A-79F26A12018D}"/>
              </a:ext>
            </a:extLst>
          </p:cNvPr>
          <p:cNvSpPr/>
          <p:nvPr/>
        </p:nvSpPr>
        <p:spPr>
          <a:xfrm>
            <a:off x="1799146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36D88B4-A335-4563-B40C-988B84E2AC6A}"/>
              </a:ext>
            </a:extLst>
          </p:cNvPr>
          <p:cNvSpPr/>
          <p:nvPr/>
        </p:nvSpPr>
        <p:spPr>
          <a:xfrm>
            <a:off x="2696245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5AFD7F3-CF75-4ED0-AF6C-A02A36AC2D02}"/>
              </a:ext>
            </a:extLst>
          </p:cNvPr>
          <p:cNvSpPr/>
          <p:nvPr/>
        </p:nvSpPr>
        <p:spPr>
          <a:xfrm>
            <a:off x="4091736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EB46874-57E1-4758-A046-71FAB0F1D716}"/>
              </a:ext>
            </a:extLst>
          </p:cNvPr>
          <p:cNvSpPr/>
          <p:nvPr/>
        </p:nvSpPr>
        <p:spPr>
          <a:xfrm>
            <a:off x="4091734" y="3029348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38B1488-0F87-4FA2-8C4F-FF36468CAF89}"/>
              </a:ext>
            </a:extLst>
          </p:cNvPr>
          <p:cNvSpPr/>
          <p:nvPr/>
        </p:nvSpPr>
        <p:spPr>
          <a:xfrm>
            <a:off x="3470190" y="3874254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DB87622-66D7-4C80-83A1-DDFA6624E5C4}"/>
              </a:ext>
            </a:extLst>
          </p:cNvPr>
          <p:cNvSpPr/>
          <p:nvPr/>
        </p:nvSpPr>
        <p:spPr>
          <a:xfrm>
            <a:off x="4310449" y="3852407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2CC46CB-9A2F-4CE6-830D-25381EDC34B8}"/>
              </a:ext>
            </a:extLst>
          </p:cNvPr>
          <p:cNvSpPr/>
          <p:nvPr/>
        </p:nvSpPr>
        <p:spPr>
          <a:xfrm>
            <a:off x="3470190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7C696-C3A0-44A6-A0BF-24E25D8E0F95}"/>
              </a:ext>
            </a:extLst>
          </p:cNvPr>
          <p:cNvSpPr/>
          <p:nvPr/>
        </p:nvSpPr>
        <p:spPr>
          <a:xfrm>
            <a:off x="3731819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B43734A-48BB-49EE-876B-480551E7377B}"/>
              </a:ext>
            </a:extLst>
          </p:cNvPr>
          <p:cNvSpPr/>
          <p:nvPr/>
        </p:nvSpPr>
        <p:spPr>
          <a:xfrm>
            <a:off x="2072644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708FA4C-080E-4567-8C23-F5C0DDA73FE7}"/>
              </a:ext>
            </a:extLst>
          </p:cNvPr>
          <p:cNvSpPr/>
          <p:nvPr/>
        </p:nvSpPr>
        <p:spPr>
          <a:xfrm>
            <a:off x="2971266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2F16FF2-CCDA-4B10-A21A-E1946FF6D76E}"/>
              </a:ext>
            </a:extLst>
          </p:cNvPr>
          <p:cNvSpPr/>
          <p:nvPr/>
        </p:nvSpPr>
        <p:spPr>
          <a:xfrm>
            <a:off x="487939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F2336EF-7CA3-4A22-B18C-B5F7E91FE69D}"/>
              </a:ext>
            </a:extLst>
          </p:cNvPr>
          <p:cNvSpPr/>
          <p:nvPr/>
        </p:nvSpPr>
        <p:spPr>
          <a:xfrm>
            <a:off x="562220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16B0649-5ADC-4368-B8D9-AD9AD06D80A0}"/>
              </a:ext>
            </a:extLst>
          </p:cNvPr>
          <p:cNvSpPr/>
          <p:nvPr/>
        </p:nvSpPr>
        <p:spPr>
          <a:xfrm>
            <a:off x="636501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4C5D68A-4CF3-45F9-9764-E0EF732D0475}"/>
              </a:ext>
            </a:extLst>
          </p:cNvPr>
          <p:cNvSpPr/>
          <p:nvPr/>
        </p:nvSpPr>
        <p:spPr>
          <a:xfrm>
            <a:off x="7301151" y="2028978"/>
            <a:ext cx="4483277" cy="244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公募対象公園提案事業</a:t>
            </a:r>
            <a:endParaRPr kumimoji="1" lang="ja-JP" altLang="en-US" sz="1050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CA5F62C-7EC5-48D6-93DE-D74BF27707D7}"/>
              </a:ext>
            </a:extLst>
          </p:cNvPr>
          <p:cNvSpPr/>
          <p:nvPr/>
        </p:nvSpPr>
        <p:spPr>
          <a:xfrm>
            <a:off x="7346828" y="2491654"/>
            <a:ext cx="589004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73B4306-ED1C-4048-91EE-1759D5BED7DB}"/>
              </a:ext>
            </a:extLst>
          </p:cNvPr>
          <p:cNvSpPr/>
          <p:nvPr/>
        </p:nvSpPr>
        <p:spPr>
          <a:xfrm>
            <a:off x="7346827" y="3018050"/>
            <a:ext cx="589004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◎◎設計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C4C59C-F148-49A2-BA14-DE87C6DB35BB}"/>
              </a:ext>
            </a:extLst>
          </p:cNvPr>
          <p:cNvSpPr/>
          <p:nvPr/>
        </p:nvSpPr>
        <p:spPr>
          <a:xfrm>
            <a:off x="6387119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AAC8506-4096-44B1-ADFA-ECDC83642CF3}"/>
              </a:ext>
            </a:extLst>
          </p:cNvPr>
          <p:cNvSpPr/>
          <p:nvPr/>
        </p:nvSpPr>
        <p:spPr>
          <a:xfrm>
            <a:off x="6672972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F1F0531-94C2-4D21-8EC3-3CF97A835557}"/>
              </a:ext>
            </a:extLst>
          </p:cNvPr>
          <p:cNvSpPr/>
          <p:nvPr/>
        </p:nvSpPr>
        <p:spPr>
          <a:xfrm>
            <a:off x="5502375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A97DE58-8F64-4208-969D-A39BB6A48678}"/>
              </a:ext>
            </a:extLst>
          </p:cNvPr>
          <p:cNvSpPr/>
          <p:nvPr/>
        </p:nvSpPr>
        <p:spPr>
          <a:xfrm>
            <a:off x="5775873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08D4D41-2F60-4597-8E1D-7C3DC111571D}"/>
              </a:ext>
            </a:extLst>
          </p:cNvPr>
          <p:cNvSpPr/>
          <p:nvPr/>
        </p:nvSpPr>
        <p:spPr>
          <a:xfrm>
            <a:off x="6360359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6BF274D-0C4F-4DBB-85BB-17246070E490}"/>
              </a:ext>
            </a:extLst>
          </p:cNvPr>
          <p:cNvSpPr/>
          <p:nvPr/>
        </p:nvSpPr>
        <p:spPr>
          <a:xfrm>
            <a:off x="8068463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C618BB6-8CC1-49D6-8C11-7CD7A3D85180}"/>
              </a:ext>
            </a:extLst>
          </p:cNvPr>
          <p:cNvSpPr/>
          <p:nvPr/>
        </p:nvSpPr>
        <p:spPr>
          <a:xfrm>
            <a:off x="8068461" y="3025763"/>
            <a:ext cx="655030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建設</a:t>
            </a:r>
            <a:endParaRPr kumimoji="1" lang="ja-JP" altLang="en-US" sz="1050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1E40A8B-0AAB-430A-91E8-4427087BEE8F}"/>
              </a:ext>
            </a:extLst>
          </p:cNvPr>
          <p:cNvSpPr/>
          <p:nvPr/>
        </p:nvSpPr>
        <p:spPr>
          <a:xfrm>
            <a:off x="7446917" y="3870669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5E6FC82-D347-47A6-A4A3-023F81E95352}"/>
              </a:ext>
            </a:extLst>
          </p:cNvPr>
          <p:cNvSpPr/>
          <p:nvPr/>
        </p:nvSpPr>
        <p:spPr>
          <a:xfrm>
            <a:off x="8287176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630B86B-168F-4C58-9E26-E002EDF48C49}"/>
              </a:ext>
            </a:extLst>
          </p:cNvPr>
          <p:cNvSpPr/>
          <p:nvPr/>
        </p:nvSpPr>
        <p:spPr>
          <a:xfrm>
            <a:off x="7446917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15B25-8251-4867-A6DA-CF60ED0E040D}"/>
              </a:ext>
            </a:extLst>
          </p:cNvPr>
          <p:cNvSpPr/>
          <p:nvPr/>
        </p:nvSpPr>
        <p:spPr>
          <a:xfrm>
            <a:off x="7708546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A4CB700-16D0-4AB5-9567-AD9C709C265C}"/>
              </a:ext>
            </a:extLst>
          </p:cNvPr>
          <p:cNvSpPr/>
          <p:nvPr/>
        </p:nvSpPr>
        <p:spPr>
          <a:xfrm>
            <a:off x="6049371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A24E782-07ED-44E4-9EB7-9E8A0A7FFDDA}"/>
              </a:ext>
            </a:extLst>
          </p:cNvPr>
          <p:cNvSpPr/>
          <p:nvPr/>
        </p:nvSpPr>
        <p:spPr>
          <a:xfrm>
            <a:off x="6947993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1C8E825-35A8-429E-9D96-B34D24311ECC}"/>
              </a:ext>
            </a:extLst>
          </p:cNvPr>
          <p:cNvSpPr/>
          <p:nvPr/>
        </p:nvSpPr>
        <p:spPr>
          <a:xfrm>
            <a:off x="885612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82BA776-B09B-43C9-8AFD-BFA0FD8E3323}"/>
              </a:ext>
            </a:extLst>
          </p:cNvPr>
          <p:cNvSpPr/>
          <p:nvPr/>
        </p:nvSpPr>
        <p:spPr>
          <a:xfrm>
            <a:off x="959893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F0E567F-92A2-48F9-AB8C-10954188127A}"/>
              </a:ext>
            </a:extLst>
          </p:cNvPr>
          <p:cNvSpPr/>
          <p:nvPr/>
        </p:nvSpPr>
        <p:spPr>
          <a:xfrm>
            <a:off x="1034174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B5EFA0E-85F3-451F-A6F8-E469180DCEAA}"/>
              </a:ext>
            </a:extLst>
          </p:cNvPr>
          <p:cNvSpPr/>
          <p:nvPr/>
        </p:nvSpPr>
        <p:spPr>
          <a:xfrm>
            <a:off x="11129401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保有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ED53737-DBB9-4F94-9600-F1DC9F182CA1}"/>
              </a:ext>
            </a:extLst>
          </p:cNvPr>
          <p:cNvSpPr/>
          <p:nvPr/>
        </p:nvSpPr>
        <p:spPr>
          <a:xfrm>
            <a:off x="4879394" y="3043337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管理</a:t>
            </a:r>
            <a:endParaRPr kumimoji="1" lang="ja-JP" altLang="en-US" sz="1050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591FF4A-B402-46F6-85C2-E57B1D9BBFD0}"/>
              </a:ext>
            </a:extLst>
          </p:cNvPr>
          <p:cNvSpPr/>
          <p:nvPr/>
        </p:nvSpPr>
        <p:spPr>
          <a:xfrm>
            <a:off x="5637955" y="3084256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造園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A8EDFF2-AC13-4C6D-B26D-1E978087F654}"/>
              </a:ext>
            </a:extLst>
          </p:cNvPr>
          <p:cNvSpPr/>
          <p:nvPr/>
        </p:nvSpPr>
        <p:spPr>
          <a:xfrm>
            <a:off x="6365015" y="3073745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D52B9E9-3A9B-43A4-8FBE-36A9AB583841}"/>
              </a:ext>
            </a:extLst>
          </p:cNvPr>
          <p:cNvSpPr/>
          <p:nvPr/>
        </p:nvSpPr>
        <p:spPr>
          <a:xfrm>
            <a:off x="10341738" y="3073744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EA1C1CD-716C-4A1C-BD1A-7B472839CB9D}"/>
              </a:ext>
            </a:extLst>
          </p:cNvPr>
          <p:cNvSpPr/>
          <p:nvPr/>
        </p:nvSpPr>
        <p:spPr>
          <a:xfrm>
            <a:off x="11129398" y="3084256"/>
            <a:ext cx="655030" cy="501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不動産</a:t>
            </a:r>
            <a:endParaRPr kumimoji="1" lang="ja-JP" altLang="en-US" sz="1050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353B416-C6A8-405E-B317-B76D92FA82D5}"/>
              </a:ext>
            </a:extLst>
          </p:cNvPr>
          <p:cNvSpPr/>
          <p:nvPr/>
        </p:nvSpPr>
        <p:spPr>
          <a:xfrm>
            <a:off x="9684402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スポーツ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3872F961-9635-471B-A7AD-C2715093DF9B}"/>
              </a:ext>
            </a:extLst>
          </p:cNvPr>
          <p:cNvSpPr/>
          <p:nvPr/>
        </p:nvSpPr>
        <p:spPr>
          <a:xfrm>
            <a:off x="9948880" y="3848821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イベント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50824F7C-BB0D-433B-AFF5-B7D87B587478}"/>
              </a:ext>
            </a:extLst>
          </p:cNvPr>
          <p:cNvSpPr/>
          <p:nvPr/>
        </p:nvSpPr>
        <p:spPr>
          <a:xfrm>
            <a:off x="9948880" y="534054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IT</a:t>
            </a:r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○○システム</a:t>
            </a:r>
            <a:endParaRPr kumimoji="1" lang="en-US" altLang="ja-JP" sz="1050" dirty="0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A5D07E0-F36C-43E5-A4E3-14C1EA1D15C9}"/>
              </a:ext>
            </a:extLst>
          </p:cNvPr>
          <p:cNvSpPr/>
          <p:nvPr/>
        </p:nvSpPr>
        <p:spPr>
          <a:xfrm>
            <a:off x="8856117" y="3043337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522E58B-3C06-4407-9259-5AF33B078974}"/>
              </a:ext>
            </a:extLst>
          </p:cNvPr>
          <p:cNvSpPr/>
          <p:nvPr/>
        </p:nvSpPr>
        <p:spPr>
          <a:xfrm>
            <a:off x="9684402" y="690449"/>
            <a:ext cx="2043379" cy="589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金融機関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01EB25C-BB24-482B-A085-AA0753205E9B}"/>
              </a:ext>
            </a:extLst>
          </p:cNvPr>
          <p:cNvCxnSpPr>
            <a:stCxn id="60" idx="1"/>
            <a:endCxn id="5" idx="3"/>
          </p:cNvCxnSpPr>
          <p:nvPr/>
        </p:nvCxnSpPr>
        <p:spPr>
          <a:xfrm flipH="1" flipV="1">
            <a:off x="6277233" y="980303"/>
            <a:ext cx="3407169" cy="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F18E52C-6DE7-48D3-AAAC-759E268B753D}"/>
              </a:ext>
            </a:extLst>
          </p:cNvPr>
          <p:cNvSpPr txBox="1"/>
          <p:nvPr/>
        </p:nvSpPr>
        <p:spPr>
          <a:xfrm>
            <a:off x="7301151" y="725062"/>
            <a:ext cx="1493225" cy="2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特定公園施設分融資</a:t>
            </a:r>
            <a:endParaRPr kumimoji="1" lang="ja-JP" altLang="en-US" sz="1000" dirty="0"/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1F644D9A-C59C-45F4-A000-2B02B68AB615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11456913" y="1280327"/>
            <a:ext cx="2" cy="1803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95FC270-F0D6-40CF-9090-7B2B385511DA}"/>
              </a:ext>
            </a:extLst>
          </p:cNvPr>
          <p:cNvSpPr txBox="1"/>
          <p:nvPr/>
        </p:nvSpPr>
        <p:spPr>
          <a:xfrm>
            <a:off x="10597562" y="1632096"/>
            <a:ext cx="1352553" cy="25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提案自主事業分融資</a:t>
            </a:r>
            <a:endParaRPr kumimoji="1" lang="ja-JP" altLang="en-US" sz="1000" dirty="0"/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B266C77-6F0D-4797-AEAC-3C364C2D799D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3664603" y="1076685"/>
            <a:ext cx="2209800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4702ADF-21AC-43A1-A642-7C256D61D73D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419250" y="1076685"/>
            <a:ext cx="1455153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99B5123-67CC-4742-9BDD-61FCB9A9B32B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flipH="1">
            <a:off x="5206909" y="1076685"/>
            <a:ext cx="667494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EDC2148C-C83A-4E04-A616-A777534894EB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 flipV="1">
            <a:off x="3113906" y="980303"/>
            <a:ext cx="2357667" cy="31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A4ADE56-8BEB-46E2-B8D1-BA64F448ABDC}"/>
              </a:ext>
            </a:extLst>
          </p:cNvPr>
          <p:cNvSpPr txBox="1"/>
          <p:nvPr/>
        </p:nvSpPr>
        <p:spPr>
          <a:xfrm>
            <a:off x="3697613" y="1076685"/>
            <a:ext cx="118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出資</a:t>
            </a:r>
            <a:endParaRPr kumimoji="1" lang="ja-JP" altLang="en-US" sz="105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98EFD38-88E0-4623-90BD-03AA05F385C6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>
            <a:off x="5874403" y="1076685"/>
            <a:ext cx="7531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7E83067-085A-4C8C-81AA-2D5FEA4F68CE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>
            <a:off x="5874403" y="1076685"/>
            <a:ext cx="81812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D9DEF98-9262-4953-8282-9EFA211D6B8B}"/>
              </a:ext>
            </a:extLst>
          </p:cNvPr>
          <p:cNvCxnSpPr>
            <a:cxnSpLocks/>
          </p:cNvCxnSpPr>
          <p:nvPr/>
        </p:nvCxnSpPr>
        <p:spPr>
          <a:xfrm>
            <a:off x="5901321" y="1103208"/>
            <a:ext cx="1766927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A32BC70-5967-4024-870A-226B5FCE4C7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>
            <a:off x="5874403" y="1076685"/>
            <a:ext cx="2521574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A5FA3AEF-9665-4F11-81D7-EBCF29858B6F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>
            <a:off x="5874403" y="1076685"/>
            <a:ext cx="3309233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AE53B77-E165-4970-8DCB-FDF8D01D2D0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081632" cy="142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C94B826B-8485-4C04-B005-88853A6ADAD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809361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A044FC15-0DDA-42A4-969C-D1BFD60F183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5597020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959A85F-FB43-413B-897E-1E6F2A220790}"/>
              </a:ext>
            </a:extLst>
          </p:cNvPr>
          <p:cNvSpPr/>
          <p:nvPr/>
        </p:nvSpPr>
        <p:spPr>
          <a:xfrm>
            <a:off x="6476302" y="189178"/>
            <a:ext cx="5308126" cy="345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仮でもなんでもいい加減でも　組織図想定する。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FBD14A-2FDB-45ED-802A-EF82C2444A84}"/>
              </a:ext>
            </a:extLst>
          </p:cNvPr>
          <p:cNvSpPr/>
          <p:nvPr/>
        </p:nvSpPr>
        <p:spPr>
          <a:xfrm>
            <a:off x="3000377" y="1296609"/>
            <a:ext cx="5954155" cy="620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あなたの会社にここに入ってほしい</a:t>
            </a:r>
            <a:endParaRPr kumimoji="1" lang="en-US" altLang="ja-JP" dirty="0"/>
          </a:p>
          <a:p>
            <a:pPr algn="ctr"/>
            <a:r>
              <a:rPr lang="ja-JP" altLang="en-US" dirty="0"/>
              <a:t>ついては、条件協議したい！！</a:t>
            </a:r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CAE096E2-03D9-4A1E-B3DB-752D89A2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459A789F-6D06-43C2-9D52-5598D3FC84DC}"/>
              </a:ext>
            </a:extLst>
          </p:cNvPr>
          <p:cNvSpPr/>
          <p:nvPr/>
        </p:nvSpPr>
        <p:spPr>
          <a:xfrm>
            <a:off x="3870138" y="3374303"/>
            <a:ext cx="4346972" cy="1299933"/>
          </a:xfrm>
          <a:prstGeom prst="ellipse">
            <a:avLst/>
          </a:prstGeom>
          <a:solidFill>
            <a:srgbClr val="FFCCCC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新しい有力な企業の参加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新しいアイデアに伴い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新しいメンバーが必要</a:t>
            </a: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69B887C-C2FF-42C1-BDF3-A2E38790F918}"/>
              </a:ext>
            </a:extLst>
          </p:cNvPr>
          <p:cNvCxnSpPr>
            <a:stCxn id="61" idx="4"/>
            <a:endCxn id="38" idx="0"/>
          </p:cNvCxnSpPr>
          <p:nvPr/>
        </p:nvCxnSpPr>
        <p:spPr>
          <a:xfrm>
            <a:off x="6043624" y="4674236"/>
            <a:ext cx="413941" cy="7179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8A33D29A-D91B-46BB-BBF1-6FDECB694955}"/>
              </a:ext>
            </a:extLst>
          </p:cNvPr>
          <p:cNvCxnSpPr>
            <a:cxnSpLocks/>
            <a:stCxn id="61" idx="4"/>
            <a:endCxn id="45" idx="0"/>
          </p:cNvCxnSpPr>
          <p:nvPr/>
        </p:nvCxnSpPr>
        <p:spPr>
          <a:xfrm>
            <a:off x="6043624" y="4674236"/>
            <a:ext cx="102953" cy="717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417C8D96-CF28-45EF-89A2-8471D91EF3B5}"/>
              </a:ext>
            </a:extLst>
          </p:cNvPr>
          <p:cNvCxnSpPr>
            <a:cxnSpLocks/>
          </p:cNvCxnSpPr>
          <p:nvPr/>
        </p:nvCxnSpPr>
        <p:spPr>
          <a:xfrm>
            <a:off x="6043624" y="4674236"/>
            <a:ext cx="38828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楕円 88">
            <a:extLst>
              <a:ext uri="{FF2B5EF4-FFF2-40B4-BE49-F238E27FC236}">
                <a16:creationId xmlns:a16="http://schemas.microsoft.com/office/drawing/2014/main" id="{BFE000EF-3FFD-4D32-9E12-064A63A215E3}"/>
              </a:ext>
            </a:extLst>
          </p:cNvPr>
          <p:cNvSpPr/>
          <p:nvPr/>
        </p:nvSpPr>
        <p:spPr>
          <a:xfrm>
            <a:off x="257502" y="2942139"/>
            <a:ext cx="4346972" cy="1299933"/>
          </a:xfrm>
          <a:prstGeom prst="ellipse">
            <a:avLst/>
          </a:prstGeom>
          <a:solidFill>
            <a:srgbClr val="FFCCCC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最初の組織図から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どんどん変化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新しい機能・能力・資金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追加されていく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" grpId="0" animBg="1"/>
      <p:bldP spid="8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　　      </a:t>
            </a:r>
            <a:r>
              <a:rPr lang="ja-JP" altLang="en-US" sz="2400" b="1" dirty="0"/>
              <a:t>各機能：ターゲット企業のリストアップ</a:t>
            </a:r>
            <a:br>
              <a:rPr lang="en-US" altLang="ja-JP" sz="2400" b="1" dirty="0"/>
            </a:br>
            <a:r>
              <a:rPr lang="en-US" altLang="ja-JP" sz="2400" b="1" dirty="0"/>
              <a:t>			</a:t>
            </a:r>
            <a:r>
              <a:rPr lang="ja-JP" altLang="en-US" sz="2400" b="1" dirty="0"/>
              <a:t>　　　（</a:t>
            </a:r>
            <a:r>
              <a:rPr lang="en-US" altLang="ja-JP" sz="2400" b="1" dirty="0"/>
              <a:t>1</a:t>
            </a:r>
            <a:r>
              <a:rPr lang="ja-JP" altLang="en-US" sz="2400" b="1" dirty="0"/>
              <a:t>回目の話）</a:t>
            </a:r>
            <a:endParaRPr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2CFC7-2729-42D4-AAB9-470A5BF2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619884"/>
            <a:ext cx="10515600" cy="4773295"/>
          </a:xfrm>
        </p:spPr>
        <p:txBody>
          <a:bodyPr/>
          <a:lstStyle/>
          <a:p>
            <a:r>
              <a:rPr lang="ja-JP" altLang="en-US" dirty="0"/>
              <a:t>企業選定の考慮事項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</a:t>
            </a:r>
            <a:r>
              <a:rPr lang="ja-JP" altLang="en-US" dirty="0"/>
              <a:t>項目</a:t>
            </a:r>
            <a:r>
              <a:rPr lang="en-US" altLang="ja-JP" dirty="0"/>
              <a:t>						</a:t>
            </a:r>
            <a:r>
              <a:rPr lang="ja-JP" altLang="en-US" dirty="0"/>
              <a:t>効果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地元企業で有力な企業がないかの調査・検討</a:t>
            </a:r>
            <a:r>
              <a:rPr lang="en-US" altLang="ja-JP" dirty="0"/>
              <a:t>	</a:t>
            </a:r>
            <a:r>
              <a:rPr lang="ja-JP" altLang="en-US" dirty="0"/>
              <a:t>地元加点が狙える</a:t>
            </a:r>
            <a:endParaRPr lang="en-US" altLang="ja-JP" dirty="0"/>
          </a:p>
          <a:p>
            <a:pPr lvl="1"/>
            <a:r>
              <a:rPr lang="ja-JP" altLang="en-US" dirty="0"/>
              <a:t>いつも組んでいる企業があればなおいい。</a:t>
            </a:r>
            <a:r>
              <a:rPr lang="en-US" altLang="ja-JP" dirty="0"/>
              <a:t>	</a:t>
            </a:r>
            <a:r>
              <a:rPr lang="ja-JP" altLang="en-US" dirty="0"/>
              <a:t>気心が知れている</a:t>
            </a:r>
            <a:endParaRPr lang="en-US" altLang="ja-JP" dirty="0"/>
          </a:p>
          <a:p>
            <a:pPr lvl="1"/>
            <a:r>
              <a:rPr lang="en-US" altLang="ja-JP" dirty="0"/>
              <a:t>PFI</a:t>
            </a:r>
            <a:r>
              <a:rPr lang="ja-JP" altLang="en-US" dirty="0"/>
              <a:t>事業参加実績があるか</a:t>
            </a:r>
            <a:r>
              <a:rPr lang="en-US" altLang="ja-JP" dirty="0"/>
              <a:t>				</a:t>
            </a:r>
            <a:r>
              <a:rPr lang="ja-JP" altLang="en-US" dirty="0"/>
              <a:t>他のノウハウが！</a:t>
            </a:r>
            <a:endParaRPr lang="en-US" altLang="ja-JP" dirty="0"/>
          </a:p>
          <a:p>
            <a:pPr lvl="1"/>
            <a:r>
              <a:rPr lang="ja-JP" altLang="en-US" dirty="0"/>
              <a:t>提案策定の自由なノウハウが出そう</a:t>
            </a:r>
            <a:r>
              <a:rPr lang="en-US" altLang="ja-JP" dirty="0"/>
              <a:t>		</a:t>
            </a:r>
            <a:r>
              <a:rPr lang="ja-JP" altLang="en-US" dirty="0"/>
              <a:t>斬新な提案</a:t>
            </a:r>
            <a:endParaRPr lang="en-US" altLang="ja-JP" dirty="0"/>
          </a:p>
          <a:p>
            <a:pPr lvl="1"/>
            <a:r>
              <a:rPr lang="ja-JP" altLang="en-US" dirty="0"/>
              <a:t>提案策定に手弁当で参加可能（特に設計）</a:t>
            </a:r>
            <a:r>
              <a:rPr lang="en-US" altLang="ja-JP" dirty="0"/>
              <a:t>	</a:t>
            </a:r>
            <a:r>
              <a:rPr lang="ja-JP" altLang="en-US" dirty="0"/>
              <a:t>提案策定費用削減</a:t>
            </a:r>
            <a:endParaRPr lang="en-US" altLang="ja-JP" dirty="0"/>
          </a:p>
          <a:p>
            <a:pPr lvl="1"/>
            <a:r>
              <a:rPr lang="ja-JP" altLang="en-US" dirty="0"/>
              <a:t>協力的な企業か？高圧的でないか？</a:t>
            </a:r>
            <a:r>
              <a:rPr lang="en-US" altLang="ja-JP" dirty="0"/>
              <a:t>		Win/</a:t>
            </a:r>
            <a:r>
              <a:rPr lang="en-US" altLang="ja-JP" dirty="0" err="1"/>
              <a:t>winn</a:t>
            </a:r>
            <a:r>
              <a:rPr lang="ja-JP" altLang="en-US" dirty="0"/>
              <a:t>が重要</a:t>
            </a:r>
            <a:endParaRPr lang="en-US" altLang="ja-JP" dirty="0"/>
          </a:p>
          <a:p>
            <a:pPr lvl="1"/>
            <a:r>
              <a:rPr lang="ja-JP" altLang="en-US" dirty="0"/>
              <a:t>信頼でき誠実な企業か？</a:t>
            </a:r>
            <a:endParaRPr lang="en-US" altLang="ja-JP" dirty="0"/>
          </a:p>
          <a:p>
            <a:pPr lvl="1"/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9A9FD76-2E49-4876-ACAA-AB69DF47AF11}"/>
              </a:ext>
            </a:extLst>
          </p:cNvPr>
          <p:cNvCxnSpPr/>
          <p:nvPr/>
        </p:nvCxnSpPr>
        <p:spPr>
          <a:xfrm>
            <a:off x="1303020" y="3193361"/>
            <a:ext cx="943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7DD9AB-3DF1-4108-84CD-63C6CB88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44FDFAE-0693-4A1E-AC9E-0FCD0C43E288}"/>
              </a:ext>
            </a:extLst>
          </p:cNvPr>
          <p:cNvSpPr/>
          <p:nvPr/>
        </p:nvSpPr>
        <p:spPr>
          <a:xfrm>
            <a:off x="2948763" y="1514121"/>
            <a:ext cx="8782493" cy="1500187"/>
          </a:xfrm>
          <a:prstGeom prst="ellipse">
            <a:avLst/>
          </a:prstGeom>
          <a:solidFill>
            <a:srgbClr val="FFCCCC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プロジェクトの進行とともに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どんどん変わっていくもの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で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あるべき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B11F3AC-2B7B-4CE7-8C04-37D87736A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4" b="459"/>
          <a:stretch/>
        </p:blipFill>
        <p:spPr>
          <a:xfrm>
            <a:off x="146253" y="0"/>
            <a:ext cx="9336705" cy="31925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97001" y="2510899"/>
            <a:ext cx="5846999" cy="99417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ご清聴　</a:t>
            </a:r>
            <a:br>
              <a:rPr kumimoji="1" lang="en-US" altLang="ja-JP" dirty="0"/>
            </a:br>
            <a:r>
              <a:rPr kumimoji="1" lang="ja-JP" altLang="en-US" dirty="0"/>
              <a:t>ありがとうございました。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5501" y="4347101"/>
            <a:ext cx="6655323" cy="1940577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r>
              <a:rPr lang="ja-JP" altLang="en-US" dirty="0"/>
              <a:t>文責：        伊庭　良知</a:t>
            </a:r>
            <a:endParaRPr lang="en-US" altLang="ja-JP" dirty="0"/>
          </a:p>
          <a:p>
            <a:r>
              <a:rPr kumimoji="1" lang="ja-JP" altLang="en-US" dirty="0"/>
              <a:t>質問：</a:t>
            </a:r>
            <a:r>
              <a:rPr kumimoji="1" lang="en-US" altLang="ja-JP" dirty="0">
                <a:hlinkClick r:id="rId4"/>
              </a:rPr>
              <a:t>y.iba.jj2@gmail.com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03048-72AE-44BE-BA19-DE0604AEE975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22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B7293748-259F-4F92-9BFD-9F23EC195F65}"/>
              </a:ext>
            </a:extLst>
          </p:cNvPr>
          <p:cNvSpPr/>
          <p:nvPr/>
        </p:nvSpPr>
        <p:spPr>
          <a:xfrm>
            <a:off x="8022815" y="60851"/>
            <a:ext cx="4114800" cy="21431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民間のチームに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何らかの立場で参加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自社の担当する分野で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チーム提案に貢献し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チームを勝利に！！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79D7DB-6901-444C-AE57-D4905740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6" y="202730"/>
            <a:ext cx="6992496" cy="58166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kumimoji="1" lang="ja-JP" altLang="en-US" sz="2800" dirty="0"/>
              <a:t>自治体発注の段階と民間の業務の流れ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B98010D-4A35-40CB-A5A9-2E04F6A558C0}"/>
              </a:ext>
            </a:extLst>
          </p:cNvPr>
          <p:cNvCxnSpPr>
            <a:cxnSpLocks/>
          </p:cNvCxnSpPr>
          <p:nvPr/>
        </p:nvCxnSpPr>
        <p:spPr>
          <a:xfrm flipV="1">
            <a:off x="514350" y="6239483"/>
            <a:ext cx="1090612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C53336-2C18-4005-B13F-3D51B19F3E9B}"/>
              </a:ext>
            </a:extLst>
          </p:cNvPr>
          <p:cNvSpPr txBox="1"/>
          <p:nvPr/>
        </p:nvSpPr>
        <p:spPr>
          <a:xfrm>
            <a:off x="5544972" y="623948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kern="1200" dirty="0">
                <a:latin typeface="+mn-lt"/>
                <a:ea typeface="+mn-ea"/>
                <a:cs typeface="+mn-cs"/>
              </a:rPr>
              <a:t>時間の流れ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60A51645-C2AF-469C-8E27-61F014C29B6D}"/>
              </a:ext>
            </a:extLst>
          </p:cNvPr>
          <p:cNvSpPr/>
          <p:nvPr/>
        </p:nvSpPr>
        <p:spPr>
          <a:xfrm>
            <a:off x="133020" y="1324660"/>
            <a:ext cx="4419600" cy="2988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何を、どのように</a:t>
            </a:r>
            <a:endParaRPr kumimoji="1" lang="en-US" altLang="ja-JP" sz="2000" dirty="0"/>
          </a:p>
          <a:p>
            <a:pPr algn="ctr"/>
            <a:endParaRPr kumimoji="1" lang="en-US" altLang="ja-JP" sz="2800" dirty="0"/>
          </a:p>
          <a:p>
            <a:pPr algn="ctr"/>
            <a:endParaRPr kumimoji="1" lang="ja-JP" altLang="en-US" sz="2800" dirty="0"/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D4E4D698-9DC8-43DB-9A5A-2E701F68EDA2}"/>
              </a:ext>
            </a:extLst>
          </p:cNvPr>
          <p:cNvSpPr/>
          <p:nvPr/>
        </p:nvSpPr>
        <p:spPr>
          <a:xfrm>
            <a:off x="152401" y="3733810"/>
            <a:ext cx="3200398" cy="231645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民間側の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何やるらしい！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誰と組む？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自社立位置？</a:t>
            </a: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4755F30E-476D-4B5A-ADD2-1CA34EF9BD45}"/>
              </a:ext>
            </a:extLst>
          </p:cNvPr>
          <p:cNvSpPr/>
          <p:nvPr/>
        </p:nvSpPr>
        <p:spPr>
          <a:xfrm>
            <a:off x="3632199" y="2004710"/>
            <a:ext cx="3886201" cy="157290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公共側の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ある程度の見通し</a:t>
            </a:r>
          </a:p>
        </p:txBody>
      </p:sp>
      <p:sp>
        <p:nvSpPr>
          <p:cNvPr id="13" name="台形 12">
            <a:extLst>
              <a:ext uri="{FF2B5EF4-FFF2-40B4-BE49-F238E27FC236}">
                <a16:creationId xmlns:a16="http://schemas.microsoft.com/office/drawing/2014/main" id="{BCB5706B-DC50-4CC2-A2D9-36C368CB427A}"/>
              </a:ext>
            </a:extLst>
          </p:cNvPr>
          <p:cNvSpPr/>
          <p:nvPr/>
        </p:nvSpPr>
        <p:spPr>
          <a:xfrm rot="5400000">
            <a:off x="8623454" y="596109"/>
            <a:ext cx="1194741" cy="4114801"/>
          </a:xfrm>
          <a:prstGeom prst="trapezoid">
            <a:avLst>
              <a:gd name="adj" fmla="val 256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1A28FC-5BCE-4FAD-BBA7-366029FC3D42}"/>
              </a:ext>
            </a:extLst>
          </p:cNvPr>
          <p:cNvSpPr txBox="1"/>
          <p:nvPr/>
        </p:nvSpPr>
        <p:spPr>
          <a:xfrm>
            <a:off x="8281023" y="2363458"/>
            <a:ext cx="239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公共側の意図</a:t>
            </a:r>
            <a:endParaRPr kumimoji="1" lang="en-US" altLang="ja-JP" sz="1800" kern="1200" dirty="0">
              <a:latin typeface="+mn-lt"/>
              <a:ea typeface="+mn-ea"/>
              <a:cs typeface="+mn-cs"/>
            </a:endParaRPr>
          </a:p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ある程度の明確化</a:t>
            </a:r>
          </a:p>
        </p:txBody>
      </p:sp>
      <p:sp>
        <p:nvSpPr>
          <p:cNvPr id="16" name="雲 15">
            <a:extLst>
              <a:ext uri="{FF2B5EF4-FFF2-40B4-BE49-F238E27FC236}">
                <a16:creationId xmlns:a16="http://schemas.microsoft.com/office/drawing/2014/main" id="{9C325B69-5300-41A8-B881-BBD1F4AD2F58}"/>
              </a:ext>
            </a:extLst>
          </p:cNvPr>
          <p:cNvSpPr/>
          <p:nvPr/>
        </p:nvSpPr>
        <p:spPr>
          <a:xfrm>
            <a:off x="2724131" y="4142354"/>
            <a:ext cx="3200397" cy="139074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民間側の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チーム編成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必要機能想定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889B0B0-8304-4CEA-A622-DD6D2ADECA38}"/>
              </a:ext>
            </a:extLst>
          </p:cNvPr>
          <p:cNvCxnSpPr>
            <a:cxnSpLocks/>
          </p:cNvCxnSpPr>
          <p:nvPr/>
        </p:nvCxnSpPr>
        <p:spPr>
          <a:xfrm>
            <a:off x="5772150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828D2DE-EB1E-4260-8C0A-D68018BAC300}"/>
              </a:ext>
            </a:extLst>
          </p:cNvPr>
          <p:cNvSpPr txBox="1"/>
          <p:nvPr/>
        </p:nvSpPr>
        <p:spPr>
          <a:xfrm>
            <a:off x="4967287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実施方針公表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48CCD-80C1-4A40-B662-06E511BF1C78}"/>
              </a:ext>
            </a:extLst>
          </p:cNvPr>
          <p:cNvSpPr txBox="1"/>
          <p:nvPr/>
        </p:nvSpPr>
        <p:spPr>
          <a:xfrm>
            <a:off x="546972" y="3283878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基本計画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0E0BC2-7CC3-4029-94CE-901CC7CEF522}"/>
              </a:ext>
            </a:extLst>
          </p:cNvPr>
          <p:cNvSpPr txBox="1"/>
          <p:nvPr/>
        </p:nvSpPr>
        <p:spPr>
          <a:xfrm>
            <a:off x="1722503" y="3274967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可能性調査</a:t>
            </a:r>
            <a:endParaRPr kumimoji="1" lang="ja-JP" altLang="en-US" sz="18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77C0C73-7946-4677-B8D6-4695B149BC13}"/>
              </a:ext>
            </a:extLst>
          </p:cNvPr>
          <p:cNvSpPr txBox="1"/>
          <p:nvPr/>
        </p:nvSpPr>
        <p:spPr>
          <a:xfrm>
            <a:off x="538167" y="3573911"/>
            <a:ext cx="292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アドバイザーの募集・決定</a:t>
            </a:r>
            <a:endParaRPr kumimoji="1" lang="ja-JP" altLang="en-US" sz="1800" kern="1200" dirty="0">
              <a:latin typeface="+mn-lt"/>
              <a:ea typeface="+mn-ea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663CBB1-33B9-4141-B461-32EFB54A3455}"/>
              </a:ext>
            </a:extLst>
          </p:cNvPr>
          <p:cNvCxnSpPr>
            <a:cxnSpLocks/>
          </p:cNvCxnSpPr>
          <p:nvPr/>
        </p:nvCxnSpPr>
        <p:spPr>
          <a:xfrm>
            <a:off x="7286625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BACA36-891A-46AF-95C8-CEB1937455F3}"/>
              </a:ext>
            </a:extLst>
          </p:cNvPr>
          <p:cNvSpPr txBox="1"/>
          <p:nvPr/>
        </p:nvSpPr>
        <p:spPr>
          <a:xfrm>
            <a:off x="6481762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募集要項等公表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9E4B4B8-BAB7-47C6-BD49-2DB1EEA8C55E}"/>
              </a:ext>
            </a:extLst>
          </p:cNvPr>
          <p:cNvSpPr/>
          <p:nvPr/>
        </p:nvSpPr>
        <p:spPr>
          <a:xfrm>
            <a:off x="5195888" y="4185964"/>
            <a:ext cx="2190750" cy="13516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チーム確定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企業間協定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締結</a:t>
            </a:r>
          </a:p>
        </p:txBody>
      </p:sp>
      <p:sp>
        <p:nvSpPr>
          <p:cNvPr id="32" name="台形 31">
            <a:extLst>
              <a:ext uri="{FF2B5EF4-FFF2-40B4-BE49-F238E27FC236}">
                <a16:creationId xmlns:a16="http://schemas.microsoft.com/office/drawing/2014/main" id="{D6906759-E5B5-4926-80F9-92D97E3E9DF1}"/>
              </a:ext>
            </a:extLst>
          </p:cNvPr>
          <p:cNvSpPr/>
          <p:nvPr/>
        </p:nvSpPr>
        <p:spPr>
          <a:xfrm rot="5717326">
            <a:off x="9049482" y="21747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B072764-4AAB-4A56-93EA-A8CCA59877C5}"/>
              </a:ext>
            </a:extLst>
          </p:cNvPr>
          <p:cNvSpPr txBox="1"/>
          <p:nvPr/>
        </p:nvSpPr>
        <p:spPr>
          <a:xfrm>
            <a:off x="7410450" y="38920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提案価格策定</a:t>
            </a:r>
          </a:p>
        </p:txBody>
      </p:sp>
      <p:sp>
        <p:nvSpPr>
          <p:cNvPr id="37" name="台形 36">
            <a:extLst>
              <a:ext uri="{FF2B5EF4-FFF2-40B4-BE49-F238E27FC236}">
                <a16:creationId xmlns:a16="http://schemas.microsoft.com/office/drawing/2014/main" id="{029167CE-17A5-4612-9076-B3F403EF53D9}"/>
              </a:ext>
            </a:extLst>
          </p:cNvPr>
          <p:cNvSpPr/>
          <p:nvPr/>
        </p:nvSpPr>
        <p:spPr>
          <a:xfrm rot="4509531">
            <a:off x="9049482" y="28605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B573F56-B8C5-4B34-85F2-21D29DDB682B}"/>
              </a:ext>
            </a:extLst>
          </p:cNvPr>
          <p:cNvSpPr txBox="1"/>
          <p:nvPr/>
        </p:nvSpPr>
        <p:spPr>
          <a:xfrm>
            <a:off x="7369893" y="50229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提案内容策定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140B65FE-4D2A-4FB1-B554-B810031ABCF3}"/>
              </a:ext>
            </a:extLst>
          </p:cNvPr>
          <p:cNvSpPr/>
          <p:nvPr/>
        </p:nvSpPr>
        <p:spPr>
          <a:xfrm>
            <a:off x="11096624" y="3501424"/>
            <a:ext cx="807036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17F34D5-BE8F-41FA-8C9F-6C5505404130}"/>
              </a:ext>
            </a:extLst>
          </p:cNvPr>
          <p:cNvSpPr txBox="1"/>
          <p:nvPr/>
        </p:nvSpPr>
        <p:spPr>
          <a:xfrm>
            <a:off x="11246473" y="4005918"/>
            <a:ext cx="461665" cy="8905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提案書</a:t>
            </a:r>
          </a:p>
        </p:txBody>
      </p:sp>
      <p:sp>
        <p:nvSpPr>
          <p:cNvPr id="41" name="台形 40">
            <a:extLst>
              <a:ext uri="{FF2B5EF4-FFF2-40B4-BE49-F238E27FC236}">
                <a16:creationId xmlns:a16="http://schemas.microsoft.com/office/drawing/2014/main" id="{7A66A467-0FB0-481B-83CA-F150AEFFE077}"/>
              </a:ext>
            </a:extLst>
          </p:cNvPr>
          <p:cNvSpPr/>
          <p:nvPr/>
        </p:nvSpPr>
        <p:spPr>
          <a:xfrm rot="5023661">
            <a:off x="8948270" y="2681744"/>
            <a:ext cx="491141" cy="3827602"/>
          </a:xfrm>
          <a:prstGeom prst="trapezoid">
            <a:avLst>
              <a:gd name="adj" fmla="val 471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3B60EC2-B231-4649-B3DE-1AA2EDEEEBE7}"/>
              </a:ext>
            </a:extLst>
          </p:cNvPr>
          <p:cNvSpPr txBox="1"/>
          <p:nvPr/>
        </p:nvSpPr>
        <p:spPr>
          <a:xfrm>
            <a:off x="552449" y="2976562"/>
            <a:ext cx="296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マスコミ情報・自治体公表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8D01CF-075C-4E2B-8965-7AB97317E992}"/>
              </a:ext>
            </a:extLst>
          </p:cNvPr>
          <p:cNvSpPr txBox="1"/>
          <p:nvPr/>
        </p:nvSpPr>
        <p:spPr>
          <a:xfrm>
            <a:off x="7372350" y="4493158"/>
            <a:ext cx="11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latin typeface="+mn-lt"/>
                <a:ea typeface="+mn-ea"/>
                <a:cs typeface="+mn-cs"/>
              </a:rPr>
              <a:t>融資交渉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3159BC5-43AD-4568-ADB9-06FF451AB0E4}"/>
              </a:ext>
            </a:extLst>
          </p:cNvPr>
          <p:cNvSpPr/>
          <p:nvPr/>
        </p:nvSpPr>
        <p:spPr>
          <a:xfrm>
            <a:off x="9825075" y="4056792"/>
            <a:ext cx="1016628" cy="789598"/>
          </a:xfrm>
          <a:prstGeom prst="ellipse">
            <a:avLst/>
          </a:prstGeom>
          <a:solidFill>
            <a:srgbClr val="EBD0BD">
              <a:alpha val="54118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融資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確約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07F6C86-DDB3-400B-951A-85038E43B4C0}"/>
              </a:ext>
            </a:extLst>
          </p:cNvPr>
          <p:cNvSpPr/>
          <p:nvPr/>
        </p:nvSpPr>
        <p:spPr>
          <a:xfrm>
            <a:off x="124493" y="820608"/>
            <a:ext cx="5020152" cy="630699"/>
          </a:xfrm>
          <a:prstGeom prst="ellipse">
            <a:avLst/>
          </a:prstGeom>
          <a:solidFill>
            <a:srgbClr val="5B9BD5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情報収集段階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F96180E-270D-485B-9813-48668072979D}"/>
              </a:ext>
            </a:extLst>
          </p:cNvPr>
          <p:cNvSpPr/>
          <p:nvPr/>
        </p:nvSpPr>
        <p:spPr>
          <a:xfrm>
            <a:off x="1188138" y="899829"/>
            <a:ext cx="6587173" cy="513368"/>
          </a:xfrm>
          <a:prstGeom prst="ellipse">
            <a:avLst/>
          </a:prstGeom>
          <a:solidFill>
            <a:srgbClr val="FFCC00">
              <a:alpha val="41176"/>
            </a:srgb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　　　　チーム編成段階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71C5588-DBB6-41F4-BC28-CEADF603D8F0}"/>
              </a:ext>
            </a:extLst>
          </p:cNvPr>
          <p:cNvSpPr/>
          <p:nvPr/>
        </p:nvSpPr>
        <p:spPr>
          <a:xfrm>
            <a:off x="5565680" y="917057"/>
            <a:ext cx="5335558" cy="454618"/>
          </a:xfrm>
          <a:prstGeom prst="ellipse">
            <a:avLst/>
          </a:prstGeom>
          <a:solidFill>
            <a:srgbClr val="FF7C80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提案策定段階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97D5636-6FC8-495C-B6FD-A3ADCA86C251}"/>
              </a:ext>
            </a:extLst>
          </p:cNvPr>
          <p:cNvSpPr/>
          <p:nvPr/>
        </p:nvSpPr>
        <p:spPr>
          <a:xfrm>
            <a:off x="735770" y="5750443"/>
            <a:ext cx="4171390" cy="989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情報は不足。　　でも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確実に必要な企業はわかる。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代表企業・設計・建設・維持管理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給食だったら調理、公園なら造園とか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A5D54CB-CE6E-4D4C-B516-B2058EF4155F}"/>
              </a:ext>
            </a:extLst>
          </p:cNvPr>
          <p:cNvSpPr/>
          <p:nvPr/>
        </p:nvSpPr>
        <p:spPr>
          <a:xfrm>
            <a:off x="2947016" y="1502708"/>
            <a:ext cx="2088945" cy="8992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サウンディング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市場調査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A5BB2A1-B058-4188-A2F0-7ED91A9AAA6A}"/>
              </a:ext>
            </a:extLst>
          </p:cNvPr>
          <p:cNvSpPr/>
          <p:nvPr/>
        </p:nvSpPr>
        <p:spPr>
          <a:xfrm>
            <a:off x="7163424" y="3161228"/>
            <a:ext cx="1992219" cy="6056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審査委員会</a:t>
            </a:r>
            <a:endParaRPr lang="en-US" altLang="ja-JP" dirty="0"/>
          </a:p>
          <a:p>
            <a:pPr algn="ctr"/>
            <a:r>
              <a:rPr kumimoji="1" lang="ja-JP" altLang="en-US" dirty="0"/>
              <a:t>公表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2494642A-6B8F-4ED3-B994-3D48BB5D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②　チーム編成の手順</a:t>
            </a:r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16F200-4A80-4F56-8F60-49A11888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365125"/>
            <a:ext cx="9189720" cy="991235"/>
          </a:xfrm>
        </p:spPr>
        <p:txBody>
          <a:bodyPr/>
          <a:lstStyle/>
          <a:p>
            <a:r>
              <a:rPr lang="ja-JP" altLang="en-US" dirty="0"/>
              <a:t>　　まず、事業のラフ分析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8FA4E22-28F8-4980-BDD1-7522AD94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577871"/>
            <a:ext cx="10652760" cy="4915004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C3C5DDE-BE07-43E0-8721-26F214C6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63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1D708-EF6A-4424-9CC4-49F2228EF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640080" y="38974"/>
            <a:ext cx="3223260" cy="181308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57B5D9-3E08-482B-8B9F-3A4E5FF62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 rot="10800000">
            <a:off x="7665720" y="259954"/>
            <a:ext cx="3223260" cy="18130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7FB9CE1-BE31-4919-BE43-172B76A8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365125"/>
            <a:ext cx="9189720" cy="991235"/>
          </a:xfrm>
        </p:spPr>
        <p:txBody>
          <a:bodyPr/>
          <a:lstStyle/>
          <a:p>
            <a:r>
              <a:rPr lang="ja-JP" altLang="en-US" dirty="0"/>
              <a:t>　　まず、事業のラフ分析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603CDFE-DB3F-48D0-BE4E-B60A8C1EA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667941"/>
            <a:ext cx="10157460" cy="488095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F7B870-48CD-4DE3-8286-88562F8D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93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新学期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989_TF02895269" id="{B50D1CF4-7BCA-4F9C-AD4A-B618D7CBB3A0}" vid="{9E7269A0-BF46-4705-A216-8C6DAB86348B}"/>
    </a:ext>
  </a:extLst>
</a:theme>
</file>

<file path=ppt/theme/theme3.xml><?xml version="1.0" encoding="utf-8"?>
<a:theme xmlns:a="http://schemas.openxmlformats.org/drawingml/2006/main" name="哀愁の漂う抽象的なデザイン 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605_TF03460530" id="{4AE7E7D5-B303-494C-83B7-ABB5DA0B3E67}" vid="{556FA135-3C14-42CD-AC53-CD327FF2960D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5267</Words>
  <Application>Microsoft Office PowerPoint</Application>
  <PresentationFormat>ワイド画面</PresentationFormat>
  <Paragraphs>1130</Paragraphs>
  <Slides>52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52</vt:i4>
      </vt:variant>
    </vt:vector>
  </HeadingPairs>
  <TitlesOfParts>
    <vt:vector size="63" baseType="lpstr">
      <vt:lpstr>BIZ UDPゴシック</vt:lpstr>
      <vt:lpstr>Meiryo UI</vt:lpstr>
      <vt:lpstr>MS Mincho</vt:lpstr>
      <vt:lpstr>游ゴシック</vt:lpstr>
      <vt:lpstr>游ゴシック Light</vt:lpstr>
      <vt:lpstr>Arial</vt:lpstr>
      <vt:lpstr>Cambria</vt:lpstr>
      <vt:lpstr>Century Gothic</vt:lpstr>
      <vt:lpstr>Office テーマ</vt:lpstr>
      <vt:lpstr>新学期 16x9</vt:lpstr>
      <vt:lpstr>哀愁の漂う抽象的なデザイン テンプレート</vt:lpstr>
      <vt:lpstr>PPP・PFIプロジェクトマネージャー養成 第２期　全７回 第1回　チーム編成と運営のプロセス</vt:lpstr>
      <vt:lpstr>　　　　　　全７回の内容</vt:lpstr>
      <vt:lpstr>公民連携（ＰＰＰ・ＰＦＩ）とは</vt:lpstr>
      <vt:lpstr>PowerPoint プレゼンテーション</vt:lpstr>
      <vt:lpstr>①　チーム編成に取り掛かる時期 </vt:lpstr>
      <vt:lpstr>自治体発注の段階と民間の業務の流れ</vt:lpstr>
      <vt:lpstr>②　チーム編成の手順 </vt:lpstr>
      <vt:lpstr>　　まず、事業のラフ分析</vt:lpstr>
      <vt:lpstr>　　まず、事業のラフ分析</vt:lpstr>
      <vt:lpstr>　　      各機能：ターゲット企業のリストアップ</vt:lpstr>
      <vt:lpstr> </vt:lpstr>
      <vt:lpstr>チームの意思を明確にする</vt:lpstr>
      <vt:lpstr>ターゲット企業へのリクルート</vt:lpstr>
      <vt:lpstr>PowerPoint プレゼンテーション</vt:lpstr>
      <vt:lpstr> </vt:lpstr>
      <vt:lpstr>チーム提案企画書</vt:lpstr>
      <vt:lpstr>読谷村 総合情報センター及び周辺環境整備事業 企画書</vt:lpstr>
      <vt:lpstr>事業の目的</vt:lpstr>
      <vt:lpstr>本施設の規模</vt:lpstr>
      <vt:lpstr>PowerPoint プレゼンテーション</vt:lpstr>
      <vt:lpstr>事業者の収入</vt:lpstr>
      <vt:lpstr>スケジュール</vt:lpstr>
      <vt:lpstr>提案策定時コンソーシャム組織</vt:lpstr>
      <vt:lpstr>審査委員会</vt:lpstr>
      <vt:lpstr>PFI事業の提案上限額</vt:lpstr>
      <vt:lpstr> </vt:lpstr>
      <vt:lpstr>提案提出締切までの スケジュール案</vt:lpstr>
      <vt:lpstr>PowerPoint プレゼンテーション</vt:lpstr>
      <vt:lpstr>PowerPoint プレゼンテーション</vt:lpstr>
      <vt:lpstr>PowerPoint プレゼンテーション</vt:lpstr>
      <vt:lpstr>キックオフ会議</vt:lpstr>
      <vt:lpstr> </vt:lpstr>
      <vt:lpstr>情報共有とファイル</vt:lpstr>
      <vt:lpstr> </vt:lpstr>
      <vt:lpstr> 企業間協定書</vt:lpstr>
      <vt:lpstr>提案作成・提出までの費用ってなに？ 　　　　　　　（負けた時は捨て金になる。勝ったときは事業費に含まれ戻ってくる）</vt:lpstr>
      <vt:lpstr>チーム編成時提案作成費をどうするのか決めておいてください。</vt:lpstr>
      <vt:lpstr>②　チームメンバー教育   はじめてPFIコンソ―シャムに参加するメンバーさんもいる</vt:lpstr>
      <vt:lpstr>初めての企業さんの症状</vt:lpstr>
      <vt:lpstr>なので</vt:lpstr>
      <vt:lpstr>④　分科会設定と分科会長 </vt:lpstr>
      <vt:lpstr>　　まず、事業のラフ分析</vt:lpstr>
      <vt:lpstr>提案策定時コンソーシャム組織</vt:lpstr>
      <vt:lpstr> </vt:lpstr>
      <vt:lpstr>　　      　初めて　は　張り切る！</vt:lpstr>
      <vt:lpstr>　　      　　プロマネの対応１</vt:lpstr>
      <vt:lpstr>　　      　　プロマネの対応２</vt:lpstr>
      <vt:lpstr> </vt:lpstr>
      <vt:lpstr>自治体発注の段階と民間の業務の流れ</vt:lpstr>
      <vt:lpstr>PowerPoint プレゼンテーション</vt:lpstr>
      <vt:lpstr>　　      各機能：ターゲット企業のリストアップ    　　　（1回目の話）</vt:lpstr>
      <vt:lpstr>ご清聴　 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tanuki kazehiki</dc:creator>
  <cp:lastModifiedBy>tanuki kazehiki</cp:lastModifiedBy>
  <cp:revision>4</cp:revision>
  <dcterms:created xsi:type="dcterms:W3CDTF">2021-05-17T04:17:13Z</dcterms:created>
  <dcterms:modified xsi:type="dcterms:W3CDTF">2022-03-02T05:35:50Z</dcterms:modified>
</cp:coreProperties>
</file>