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0" r:id="rId1"/>
  </p:sldMasterIdLst>
  <p:notesMasterIdLst>
    <p:notesMasterId r:id="rId76"/>
  </p:notesMasterIdLst>
  <p:sldIdLst>
    <p:sldId id="256" r:id="rId2"/>
    <p:sldId id="257" r:id="rId3"/>
    <p:sldId id="258" r:id="rId4"/>
    <p:sldId id="260" r:id="rId5"/>
    <p:sldId id="259" r:id="rId6"/>
    <p:sldId id="261" r:id="rId7"/>
    <p:sldId id="262" r:id="rId8"/>
    <p:sldId id="1796" r:id="rId9"/>
    <p:sldId id="708" r:id="rId10"/>
    <p:sldId id="1802" r:id="rId11"/>
    <p:sldId id="519" r:id="rId12"/>
    <p:sldId id="492" r:id="rId13"/>
    <p:sldId id="709" r:id="rId14"/>
    <p:sldId id="442" r:id="rId15"/>
    <p:sldId id="499" r:id="rId16"/>
    <p:sldId id="263" r:id="rId17"/>
    <p:sldId id="684" r:id="rId18"/>
    <p:sldId id="418" r:id="rId19"/>
    <p:sldId id="1789" r:id="rId20"/>
    <p:sldId id="1790" r:id="rId21"/>
    <p:sldId id="1791" r:id="rId22"/>
    <p:sldId id="1792" r:id="rId23"/>
    <p:sldId id="1793" r:id="rId24"/>
    <p:sldId id="1794" r:id="rId25"/>
    <p:sldId id="1795" r:id="rId26"/>
    <p:sldId id="520" r:id="rId27"/>
    <p:sldId id="270" r:id="rId28"/>
    <p:sldId id="438" r:id="rId29"/>
    <p:sldId id="491" r:id="rId30"/>
    <p:sldId id="493" r:id="rId31"/>
    <p:sldId id="494" r:id="rId32"/>
    <p:sldId id="495" r:id="rId33"/>
    <p:sldId id="496" r:id="rId34"/>
    <p:sldId id="502" r:id="rId35"/>
    <p:sldId id="447" r:id="rId36"/>
    <p:sldId id="448" r:id="rId37"/>
    <p:sldId id="449" r:id="rId38"/>
    <p:sldId id="450" r:id="rId39"/>
    <p:sldId id="451" r:id="rId40"/>
    <p:sldId id="452" r:id="rId41"/>
    <p:sldId id="453" r:id="rId42"/>
    <p:sldId id="266" r:id="rId43"/>
    <p:sldId id="267" r:id="rId44"/>
    <p:sldId id="774" r:id="rId45"/>
    <p:sldId id="773" r:id="rId46"/>
    <p:sldId id="775" r:id="rId47"/>
    <p:sldId id="1797" r:id="rId48"/>
    <p:sldId id="1801" r:id="rId49"/>
    <p:sldId id="273" r:id="rId50"/>
    <p:sldId id="1800" r:id="rId51"/>
    <p:sldId id="277" r:id="rId52"/>
    <p:sldId id="280" r:id="rId53"/>
    <p:sldId id="284" r:id="rId54"/>
    <p:sldId id="1785" r:id="rId55"/>
    <p:sldId id="1786" r:id="rId56"/>
    <p:sldId id="1784" r:id="rId57"/>
    <p:sldId id="1783" r:id="rId58"/>
    <p:sldId id="542" r:id="rId59"/>
    <p:sldId id="328" r:id="rId60"/>
    <p:sldId id="329" r:id="rId61"/>
    <p:sldId id="573" r:id="rId62"/>
    <p:sldId id="555" r:id="rId63"/>
    <p:sldId id="506" r:id="rId64"/>
    <p:sldId id="384" r:id="rId65"/>
    <p:sldId id="427" r:id="rId66"/>
    <p:sldId id="563" r:id="rId67"/>
    <p:sldId id="562" r:id="rId68"/>
    <p:sldId id="1787" r:id="rId69"/>
    <p:sldId id="363" r:id="rId70"/>
    <p:sldId id="672" r:id="rId71"/>
    <p:sldId id="1798" r:id="rId72"/>
    <p:sldId id="1799" r:id="rId73"/>
    <p:sldId id="689" r:id="rId74"/>
    <p:sldId id="340"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0C2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3" autoAdjust="0"/>
    <p:restoredTop sz="94660"/>
  </p:normalViewPr>
  <p:slideViewPr>
    <p:cSldViewPr snapToGrid="0">
      <p:cViewPr varScale="1">
        <p:scale>
          <a:sx n="85" d="100"/>
          <a:sy n="85" d="100"/>
        </p:scale>
        <p:origin x="48" y="14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39602-D47F-4DA9-8CBD-E3DE3BAABF88}" type="datetimeFigureOut">
              <a:rPr kumimoji="1" lang="ja-JP" altLang="en-US" smtClean="0"/>
              <a:t>2022/5/13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CD8BDE-5391-4E20-9900-F9C2EE2C231A}" type="slidenum">
              <a:rPr kumimoji="1" lang="ja-JP" altLang="en-US" smtClean="0"/>
              <a:t>‹#›</a:t>
            </a:fld>
            <a:endParaRPr kumimoji="1" lang="ja-JP" altLang="en-US"/>
          </a:p>
        </p:txBody>
      </p:sp>
    </p:spTree>
    <p:extLst>
      <p:ext uri="{BB962C8B-B14F-4D97-AF65-F5344CB8AC3E}">
        <p14:creationId xmlns:p14="http://schemas.microsoft.com/office/powerpoint/2010/main" val="2738150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ー 1"/>
          <p:cNvSpPr>
            <a:spLocks noGrp="1" noRot="1" noChangeAspect="1" noTextEdit="1"/>
          </p:cNvSpPr>
          <p:nvPr>
            <p:ph type="sldImg"/>
          </p:nvPr>
        </p:nvSpPr>
        <p:spPr bwMode="auto">
          <a:xfrm>
            <a:off x="144463" y="768350"/>
            <a:ext cx="6816725" cy="3835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a:p>
        </p:txBody>
      </p:sp>
      <p:sp>
        <p:nvSpPr>
          <p:cNvPr id="952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65609" indent="-292442">
              <a:spcBef>
                <a:spcPct val="30000"/>
              </a:spcBef>
              <a:defRPr kumimoji="1" sz="1200">
                <a:solidFill>
                  <a:schemeClr val="tx1"/>
                </a:solidFill>
                <a:latin typeface="Calibri" pitchFamily="34" charset="0"/>
                <a:ea typeface="ＭＳ Ｐゴシック" pitchFamily="50" charset="-128"/>
              </a:defRPr>
            </a:lvl2pPr>
            <a:lvl3pPr marL="1179629" indent="-233297">
              <a:spcBef>
                <a:spcPct val="30000"/>
              </a:spcBef>
              <a:defRPr kumimoji="1" sz="1200">
                <a:solidFill>
                  <a:schemeClr val="tx1"/>
                </a:solidFill>
                <a:latin typeface="Calibri" pitchFamily="34" charset="0"/>
                <a:ea typeface="ＭＳ Ｐゴシック" pitchFamily="50" charset="-128"/>
              </a:defRPr>
            </a:lvl3pPr>
            <a:lvl4pPr marL="1652795" indent="-233297">
              <a:spcBef>
                <a:spcPct val="30000"/>
              </a:spcBef>
              <a:defRPr kumimoji="1" sz="1200">
                <a:solidFill>
                  <a:schemeClr val="tx1"/>
                </a:solidFill>
                <a:latin typeface="Calibri" pitchFamily="34" charset="0"/>
                <a:ea typeface="ＭＳ Ｐゴシック" pitchFamily="50" charset="-128"/>
              </a:defRPr>
            </a:lvl4pPr>
            <a:lvl5pPr marL="2125961" indent="-233297">
              <a:spcBef>
                <a:spcPct val="30000"/>
              </a:spcBef>
              <a:defRPr kumimoji="1" sz="1200">
                <a:solidFill>
                  <a:schemeClr val="tx1"/>
                </a:solidFill>
                <a:latin typeface="Calibri" pitchFamily="34" charset="0"/>
                <a:ea typeface="ＭＳ Ｐゴシック" pitchFamily="50" charset="-128"/>
              </a:defRPr>
            </a:lvl5pPr>
            <a:lvl6pPr marL="2599127" indent="-233297"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3072292" indent="-233297"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545459" indent="-233297"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4018624" indent="-233297"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21742C48-A694-42C2-A6A5-EF7DC914FEDB}" type="slidenum">
              <a:rPr lang="ja-JP" altLang="en-US" smtClean="0">
                <a:solidFill>
                  <a:prstClr val="black"/>
                </a:solidFill>
                <a:latin typeface="Arial" pitchFamily="34" charset="0"/>
              </a:rPr>
              <a:pPr>
                <a:spcBef>
                  <a:spcPct val="0"/>
                </a:spcBef>
              </a:pPr>
              <a:t>19</a:t>
            </a:fld>
            <a:endParaRPr lang="en-US" altLang="ja-JP">
              <a:solidFill>
                <a:prstClr val="black"/>
              </a:solidFill>
              <a:latin typeface="Arial" pitchFamily="34" charset="0"/>
            </a:endParaRPr>
          </a:p>
        </p:txBody>
      </p:sp>
    </p:spTree>
    <p:extLst>
      <p:ext uri="{BB962C8B-B14F-4D97-AF65-F5344CB8AC3E}">
        <p14:creationId xmlns:p14="http://schemas.microsoft.com/office/powerpoint/2010/main" val="70293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ー 1"/>
          <p:cNvSpPr>
            <a:spLocks noGrp="1" noRot="1" noChangeAspect="1" noTextEdit="1"/>
          </p:cNvSpPr>
          <p:nvPr>
            <p:ph type="sldImg"/>
          </p:nvPr>
        </p:nvSpPr>
        <p:spPr bwMode="auto">
          <a:xfrm>
            <a:off x="144463" y="768350"/>
            <a:ext cx="6816725" cy="3835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a:p>
        </p:txBody>
      </p:sp>
      <p:sp>
        <p:nvSpPr>
          <p:cNvPr id="952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65675" indent="-292468">
              <a:spcBef>
                <a:spcPct val="30000"/>
              </a:spcBef>
              <a:defRPr kumimoji="1" sz="1200">
                <a:solidFill>
                  <a:schemeClr val="tx1"/>
                </a:solidFill>
                <a:latin typeface="Calibri" pitchFamily="34" charset="0"/>
                <a:ea typeface="ＭＳ Ｐゴシック" pitchFamily="50" charset="-128"/>
              </a:defRPr>
            </a:lvl2pPr>
            <a:lvl3pPr marL="1179731" indent="-233318">
              <a:spcBef>
                <a:spcPct val="30000"/>
              </a:spcBef>
              <a:defRPr kumimoji="1" sz="1200">
                <a:solidFill>
                  <a:schemeClr val="tx1"/>
                </a:solidFill>
                <a:latin typeface="Calibri" pitchFamily="34" charset="0"/>
                <a:ea typeface="ＭＳ Ｐゴシック" pitchFamily="50" charset="-128"/>
              </a:defRPr>
            </a:lvl3pPr>
            <a:lvl4pPr marL="1652938" indent="-233318">
              <a:spcBef>
                <a:spcPct val="30000"/>
              </a:spcBef>
              <a:defRPr kumimoji="1" sz="1200">
                <a:solidFill>
                  <a:schemeClr val="tx1"/>
                </a:solidFill>
                <a:latin typeface="Calibri" pitchFamily="34" charset="0"/>
                <a:ea typeface="ＭＳ Ｐゴシック" pitchFamily="50" charset="-128"/>
              </a:defRPr>
            </a:lvl4pPr>
            <a:lvl5pPr marL="2126144" indent="-233318">
              <a:spcBef>
                <a:spcPct val="30000"/>
              </a:spcBef>
              <a:defRPr kumimoji="1" sz="1200">
                <a:solidFill>
                  <a:schemeClr val="tx1"/>
                </a:solidFill>
                <a:latin typeface="Calibri" pitchFamily="34" charset="0"/>
                <a:ea typeface="ＭＳ Ｐゴシック" pitchFamily="50" charset="-128"/>
              </a:defRPr>
            </a:lvl5pPr>
            <a:lvl6pPr marL="2599351" indent="-23331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3072558" indent="-23331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545765" indent="-23331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4018971" indent="-23331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21742C48-A694-42C2-A6A5-EF7DC914FEDB}" type="slidenum">
              <a:rPr lang="ja-JP" altLang="en-US" smtClean="0">
                <a:solidFill>
                  <a:prstClr val="black"/>
                </a:solidFill>
                <a:latin typeface="Arial" pitchFamily="34" charset="0"/>
              </a:rPr>
              <a:pPr>
                <a:spcBef>
                  <a:spcPct val="0"/>
                </a:spcBef>
              </a:pPr>
              <a:t>21</a:t>
            </a:fld>
            <a:endParaRPr lang="en-US" altLang="ja-JP">
              <a:solidFill>
                <a:prstClr val="black"/>
              </a:solidFill>
              <a:latin typeface="Arial" pitchFamily="34" charset="0"/>
            </a:endParaRPr>
          </a:p>
        </p:txBody>
      </p:sp>
    </p:spTree>
    <p:extLst>
      <p:ext uri="{BB962C8B-B14F-4D97-AF65-F5344CB8AC3E}">
        <p14:creationId xmlns:p14="http://schemas.microsoft.com/office/powerpoint/2010/main" val="27904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388EF5C-AF37-4033-83B6-6496344D6C37}" type="slidenum">
              <a:rPr lang="ja-JP" altLang="en-US" smtClean="0">
                <a:solidFill>
                  <a:prstClr val="black"/>
                </a:solidFill>
              </a:rPr>
              <a:pPr/>
              <a:t>23</a:t>
            </a:fld>
            <a:endParaRPr lang="ja-JP" altLang="en-US" dirty="0">
              <a:solidFill>
                <a:prstClr val="black"/>
              </a:solidFill>
            </a:endParaRPr>
          </a:p>
        </p:txBody>
      </p:sp>
    </p:spTree>
    <p:extLst>
      <p:ext uri="{BB962C8B-B14F-4D97-AF65-F5344CB8AC3E}">
        <p14:creationId xmlns:p14="http://schemas.microsoft.com/office/powerpoint/2010/main" val="26707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noProof="0" dirty="0"/>
          </a:p>
        </p:txBody>
      </p:sp>
      <p:sp>
        <p:nvSpPr>
          <p:cNvPr id="4" name="スライド番号プレースホルダー 3"/>
          <p:cNvSpPr>
            <a:spLocks noGrp="1"/>
          </p:cNvSpPr>
          <p:nvPr>
            <p:ph type="sldNum" sz="quarter" idx="10"/>
          </p:nvPr>
        </p:nvSpPr>
        <p:spPr/>
        <p:txBody>
          <a:bodyPr rtlCol="0"/>
          <a:lstStyle/>
          <a:p>
            <a:pPr algn="r" rtl="0"/>
            <a:fld id="{935E2820-AFE1-45FA-949E-17BDB534E1DC}" type="slidenum">
              <a:rPr lang="en-US" smtClean="0"/>
              <a:pPr algn="r" rtl="0"/>
              <a:t>48</a:t>
            </a:fld>
            <a:endParaRPr lang="en-US" dirty="0"/>
          </a:p>
        </p:txBody>
      </p:sp>
    </p:spTree>
    <p:extLst>
      <p:ext uri="{BB962C8B-B14F-4D97-AF65-F5344CB8AC3E}">
        <p14:creationId xmlns:p14="http://schemas.microsoft.com/office/powerpoint/2010/main" val="30699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534C2EF-8A97-4DAF-B099-E567883644D6}" type="slidenum">
              <a:rPr lang="en-US" smtClean="0"/>
              <a:pPr/>
              <a:t>49</a:t>
            </a:fld>
            <a:endParaRPr lang="en-US" dirty="0"/>
          </a:p>
        </p:txBody>
      </p:sp>
    </p:spTree>
    <p:extLst>
      <p:ext uri="{BB962C8B-B14F-4D97-AF65-F5344CB8AC3E}">
        <p14:creationId xmlns:p14="http://schemas.microsoft.com/office/powerpoint/2010/main" val="126764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noProof="0" dirty="0"/>
          </a:p>
        </p:txBody>
      </p:sp>
      <p:sp>
        <p:nvSpPr>
          <p:cNvPr id="4" name="スライド番号プレースホルダー 3"/>
          <p:cNvSpPr>
            <a:spLocks noGrp="1"/>
          </p:cNvSpPr>
          <p:nvPr>
            <p:ph type="sldNum" sz="quarter" idx="10"/>
          </p:nvPr>
        </p:nvSpPr>
        <p:spPr/>
        <p:txBody>
          <a:bodyPr/>
          <a:lstStyle/>
          <a:p>
            <a:pPr algn="r" rtl="0"/>
            <a:fld id="{935E2820-AFE1-45FA-949E-17BDB534E1DC}" type="slidenum">
              <a:rPr lang="en-US" altLang="ja-JP" smtClean="0"/>
              <a:pPr algn="r" rtl="0"/>
              <a:t>50</a:t>
            </a:fld>
            <a:endParaRPr lang="en-US" altLang="ja-JP" dirty="0"/>
          </a:p>
        </p:txBody>
      </p:sp>
    </p:spTree>
    <p:extLst>
      <p:ext uri="{BB962C8B-B14F-4D97-AF65-F5344CB8AC3E}">
        <p14:creationId xmlns:p14="http://schemas.microsoft.com/office/powerpoint/2010/main" val="417927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9F20D8-479F-43BA-8BD9-030B40120CB9}" type="slidenum">
              <a:rPr kumimoji="1" lang="ja-JP" altLang="en-US" smtClean="0"/>
              <a:t>63</a:t>
            </a:fld>
            <a:endParaRPr kumimoji="1" lang="ja-JP" altLang="en-US"/>
          </a:p>
        </p:txBody>
      </p:sp>
    </p:spTree>
    <p:extLst>
      <p:ext uri="{BB962C8B-B14F-4D97-AF65-F5344CB8AC3E}">
        <p14:creationId xmlns:p14="http://schemas.microsoft.com/office/powerpoint/2010/main" val="369849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010D79C-467B-48B0-8CEF-DD68626DF951}" type="slidenum">
              <a:rPr kumimoji="1" lang="ja-JP" altLang="en-US" smtClean="0"/>
              <a:t>67</a:t>
            </a:fld>
            <a:endParaRPr kumimoji="1" lang="ja-JP" altLang="en-US"/>
          </a:p>
        </p:txBody>
      </p:sp>
    </p:spTree>
    <p:extLst>
      <p:ext uri="{BB962C8B-B14F-4D97-AF65-F5344CB8AC3E}">
        <p14:creationId xmlns:p14="http://schemas.microsoft.com/office/powerpoint/2010/main" val="223778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0ED0C2E-D043-4235-9A33-791557908BA7}" type="slidenum">
              <a:rPr lang="en-US" altLang="ja-JP" smtClean="0"/>
              <a:pPr>
                <a:defRPr/>
              </a:pPr>
              <a:t>74</a:t>
            </a:fld>
            <a:endParaRPr lang="en-US" altLang="ja-JP"/>
          </a:p>
        </p:txBody>
      </p:sp>
    </p:spTree>
    <p:extLst>
      <p:ext uri="{BB962C8B-B14F-4D97-AF65-F5344CB8AC3E}">
        <p14:creationId xmlns:p14="http://schemas.microsoft.com/office/powerpoint/2010/main" val="4049106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6982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20415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85128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2827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06473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31442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48347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7386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0E8E9EF-0A54-40C1-89C5-E3809E6B35DE}" type="datetime1">
              <a:rPr kumimoji="1" lang="ja-JP" altLang="en-US" smtClean="0">
                <a:solidFill>
                  <a:srgbClr val="000049"/>
                </a:solidFill>
              </a:rPr>
              <a:pPr/>
              <a:t>2022/5/13</a:t>
            </a:fld>
            <a:endParaRPr kumimoji="1" lang="ja-JP" altLang="en-US">
              <a:solidFill>
                <a:srgbClr val="000049"/>
              </a:solidFill>
            </a:endParaRPr>
          </a:p>
        </p:txBody>
      </p:sp>
      <p:sp>
        <p:nvSpPr>
          <p:cNvPr id="5" name="Footer Placeholder 4"/>
          <p:cNvSpPr>
            <a:spLocks noGrp="1"/>
          </p:cNvSpPr>
          <p:nvPr>
            <p:ph type="ftr" sz="quarter" idx="11"/>
          </p:nvPr>
        </p:nvSpPr>
        <p:spPr/>
        <p:txBody>
          <a:bodyPr/>
          <a:lstStyle/>
          <a:p>
            <a:r>
              <a:rPr kumimoji="1" lang="ja-JP" altLang="en-US">
                <a:solidFill>
                  <a:srgbClr val="000049"/>
                </a:solidFill>
              </a:rPr>
              <a:t>須　崎　市</a:t>
            </a:r>
          </a:p>
        </p:txBody>
      </p:sp>
      <p:sp>
        <p:nvSpPr>
          <p:cNvPr id="6" name="Slide Number Placeholder 5"/>
          <p:cNvSpPr>
            <a:spLocks noGrp="1"/>
          </p:cNvSpPr>
          <p:nvPr>
            <p:ph type="sldNum" sz="quarter" idx="12"/>
          </p:nvPr>
        </p:nvSpPr>
        <p:spPr/>
        <p:txBody>
          <a:bodyPr/>
          <a:lstStyle/>
          <a:p>
            <a:fld id="{F8BF9EFC-11E7-4C3B-9D6B-90A94DD89FF1}" type="slidenum">
              <a:rPr kumimoji="1" lang="ja-JP" altLang="en-US" smtClean="0">
                <a:solidFill>
                  <a:srgbClr val="000049"/>
                </a:solidFill>
              </a:rPr>
              <a:pPr/>
              <a:t>‹#›</a:t>
            </a:fld>
            <a:endParaRPr kumimoji="1" lang="ja-JP" altLang="en-US">
              <a:solidFill>
                <a:srgbClr val="000049"/>
              </a:solidFill>
            </a:endParaRPr>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305654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334431" y="263586"/>
            <a:ext cx="11523132" cy="356076"/>
          </a:xfrm>
        </p:spPr>
        <p:txBody>
          <a:bodyPr anchor="ctr">
            <a:normAutofit/>
          </a:bodyPr>
          <a:lstStyle>
            <a:lvl1pPr>
              <a:defRPr sz="2400">
                <a:solidFill>
                  <a:schemeClr val="tx1"/>
                </a:solidFill>
              </a:defRPr>
            </a:lvl1pPr>
          </a:lstStyle>
          <a:p>
            <a:r>
              <a:rPr kumimoji="1" lang="ja-JP" altLang="en-US" dirty="0"/>
              <a:t>マスター タイトルの書式設定</a:t>
            </a:r>
          </a:p>
        </p:txBody>
      </p:sp>
      <p:sp>
        <p:nvSpPr>
          <p:cNvPr id="5" name="フッター プレースホルダー 4"/>
          <p:cNvSpPr>
            <a:spLocks noGrp="1"/>
          </p:cNvSpPr>
          <p:nvPr>
            <p:ph type="ftr" sz="quarter" idx="11"/>
          </p:nvPr>
        </p:nvSpPr>
        <p:spPr/>
        <p:txBody>
          <a:bodyPr/>
          <a:lstStyle/>
          <a:p>
            <a:r>
              <a:rPr lang="en-US" altLang="ja-JP">
                <a:solidFill>
                  <a:prstClr val="white">
                    <a:lumMod val="50000"/>
                  </a:prstClr>
                </a:solidFill>
              </a:rPr>
              <a:t>Copyright(C) 2018</a:t>
            </a:r>
            <a:r>
              <a:rPr lang="ja-JP" altLang="en-US">
                <a:solidFill>
                  <a:prstClr val="white">
                    <a:lumMod val="50000"/>
                  </a:prstClr>
                </a:solidFill>
              </a:rPr>
              <a:t>　</a:t>
            </a:r>
            <a:r>
              <a:rPr lang="en-US" altLang="ja-JP">
                <a:solidFill>
                  <a:prstClr val="white">
                    <a:lumMod val="50000"/>
                  </a:prstClr>
                </a:solidFill>
              </a:rPr>
              <a:t>ORIENTAL CONSULTANTS All Rights Reserved.</a:t>
            </a:r>
            <a:endParaRPr lang="ja-JP" altLang="en-US" dirty="0">
              <a:solidFill>
                <a:prstClr val="white">
                  <a:lumMod val="50000"/>
                </a:prstClr>
              </a:solidFill>
            </a:endParaRPr>
          </a:p>
        </p:txBody>
      </p:sp>
      <p:sp>
        <p:nvSpPr>
          <p:cNvPr id="6" name="スライド番号プレースホルダー 5"/>
          <p:cNvSpPr>
            <a:spLocks noGrp="1"/>
          </p:cNvSpPr>
          <p:nvPr>
            <p:ph type="sldNum" sz="quarter" idx="12"/>
          </p:nvPr>
        </p:nvSpPr>
        <p:spPr/>
        <p:txBody>
          <a:bodyPr/>
          <a:lstStyle/>
          <a:p>
            <a:fld id="{4C2A283C-841D-4446-993F-39ABBF49B3CB}"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853589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日付プレースホルダー 2"/>
          <p:cNvSpPr>
            <a:spLocks noGrp="1"/>
          </p:cNvSpPr>
          <p:nvPr>
            <p:ph type="dt" sz="half" idx="10"/>
          </p:nvPr>
        </p:nvSpPr>
        <p:spPr>
          <a:xfrm>
            <a:off x="609600" y="6356351"/>
            <a:ext cx="2844800" cy="365125"/>
          </a:xfrm>
          <a:prstGeom prst="rect">
            <a:avLst/>
          </a:prstGeom>
        </p:spPr>
        <p:txBody>
          <a:bodyPr/>
          <a:lstStyle>
            <a:lvl1pPr>
              <a:defRPr/>
            </a:lvl1pPr>
          </a:lstStyle>
          <a:p>
            <a:endParaRPr lang="ja-JP" altLang="en-US" sz="1800">
              <a:solidFill>
                <a:schemeClr val="tx1"/>
              </a:solidFill>
            </a:endParaRPr>
          </a:p>
        </p:txBody>
      </p:sp>
      <p:sp>
        <p:nvSpPr>
          <p:cNvPr id="4" name="フッター プレースホルダー 3"/>
          <p:cNvSpPr>
            <a:spLocks noGrp="1"/>
          </p:cNvSpPr>
          <p:nvPr>
            <p:ph type="ftr" sz="quarter" idx="11"/>
          </p:nvPr>
        </p:nvSpPr>
        <p:spPr>
          <a:xfrm>
            <a:off x="4165600" y="6356351"/>
            <a:ext cx="3860800" cy="365125"/>
          </a:xfrm>
        </p:spPr>
        <p:txBody>
          <a:bodyPr/>
          <a:lstStyle>
            <a:lvl1pPr>
              <a:defRPr/>
            </a:lvl1pPr>
          </a:lstStyle>
          <a:p>
            <a:r>
              <a:rPr lang="en-US" altLang="ja-JP"/>
              <a:t>Copyright(C) 2018</a:t>
            </a:r>
            <a:r>
              <a:rPr lang="ja-JP" altLang="en-US"/>
              <a:t>　</a:t>
            </a:r>
            <a:r>
              <a:rPr lang="en-US" altLang="ja-JP"/>
              <a:t>ORIENTAL CONSULTANTS All Rights Reserved.</a:t>
            </a:r>
            <a:endParaRPr lang="ja-JP" altLang="ja-JP"/>
          </a:p>
        </p:txBody>
      </p:sp>
      <p:sp>
        <p:nvSpPr>
          <p:cNvPr id="5" name="スライド番号プレースホルダー 4"/>
          <p:cNvSpPr>
            <a:spLocks noGrp="1"/>
          </p:cNvSpPr>
          <p:nvPr>
            <p:ph type="sldNum" sz="quarter" idx="12"/>
          </p:nvPr>
        </p:nvSpPr>
        <p:spPr>
          <a:xfrm>
            <a:off x="8737600" y="6356351"/>
            <a:ext cx="2844800" cy="365125"/>
          </a:xfrm>
        </p:spPr>
        <p:txBody>
          <a:bodyPr/>
          <a:lstStyle>
            <a:lvl1pPr>
              <a:defRPr/>
            </a:lvl1pPr>
          </a:lstStyle>
          <a:p>
            <a:fld id="{13D7586E-D0C0-4F9B-8F6D-7832574B2BB5}" type="slidenum">
              <a:rPr lang="ja-JP" altLang="en-US"/>
              <a:pPr/>
              <a:t>‹#›</a:t>
            </a:fld>
            <a:endParaRPr lang="ja-JP" altLang="en-US" sz="1800">
              <a:solidFill>
                <a:schemeClr val="tx1"/>
              </a:solidFill>
            </a:endParaRPr>
          </a:p>
        </p:txBody>
      </p:sp>
    </p:spTree>
    <p:extLst>
      <p:ext uri="{BB962C8B-B14F-4D97-AF65-F5344CB8AC3E}">
        <p14:creationId xmlns:p14="http://schemas.microsoft.com/office/powerpoint/2010/main" val="53578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246568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16503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1143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65381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07137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2902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99331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F3E8B1C-86EF-43CF-8304-249481088644}" type="datetimeFigureOut">
              <a:rPr lang="en-US" smtClean="0"/>
              <a:pPr/>
              <a:t>5/13/2022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1899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3E8B1C-86EF-43CF-8304-249481088644}" type="datetimeFigureOut">
              <a:rPr lang="en-US" smtClean="0"/>
              <a:pPr/>
              <a:t>5/13/2022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4476685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mailto:iba@image.ocn.ne.jp"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e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png"/><Relationship Id="rId4" Type="http://schemas.microsoft.com/office/2007/relationships/hdphoto" Target="../media/hdphoto2.wdp"/><Relationship Id="rId9" Type="http://schemas.openxmlformats.org/officeDocument/2006/relationships/image" Target="../media/image80.png"/><Relationship Id="rId14" Type="http://schemas.openxmlformats.org/officeDocument/2006/relationships/image" Target="../media/image8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mailto:iba@image.ocn.ne.j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CE676A-B3FE-423E-82D1-06B4CD069929}"/>
              </a:ext>
            </a:extLst>
          </p:cNvPr>
          <p:cNvPicPr>
            <a:picLocks noChangeAspect="1"/>
          </p:cNvPicPr>
          <p:nvPr/>
        </p:nvPicPr>
        <p:blipFill rotWithShape="1">
          <a:blip r:embed="rId2"/>
          <a:srcRect r="28745" b="-1"/>
          <a:stretch/>
        </p:blipFill>
        <p:spPr>
          <a:xfrm>
            <a:off x="20" y="10"/>
            <a:ext cx="7320707" cy="6857985"/>
          </a:xfrm>
          <a:prstGeom prst="rect">
            <a:avLst/>
          </a:prstGeom>
        </p:spPr>
      </p:pic>
      <p:sp>
        <p:nvSpPr>
          <p:cNvPr id="2" name="タイトル 1">
            <a:extLst>
              <a:ext uri="{FF2B5EF4-FFF2-40B4-BE49-F238E27FC236}">
                <a16:creationId xmlns:a16="http://schemas.microsoft.com/office/drawing/2014/main" id="{442F9A69-AFEE-4398-B827-A5C78DFFE4B7}"/>
              </a:ext>
            </a:extLst>
          </p:cNvPr>
          <p:cNvSpPr>
            <a:spLocks noGrp="1"/>
          </p:cNvSpPr>
          <p:nvPr>
            <p:ph type="ctrTitle"/>
          </p:nvPr>
        </p:nvSpPr>
        <p:spPr>
          <a:xfrm>
            <a:off x="2435646" y="1819765"/>
            <a:ext cx="7320707" cy="1152035"/>
          </a:xfrm>
        </p:spPr>
        <p:txBody>
          <a:bodyPr anchor="b">
            <a:normAutofit/>
          </a:bodyPr>
          <a:lstStyle/>
          <a:p>
            <a:r>
              <a:rPr kumimoji="1" lang="ja-JP" altLang="en-US" sz="4000" dirty="0">
                <a:solidFill>
                  <a:schemeClr val="tx1"/>
                </a:solidFill>
              </a:rPr>
              <a:t>コンセッション事業の進め方</a:t>
            </a:r>
          </a:p>
        </p:txBody>
      </p:sp>
      <p:sp>
        <p:nvSpPr>
          <p:cNvPr id="3" name="字幕 2">
            <a:extLst>
              <a:ext uri="{FF2B5EF4-FFF2-40B4-BE49-F238E27FC236}">
                <a16:creationId xmlns:a16="http://schemas.microsoft.com/office/drawing/2014/main" id="{1CC0D461-BC4F-429F-BED1-7ADF4E93A138}"/>
              </a:ext>
            </a:extLst>
          </p:cNvPr>
          <p:cNvSpPr>
            <a:spLocks noGrp="1"/>
          </p:cNvSpPr>
          <p:nvPr>
            <p:ph type="subTitle" idx="1"/>
          </p:nvPr>
        </p:nvSpPr>
        <p:spPr>
          <a:xfrm>
            <a:off x="4886150" y="4336388"/>
            <a:ext cx="6047381" cy="2210267"/>
          </a:xfrm>
          <a:solidFill>
            <a:schemeClr val="accent3">
              <a:lumMod val="20000"/>
              <a:lumOff val="80000"/>
            </a:schemeClr>
          </a:solidFill>
        </p:spPr>
        <p:txBody>
          <a:bodyPr anchor="t">
            <a:noAutofit/>
          </a:bodyPr>
          <a:lstStyle/>
          <a:p>
            <a:pPr algn="ctr">
              <a:lnSpc>
                <a:spcPct val="110000"/>
              </a:lnSpc>
            </a:pPr>
            <a:r>
              <a:rPr kumimoji="1" lang="en-US" altLang="ja-JP" sz="2000" dirty="0">
                <a:solidFill>
                  <a:schemeClr val="accent5">
                    <a:lumMod val="75000"/>
                  </a:schemeClr>
                </a:solidFill>
              </a:rPr>
              <a:t>2022</a:t>
            </a:r>
            <a:r>
              <a:rPr kumimoji="1" lang="ja-JP" altLang="en-US" sz="2000" dirty="0">
                <a:solidFill>
                  <a:schemeClr val="accent5">
                    <a:lumMod val="75000"/>
                  </a:schemeClr>
                </a:solidFill>
              </a:rPr>
              <a:t>年</a:t>
            </a:r>
            <a:r>
              <a:rPr kumimoji="1" lang="en-US" altLang="ja-JP" sz="2000" dirty="0">
                <a:solidFill>
                  <a:schemeClr val="accent5">
                    <a:lumMod val="75000"/>
                  </a:schemeClr>
                </a:solidFill>
              </a:rPr>
              <a:t>5</a:t>
            </a:r>
            <a:r>
              <a:rPr kumimoji="1" lang="ja-JP" altLang="en-US" sz="2000" dirty="0">
                <a:solidFill>
                  <a:schemeClr val="accent5">
                    <a:lumMod val="75000"/>
                  </a:schemeClr>
                </a:solidFill>
              </a:rPr>
              <a:t>月</a:t>
            </a:r>
            <a:endParaRPr kumimoji="1" lang="en-US" altLang="ja-JP" sz="2000" dirty="0">
              <a:solidFill>
                <a:schemeClr val="accent5">
                  <a:lumMod val="75000"/>
                </a:schemeClr>
              </a:solidFill>
            </a:endParaRPr>
          </a:p>
          <a:p>
            <a:pPr algn="ctr">
              <a:lnSpc>
                <a:spcPct val="110000"/>
              </a:lnSpc>
            </a:pPr>
            <a:r>
              <a:rPr lang="ja-JP" altLang="en-US" sz="2000" dirty="0">
                <a:solidFill>
                  <a:schemeClr val="accent5">
                    <a:lumMod val="75000"/>
                  </a:schemeClr>
                </a:solidFill>
              </a:rPr>
              <a:t>一般社団法人　国土政策研究会　理事　</a:t>
            </a:r>
            <a:endParaRPr lang="en-US" altLang="ja-JP" sz="2000" dirty="0">
              <a:solidFill>
                <a:schemeClr val="accent5">
                  <a:lumMod val="75000"/>
                </a:schemeClr>
              </a:solidFill>
            </a:endParaRPr>
          </a:p>
          <a:p>
            <a:pPr algn="ctr">
              <a:lnSpc>
                <a:spcPct val="110000"/>
              </a:lnSpc>
            </a:pPr>
            <a:r>
              <a:rPr kumimoji="1" lang="ja-JP" altLang="en-US" sz="2000" dirty="0">
                <a:solidFill>
                  <a:schemeClr val="accent5">
                    <a:lumMod val="75000"/>
                  </a:schemeClr>
                </a:solidFill>
              </a:rPr>
              <a:t>　　　　　　　　　　　　伊庭　良知</a:t>
            </a:r>
            <a:endParaRPr kumimoji="1" lang="en-US" altLang="ja-JP" sz="2000" dirty="0">
              <a:solidFill>
                <a:schemeClr val="accent5">
                  <a:lumMod val="75000"/>
                </a:schemeClr>
              </a:solidFill>
            </a:endParaRPr>
          </a:p>
          <a:p>
            <a:pPr algn="ctr">
              <a:lnSpc>
                <a:spcPct val="110000"/>
              </a:lnSpc>
            </a:pPr>
            <a:r>
              <a:rPr lang="en-US" altLang="ja-JP" sz="2000" dirty="0">
                <a:solidFill>
                  <a:schemeClr val="accent5">
                    <a:lumMod val="75000"/>
                  </a:schemeClr>
                </a:solidFill>
              </a:rPr>
              <a:t>y.iba.jj2@gmail.con</a:t>
            </a:r>
            <a:endParaRPr kumimoji="1" lang="ja-JP" altLang="en-US" sz="2000" dirty="0">
              <a:solidFill>
                <a:schemeClr val="accent5">
                  <a:lumMod val="75000"/>
                </a:schemeClr>
              </a:solidFill>
            </a:endParaRPr>
          </a:p>
        </p:txBody>
      </p:sp>
    </p:spTree>
    <p:extLst>
      <p:ext uri="{BB962C8B-B14F-4D97-AF65-F5344CB8AC3E}">
        <p14:creationId xmlns:p14="http://schemas.microsoft.com/office/powerpoint/2010/main" val="394444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3AA767-A62B-492A-9DDB-C1A1055570B0}"/>
              </a:ext>
            </a:extLst>
          </p:cNvPr>
          <p:cNvSpPr>
            <a:spLocks noGrp="1"/>
          </p:cNvSpPr>
          <p:nvPr>
            <p:ph type="title"/>
          </p:nvPr>
        </p:nvSpPr>
        <p:spPr>
          <a:xfrm>
            <a:off x="677334" y="609600"/>
            <a:ext cx="8596668" cy="697706"/>
          </a:xfrm>
        </p:spPr>
        <p:txBody>
          <a:bodyPr/>
          <a:lstStyle/>
          <a:p>
            <a:r>
              <a:rPr lang="ja-JP" altLang="en-US" dirty="0"/>
              <a:t>コンセッション（運営権事業）のねらい</a:t>
            </a:r>
          </a:p>
        </p:txBody>
      </p:sp>
      <p:sp>
        <p:nvSpPr>
          <p:cNvPr id="4" name="四角形: 角を丸くする 3">
            <a:extLst>
              <a:ext uri="{FF2B5EF4-FFF2-40B4-BE49-F238E27FC236}">
                <a16:creationId xmlns:a16="http://schemas.microsoft.com/office/drawing/2014/main" id="{0556CFF4-687D-485F-8098-9420211A7EFE}"/>
              </a:ext>
            </a:extLst>
          </p:cNvPr>
          <p:cNvSpPr/>
          <p:nvPr/>
        </p:nvSpPr>
        <p:spPr>
          <a:xfrm>
            <a:off x="677334" y="1543050"/>
            <a:ext cx="3123141" cy="7457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t>金を稼げる公共保有の施設</a:t>
            </a:r>
            <a:endParaRPr kumimoji="1" lang="en-US" altLang="ja-JP" dirty="0"/>
          </a:p>
          <a:p>
            <a:pPr algn="ctr"/>
            <a:r>
              <a:rPr kumimoji="1" lang="ja-JP" altLang="en-US" dirty="0"/>
              <a:t>たくさんある</a:t>
            </a:r>
          </a:p>
        </p:txBody>
      </p:sp>
      <p:sp>
        <p:nvSpPr>
          <p:cNvPr id="5" name="四角形: 角を丸くする 4">
            <a:extLst>
              <a:ext uri="{FF2B5EF4-FFF2-40B4-BE49-F238E27FC236}">
                <a16:creationId xmlns:a16="http://schemas.microsoft.com/office/drawing/2014/main" id="{5B7E3D27-96A0-4C8D-9153-66D5D449E215}"/>
              </a:ext>
            </a:extLst>
          </p:cNvPr>
          <p:cNvSpPr/>
          <p:nvPr/>
        </p:nvSpPr>
        <p:spPr>
          <a:xfrm>
            <a:off x="1183152" y="2379847"/>
            <a:ext cx="3123141" cy="7457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t>金を稼ぐことが本業でない</a:t>
            </a:r>
            <a:endParaRPr kumimoji="1" lang="en-US" altLang="ja-JP" dirty="0"/>
          </a:p>
          <a:p>
            <a:pPr algn="ctr"/>
            <a:r>
              <a:rPr kumimoji="1" lang="ja-JP" altLang="en-US" dirty="0"/>
              <a:t>自治体職員の運営では？</a:t>
            </a:r>
          </a:p>
        </p:txBody>
      </p:sp>
      <p:sp>
        <p:nvSpPr>
          <p:cNvPr id="6" name="右中かっこ 5">
            <a:extLst>
              <a:ext uri="{FF2B5EF4-FFF2-40B4-BE49-F238E27FC236}">
                <a16:creationId xmlns:a16="http://schemas.microsoft.com/office/drawing/2014/main" id="{22F7E178-E6D0-4E63-8C17-BEA902084625}"/>
              </a:ext>
            </a:extLst>
          </p:cNvPr>
          <p:cNvSpPr/>
          <p:nvPr/>
        </p:nvSpPr>
        <p:spPr>
          <a:xfrm>
            <a:off x="4661757" y="1497821"/>
            <a:ext cx="342199" cy="164367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133E58A5-F8D7-423E-B257-349EA1BA80C9}"/>
              </a:ext>
            </a:extLst>
          </p:cNvPr>
          <p:cNvSpPr/>
          <p:nvPr/>
        </p:nvSpPr>
        <p:spPr>
          <a:xfrm>
            <a:off x="5626475" y="1598798"/>
            <a:ext cx="4762903" cy="140245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金を稼ぐのが本業の</a:t>
            </a:r>
            <a:endParaRPr kumimoji="1" lang="en-US" altLang="ja-JP" dirty="0"/>
          </a:p>
          <a:p>
            <a:pPr algn="ctr"/>
            <a:r>
              <a:rPr kumimoji="1" lang="ja-JP" altLang="en-US" dirty="0"/>
              <a:t>民間に経営を任せたら</a:t>
            </a:r>
            <a:endParaRPr kumimoji="1" lang="en-US" altLang="ja-JP" dirty="0"/>
          </a:p>
          <a:p>
            <a:pPr algn="ctr"/>
            <a:endParaRPr kumimoji="1" lang="en-US" altLang="ja-JP" dirty="0"/>
          </a:p>
          <a:p>
            <a:pPr algn="ctr"/>
            <a:r>
              <a:rPr kumimoji="1" lang="ja-JP" altLang="en-US" dirty="0"/>
              <a:t>もっと稼げるよね！きっと！</a:t>
            </a:r>
          </a:p>
        </p:txBody>
      </p:sp>
      <p:sp>
        <p:nvSpPr>
          <p:cNvPr id="8" name="四角形: 角を丸くする 7">
            <a:extLst>
              <a:ext uri="{FF2B5EF4-FFF2-40B4-BE49-F238E27FC236}">
                <a16:creationId xmlns:a16="http://schemas.microsoft.com/office/drawing/2014/main" id="{EE2CB9EF-727F-4C70-85BF-ADACDAD68E86}"/>
              </a:ext>
            </a:extLst>
          </p:cNvPr>
          <p:cNvSpPr/>
          <p:nvPr/>
        </p:nvSpPr>
        <p:spPr>
          <a:xfrm>
            <a:off x="677334" y="4068403"/>
            <a:ext cx="3123141" cy="7457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t>施設使わせてあげるから</a:t>
            </a:r>
            <a:endParaRPr kumimoji="1" lang="en-US" altLang="ja-JP" dirty="0"/>
          </a:p>
          <a:p>
            <a:pPr algn="ctr"/>
            <a:r>
              <a:rPr kumimoji="1" lang="ja-JP" altLang="en-US" dirty="0"/>
              <a:t>お金稼いでね</a:t>
            </a:r>
          </a:p>
        </p:txBody>
      </p:sp>
      <p:sp>
        <p:nvSpPr>
          <p:cNvPr id="9" name="四角形: 角を丸くする 8">
            <a:extLst>
              <a:ext uri="{FF2B5EF4-FFF2-40B4-BE49-F238E27FC236}">
                <a16:creationId xmlns:a16="http://schemas.microsoft.com/office/drawing/2014/main" id="{576CCA39-4330-4044-92DB-3EBA9CC215FF}"/>
              </a:ext>
            </a:extLst>
          </p:cNvPr>
          <p:cNvSpPr/>
          <p:nvPr/>
        </p:nvSpPr>
        <p:spPr>
          <a:xfrm>
            <a:off x="1183152" y="4905200"/>
            <a:ext cx="3123141" cy="14451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t>その代わり</a:t>
            </a:r>
            <a:endParaRPr kumimoji="1" lang="en-US" altLang="ja-JP" dirty="0"/>
          </a:p>
          <a:p>
            <a:pPr algn="ctr"/>
            <a:r>
              <a:rPr kumimoji="1" lang="ja-JP" altLang="en-US" dirty="0"/>
              <a:t>運営権料払ってね</a:t>
            </a:r>
            <a:endParaRPr kumimoji="1" lang="en-US" altLang="ja-JP" dirty="0"/>
          </a:p>
          <a:p>
            <a:pPr algn="ctr"/>
            <a:r>
              <a:rPr kumimoji="1" lang="ja-JP" altLang="en-US" dirty="0"/>
              <a:t>施設の利用料</a:t>
            </a:r>
            <a:endParaRPr kumimoji="1" lang="en-US" altLang="ja-JP" dirty="0"/>
          </a:p>
          <a:p>
            <a:pPr algn="ctr"/>
            <a:r>
              <a:rPr kumimoji="1" lang="ja-JP" altLang="en-US" dirty="0"/>
              <a:t>ロイヤリティ　として</a:t>
            </a:r>
          </a:p>
        </p:txBody>
      </p:sp>
      <p:sp>
        <p:nvSpPr>
          <p:cNvPr id="10" name="右中かっこ 9">
            <a:extLst>
              <a:ext uri="{FF2B5EF4-FFF2-40B4-BE49-F238E27FC236}">
                <a16:creationId xmlns:a16="http://schemas.microsoft.com/office/drawing/2014/main" id="{41ACB6BA-9C94-4CEC-ADFB-17111DF331B2}"/>
              </a:ext>
            </a:extLst>
          </p:cNvPr>
          <p:cNvSpPr/>
          <p:nvPr/>
        </p:nvSpPr>
        <p:spPr>
          <a:xfrm>
            <a:off x="4633469" y="4068403"/>
            <a:ext cx="426585" cy="228190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2D524E5-C867-49C5-8EFC-342869B30B6E}"/>
              </a:ext>
            </a:extLst>
          </p:cNvPr>
          <p:cNvSpPr/>
          <p:nvPr/>
        </p:nvSpPr>
        <p:spPr>
          <a:xfrm>
            <a:off x="5626473" y="4068403"/>
            <a:ext cx="4762905" cy="228190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収入は全額民間が！</a:t>
            </a:r>
            <a:endParaRPr kumimoji="1" lang="en-US" altLang="ja-JP" dirty="0"/>
          </a:p>
          <a:p>
            <a:pPr algn="ctr"/>
            <a:r>
              <a:rPr kumimoji="1" lang="ja-JP" altLang="en-US" dirty="0"/>
              <a:t>公共保有なので固定資産税いらない</a:t>
            </a:r>
            <a:endParaRPr kumimoji="1" lang="en-US" altLang="ja-JP" dirty="0"/>
          </a:p>
          <a:p>
            <a:pPr algn="ctr"/>
            <a:r>
              <a:rPr kumimoji="1" lang="ja-JP" altLang="en-US" dirty="0"/>
              <a:t>維持管理・リニューアルは民間負担で</a:t>
            </a:r>
            <a:endParaRPr kumimoji="1" lang="en-US" altLang="ja-JP" dirty="0"/>
          </a:p>
          <a:p>
            <a:pPr algn="ctr"/>
            <a:r>
              <a:rPr kumimoji="1" lang="ja-JP" altLang="en-US" dirty="0"/>
              <a:t>更新・新しい投資：どっちにしようかな？</a:t>
            </a:r>
            <a:endParaRPr kumimoji="1" lang="en-US" altLang="ja-JP" dirty="0"/>
          </a:p>
          <a:p>
            <a:pPr algn="ctr"/>
            <a:r>
              <a:rPr kumimoji="1" lang="ja-JP" altLang="en-US" dirty="0"/>
              <a:t>できるだけ自由にさせてね。法律の範囲で</a:t>
            </a:r>
            <a:endParaRPr kumimoji="1" lang="en-US" altLang="ja-JP" dirty="0"/>
          </a:p>
          <a:p>
            <a:pPr algn="ctr"/>
            <a:endParaRPr kumimoji="1" lang="en-US" altLang="ja-JP" dirty="0"/>
          </a:p>
          <a:p>
            <a:pPr algn="ctr"/>
            <a:r>
              <a:rPr kumimoji="1" lang="ja-JP" altLang="en-US" dirty="0"/>
              <a:t>サービス対価型（持参金付き）</a:t>
            </a:r>
            <a:endParaRPr kumimoji="1" lang="en-US" altLang="ja-JP" dirty="0"/>
          </a:p>
          <a:p>
            <a:pPr algn="ctr"/>
            <a:r>
              <a:rPr kumimoji="1" lang="ja-JP" altLang="en-US" dirty="0"/>
              <a:t>運営権もあるよね。もともと赤字施設は</a:t>
            </a:r>
          </a:p>
        </p:txBody>
      </p:sp>
    </p:spTree>
    <p:extLst>
      <p:ext uri="{BB962C8B-B14F-4D97-AF65-F5344CB8AC3E}">
        <p14:creationId xmlns:p14="http://schemas.microsoft.com/office/powerpoint/2010/main" val="351516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574C72-6494-45D5-B60E-A27DFD5027AE}"/>
              </a:ext>
            </a:extLst>
          </p:cNvPr>
          <p:cNvSpPr>
            <a:spLocks noGrp="1"/>
          </p:cNvSpPr>
          <p:nvPr>
            <p:ph type="title"/>
          </p:nvPr>
        </p:nvSpPr>
        <p:spPr>
          <a:xfrm>
            <a:off x="94544" y="330201"/>
            <a:ext cx="10299700" cy="812800"/>
          </a:xfrm>
        </p:spPr>
        <p:txBody>
          <a:bodyPr>
            <a:normAutofit/>
          </a:bodyPr>
          <a:lstStyle/>
          <a:p>
            <a:r>
              <a:rPr kumimoji="1" lang="ja-JP" altLang="en-US" dirty="0"/>
              <a:t>運営権事業の概要・とらえ方の視点</a:t>
            </a:r>
          </a:p>
        </p:txBody>
      </p:sp>
      <p:sp>
        <p:nvSpPr>
          <p:cNvPr id="3" name="四角形: 角を丸くする 2">
            <a:extLst>
              <a:ext uri="{FF2B5EF4-FFF2-40B4-BE49-F238E27FC236}">
                <a16:creationId xmlns:a16="http://schemas.microsoft.com/office/drawing/2014/main" id="{4A4FD4F5-5853-4E00-A842-C3879E8A7520}"/>
              </a:ext>
            </a:extLst>
          </p:cNvPr>
          <p:cNvSpPr/>
          <p:nvPr/>
        </p:nvSpPr>
        <p:spPr>
          <a:xfrm>
            <a:off x="342900" y="1155700"/>
            <a:ext cx="2247900" cy="977900"/>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a:t>基本</a:t>
            </a:r>
            <a:endParaRPr kumimoji="1" lang="en-US" altLang="ja-JP" sz="3200" dirty="0"/>
          </a:p>
          <a:p>
            <a:pPr algn="ctr"/>
            <a:r>
              <a:rPr kumimoji="1" lang="ja-JP" altLang="en-US" sz="3200" dirty="0"/>
              <a:t>民営化</a:t>
            </a:r>
          </a:p>
        </p:txBody>
      </p:sp>
      <p:sp>
        <p:nvSpPr>
          <p:cNvPr id="4" name="四角形: 角を丸くする 3">
            <a:extLst>
              <a:ext uri="{FF2B5EF4-FFF2-40B4-BE49-F238E27FC236}">
                <a16:creationId xmlns:a16="http://schemas.microsoft.com/office/drawing/2014/main" id="{151431A7-F409-44E2-BF79-87099BD53709}"/>
              </a:ext>
            </a:extLst>
          </p:cNvPr>
          <p:cNvSpPr/>
          <p:nvPr/>
        </p:nvSpPr>
        <p:spPr>
          <a:xfrm>
            <a:off x="2870200" y="1155700"/>
            <a:ext cx="5486400" cy="1612900"/>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dirty="0"/>
              <a:t>でもまあ</a:t>
            </a:r>
            <a:endParaRPr kumimoji="1" lang="en-US" altLang="ja-JP" sz="2000" dirty="0"/>
          </a:p>
          <a:p>
            <a:pPr algn="ctr"/>
            <a:r>
              <a:rPr kumimoji="1" lang="ja-JP" altLang="en-US" sz="2000" dirty="0"/>
              <a:t>資産まで買い取れはちょっと民間も大変だし</a:t>
            </a:r>
            <a:endParaRPr kumimoji="1" lang="en-US" altLang="ja-JP" sz="2000" dirty="0"/>
          </a:p>
          <a:p>
            <a:pPr algn="ctr"/>
            <a:r>
              <a:rPr kumimoji="1" lang="ja-JP" altLang="en-US" sz="2000" dirty="0"/>
              <a:t>公共で所有のまま（公共的施設だし）</a:t>
            </a:r>
            <a:endParaRPr kumimoji="1" lang="en-US" altLang="ja-JP" sz="2000" dirty="0"/>
          </a:p>
          <a:p>
            <a:pPr algn="ctr"/>
            <a:r>
              <a:rPr kumimoji="1" lang="ja-JP" altLang="en-US" sz="2000" dirty="0"/>
              <a:t>公有資産を使って稼いでね！</a:t>
            </a:r>
          </a:p>
        </p:txBody>
      </p:sp>
      <p:sp>
        <p:nvSpPr>
          <p:cNvPr id="5" name="四角形: 角を丸くする 4">
            <a:extLst>
              <a:ext uri="{FF2B5EF4-FFF2-40B4-BE49-F238E27FC236}">
                <a16:creationId xmlns:a16="http://schemas.microsoft.com/office/drawing/2014/main" id="{4401DAE2-3C89-4768-8525-1AF802B1400E}"/>
              </a:ext>
            </a:extLst>
          </p:cNvPr>
          <p:cNvSpPr/>
          <p:nvPr/>
        </p:nvSpPr>
        <p:spPr>
          <a:xfrm>
            <a:off x="8724900" y="1219200"/>
            <a:ext cx="2997200" cy="1828800"/>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稼ぐんだから</a:t>
            </a:r>
            <a:endParaRPr kumimoji="1" lang="en-US" altLang="ja-JP" sz="2400" dirty="0"/>
          </a:p>
          <a:p>
            <a:pPr algn="ctr"/>
            <a:r>
              <a:rPr kumimoji="1" lang="ja-JP" altLang="en-US" sz="2400" dirty="0"/>
              <a:t>運営権料</a:t>
            </a:r>
            <a:endParaRPr kumimoji="1" lang="en-US" altLang="ja-JP" sz="2400" dirty="0"/>
          </a:p>
          <a:p>
            <a:pPr algn="ctr"/>
            <a:r>
              <a:rPr kumimoji="1" lang="ja-JP" altLang="en-US" sz="2400" dirty="0"/>
              <a:t>という名の</a:t>
            </a:r>
            <a:endParaRPr kumimoji="1" lang="en-US" altLang="ja-JP" sz="2400" dirty="0"/>
          </a:p>
          <a:p>
            <a:pPr algn="ctr"/>
            <a:r>
              <a:rPr kumimoji="1" lang="ja-JP" altLang="en-US" sz="2400" dirty="0"/>
              <a:t>施設使用料を</a:t>
            </a:r>
            <a:endParaRPr kumimoji="1" lang="en-US" altLang="ja-JP" sz="2400" dirty="0"/>
          </a:p>
          <a:p>
            <a:pPr algn="ctr"/>
            <a:r>
              <a:rPr kumimoji="1" lang="ja-JP" altLang="en-US" sz="2400" dirty="0"/>
              <a:t>払ってね！</a:t>
            </a:r>
          </a:p>
        </p:txBody>
      </p:sp>
      <p:sp>
        <p:nvSpPr>
          <p:cNvPr id="6" name="正方形/長方形 5">
            <a:extLst>
              <a:ext uri="{FF2B5EF4-FFF2-40B4-BE49-F238E27FC236}">
                <a16:creationId xmlns:a16="http://schemas.microsoft.com/office/drawing/2014/main" id="{33DA1038-FC7A-4F5D-8AA6-08C56175C035}"/>
              </a:ext>
            </a:extLst>
          </p:cNvPr>
          <p:cNvSpPr/>
          <p:nvPr/>
        </p:nvSpPr>
        <p:spPr>
          <a:xfrm>
            <a:off x="552450" y="3429000"/>
            <a:ext cx="5045710" cy="2951480"/>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負担と業務</a:t>
            </a:r>
            <a:endParaRPr kumimoji="1" lang="en-US" altLang="ja-JP" dirty="0"/>
          </a:p>
          <a:p>
            <a:pPr algn="ctr"/>
            <a:r>
              <a:rPr kumimoji="1" lang="ja-JP" altLang="en-US" dirty="0"/>
              <a:t>住民の利用料金から利用料の受け取り</a:t>
            </a:r>
            <a:endParaRPr kumimoji="1" lang="en-US" altLang="ja-JP" dirty="0"/>
          </a:p>
          <a:p>
            <a:pPr algn="ctr"/>
            <a:r>
              <a:rPr kumimoji="1" lang="ja-JP" altLang="en-US" dirty="0"/>
              <a:t>運営権料の支払い</a:t>
            </a:r>
            <a:endParaRPr kumimoji="1" lang="en-US" altLang="ja-JP" dirty="0"/>
          </a:p>
          <a:p>
            <a:pPr algn="ctr"/>
            <a:r>
              <a:rPr kumimoji="1" lang="ja-JP" altLang="en-US" dirty="0"/>
              <a:t>（赤字の場合は持参金付き）</a:t>
            </a:r>
            <a:endParaRPr kumimoji="1" lang="en-US" altLang="ja-JP" dirty="0"/>
          </a:p>
          <a:p>
            <a:pPr algn="ctr"/>
            <a:r>
              <a:rPr kumimoji="1" lang="ja-JP" altLang="en-US" dirty="0"/>
              <a:t>自治体は住民の利用料金から施設使用料受取</a:t>
            </a:r>
            <a:endParaRPr kumimoji="1" lang="en-US" altLang="ja-JP" dirty="0"/>
          </a:p>
          <a:p>
            <a:pPr algn="ctr"/>
            <a:r>
              <a:rPr kumimoji="1" lang="ja-JP" altLang="en-US" dirty="0"/>
              <a:t>空港の場合は営業の余地、上下水道は困難</a:t>
            </a:r>
            <a:endParaRPr kumimoji="1" lang="en-US" altLang="ja-JP" dirty="0"/>
          </a:p>
          <a:p>
            <a:pPr algn="ctr"/>
            <a:r>
              <a:rPr kumimoji="1" lang="ja-JP" altLang="en-US" dirty="0">
                <a:solidFill>
                  <a:schemeClr val="accent5">
                    <a:lumMod val="50000"/>
                  </a:schemeClr>
                </a:solidFill>
              </a:rPr>
              <a:t>空港の運営</a:t>
            </a:r>
            <a:endParaRPr kumimoji="1" lang="en-US" altLang="ja-JP" dirty="0">
              <a:solidFill>
                <a:schemeClr val="accent5">
                  <a:lumMod val="50000"/>
                </a:schemeClr>
              </a:solidFill>
            </a:endParaRPr>
          </a:p>
          <a:p>
            <a:pPr algn="ctr"/>
            <a:r>
              <a:rPr kumimoji="1" lang="ja-JP" altLang="en-US" dirty="0">
                <a:solidFill>
                  <a:schemeClr val="accent5">
                    <a:lumMod val="50000"/>
                  </a:schemeClr>
                </a:solidFill>
              </a:rPr>
              <a:t>航空ネットワークの拡充</a:t>
            </a:r>
            <a:endParaRPr kumimoji="1" lang="en-US" altLang="ja-JP" dirty="0">
              <a:solidFill>
                <a:schemeClr val="accent5">
                  <a:lumMod val="50000"/>
                </a:schemeClr>
              </a:solidFill>
            </a:endParaRPr>
          </a:p>
          <a:p>
            <a:pPr algn="ctr"/>
            <a:r>
              <a:rPr kumimoji="1" lang="ja-JP" altLang="en-US" dirty="0">
                <a:solidFill>
                  <a:schemeClr val="accent5">
                    <a:lumMod val="50000"/>
                  </a:schemeClr>
                </a:solidFill>
              </a:rPr>
              <a:t>道内観光の振興策</a:t>
            </a:r>
            <a:endParaRPr kumimoji="1" lang="en-US" altLang="ja-JP" dirty="0">
              <a:solidFill>
                <a:schemeClr val="accent5">
                  <a:lumMod val="50000"/>
                </a:schemeClr>
              </a:solidFill>
            </a:endParaRPr>
          </a:p>
          <a:p>
            <a:pPr algn="ctr"/>
            <a:r>
              <a:rPr kumimoji="1" lang="ja-JP" altLang="en-US" dirty="0">
                <a:solidFill>
                  <a:schemeClr val="accent5">
                    <a:lumMod val="50000"/>
                  </a:schemeClr>
                </a:solidFill>
              </a:rPr>
              <a:t>地域の振興策</a:t>
            </a:r>
          </a:p>
        </p:txBody>
      </p:sp>
      <p:pic>
        <p:nvPicPr>
          <p:cNvPr id="7" name="図 6">
            <a:extLst>
              <a:ext uri="{FF2B5EF4-FFF2-40B4-BE49-F238E27FC236}">
                <a16:creationId xmlns:a16="http://schemas.microsoft.com/office/drawing/2014/main" id="{65F1C3D9-55C7-47A8-AF71-9A2DB0A879A7}"/>
              </a:ext>
            </a:extLst>
          </p:cNvPr>
          <p:cNvPicPr>
            <a:picLocks noChangeAspect="1"/>
          </p:cNvPicPr>
          <p:nvPr/>
        </p:nvPicPr>
        <p:blipFill>
          <a:blip r:embed="rId2"/>
          <a:stretch>
            <a:fillRect/>
          </a:stretch>
        </p:blipFill>
        <p:spPr>
          <a:xfrm>
            <a:off x="6238240" y="3308631"/>
            <a:ext cx="3965360" cy="3260059"/>
          </a:xfrm>
          <a:prstGeom prst="rect">
            <a:avLst/>
          </a:prstGeom>
        </p:spPr>
      </p:pic>
      <p:sp>
        <p:nvSpPr>
          <p:cNvPr id="8" name="四角形: 角を丸くする 7">
            <a:extLst>
              <a:ext uri="{FF2B5EF4-FFF2-40B4-BE49-F238E27FC236}">
                <a16:creationId xmlns:a16="http://schemas.microsoft.com/office/drawing/2014/main" id="{1BF81441-A56D-4AE4-BDD1-5FEA4CA403E1}"/>
              </a:ext>
            </a:extLst>
          </p:cNvPr>
          <p:cNvSpPr/>
          <p:nvPr/>
        </p:nvSpPr>
        <p:spPr>
          <a:xfrm>
            <a:off x="759204" y="5507374"/>
            <a:ext cx="968928" cy="74662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100" dirty="0"/>
              <a:t>営業活動</a:t>
            </a:r>
            <a:endParaRPr kumimoji="1" lang="en-US" altLang="ja-JP" sz="1100" dirty="0"/>
          </a:p>
          <a:p>
            <a:pPr algn="ctr"/>
            <a:r>
              <a:rPr kumimoji="1" lang="ja-JP" altLang="en-US" sz="1100" dirty="0"/>
              <a:t>お客を</a:t>
            </a:r>
            <a:endParaRPr kumimoji="1" lang="en-US" altLang="ja-JP" sz="1100" dirty="0"/>
          </a:p>
          <a:p>
            <a:pPr algn="ctr"/>
            <a:r>
              <a:rPr kumimoji="1" lang="ja-JP" altLang="en-US" sz="1100" dirty="0"/>
              <a:t>増やして！</a:t>
            </a:r>
          </a:p>
        </p:txBody>
      </p:sp>
      <p:sp>
        <p:nvSpPr>
          <p:cNvPr id="9" name="右中かっこ 8">
            <a:extLst>
              <a:ext uri="{FF2B5EF4-FFF2-40B4-BE49-F238E27FC236}">
                <a16:creationId xmlns:a16="http://schemas.microsoft.com/office/drawing/2014/main" id="{8E3644FB-35F8-440B-8ACF-B0771E1A931D}"/>
              </a:ext>
            </a:extLst>
          </p:cNvPr>
          <p:cNvSpPr/>
          <p:nvPr/>
        </p:nvSpPr>
        <p:spPr>
          <a:xfrm rot="10800000">
            <a:off x="1619085" y="5427677"/>
            <a:ext cx="249828" cy="857760"/>
          </a:xfrm>
          <a:prstGeom prst="rightBrace">
            <a:avLst/>
          </a:pr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D672B03A-6FE8-4AED-A7BE-2CDCB2DBD8E6}"/>
              </a:ext>
            </a:extLst>
          </p:cNvPr>
          <p:cNvSpPr/>
          <p:nvPr/>
        </p:nvSpPr>
        <p:spPr>
          <a:xfrm>
            <a:off x="7883740" y="86108"/>
            <a:ext cx="3965360" cy="111432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２０１８年</a:t>
            </a:r>
            <a:endParaRPr kumimoji="1" lang="en-US" altLang="ja-JP" dirty="0"/>
          </a:p>
          <a:p>
            <a:pPr algn="ctr"/>
            <a:r>
              <a:rPr kumimoji="1" lang="ja-JP" altLang="en-US" dirty="0"/>
              <a:t>の</a:t>
            </a:r>
            <a:endParaRPr kumimoji="1" lang="en-US" altLang="ja-JP" dirty="0"/>
          </a:p>
          <a:p>
            <a:pPr algn="ctr"/>
            <a:r>
              <a:rPr kumimoji="1" lang="ja-JP" altLang="en-US" dirty="0"/>
              <a:t>私のセミナー資料</a:t>
            </a:r>
          </a:p>
        </p:txBody>
      </p:sp>
    </p:spTree>
    <p:extLst>
      <p:ext uri="{BB962C8B-B14F-4D97-AF65-F5344CB8AC3E}">
        <p14:creationId xmlns:p14="http://schemas.microsoft.com/office/powerpoint/2010/main" val="287856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F625D4-50A5-4228-B4BF-451AEAC2C147}"/>
              </a:ext>
            </a:extLst>
          </p:cNvPr>
          <p:cNvSpPr>
            <a:spLocks noGrp="1"/>
          </p:cNvSpPr>
          <p:nvPr>
            <p:ph type="title"/>
          </p:nvPr>
        </p:nvSpPr>
        <p:spPr>
          <a:xfrm>
            <a:off x="1221164" y="365125"/>
            <a:ext cx="9029700" cy="709531"/>
          </a:xfrm>
        </p:spPr>
        <p:style>
          <a:lnRef idx="2">
            <a:schemeClr val="accent2"/>
          </a:lnRef>
          <a:fillRef idx="1">
            <a:schemeClr val="lt1"/>
          </a:fillRef>
          <a:effectRef idx="0">
            <a:schemeClr val="accent2"/>
          </a:effectRef>
          <a:fontRef idx="minor">
            <a:schemeClr val="dk1"/>
          </a:fontRef>
        </p:style>
        <p:txBody>
          <a:bodyPr>
            <a:noAutofit/>
          </a:bodyPr>
          <a:lstStyle/>
          <a:p>
            <a:r>
              <a:rPr kumimoji="1" lang="ja-JP" altLang="en-US" sz="3200" dirty="0"/>
              <a:t>運営権事業：誰でも参入できるＭ＆Ａ案件です。</a:t>
            </a:r>
          </a:p>
        </p:txBody>
      </p:sp>
      <p:sp>
        <p:nvSpPr>
          <p:cNvPr id="3" name="四角形: 角を丸くする 2">
            <a:extLst>
              <a:ext uri="{FF2B5EF4-FFF2-40B4-BE49-F238E27FC236}">
                <a16:creationId xmlns:a16="http://schemas.microsoft.com/office/drawing/2014/main" id="{36A4D180-F8A1-4405-B03C-9E2ABA06E316}"/>
              </a:ext>
            </a:extLst>
          </p:cNvPr>
          <p:cNvSpPr/>
          <p:nvPr/>
        </p:nvSpPr>
        <p:spPr>
          <a:xfrm>
            <a:off x="254524" y="1244338"/>
            <a:ext cx="11519554" cy="49962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ハードを買わなくていい（公共資産のまま）なので、さらにやりやすい</a:t>
            </a:r>
          </a:p>
        </p:txBody>
      </p:sp>
      <p:sp>
        <p:nvSpPr>
          <p:cNvPr id="4" name="四角形: 角を丸くする 3">
            <a:extLst>
              <a:ext uri="{FF2B5EF4-FFF2-40B4-BE49-F238E27FC236}">
                <a16:creationId xmlns:a16="http://schemas.microsoft.com/office/drawing/2014/main" id="{34C99670-854B-4FC2-AFD8-93AD0A6EEC25}"/>
              </a:ext>
            </a:extLst>
          </p:cNvPr>
          <p:cNvSpPr/>
          <p:nvPr/>
        </p:nvSpPr>
        <p:spPr>
          <a:xfrm>
            <a:off x="2073897" y="1839800"/>
            <a:ext cx="9701752" cy="49962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会社の買収：空港管理会社の買収（株式を</a:t>
            </a:r>
            <a:r>
              <a:rPr kumimoji="1" lang="en-US" altLang="ja-JP" sz="2400" dirty="0"/>
              <a:t>177</a:t>
            </a:r>
            <a:r>
              <a:rPr kumimoji="1" lang="ja-JP" altLang="en-US" sz="2400" dirty="0"/>
              <a:t>億円強で買い取り）</a:t>
            </a:r>
          </a:p>
        </p:txBody>
      </p:sp>
      <p:pic>
        <p:nvPicPr>
          <p:cNvPr id="5" name="図 4">
            <a:extLst>
              <a:ext uri="{FF2B5EF4-FFF2-40B4-BE49-F238E27FC236}">
                <a16:creationId xmlns:a16="http://schemas.microsoft.com/office/drawing/2014/main" id="{565C2805-34A8-46A8-B9D1-7DEA81AEAF91}"/>
              </a:ext>
            </a:extLst>
          </p:cNvPr>
          <p:cNvPicPr>
            <a:picLocks noChangeAspect="1"/>
          </p:cNvPicPr>
          <p:nvPr/>
        </p:nvPicPr>
        <p:blipFill>
          <a:blip r:embed="rId2"/>
          <a:stretch>
            <a:fillRect/>
          </a:stretch>
        </p:blipFill>
        <p:spPr>
          <a:xfrm>
            <a:off x="6096001" y="2435262"/>
            <a:ext cx="5678078" cy="1846000"/>
          </a:xfrm>
          <a:prstGeom prst="rect">
            <a:avLst/>
          </a:prstGeom>
        </p:spPr>
      </p:pic>
      <p:sp>
        <p:nvSpPr>
          <p:cNvPr id="6" name="四角形: 角を丸くする 5">
            <a:extLst>
              <a:ext uri="{FF2B5EF4-FFF2-40B4-BE49-F238E27FC236}">
                <a16:creationId xmlns:a16="http://schemas.microsoft.com/office/drawing/2014/main" id="{B01A384D-8E2F-451E-ADB7-74952F2166BD}"/>
              </a:ext>
            </a:extLst>
          </p:cNvPr>
          <p:cNvSpPr/>
          <p:nvPr/>
        </p:nvSpPr>
        <p:spPr>
          <a:xfrm>
            <a:off x="2073897" y="4377103"/>
            <a:ext cx="9701752" cy="49962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運営の買収：国</a:t>
            </a:r>
            <a:r>
              <a:rPr kumimoji="1" lang="en-US" altLang="ja-JP" sz="2400" dirty="0"/>
              <a:t>4</a:t>
            </a:r>
            <a:r>
              <a:rPr kumimoji="1" lang="ja-JP" altLang="en-US" sz="2400" dirty="0"/>
              <a:t>空港（</a:t>
            </a:r>
            <a:r>
              <a:rPr kumimoji="1" lang="en-US" altLang="ja-JP" sz="2400" dirty="0"/>
              <a:t>1</a:t>
            </a:r>
            <a:r>
              <a:rPr kumimoji="1" lang="ja-JP" altLang="en-US" sz="2400" dirty="0"/>
              <a:t>時金</a:t>
            </a:r>
            <a:r>
              <a:rPr kumimoji="1" lang="en-US" altLang="ja-JP" sz="2400" dirty="0"/>
              <a:t>0</a:t>
            </a:r>
            <a:r>
              <a:rPr kumimoji="1" lang="ja-JP" altLang="en-US" sz="2400" dirty="0"/>
              <a:t>円以上、割賦</a:t>
            </a:r>
            <a:r>
              <a:rPr kumimoji="1" lang="en-US" altLang="ja-JP" sz="2400" dirty="0"/>
              <a:t>24</a:t>
            </a:r>
            <a:r>
              <a:rPr kumimoji="1" lang="ja-JP" altLang="en-US" sz="2400" dirty="0"/>
              <a:t>憶</a:t>
            </a:r>
            <a:r>
              <a:rPr kumimoji="1" lang="en-US" altLang="ja-JP" sz="2400" dirty="0"/>
              <a:t>×30</a:t>
            </a:r>
            <a:r>
              <a:rPr kumimoji="1" lang="ja-JP" altLang="en-US" sz="2400" dirty="0"/>
              <a:t>年）以上</a:t>
            </a:r>
          </a:p>
        </p:txBody>
      </p:sp>
      <p:sp>
        <p:nvSpPr>
          <p:cNvPr id="7" name="四角形: 角を丸くする 6">
            <a:extLst>
              <a:ext uri="{FF2B5EF4-FFF2-40B4-BE49-F238E27FC236}">
                <a16:creationId xmlns:a16="http://schemas.microsoft.com/office/drawing/2014/main" id="{0CC990DD-995C-44AD-B999-A2B9DDBE4BD6}"/>
              </a:ext>
            </a:extLst>
          </p:cNvPr>
          <p:cNvSpPr/>
          <p:nvPr/>
        </p:nvSpPr>
        <p:spPr>
          <a:xfrm>
            <a:off x="2075465" y="4963136"/>
            <a:ext cx="9701752" cy="49962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運営の買収：地方</a:t>
            </a:r>
            <a:r>
              <a:rPr kumimoji="1" lang="en-US" altLang="ja-JP" sz="2400" dirty="0"/>
              <a:t>3</a:t>
            </a:r>
            <a:r>
              <a:rPr kumimoji="1" lang="ja-JP" altLang="en-US" sz="2400" dirty="0"/>
              <a:t>空港：要求するサービス対価を提案する。</a:t>
            </a:r>
          </a:p>
        </p:txBody>
      </p:sp>
      <p:sp>
        <p:nvSpPr>
          <p:cNvPr id="8" name="正方形/長方形 7">
            <a:extLst>
              <a:ext uri="{FF2B5EF4-FFF2-40B4-BE49-F238E27FC236}">
                <a16:creationId xmlns:a16="http://schemas.microsoft.com/office/drawing/2014/main" id="{CB60E554-1E26-4AD9-B105-349ADD607EFE}"/>
              </a:ext>
            </a:extLst>
          </p:cNvPr>
          <p:cNvSpPr/>
          <p:nvPr/>
        </p:nvSpPr>
        <p:spPr>
          <a:xfrm>
            <a:off x="254524" y="5608948"/>
            <a:ext cx="11519554" cy="97395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u="sng" dirty="0"/>
              <a:t>自分たちで設定する利用料・家賃収入で</a:t>
            </a:r>
            <a:r>
              <a:rPr kumimoji="1" lang="ja-JP" altLang="en-US" sz="2000" dirty="0"/>
              <a:t>毎年</a:t>
            </a:r>
            <a:r>
              <a:rPr kumimoji="1" lang="en-US" altLang="ja-JP" sz="2000" dirty="0"/>
              <a:t>24</a:t>
            </a:r>
            <a:r>
              <a:rPr kumimoji="1" lang="ja-JP" altLang="en-US" sz="2000" dirty="0"/>
              <a:t>億円以上の税引き前利益を上げればいい。</a:t>
            </a:r>
            <a:endParaRPr kumimoji="1" lang="en-US" altLang="ja-JP" sz="2000" dirty="0"/>
          </a:p>
          <a:p>
            <a:pPr algn="ctr"/>
            <a:r>
              <a:rPr kumimoji="1" lang="ja-JP" altLang="en-US" sz="2000" dirty="0"/>
              <a:t>地方</a:t>
            </a:r>
            <a:r>
              <a:rPr kumimoji="1" lang="en-US" altLang="ja-JP" sz="2000" dirty="0"/>
              <a:t>3</a:t>
            </a:r>
            <a:r>
              <a:rPr kumimoji="1" lang="ja-JP" altLang="en-US" sz="2000" dirty="0"/>
              <a:t>空港は、赤字分をきちんと見積もって、自治体から受け取る。稼げる工夫があればさらによい。</a:t>
            </a:r>
            <a:endParaRPr kumimoji="1" lang="en-US" altLang="ja-JP" sz="2000" dirty="0"/>
          </a:p>
        </p:txBody>
      </p:sp>
    </p:spTree>
    <p:extLst>
      <p:ext uri="{BB962C8B-B14F-4D97-AF65-F5344CB8AC3E}">
        <p14:creationId xmlns:p14="http://schemas.microsoft.com/office/powerpoint/2010/main" val="88752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F625D4-50A5-4228-B4BF-451AEAC2C147}"/>
              </a:ext>
            </a:extLst>
          </p:cNvPr>
          <p:cNvSpPr>
            <a:spLocks noGrp="1"/>
          </p:cNvSpPr>
          <p:nvPr>
            <p:ph type="title"/>
          </p:nvPr>
        </p:nvSpPr>
        <p:spPr>
          <a:xfrm>
            <a:off x="1221164" y="365125"/>
            <a:ext cx="9029700" cy="709531"/>
          </a:xfrm>
        </p:spPr>
        <p:style>
          <a:lnRef idx="2">
            <a:schemeClr val="accent2"/>
          </a:lnRef>
          <a:fillRef idx="1">
            <a:schemeClr val="lt1"/>
          </a:fillRef>
          <a:effectRef idx="0">
            <a:schemeClr val="accent2"/>
          </a:effectRef>
          <a:fontRef idx="minor">
            <a:schemeClr val="dk1"/>
          </a:fontRef>
        </p:style>
        <p:txBody>
          <a:bodyPr>
            <a:noAutofit/>
          </a:bodyPr>
          <a:lstStyle/>
          <a:p>
            <a:r>
              <a:rPr kumimoji="1" lang="ja-JP" altLang="en-US" sz="3200" dirty="0"/>
              <a:t>運営権事業：誰でも参入できるＭ＆Ａ案件です。</a:t>
            </a:r>
          </a:p>
        </p:txBody>
      </p:sp>
      <p:sp>
        <p:nvSpPr>
          <p:cNvPr id="3" name="四角形: 角を丸くする 2">
            <a:extLst>
              <a:ext uri="{FF2B5EF4-FFF2-40B4-BE49-F238E27FC236}">
                <a16:creationId xmlns:a16="http://schemas.microsoft.com/office/drawing/2014/main" id="{36A4D180-F8A1-4405-B03C-9E2ABA06E316}"/>
              </a:ext>
            </a:extLst>
          </p:cNvPr>
          <p:cNvSpPr/>
          <p:nvPr/>
        </p:nvSpPr>
        <p:spPr>
          <a:xfrm>
            <a:off x="254524" y="1244338"/>
            <a:ext cx="11519554" cy="49962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ハードを買わなくていい（公共資産のまま）なので、さらにやりやすい</a:t>
            </a:r>
          </a:p>
        </p:txBody>
      </p:sp>
      <p:sp>
        <p:nvSpPr>
          <p:cNvPr id="4" name="四角形: 角を丸くする 3">
            <a:extLst>
              <a:ext uri="{FF2B5EF4-FFF2-40B4-BE49-F238E27FC236}">
                <a16:creationId xmlns:a16="http://schemas.microsoft.com/office/drawing/2014/main" id="{34C99670-854B-4FC2-AFD8-93AD0A6EEC25}"/>
              </a:ext>
            </a:extLst>
          </p:cNvPr>
          <p:cNvSpPr/>
          <p:nvPr/>
        </p:nvSpPr>
        <p:spPr>
          <a:xfrm>
            <a:off x="2073897" y="1839800"/>
            <a:ext cx="9701752" cy="49962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会社の買収：空港管理会社の買収（株式を</a:t>
            </a:r>
            <a:r>
              <a:rPr kumimoji="1" lang="en-US" altLang="ja-JP" sz="2400" dirty="0"/>
              <a:t>177</a:t>
            </a:r>
            <a:r>
              <a:rPr kumimoji="1" lang="ja-JP" altLang="en-US" sz="2400" dirty="0"/>
              <a:t>億円強で買い取り）</a:t>
            </a:r>
          </a:p>
        </p:txBody>
      </p:sp>
      <p:pic>
        <p:nvPicPr>
          <p:cNvPr id="5" name="図 4">
            <a:extLst>
              <a:ext uri="{FF2B5EF4-FFF2-40B4-BE49-F238E27FC236}">
                <a16:creationId xmlns:a16="http://schemas.microsoft.com/office/drawing/2014/main" id="{565C2805-34A8-46A8-B9D1-7DEA81AEAF91}"/>
              </a:ext>
            </a:extLst>
          </p:cNvPr>
          <p:cNvPicPr>
            <a:picLocks noChangeAspect="1"/>
          </p:cNvPicPr>
          <p:nvPr/>
        </p:nvPicPr>
        <p:blipFill>
          <a:blip r:embed="rId2"/>
          <a:stretch>
            <a:fillRect/>
          </a:stretch>
        </p:blipFill>
        <p:spPr>
          <a:xfrm>
            <a:off x="6096001" y="2435262"/>
            <a:ext cx="5678078" cy="1846000"/>
          </a:xfrm>
          <a:prstGeom prst="rect">
            <a:avLst/>
          </a:prstGeom>
        </p:spPr>
      </p:pic>
      <p:sp>
        <p:nvSpPr>
          <p:cNvPr id="6" name="四角形: 角を丸くする 5">
            <a:extLst>
              <a:ext uri="{FF2B5EF4-FFF2-40B4-BE49-F238E27FC236}">
                <a16:creationId xmlns:a16="http://schemas.microsoft.com/office/drawing/2014/main" id="{B01A384D-8E2F-451E-ADB7-74952F2166BD}"/>
              </a:ext>
            </a:extLst>
          </p:cNvPr>
          <p:cNvSpPr/>
          <p:nvPr/>
        </p:nvSpPr>
        <p:spPr>
          <a:xfrm>
            <a:off x="2073897" y="4377103"/>
            <a:ext cx="9701752" cy="49962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運営の買収：国</a:t>
            </a:r>
            <a:r>
              <a:rPr kumimoji="1" lang="en-US" altLang="ja-JP" sz="2400" dirty="0"/>
              <a:t>4</a:t>
            </a:r>
            <a:r>
              <a:rPr kumimoji="1" lang="ja-JP" altLang="en-US" sz="2400" dirty="0"/>
              <a:t>空港（</a:t>
            </a:r>
            <a:r>
              <a:rPr kumimoji="1" lang="en-US" altLang="ja-JP" sz="2400" dirty="0"/>
              <a:t>1</a:t>
            </a:r>
            <a:r>
              <a:rPr kumimoji="1" lang="ja-JP" altLang="en-US" sz="2400" dirty="0"/>
              <a:t>時金</a:t>
            </a:r>
            <a:r>
              <a:rPr kumimoji="1" lang="en-US" altLang="ja-JP" sz="2400" dirty="0"/>
              <a:t>0</a:t>
            </a:r>
            <a:r>
              <a:rPr kumimoji="1" lang="ja-JP" altLang="en-US" sz="2400" dirty="0"/>
              <a:t>円以上、割賦</a:t>
            </a:r>
            <a:r>
              <a:rPr kumimoji="1" lang="en-US" altLang="ja-JP" sz="2400" dirty="0"/>
              <a:t>24</a:t>
            </a:r>
            <a:r>
              <a:rPr kumimoji="1" lang="ja-JP" altLang="en-US" sz="2400" dirty="0"/>
              <a:t>憶</a:t>
            </a:r>
            <a:r>
              <a:rPr kumimoji="1" lang="en-US" altLang="ja-JP" sz="2400" dirty="0"/>
              <a:t>×30</a:t>
            </a:r>
            <a:r>
              <a:rPr kumimoji="1" lang="ja-JP" altLang="en-US" sz="2400" dirty="0"/>
              <a:t>年）以上</a:t>
            </a:r>
          </a:p>
        </p:txBody>
      </p:sp>
      <p:sp>
        <p:nvSpPr>
          <p:cNvPr id="7" name="四角形: 角を丸くする 6">
            <a:extLst>
              <a:ext uri="{FF2B5EF4-FFF2-40B4-BE49-F238E27FC236}">
                <a16:creationId xmlns:a16="http://schemas.microsoft.com/office/drawing/2014/main" id="{0CC990DD-995C-44AD-B999-A2B9DDBE4BD6}"/>
              </a:ext>
            </a:extLst>
          </p:cNvPr>
          <p:cNvSpPr/>
          <p:nvPr/>
        </p:nvSpPr>
        <p:spPr>
          <a:xfrm>
            <a:off x="2075465" y="4963136"/>
            <a:ext cx="9701752" cy="49962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運営の買収：地方</a:t>
            </a:r>
            <a:r>
              <a:rPr kumimoji="1" lang="en-US" altLang="ja-JP" sz="2400" dirty="0"/>
              <a:t>3</a:t>
            </a:r>
            <a:r>
              <a:rPr kumimoji="1" lang="ja-JP" altLang="en-US" sz="2400" dirty="0"/>
              <a:t>空港：要求するサービス対価を提案する。</a:t>
            </a:r>
          </a:p>
        </p:txBody>
      </p:sp>
      <p:sp>
        <p:nvSpPr>
          <p:cNvPr id="8" name="正方形/長方形 7">
            <a:extLst>
              <a:ext uri="{FF2B5EF4-FFF2-40B4-BE49-F238E27FC236}">
                <a16:creationId xmlns:a16="http://schemas.microsoft.com/office/drawing/2014/main" id="{CB60E554-1E26-4AD9-B105-349ADD607EFE}"/>
              </a:ext>
            </a:extLst>
          </p:cNvPr>
          <p:cNvSpPr/>
          <p:nvPr/>
        </p:nvSpPr>
        <p:spPr>
          <a:xfrm>
            <a:off x="254524" y="5608948"/>
            <a:ext cx="11519554" cy="97395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u="sng" dirty="0"/>
              <a:t>自分たちで設定する利用料・家賃収入で</a:t>
            </a:r>
            <a:r>
              <a:rPr kumimoji="1" lang="ja-JP" altLang="en-US" sz="2000" dirty="0"/>
              <a:t>毎年</a:t>
            </a:r>
            <a:r>
              <a:rPr kumimoji="1" lang="en-US" altLang="ja-JP" sz="2000" dirty="0"/>
              <a:t>24</a:t>
            </a:r>
            <a:r>
              <a:rPr kumimoji="1" lang="ja-JP" altLang="en-US" sz="2000" dirty="0"/>
              <a:t>億円以上の税引き前利益を上げればいい。</a:t>
            </a:r>
            <a:endParaRPr kumimoji="1" lang="en-US" altLang="ja-JP" sz="2000" dirty="0"/>
          </a:p>
          <a:p>
            <a:pPr algn="ctr"/>
            <a:r>
              <a:rPr kumimoji="1" lang="ja-JP" altLang="en-US" sz="2000" dirty="0"/>
              <a:t>地方</a:t>
            </a:r>
            <a:r>
              <a:rPr kumimoji="1" lang="en-US" altLang="ja-JP" sz="2000" dirty="0"/>
              <a:t>3</a:t>
            </a:r>
            <a:r>
              <a:rPr kumimoji="1" lang="ja-JP" altLang="en-US" sz="2000" dirty="0"/>
              <a:t>空港は、赤字分をきちんと見積もって、自治体から受け取る。稼げる工夫があればさらによい。</a:t>
            </a:r>
            <a:endParaRPr kumimoji="1" lang="en-US" altLang="ja-JP" sz="2000" dirty="0"/>
          </a:p>
        </p:txBody>
      </p:sp>
      <p:sp>
        <p:nvSpPr>
          <p:cNvPr id="9" name="ブローチ 8">
            <a:extLst>
              <a:ext uri="{FF2B5EF4-FFF2-40B4-BE49-F238E27FC236}">
                <a16:creationId xmlns:a16="http://schemas.microsoft.com/office/drawing/2014/main" id="{3814E2A2-1CD8-46B7-AD33-9A7A2CADB020}"/>
              </a:ext>
            </a:extLst>
          </p:cNvPr>
          <p:cNvSpPr/>
          <p:nvPr/>
        </p:nvSpPr>
        <p:spPr>
          <a:xfrm>
            <a:off x="2839039" y="1762814"/>
            <a:ext cx="6983689" cy="4242062"/>
          </a:xfrm>
          <a:prstGeom prst="plaque">
            <a:avLst>
              <a:gd name="adj" fmla="val 39863"/>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u="sng" dirty="0"/>
              <a:t>運営権とは・・</a:t>
            </a:r>
            <a:endParaRPr kumimoji="1" lang="en-US" altLang="ja-JP" sz="3200" u="sng" dirty="0"/>
          </a:p>
          <a:p>
            <a:pPr algn="ctr"/>
            <a:endParaRPr kumimoji="1" lang="en-US" altLang="ja-JP" sz="3200" dirty="0"/>
          </a:p>
          <a:p>
            <a:pPr algn="ctr"/>
            <a:r>
              <a:rPr kumimoji="1" lang="ja-JP" altLang="en-US" sz="3200" dirty="0"/>
              <a:t>公共事業を</a:t>
            </a:r>
            <a:endParaRPr kumimoji="1" lang="en-US" altLang="ja-JP" sz="3200" dirty="0"/>
          </a:p>
          <a:p>
            <a:pPr algn="ctr"/>
            <a:r>
              <a:rPr kumimoji="1" lang="ja-JP" altLang="en-US" sz="3200" dirty="0"/>
              <a:t>買い取るＭ＆Ａ</a:t>
            </a:r>
            <a:endParaRPr kumimoji="1" lang="en-US" altLang="ja-JP" sz="3200" dirty="0"/>
          </a:p>
          <a:p>
            <a:pPr algn="ctr"/>
            <a:endParaRPr kumimoji="1" lang="en-US" altLang="ja-JP" sz="3200" dirty="0"/>
          </a:p>
          <a:p>
            <a:pPr algn="ctr"/>
            <a:r>
              <a:rPr kumimoji="1" lang="ja-JP" altLang="en-US" sz="3200" dirty="0"/>
              <a:t>資産は買わずに</a:t>
            </a:r>
            <a:endParaRPr kumimoji="1" lang="en-US" altLang="ja-JP" sz="3200" dirty="0"/>
          </a:p>
          <a:p>
            <a:pPr algn="ctr"/>
            <a:r>
              <a:rPr kumimoji="1" lang="ja-JP" altLang="en-US" sz="3200" dirty="0"/>
              <a:t>経営・営業だけ</a:t>
            </a:r>
            <a:endParaRPr kumimoji="1" lang="en-US" altLang="ja-JP" sz="3200" dirty="0"/>
          </a:p>
          <a:p>
            <a:pPr algn="ctr"/>
            <a:r>
              <a:rPr kumimoji="1" lang="ja-JP" altLang="en-US" sz="3200" dirty="0"/>
              <a:t>資産利用料を払う。</a:t>
            </a:r>
          </a:p>
        </p:txBody>
      </p:sp>
    </p:spTree>
    <p:extLst>
      <p:ext uri="{BB962C8B-B14F-4D97-AF65-F5344CB8AC3E}">
        <p14:creationId xmlns:p14="http://schemas.microsoft.com/office/powerpoint/2010/main" val="190008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9967C6-B7C3-492D-AE67-F25ABEBCD01C}"/>
              </a:ext>
            </a:extLst>
          </p:cNvPr>
          <p:cNvSpPr>
            <a:spLocks noGrp="1"/>
          </p:cNvSpPr>
          <p:nvPr>
            <p:ph type="title"/>
          </p:nvPr>
        </p:nvSpPr>
        <p:spPr>
          <a:xfrm>
            <a:off x="1241658" y="2760132"/>
            <a:ext cx="10105791" cy="1397000"/>
          </a:xfrm>
        </p:spPr>
        <p:txBody>
          <a:bodyPr>
            <a:normAutofit/>
          </a:bodyPr>
          <a:lstStyle/>
          <a:p>
            <a:r>
              <a:rPr lang="en-US" altLang="zh-TW" sz="4400" b="1" dirty="0"/>
              <a:t>737</a:t>
            </a:r>
            <a:r>
              <a:rPr lang="zh-TW" altLang="en-US" sz="4400" b="1" dirty="0"/>
              <a:t>　須崎市公共下水道等運営事業</a:t>
            </a:r>
            <a:endParaRPr kumimoji="1" lang="ja-JP" altLang="en-US" sz="4400" dirty="0"/>
          </a:p>
        </p:txBody>
      </p:sp>
      <p:sp>
        <p:nvSpPr>
          <p:cNvPr id="3" name="テキスト プレースホルダー 2">
            <a:extLst>
              <a:ext uri="{FF2B5EF4-FFF2-40B4-BE49-F238E27FC236}">
                <a16:creationId xmlns:a16="http://schemas.microsoft.com/office/drawing/2014/main" id="{763BC9B6-29F1-49EE-9661-3F683989CFBC}"/>
              </a:ext>
            </a:extLst>
          </p:cNvPr>
          <p:cNvSpPr>
            <a:spLocks noGrp="1"/>
          </p:cNvSpPr>
          <p:nvPr>
            <p:ph type="body" idx="1"/>
          </p:nvPr>
        </p:nvSpPr>
        <p:spPr/>
        <p:txBody>
          <a:bodyPr>
            <a:normAutofit fontScale="62500" lnSpcReduction="20000"/>
          </a:bodyPr>
          <a:lstStyle/>
          <a:p>
            <a:r>
              <a:rPr kumimoji="1" lang="ja-JP" altLang="en-US" dirty="0"/>
              <a:t>事業期間：</a:t>
            </a:r>
            <a:r>
              <a:rPr kumimoji="1" lang="en-US" altLang="ja-JP" dirty="0"/>
              <a:t>2019</a:t>
            </a:r>
            <a:r>
              <a:rPr kumimoji="1" lang="ja-JP" altLang="en-US" dirty="0"/>
              <a:t>年</a:t>
            </a:r>
            <a:r>
              <a:rPr kumimoji="1" lang="en-US" altLang="ja-JP" dirty="0"/>
              <a:t>4</a:t>
            </a:r>
            <a:r>
              <a:rPr kumimoji="1" lang="ja-JP" altLang="en-US" dirty="0"/>
              <a:t>月～</a:t>
            </a:r>
            <a:r>
              <a:rPr kumimoji="1" lang="en-US" altLang="ja-JP" dirty="0"/>
              <a:t>2039</a:t>
            </a:r>
            <a:r>
              <a:rPr kumimoji="1" lang="ja-JP" altLang="en-US" dirty="0"/>
              <a:t>年</a:t>
            </a:r>
            <a:r>
              <a:rPr kumimoji="1" lang="en-US" altLang="ja-JP" dirty="0"/>
              <a:t>3</a:t>
            </a:r>
            <a:r>
              <a:rPr kumimoji="1" lang="ja-JP" altLang="en-US" dirty="0"/>
              <a:t>月</a:t>
            </a:r>
            <a:endParaRPr kumimoji="1" lang="en-US" altLang="ja-JP" dirty="0"/>
          </a:p>
          <a:p>
            <a:r>
              <a:rPr lang="ja-JP" altLang="en-US" dirty="0"/>
              <a:t>事業方式：包括委託</a:t>
            </a:r>
            <a:endParaRPr lang="en-US" altLang="ja-JP" dirty="0"/>
          </a:p>
          <a:p>
            <a:r>
              <a:rPr kumimoji="1" lang="ja-JP" altLang="en-US" dirty="0"/>
              <a:t>事業形態：サービス購入型＋独立採算型（持参金付き運営権と酷似）</a:t>
            </a:r>
          </a:p>
        </p:txBody>
      </p:sp>
      <p:pic>
        <p:nvPicPr>
          <p:cNvPr id="2049" name="Picture 1" descr="https://www.pfinet.jp/images/open/open_line.gif">
            <a:extLst>
              <a:ext uri="{FF2B5EF4-FFF2-40B4-BE49-F238E27FC236}">
                <a16:creationId xmlns:a16="http://schemas.microsoft.com/office/drawing/2014/main" id="{3131E9A4-548B-410A-9A4D-356EE7D12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266460"/>
            <a:ext cx="5715000" cy="476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pfinet.jp/images/open/open_line.gif">
            <a:extLst>
              <a:ext uri="{FF2B5EF4-FFF2-40B4-BE49-F238E27FC236}">
                <a16:creationId xmlns:a16="http://schemas.microsoft.com/office/drawing/2014/main" id="{A19790E7-0C55-4398-A7E0-582BC7571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266460"/>
            <a:ext cx="5715000" cy="47625"/>
          </a:xfrm>
          <a:prstGeom prst="rect">
            <a:avLst/>
          </a:prstGeom>
          <a:noFill/>
          <a:extLst>
            <a:ext uri="{909E8E84-426E-40DD-AFC4-6F175D3DCCD1}">
              <a14:hiddenFill xmlns:a14="http://schemas.microsoft.com/office/drawing/2010/main">
                <a:solidFill>
                  <a:srgbClr val="FFFFFF"/>
                </a:solidFill>
              </a14:hiddenFill>
            </a:ext>
          </a:extLst>
        </p:spPr>
      </p:pic>
      <p:sp>
        <p:nvSpPr>
          <p:cNvPr id="4" name="楕円 3">
            <a:extLst>
              <a:ext uri="{FF2B5EF4-FFF2-40B4-BE49-F238E27FC236}">
                <a16:creationId xmlns:a16="http://schemas.microsoft.com/office/drawing/2014/main" id="{7DE24623-18D8-49DD-8620-84796A2CF32A}"/>
              </a:ext>
            </a:extLst>
          </p:cNvPr>
          <p:cNvSpPr/>
          <p:nvPr/>
        </p:nvSpPr>
        <p:spPr>
          <a:xfrm>
            <a:off x="2387599" y="1266460"/>
            <a:ext cx="5003801" cy="2162540"/>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人口</a:t>
            </a:r>
            <a:r>
              <a:rPr kumimoji="1" lang="en-US" altLang="ja-JP" sz="2400" dirty="0"/>
              <a:t>22,000</a:t>
            </a:r>
            <a:r>
              <a:rPr kumimoji="1" lang="ja-JP" altLang="en-US" sz="2400" dirty="0"/>
              <a:t>人</a:t>
            </a:r>
            <a:endParaRPr kumimoji="1" lang="en-US" altLang="ja-JP" sz="2400" dirty="0"/>
          </a:p>
          <a:p>
            <a:pPr algn="ctr"/>
            <a:r>
              <a:rPr kumimoji="1" lang="ja-JP" altLang="en-US" sz="2400" dirty="0"/>
              <a:t>中小自治体の事業でも</a:t>
            </a:r>
            <a:endParaRPr kumimoji="1" lang="en-US" altLang="ja-JP" sz="2400" dirty="0"/>
          </a:p>
          <a:p>
            <a:pPr algn="ctr"/>
            <a:endParaRPr kumimoji="1" lang="en-US" altLang="ja-JP" sz="2400" dirty="0"/>
          </a:p>
          <a:p>
            <a:pPr algn="ctr"/>
            <a:r>
              <a:rPr kumimoji="1" lang="ja-JP" altLang="en-US" sz="2400" dirty="0"/>
              <a:t>運営権</a:t>
            </a:r>
          </a:p>
        </p:txBody>
      </p:sp>
    </p:spTree>
    <p:extLst>
      <p:ext uri="{BB962C8B-B14F-4D97-AF65-F5344CB8AC3E}">
        <p14:creationId xmlns:p14="http://schemas.microsoft.com/office/powerpoint/2010/main" val="16098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DA7239-2014-46F3-8115-03E6EB575FEE}"/>
              </a:ext>
            </a:extLst>
          </p:cNvPr>
          <p:cNvSpPr>
            <a:spLocks noGrp="1"/>
          </p:cNvSpPr>
          <p:nvPr>
            <p:ph type="title"/>
          </p:nvPr>
        </p:nvSpPr>
        <p:spPr/>
        <p:txBody>
          <a:bodyPr>
            <a:normAutofit/>
          </a:bodyPr>
          <a:lstStyle/>
          <a:p>
            <a:r>
              <a:rPr kumimoji="1" lang="en-US" altLang="ja-JP" dirty="0"/>
              <a:t>18</a:t>
            </a:r>
            <a:r>
              <a:rPr kumimoji="1" lang="ja-JP" altLang="en-US" dirty="0"/>
              <a:t>年</a:t>
            </a:r>
            <a:r>
              <a:rPr kumimoji="1" lang="en-US" altLang="ja-JP" dirty="0"/>
              <a:t>2</a:t>
            </a:r>
            <a:r>
              <a:rPr kumimoji="1" lang="ja-JP" altLang="en-US" dirty="0"/>
              <a:t>月実施方針　高知県須崎市</a:t>
            </a:r>
            <a:br>
              <a:rPr kumimoji="1" lang="en-US" altLang="ja-JP" dirty="0"/>
            </a:br>
            <a:r>
              <a:rPr kumimoji="1" lang="ja-JP" altLang="en-US" dirty="0"/>
              <a:t>公共下水道等運営事業</a:t>
            </a:r>
          </a:p>
        </p:txBody>
      </p:sp>
      <p:sp>
        <p:nvSpPr>
          <p:cNvPr id="3" name="コンテンツ プレースホルダー 2">
            <a:extLst>
              <a:ext uri="{FF2B5EF4-FFF2-40B4-BE49-F238E27FC236}">
                <a16:creationId xmlns:a16="http://schemas.microsoft.com/office/drawing/2014/main" id="{2D3B290E-1570-4CDD-89E9-89FE1E19640C}"/>
              </a:ext>
            </a:extLst>
          </p:cNvPr>
          <p:cNvSpPr>
            <a:spLocks noGrp="1"/>
          </p:cNvSpPr>
          <p:nvPr>
            <p:ph idx="1"/>
          </p:nvPr>
        </p:nvSpPr>
        <p:spPr/>
        <p:txBody>
          <a:bodyPr/>
          <a:lstStyle/>
          <a:p>
            <a:r>
              <a:rPr lang="en-US" altLang="ja-JP" dirty="0">
                <a:solidFill>
                  <a:srgbClr val="FF0000"/>
                </a:solidFill>
              </a:rPr>
              <a:t>PFI</a:t>
            </a:r>
            <a:r>
              <a:rPr lang="ja-JP" altLang="en-US" dirty="0">
                <a:solidFill>
                  <a:srgbClr val="FF0000"/>
                </a:solidFill>
              </a:rPr>
              <a:t>法に基づく民間提案を受けた</a:t>
            </a:r>
            <a:endParaRPr lang="en-US" altLang="ja-JP" dirty="0">
              <a:solidFill>
                <a:srgbClr val="FF0000"/>
              </a:solidFill>
            </a:endParaRPr>
          </a:p>
          <a:p>
            <a:r>
              <a:rPr lang="ja-JP" altLang="en-US" dirty="0">
                <a:solidFill>
                  <a:srgbClr val="FF0000"/>
                </a:solidFill>
              </a:rPr>
              <a:t>提案された事業内容及びその手法等の適切性を検討精査</a:t>
            </a:r>
            <a:endParaRPr lang="en-US" altLang="ja-JP" dirty="0">
              <a:solidFill>
                <a:srgbClr val="FF0000"/>
              </a:solidFill>
            </a:endParaRPr>
          </a:p>
          <a:p>
            <a:r>
              <a:rPr lang="ja-JP" altLang="en-US" dirty="0">
                <a:solidFill>
                  <a:srgbClr val="FF0000"/>
                </a:solidFill>
              </a:rPr>
              <a:t>実施方針の策定の要否判断</a:t>
            </a:r>
            <a:endParaRPr lang="en-US" altLang="ja-JP" dirty="0">
              <a:solidFill>
                <a:srgbClr val="FF0000"/>
              </a:solidFill>
            </a:endParaRPr>
          </a:p>
          <a:p>
            <a:r>
              <a:rPr lang="ja-JP" altLang="en-US" dirty="0">
                <a:solidFill>
                  <a:srgbClr val="FF0000"/>
                </a:solidFill>
              </a:rPr>
              <a:t>実施方針・要求水準等の検討</a:t>
            </a:r>
            <a:endParaRPr lang="en-US" altLang="ja-JP" dirty="0">
              <a:solidFill>
                <a:srgbClr val="FF0000"/>
              </a:solidFill>
            </a:endParaRPr>
          </a:p>
          <a:p>
            <a:r>
              <a:rPr lang="ja-JP" altLang="en-US" dirty="0"/>
              <a:t>平成２９年度に事業者公募選定</a:t>
            </a:r>
            <a:endParaRPr lang="en-US" altLang="ja-JP" dirty="0"/>
          </a:p>
          <a:p>
            <a:r>
              <a:rPr lang="ja-JP" altLang="en-US" dirty="0"/>
              <a:t>平成３０年度からの事業化に向けた具体的な検討調査</a:t>
            </a:r>
            <a:endParaRPr lang="en-US" altLang="ja-JP" dirty="0"/>
          </a:p>
          <a:p>
            <a:endParaRPr kumimoji="1" lang="en-US" altLang="ja-JP" dirty="0"/>
          </a:p>
          <a:p>
            <a:r>
              <a:rPr lang="ja-JP" altLang="en-US" dirty="0"/>
              <a:t>実施方針公表（２・２２）</a:t>
            </a:r>
            <a:endParaRPr kumimoji="1" lang="ja-JP" altLang="en-US" dirty="0"/>
          </a:p>
        </p:txBody>
      </p:sp>
      <p:sp>
        <p:nvSpPr>
          <p:cNvPr id="4" name="矢印: 左 3">
            <a:extLst>
              <a:ext uri="{FF2B5EF4-FFF2-40B4-BE49-F238E27FC236}">
                <a16:creationId xmlns:a16="http://schemas.microsoft.com/office/drawing/2014/main" id="{41FFEA60-6457-4EAB-BAB2-FBDEAEA102E7}"/>
              </a:ext>
            </a:extLst>
          </p:cNvPr>
          <p:cNvSpPr/>
          <p:nvPr/>
        </p:nvSpPr>
        <p:spPr>
          <a:xfrm>
            <a:off x="6838950" y="1778952"/>
            <a:ext cx="3239770" cy="557847"/>
          </a:xfrm>
          <a:prstGeom prst="left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注目：民間提案から案件化</a:t>
            </a:r>
          </a:p>
        </p:txBody>
      </p:sp>
    </p:spTree>
    <p:extLst>
      <p:ext uri="{BB962C8B-B14F-4D97-AF65-F5344CB8AC3E}">
        <p14:creationId xmlns:p14="http://schemas.microsoft.com/office/powerpoint/2010/main" val="227602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D6BC0DA-8569-45AB-93C4-425B3A53A1B4}"/>
              </a:ext>
            </a:extLst>
          </p:cNvPr>
          <p:cNvPicPr>
            <a:picLocks noChangeAspect="1"/>
          </p:cNvPicPr>
          <p:nvPr/>
        </p:nvPicPr>
        <p:blipFill>
          <a:blip r:embed="rId2"/>
          <a:stretch>
            <a:fillRect/>
          </a:stretch>
        </p:blipFill>
        <p:spPr>
          <a:xfrm>
            <a:off x="432079" y="211942"/>
            <a:ext cx="8616736" cy="6434116"/>
          </a:xfrm>
          <a:prstGeom prst="rect">
            <a:avLst/>
          </a:prstGeom>
        </p:spPr>
      </p:pic>
      <p:sp>
        <p:nvSpPr>
          <p:cNvPr id="6" name="テキスト ボックス 5">
            <a:extLst>
              <a:ext uri="{FF2B5EF4-FFF2-40B4-BE49-F238E27FC236}">
                <a16:creationId xmlns:a16="http://schemas.microsoft.com/office/drawing/2014/main" id="{0A8252C9-B94B-4445-8DBF-4106E26E9063}"/>
              </a:ext>
            </a:extLst>
          </p:cNvPr>
          <p:cNvSpPr txBox="1"/>
          <p:nvPr/>
        </p:nvSpPr>
        <p:spPr>
          <a:xfrm>
            <a:off x="10823713" y="200779"/>
            <a:ext cx="586409" cy="6494085"/>
          </a:xfrm>
          <a:prstGeom prst="rect">
            <a:avLst/>
          </a:prstGeom>
          <a:noFill/>
          <a:ln w="57150">
            <a:solidFill>
              <a:schemeClr val="tx1">
                <a:lumMod val="50000"/>
                <a:lumOff val="50000"/>
              </a:schemeClr>
            </a:solidFill>
          </a:ln>
        </p:spPr>
        <p:txBody>
          <a:bodyPr wrap="square" rtlCol="0">
            <a:spAutoFit/>
          </a:bodyPr>
          <a:lstStyle/>
          <a:p>
            <a:r>
              <a:rPr kumimoji="1" lang="ja-JP" altLang="en-US" sz="3200" dirty="0"/>
              <a:t>ＰＦＩ法の概要</a:t>
            </a:r>
            <a:endParaRPr kumimoji="1" lang="en-US" altLang="ja-JP" sz="3200" dirty="0"/>
          </a:p>
          <a:p>
            <a:endParaRPr kumimoji="1" lang="en-US" altLang="ja-JP" sz="3200" dirty="0"/>
          </a:p>
          <a:p>
            <a:r>
              <a:rPr kumimoji="1" lang="ja-JP" altLang="en-US" sz="3200" dirty="0"/>
              <a:t>内閣府資料</a:t>
            </a:r>
            <a:endParaRPr kumimoji="1" lang="en-US" altLang="ja-JP" sz="3200" dirty="0"/>
          </a:p>
        </p:txBody>
      </p:sp>
      <p:sp>
        <p:nvSpPr>
          <p:cNvPr id="8" name="楕円 7">
            <a:extLst>
              <a:ext uri="{FF2B5EF4-FFF2-40B4-BE49-F238E27FC236}">
                <a16:creationId xmlns:a16="http://schemas.microsoft.com/office/drawing/2014/main" id="{B39341E2-279E-42FE-AF9C-1BF18DCF853B}"/>
              </a:ext>
            </a:extLst>
          </p:cNvPr>
          <p:cNvSpPr/>
          <p:nvPr/>
        </p:nvSpPr>
        <p:spPr>
          <a:xfrm>
            <a:off x="8504053" y="200779"/>
            <a:ext cx="1828800" cy="650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参考</a:t>
            </a:r>
          </a:p>
        </p:txBody>
      </p:sp>
    </p:spTree>
    <p:extLst>
      <p:ext uri="{BB962C8B-B14F-4D97-AF65-F5344CB8AC3E}">
        <p14:creationId xmlns:p14="http://schemas.microsoft.com/office/powerpoint/2010/main" val="354424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D32038B-31EA-49B5-839A-4CEF219286CF}"/>
              </a:ext>
            </a:extLst>
          </p:cNvPr>
          <p:cNvPicPr>
            <a:picLocks noChangeAspect="1"/>
          </p:cNvPicPr>
          <p:nvPr/>
        </p:nvPicPr>
        <p:blipFill>
          <a:blip r:embed="rId2"/>
          <a:stretch>
            <a:fillRect/>
          </a:stretch>
        </p:blipFill>
        <p:spPr>
          <a:xfrm>
            <a:off x="2729434" y="1729936"/>
            <a:ext cx="8807291" cy="4859400"/>
          </a:xfrm>
          <a:prstGeom prst="rect">
            <a:avLst/>
          </a:prstGeom>
        </p:spPr>
      </p:pic>
      <p:sp>
        <p:nvSpPr>
          <p:cNvPr id="3" name="タイトル 1">
            <a:extLst>
              <a:ext uri="{FF2B5EF4-FFF2-40B4-BE49-F238E27FC236}">
                <a16:creationId xmlns:a16="http://schemas.microsoft.com/office/drawing/2014/main" id="{5AD01CCD-AE01-4C56-87A9-0E4EB4530BE2}"/>
              </a:ext>
            </a:extLst>
          </p:cNvPr>
          <p:cNvSpPr txBox="1">
            <a:spLocks/>
          </p:cNvSpPr>
          <p:nvPr/>
        </p:nvSpPr>
        <p:spPr>
          <a:xfrm>
            <a:off x="2324100" y="365125"/>
            <a:ext cx="9029700" cy="1325563"/>
          </a:xfrm>
          <a:prstGeom prst="rect">
            <a:avLst/>
          </a:prstGeom>
        </p:spPr>
        <p:style>
          <a:lnRef idx="2">
            <a:schemeClr val="accent2"/>
          </a:lnRef>
          <a:fillRef idx="1">
            <a:schemeClr val="lt1"/>
          </a:fillRef>
          <a:effectRef idx="0">
            <a:schemeClr val="accent2"/>
          </a:effectRef>
          <a:fontRef idx="minor">
            <a:schemeClr val="dk1"/>
          </a:fontRef>
        </p:style>
        <p:txBody>
          <a:bodyPr>
            <a:normAutofit fontScale="97500" lnSpcReduction="10000"/>
          </a:bodyPr>
          <a:lstStyle>
            <a:lvl1pPr algn="l" defTabSz="914400" rtl="0" eaLnBrk="1" latinLnBrk="0" hangingPunct="1">
              <a:spcBef>
                <a:spcPct val="0"/>
              </a:spcBef>
              <a:buNone/>
              <a:defRPr kumimoji="1" sz="4400" kern="1200">
                <a:solidFill>
                  <a:schemeClr val="accent1">
                    <a:lumMod val="75000"/>
                  </a:schemeClr>
                </a:solidFill>
                <a:latin typeface="ＭＳ 明朝" panose="02020609040205080304" pitchFamily="17" charset="-128"/>
                <a:ea typeface="ＭＳ 明朝" panose="02020609040205080304" pitchFamily="17" charset="-128"/>
                <a:cs typeface="+mj-cs"/>
              </a:defRPr>
            </a:lvl1pPr>
          </a:lstStyle>
          <a:p>
            <a:r>
              <a:rPr lang="en-US" altLang="ja-JP" dirty="0"/>
              <a:t>18</a:t>
            </a:r>
            <a:r>
              <a:rPr lang="ja-JP" altLang="en-US" dirty="0"/>
              <a:t>年</a:t>
            </a:r>
            <a:r>
              <a:rPr lang="en-US" altLang="ja-JP" dirty="0"/>
              <a:t>2</a:t>
            </a:r>
            <a:r>
              <a:rPr lang="ja-JP" altLang="en-US" dirty="0"/>
              <a:t>月実施方針　高知県須崎市</a:t>
            </a:r>
            <a:br>
              <a:rPr lang="en-US" altLang="ja-JP" dirty="0"/>
            </a:br>
            <a:r>
              <a:rPr lang="ja-JP" altLang="en-US" dirty="0"/>
              <a:t>公共下水道等運営事業（混合方式）</a:t>
            </a:r>
          </a:p>
        </p:txBody>
      </p:sp>
      <p:sp>
        <p:nvSpPr>
          <p:cNvPr id="4" name="正方形/長方形 3">
            <a:extLst>
              <a:ext uri="{FF2B5EF4-FFF2-40B4-BE49-F238E27FC236}">
                <a16:creationId xmlns:a16="http://schemas.microsoft.com/office/drawing/2014/main" id="{A126FF63-4EC5-477A-A5ED-2DF4FCE5640C}"/>
              </a:ext>
            </a:extLst>
          </p:cNvPr>
          <p:cNvSpPr/>
          <p:nvPr/>
        </p:nvSpPr>
        <p:spPr>
          <a:xfrm>
            <a:off x="2993011" y="2370840"/>
            <a:ext cx="7612144" cy="1710966"/>
          </a:xfrm>
          <a:prstGeom prst="rect">
            <a:avLst/>
          </a:prstGeom>
          <a:solidFill>
            <a:srgbClr val="66FFFF">
              <a:alpha val="40000"/>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5" name="楕円 4">
            <a:extLst>
              <a:ext uri="{FF2B5EF4-FFF2-40B4-BE49-F238E27FC236}">
                <a16:creationId xmlns:a16="http://schemas.microsoft.com/office/drawing/2014/main" id="{541F5AE2-6545-4662-B264-72206D028B6B}"/>
              </a:ext>
            </a:extLst>
          </p:cNvPr>
          <p:cNvSpPr/>
          <p:nvPr/>
        </p:nvSpPr>
        <p:spPr>
          <a:xfrm>
            <a:off x="351104" y="1806387"/>
            <a:ext cx="2517601" cy="356347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多様な運営権</a:t>
            </a:r>
            <a:endParaRPr kumimoji="1" lang="en-US" altLang="ja-JP" dirty="0"/>
          </a:p>
          <a:p>
            <a:pPr algn="ctr"/>
            <a:endParaRPr kumimoji="1" lang="en-US" altLang="ja-JP" dirty="0"/>
          </a:p>
          <a:p>
            <a:pPr algn="ctr"/>
            <a:r>
              <a:rPr kumimoji="1" lang="ja-JP" altLang="en-US" dirty="0"/>
              <a:t>混合型</a:t>
            </a:r>
            <a:endParaRPr kumimoji="1" lang="en-US" altLang="ja-JP" dirty="0"/>
          </a:p>
          <a:p>
            <a:pPr algn="ctr"/>
            <a:r>
              <a:rPr kumimoji="1" lang="ja-JP" altLang="en-US" dirty="0"/>
              <a:t>他の発注スキームとの</a:t>
            </a:r>
            <a:endParaRPr kumimoji="1" lang="en-US" altLang="ja-JP" dirty="0"/>
          </a:p>
          <a:p>
            <a:pPr algn="ctr"/>
            <a:r>
              <a:rPr kumimoji="1" lang="ja-JP" altLang="en-US" dirty="0"/>
              <a:t>混合発注</a:t>
            </a:r>
            <a:endParaRPr kumimoji="1" lang="en-US" altLang="ja-JP" dirty="0"/>
          </a:p>
          <a:p>
            <a:pPr algn="ctr"/>
            <a:endParaRPr kumimoji="1" lang="ja-JP" altLang="en-US" dirty="0"/>
          </a:p>
        </p:txBody>
      </p:sp>
    </p:spTree>
    <p:extLst>
      <p:ext uri="{BB962C8B-B14F-4D97-AF65-F5344CB8AC3E}">
        <p14:creationId xmlns:p14="http://schemas.microsoft.com/office/powerpoint/2010/main" val="95280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143000" y="4034972"/>
            <a:ext cx="9906000" cy="28230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914400"/>
            <a:endParaRPr lang="ja-JP" altLang="en-US" sz="1463" dirty="0">
              <a:solidFill>
                <a:prstClr val="white"/>
              </a:solidFill>
            </a:endParaRPr>
          </a:p>
        </p:txBody>
      </p:sp>
      <p:sp>
        <p:nvSpPr>
          <p:cNvPr id="2" name="テキスト ボックス 1"/>
          <p:cNvSpPr txBox="1"/>
          <p:nvPr/>
        </p:nvSpPr>
        <p:spPr>
          <a:xfrm>
            <a:off x="8747303" y="3426072"/>
            <a:ext cx="2060436" cy="467500"/>
          </a:xfrm>
          <a:prstGeom prst="rect">
            <a:avLst/>
          </a:prstGeom>
          <a:noFill/>
        </p:spPr>
        <p:txBody>
          <a:bodyPr wrap="none" rtlCol="0">
            <a:spAutoFit/>
          </a:bodyPr>
          <a:lstStyle/>
          <a:p>
            <a:pPr algn="r" defTabSz="914400"/>
            <a:r>
              <a:rPr lang="ja-JP" altLang="en-US" sz="2438" b="1" spc="-40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 ３１年２月</a:t>
            </a:r>
          </a:p>
        </p:txBody>
      </p:sp>
      <p:grpSp>
        <p:nvGrpSpPr>
          <p:cNvPr id="20" name="グループ化 19"/>
          <p:cNvGrpSpPr/>
          <p:nvPr/>
        </p:nvGrpSpPr>
        <p:grpSpPr>
          <a:xfrm>
            <a:off x="-755092" y="44624"/>
            <a:ext cx="6768752" cy="6768752"/>
            <a:chOff x="-1886857" y="200704"/>
            <a:chExt cx="6604000" cy="6604000"/>
          </a:xfrm>
        </p:grpSpPr>
        <p:sp>
          <p:nvSpPr>
            <p:cNvPr id="16" name="円/楕円 15"/>
            <p:cNvSpPr/>
            <p:nvPr/>
          </p:nvSpPr>
          <p:spPr>
            <a:xfrm>
              <a:off x="-1886857" y="200704"/>
              <a:ext cx="6604000" cy="660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914400"/>
              <a:endParaRPr lang="ja-JP" altLang="en-US" sz="1463" dirty="0">
                <a:solidFill>
                  <a:prstClr val="white"/>
                </a:solidFill>
              </a:endParaRPr>
            </a:p>
          </p:txBody>
        </p:sp>
        <p:sp>
          <p:nvSpPr>
            <p:cNvPr id="15" name="円/楕円 14"/>
            <p:cNvSpPr/>
            <p:nvPr/>
          </p:nvSpPr>
          <p:spPr>
            <a:xfrm>
              <a:off x="-1586141" y="454250"/>
              <a:ext cx="6014359" cy="6014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914400"/>
              <a:endParaRPr lang="ja-JP" altLang="en-US" sz="1463" dirty="0">
                <a:solidFill>
                  <a:prstClr val="white"/>
                </a:solidFill>
              </a:endParaRPr>
            </a:p>
          </p:txBody>
        </p:sp>
        <p:sp>
          <p:nvSpPr>
            <p:cNvPr id="3" name="円/楕円 2"/>
            <p:cNvSpPr/>
            <p:nvPr/>
          </p:nvSpPr>
          <p:spPr>
            <a:xfrm>
              <a:off x="-1480005" y="560386"/>
              <a:ext cx="5802087" cy="5802087"/>
            </a:xfrm>
            <a:prstGeom prst="ellipse">
              <a:avLst/>
            </a:prstGeom>
            <a:blipFill>
              <a:blip r:embed="rId2">
                <a:duotone>
                  <a:prstClr val="black"/>
                  <a:schemeClr val="accent1">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914400"/>
              <a:endParaRPr lang="ja-JP" altLang="en-US" sz="1463" dirty="0">
                <a:solidFill>
                  <a:prstClr val="white"/>
                </a:solidFill>
              </a:endParaRPr>
            </a:p>
          </p:txBody>
        </p:sp>
        <p:sp>
          <p:nvSpPr>
            <p:cNvPr id="18" name="テキスト ボックス 17"/>
            <p:cNvSpPr txBox="1"/>
            <p:nvPr/>
          </p:nvSpPr>
          <p:spPr>
            <a:xfrm>
              <a:off x="-34965" y="3373109"/>
              <a:ext cx="4463183" cy="450428"/>
            </a:xfrm>
            <a:prstGeom prst="rect">
              <a:avLst/>
            </a:prstGeom>
            <a:noFill/>
          </p:spPr>
          <p:txBody>
            <a:bodyPr wrap="square" rtlCol="0">
              <a:spAutoFit/>
            </a:bodyPr>
            <a:lstStyle/>
            <a:p>
              <a:pPr algn="ctr" defTabSz="914400"/>
              <a:r>
                <a:rPr lang="en-US" altLang="ja-JP" sz="2400" dirty="0">
                  <a:solidFill>
                    <a:prstClr val="white"/>
                  </a:solidFill>
                  <a:effectLst>
                    <a:reflection blurRad="6350" stA="55000" endA="300" endPos="45500" dir="5400000" sy="-100000" algn="bl"/>
                  </a:effectLst>
                  <a:latin typeface="Lucida Calligraphy" panose="03010101010101010101" pitchFamily="66" charset="0"/>
                  <a:cs typeface="Segoe UI" panose="020B0502040204020203" pitchFamily="34" charset="0"/>
                </a:rPr>
                <a:t>Management Revolution</a:t>
              </a:r>
              <a:endParaRPr lang="ja-JP" altLang="ja-JP" sz="2400" dirty="0">
                <a:solidFill>
                  <a:prstClr val="white"/>
                </a:solidFill>
                <a:effectLst>
                  <a:reflection blurRad="6350" stA="55000" endA="300" endPos="45500" dir="5400000" sy="-100000" algn="bl"/>
                </a:effectLst>
                <a:latin typeface="Lucida Calligraphy" panose="03010101010101010101" pitchFamily="66" charset="0"/>
                <a:cs typeface="ＭＳ Ｐゴシック" panose="020B0600070205080204" pitchFamily="50" charset="-128"/>
              </a:endParaRPr>
            </a:p>
          </p:txBody>
        </p:sp>
      </p:grpSp>
      <p:sp>
        <p:nvSpPr>
          <p:cNvPr id="4" name="テキスト ボックス 3"/>
          <p:cNvSpPr txBox="1"/>
          <p:nvPr/>
        </p:nvSpPr>
        <p:spPr>
          <a:xfrm>
            <a:off x="5845629" y="901963"/>
            <a:ext cx="5203372" cy="1796646"/>
          </a:xfrm>
          <a:prstGeom prst="rect">
            <a:avLst/>
          </a:prstGeom>
          <a:noFill/>
        </p:spPr>
        <p:txBody>
          <a:bodyPr wrap="square" rtlCol="0">
            <a:spAutoFit/>
          </a:bodyPr>
          <a:lstStyle/>
          <a:p>
            <a:pPr algn="ctr" defTabSz="914400">
              <a:lnSpc>
                <a:spcPts val="2438"/>
              </a:lnSpc>
            </a:pPr>
            <a:r>
              <a:rPr lang="ja-JP" altLang="ja-JP" sz="3250" b="1" dirty="0">
                <a:solidFill>
                  <a:prstClr val="black"/>
                </a:solidFill>
                <a:latin typeface="メイリオ" panose="020B0604030504040204" pitchFamily="50" charset="-128"/>
                <a:ea typeface="メイリオ" panose="020B0604030504040204" pitchFamily="50" charset="-128"/>
              </a:rPr>
              <a:t>須崎市</a:t>
            </a:r>
            <a:endParaRPr lang="en-US" altLang="ja-JP" sz="3250" b="1" dirty="0">
              <a:solidFill>
                <a:prstClr val="black"/>
              </a:solidFill>
              <a:latin typeface="メイリオ" panose="020B0604030504040204" pitchFamily="50" charset="-128"/>
              <a:ea typeface="メイリオ" panose="020B0604030504040204" pitchFamily="50" charset="-128"/>
            </a:endParaRPr>
          </a:p>
          <a:p>
            <a:pPr algn="ctr" defTabSz="914400">
              <a:lnSpc>
                <a:spcPct val="150000"/>
              </a:lnSpc>
            </a:pPr>
            <a:r>
              <a:rPr lang="ja-JP" altLang="ja-JP" sz="3250" b="1" dirty="0">
                <a:solidFill>
                  <a:prstClr val="black"/>
                </a:solidFill>
                <a:latin typeface="メイリオ" panose="020B0604030504040204" pitchFamily="50" charset="-128"/>
                <a:ea typeface="メイリオ" panose="020B0604030504040204" pitchFamily="50" charset="-128"/>
              </a:rPr>
              <a:t>公共下水道施設等運営事業</a:t>
            </a:r>
            <a:endParaRPr lang="en-US" altLang="ja-JP" sz="3250" b="1" dirty="0">
              <a:solidFill>
                <a:prstClr val="black"/>
              </a:solidFill>
              <a:latin typeface="メイリオ" panose="020B0604030504040204" pitchFamily="50" charset="-128"/>
              <a:ea typeface="メイリオ" panose="020B0604030504040204" pitchFamily="50" charset="-128"/>
            </a:endParaRPr>
          </a:p>
          <a:p>
            <a:pPr algn="ctr" defTabSz="914400">
              <a:lnSpc>
                <a:spcPct val="150000"/>
              </a:lnSpc>
            </a:pPr>
            <a:r>
              <a:rPr lang="ja-JP" altLang="en-US" sz="2800" b="1" dirty="0">
                <a:solidFill>
                  <a:prstClr val="black"/>
                </a:solidFill>
                <a:latin typeface="メイリオ" panose="020B0604030504040204" pitchFamily="50" charset="-128"/>
                <a:ea typeface="メイリオ" panose="020B0604030504040204" pitchFamily="50" charset="-128"/>
              </a:rPr>
              <a:t>－ 提案の概要 －</a:t>
            </a:r>
          </a:p>
        </p:txBody>
      </p:sp>
      <p:sp>
        <p:nvSpPr>
          <p:cNvPr id="10" name="テキスト ボックス 491"/>
          <p:cNvSpPr txBox="1"/>
          <p:nvPr/>
        </p:nvSpPr>
        <p:spPr>
          <a:xfrm>
            <a:off x="4979895" y="5000335"/>
            <a:ext cx="6060141" cy="15011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14400">
              <a:lnSpc>
                <a:spcPts val="2700"/>
              </a:lnSpc>
            </a:pPr>
            <a:r>
              <a:rPr lang="en-US" altLang="ja-JP" sz="2000" kern="100" dirty="0">
                <a:solidFill>
                  <a:srgbClr val="FFFFFF"/>
                </a:solidFill>
                <a:ea typeface="メイリオ" panose="020B0604030504040204" pitchFamily="50" charset="-128"/>
                <a:cs typeface="メイリオ" panose="020B0604030504040204" pitchFamily="50" charset="-128"/>
              </a:rPr>
              <a:t>【</a:t>
            </a:r>
            <a:r>
              <a:rPr lang="ja-JP" altLang="en-US" sz="2000" kern="100" dirty="0">
                <a:solidFill>
                  <a:srgbClr val="FFFFFF"/>
                </a:solidFill>
                <a:ea typeface="メイリオ" panose="020B0604030504040204" pitchFamily="50" charset="-128"/>
                <a:cs typeface="メイリオ" panose="020B0604030504040204" pitchFamily="50" charset="-128"/>
              </a:rPr>
              <a:t>代表企業</a:t>
            </a:r>
            <a:r>
              <a:rPr lang="en-US" altLang="ja-JP" sz="2000" kern="100" dirty="0">
                <a:solidFill>
                  <a:srgbClr val="FFFFFF"/>
                </a:solidFill>
                <a:ea typeface="メイリオ" panose="020B0604030504040204" pitchFamily="50" charset="-128"/>
                <a:cs typeface="メイリオ" panose="020B0604030504040204" pitchFamily="50" charset="-128"/>
              </a:rPr>
              <a:t>】</a:t>
            </a:r>
            <a:r>
              <a:rPr lang="ja-JP" altLang="en-US" sz="2000" kern="100" dirty="0">
                <a:solidFill>
                  <a:srgbClr val="FFFFFF"/>
                </a:solidFill>
                <a:ea typeface="メイリオ" panose="020B0604030504040204" pitchFamily="50" charset="-128"/>
                <a:cs typeface="メイリオ" panose="020B0604030504040204" pitchFamily="50" charset="-128"/>
              </a:rPr>
              <a:t>株式会社ＮＪＳ</a:t>
            </a:r>
            <a:endParaRPr lang="ja-JP" altLang="en-US" sz="2000" kern="100" dirty="0">
              <a:solidFill>
                <a:prstClr val="black"/>
              </a:solidFill>
              <a:ea typeface="ＭＳ 明朝" panose="02020609040205080304" pitchFamily="17" charset="-128"/>
              <a:cs typeface="Times New Roman" panose="02020603050405020304" pitchFamily="18" charset="0"/>
            </a:endParaRPr>
          </a:p>
          <a:p>
            <a:pPr defTabSz="914400">
              <a:lnSpc>
                <a:spcPts val="2700"/>
              </a:lnSpc>
            </a:pPr>
            <a:r>
              <a:rPr lang="en-US" altLang="ja-JP" sz="2000" kern="100" dirty="0">
                <a:solidFill>
                  <a:srgbClr val="FFFFFF"/>
                </a:solidFill>
                <a:ea typeface="メイリオ" panose="020B0604030504040204" pitchFamily="50" charset="-128"/>
                <a:cs typeface="メイリオ" panose="020B0604030504040204" pitchFamily="50" charset="-128"/>
              </a:rPr>
              <a:t>【</a:t>
            </a:r>
            <a:r>
              <a:rPr lang="ja-JP" altLang="en-US" sz="2000" kern="100" dirty="0">
                <a:solidFill>
                  <a:srgbClr val="FFFFFF"/>
                </a:solidFill>
                <a:ea typeface="メイリオ" panose="020B0604030504040204" pitchFamily="50" charset="-128"/>
                <a:cs typeface="メイリオ" panose="020B0604030504040204" pitchFamily="50" charset="-128"/>
              </a:rPr>
              <a:t>構成企業</a:t>
            </a:r>
            <a:r>
              <a:rPr lang="en-US" altLang="ja-JP" sz="2000" kern="100" dirty="0">
                <a:solidFill>
                  <a:srgbClr val="FFFFFF"/>
                </a:solidFill>
                <a:ea typeface="メイリオ" panose="020B0604030504040204" pitchFamily="50" charset="-128"/>
                <a:cs typeface="メイリオ" panose="020B0604030504040204" pitchFamily="50" charset="-128"/>
              </a:rPr>
              <a:t>】</a:t>
            </a:r>
            <a:r>
              <a:rPr lang="ja-JP" altLang="en-US" sz="2000" kern="100" dirty="0">
                <a:solidFill>
                  <a:srgbClr val="FFFFFF"/>
                </a:solidFill>
                <a:ea typeface="メイリオ" panose="020B0604030504040204" pitchFamily="50" charset="-128"/>
                <a:cs typeface="メイリオ" panose="020B0604030504040204" pitchFamily="50" charset="-128"/>
              </a:rPr>
              <a:t>株式会社四国ポンプセンター</a:t>
            </a:r>
            <a:endParaRPr lang="ja-JP" altLang="en-US" sz="2000" kern="100" dirty="0">
              <a:solidFill>
                <a:prstClr val="black"/>
              </a:solidFill>
              <a:ea typeface="ＭＳ 明朝" panose="02020609040205080304" pitchFamily="17" charset="-128"/>
              <a:cs typeface="Times New Roman" panose="02020603050405020304" pitchFamily="18" charset="0"/>
            </a:endParaRPr>
          </a:p>
          <a:p>
            <a:pPr defTabSz="914400">
              <a:lnSpc>
                <a:spcPts val="2700"/>
              </a:lnSpc>
            </a:pPr>
            <a:r>
              <a:rPr lang="ja-JP" altLang="en-US" sz="2000" kern="100" dirty="0">
                <a:solidFill>
                  <a:srgbClr val="FFFFFF"/>
                </a:solidFill>
                <a:ea typeface="メイリオ" panose="020B0604030504040204" pitchFamily="50" charset="-128"/>
                <a:cs typeface="メイリオ" panose="020B0604030504040204" pitchFamily="50" charset="-128"/>
              </a:rPr>
              <a:t>　　　　　　日立造船中国工事株式会社</a:t>
            </a:r>
            <a:endParaRPr lang="ja-JP" altLang="en-US" sz="2000" kern="100" dirty="0">
              <a:solidFill>
                <a:prstClr val="black"/>
              </a:solidFill>
              <a:ea typeface="ＭＳ 明朝" panose="02020609040205080304" pitchFamily="17" charset="-128"/>
              <a:cs typeface="Times New Roman" panose="02020603050405020304" pitchFamily="18" charset="0"/>
            </a:endParaRPr>
          </a:p>
          <a:p>
            <a:pPr defTabSz="914400">
              <a:lnSpc>
                <a:spcPts val="2700"/>
              </a:lnSpc>
            </a:pPr>
            <a:r>
              <a:rPr lang="ja-JP" altLang="en-US" sz="2000" kern="100" dirty="0">
                <a:solidFill>
                  <a:srgbClr val="FFFFFF"/>
                </a:solidFill>
                <a:ea typeface="メイリオ" panose="020B0604030504040204" pitchFamily="50" charset="-128"/>
                <a:cs typeface="メイリオ" panose="020B0604030504040204" pitchFamily="50" charset="-128"/>
              </a:rPr>
              <a:t>　　　　　　株式会社民間資金等活用事業推進機構</a:t>
            </a:r>
            <a:endParaRPr lang="ja-JP" altLang="en-US" sz="2000" kern="100" dirty="0">
              <a:solidFill>
                <a:prstClr val="black"/>
              </a:solidFill>
              <a:ea typeface="ＭＳ 明朝" panose="02020609040205080304" pitchFamily="17" charset="-128"/>
              <a:cs typeface="Times New Roman" panose="02020603050405020304" pitchFamily="18" charset="0"/>
            </a:endParaRPr>
          </a:p>
          <a:p>
            <a:pPr defTabSz="914400">
              <a:lnSpc>
                <a:spcPts val="2700"/>
              </a:lnSpc>
            </a:pPr>
            <a:r>
              <a:rPr lang="ja-JP" altLang="en-US" sz="2000" kern="100" dirty="0">
                <a:solidFill>
                  <a:srgbClr val="FFFFFF"/>
                </a:solidFill>
                <a:ea typeface="メイリオ" panose="020B0604030504040204" pitchFamily="50" charset="-128"/>
                <a:cs typeface="メイリオ" panose="020B0604030504040204" pitchFamily="50" charset="-128"/>
              </a:rPr>
              <a:t>　　　　　　株式会社四国銀行</a:t>
            </a:r>
            <a:endParaRPr lang="ja-JP" altLang="en-US" sz="2000" kern="100" dirty="0">
              <a:solidFill>
                <a:prstClr val="black"/>
              </a:solidFill>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081448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番号プレースホルダー 8"/>
          <p:cNvSpPr>
            <a:spLocks noGrp="1"/>
          </p:cNvSpPr>
          <p:nvPr>
            <p:ph type="sldNum" sz="quarter" idx="12"/>
          </p:nvPr>
        </p:nvSpPr>
        <p:spPr>
          <a:xfrm>
            <a:off x="1127448" y="6309321"/>
            <a:ext cx="73402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fld id="{8CD23F03-0110-46D7-9969-E132278F147A}" type="slidenum">
              <a:rPr lang="en-US" altLang="ja-JP" sz="1400" b="1">
                <a:solidFill>
                  <a:prstClr val="black"/>
                </a:solidFill>
              </a:rPr>
              <a:pPr>
                <a:spcBef>
                  <a:spcPct val="0"/>
                </a:spcBef>
                <a:buFontTx/>
                <a:buNone/>
              </a:pPr>
              <a:t>19</a:t>
            </a:fld>
            <a:endParaRPr lang="en-US" altLang="ja-JP" sz="1400" b="1" dirty="0">
              <a:solidFill>
                <a:prstClr val="black"/>
              </a:solidFill>
            </a:endParaRPr>
          </a:p>
        </p:txBody>
      </p:sp>
      <p:sp>
        <p:nvSpPr>
          <p:cNvPr id="24" name="テキスト ボックス 23"/>
          <p:cNvSpPr txBox="1"/>
          <p:nvPr/>
        </p:nvSpPr>
        <p:spPr>
          <a:xfrm>
            <a:off x="1127448" y="169476"/>
            <a:ext cx="9906000"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８．須崎市公共下水道施設等運営事業の概要</a:t>
            </a:r>
          </a:p>
        </p:txBody>
      </p:sp>
      <p:graphicFrame>
        <p:nvGraphicFramePr>
          <p:cNvPr id="6" name="表 5"/>
          <p:cNvGraphicFramePr>
            <a:graphicFrameLocks noGrp="1"/>
          </p:cNvGraphicFramePr>
          <p:nvPr/>
        </p:nvGraphicFramePr>
        <p:xfrm>
          <a:off x="1775520" y="692697"/>
          <a:ext cx="8640960" cy="2798973"/>
        </p:xfrm>
        <a:graphic>
          <a:graphicData uri="http://schemas.openxmlformats.org/drawingml/2006/table">
            <a:tbl>
              <a:tblPr/>
              <a:tblGrid>
                <a:gridCol w="1246700">
                  <a:extLst>
                    <a:ext uri="{9D8B030D-6E8A-4147-A177-3AD203B41FA5}">
                      <a16:colId xmlns:a16="http://schemas.microsoft.com/office/drawing/2014/main" val="1240973510"/>
                    </a:ext>
                  </a:extLst>
                </a:gridCol>
                <a:gridCol w="1633620">
                  <a:extLst>
                    <a:ext uri="{9D8B030D-6E8A-4147-A177-3AD203B41FA5}">
                      <a16:colId xmlns:a16="http://schemas.microsoft.com/office/drawing/2014/main" val="2682052736"/>
                    </a:ext>
                  </a:extLst>
                </a:gridCol>
                <a:gridCol w="3435726">
                  <a:extLst>
                    <a:ext uri="{9D8B030D-6E8A-4147-A177-3AD203B41FA5}">
                      <a16:colId xmlns:a16="http://schemas.microsoft.com/office/drawing/2014/main" val="2438359465"/>
                    </a:ext>
                  </a:extLst>
                </a:gridCol>
                <a:gridCol w="2324914">
                  <a:extLst>
                    <a:ext uri="{9D8B030D-6E8A-4147-A177-3AD203B41FA5}">
                      <a16:colId xmlns:a16="http://schemas.microsoft.com/office/drawing/2014/main" val="2622822818"/>
                    </a:ext>
                  </a:extLst>
                </a:gridCol>
              </a:tblGrid>
              <a:tr h="310997">
                <a:tc gridSpan="3">
                  <a:txBody>
                    <a:bodyPr/>
                    <a:lstStyle/>
                    <a:p>
                      <a:pPr algn="ctr" rtl="0" fontAlgn="ctr"/>
                      <a:r>
                        <a:rPr lang="ja-JP" altLang="en-US" sz="1400" b="1" i="0" u="none" strike="noStrike" dirty="0">
                          <a:solidFill>
                            <a:srgbClr val="FFFFFF"/>
                          </a:solidFill>
                          <a:effectLst/>
                          <a:latin typeface="メイリオ" panose="020B0604030504040204" pitchFamily="50" charset="-128"/>
                          <a:ea typeface="メイリオ" panose="020B0604030504040204" pitchFamily="50" charset="-128"/>
                        </a:rPr>
                        <a:t>事 業 対 象 施 設 と 業 務 内 容</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tc hMerge="1">
                  <a:txBody>
                    <a:bodyPr/>
                    <a:lstStyle/>
                    <a:p>
                      <a:endParaRPr kumimoji="1" lang="ja-JP" altLang="en-US"/>
                    </a:p>
                  </a:txBody>
                  <a:tcPr/>
                </a:tc>
                <a:tc hMerge="1">
                  <a:txBody>
                    <a:bodyPr/>
                    <a:lstStyle/>
                    <a:p>
                      <a:endParaRPr kumimoji="1" lang="ja-JP" altLang="en-US"/>
                    </a:p>
                  </a:txBody>
                  <a:tcPr/>
                </a:tc>
                <a:tc>
                  <a:txBody>
                    <a:bodyPr/>
                    <a:lstStyle/>
                    <a:p>
                      <a:pPr algn="ctr" rtl="0" fontAlgn="ctr"/>
                      <a:r>
                        <a:rPr lang="ja-JP" altLang="en-US" sz="1400" b="1" i="0" u="none" strike="noStrike" dirty="0">
                          <a:solidFill>
                            <a:srgbClr val="FFFFFF"/>
                          </a:solidFill>
                          <a:effectLst/>
                          <a:latin typeface="メイリオ" panose="020B0604030504040204" pitchFamily="50" charset="-128"/>
                          <a:ea typeface="メイリオ" panose="020B0604030504040204" pitchFamily="50" charset="-128"/>
                        </a:rPr>
                        <a:t>事 業 方 式</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extLst>
                  <a:ext uri="{0D108BD9-81ED-4DB2-BD59-A6C34878D82A}">
                    <a16:rowId xmlns:a16="http://schemas.microsoft.com/office/drawing/2014/main" val="1537852244"/>
                  </a:ext>
                </a:extLst>
              </a:tr>
              <a:tr h="310997">
                <a:tc rowSpan="5">
                  <a:txBody>
                    <a:bodyPr/>
                    <a:lstStyle/>
                    <a:p>
                      <a:pPr algn="ctr" rtl="0" fontAlgn="ctr"/>
                      <a:r>
                        <a:rPr lang="ja-JP" altLang="en-US" sz="1400" b="1" i="0" u="none" strike="noStrike" dirty="0">
                          <a:solidFill>
                            <a:srgbClr val="FFFFFF"/>
                          </a:solidFill>
                          <a:effectLst/>
                          <a:latin typeface="メイリオ" panose="020B0604030504040204" pitchFamily="50" charset="-128"/>
                          <a:ea typeface="メイリオ" panose="020B0604030504040204" pitchFamily="50" charset="-128"/>
                        </a:rPr>
                        <a:t>公共下水道</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tc>
                  <a:txBody>
                    <a:bodyPr/>
                    <a:lstStyle/>
                    <a:p>
                      <a:pPr lvl="0"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経営に関する業務</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l" rtl="0" fontAlgn="ctr"/>
                      <a:r>
                        <a:rPr lang="zh-TW" altLang="en-US" sz="1100" b="0" i="0" u="none" strike="noStrike" dirty="0">
                          <a:solidFill>
                            <a:srgbClr val="000000"/>
                          </a:solidFill>
                          <a:effectLst/>
                          <a:latin typeface="メイリオ" panose="020B0604030504040204" pitchFamily="50" charset="-128"/>
                          <a:ea typeface="メイリオ" panose="020B0604030504040204" pitchFamily="50" charset="-128"/>
                        </a:rPr>
                        <a:t> 企画運営、下水道関連計画策定等</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ja-JP" altLang="en-US" sz="1100" b="1" i="0" u="none" strike="noStrike">
                          <a:solidFill>
                            <a:srgbClr val="FF0000"/>
                          </a:solidFill>
                          <a:effectLst/>
                          <a:latin typeface="メイリオ" panose="020B0604030504040204" pitchFamily="50" charset="-128"/>
                          <a:ea typeface="メイリオ" panose="020B0604030504040204" pitchFamily="50" charset="-128"/>
                        </a:rPr>
                        <a:t>コンセッション</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1742979235"/>
                  </a:ext>
                </a:extLst>
              </a:tr>
              <a:tr h="310997">
                <a:tc vMerge="1">
                  <a:txBody>
                    <a:bodyPr/>
                    <a:lstStyle/>
                    <a:p>
                      <a:endParaRPr kumimoji="1" lang="ja-JP" altLang="en-US"/>
                    </a:p>
                  </a:txBody>
                  <a:tcPr/>
                </a:tc>
                <a:tc>
                  <a:txBody>
                    <a:bodyPr/>
                    <a:lstStyle/>
                    <a:p>
                      <a:pPr lvl="0"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汚水管</a:t>
                      </a:r>
                      <a:r>
                        <a:rPr lang="ja-JP" altLang="en-US" sz="1100" b="0" i="0" u="none" strike="noStrike" dirty="0" err="1">
                          <a:solidFill>
                            <a:srgbClr val="000000"/>
                          </a:solidFill>
                          <a:effectLst/>
                          <a:latin typeface="メイリオ" panose="020B0604030504040204" pitchFamily="50" charset="-128"/>
                          <a:ea typeface="メイリオ" panose="020B0604030504040204" pitchFamily="50" charset="-128"/>
                        </a:rPr>
                        <a:t>きょ</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tc>
                  <a:txBody>
                    <a:bodyPr/>
                    <a:lstStyle/>
                    <a:p>
                      <a:pPr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企画運営、維持管理（小修繕含む）</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tc>
                  <a:txBody>
                    <a:bodyPr/>
                    <a:lstStyle/>
                    <a:p>
                      <a:pPr algn="ctr" rtl="0" fontAlgn="ctr"/>
                      <a:r>
                        <a:rPr lang="en-US" altLang="ja-JP" sz="1100" b="1" i="0" u="none" strike="noStrike">
                          <a:solidFill>
                            <a:srgbClr val="FF0000"/>
                          </a:solidFill>
                          <a:effectLst/>
                          <a:latin typeface="メイリオ" panose="020B0604030504040204" pitchFamily="50" charset="-128"/>
                          <a:ea typeface="メイリオ" panose="020B0604030504040204" pitchFamily="50" charset="-128"/>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extLst>
                  <a:ext uri="{0D108BD9-81ED-4DB2-BD59-A6C34878D82A}">
                    <a16:rowId xmlns:a16="http://schemas.microsoft.com/office/drawing/2014/main" val="2547195212"/>
                  </a:ext>
                </a:extLst>
              </a:tr>
              <a:tr h="310997">
                <a:tc vMerge="1">
                  <a:txBody>
                    <a:bodyPr/>
                    <a:lstStyle/>
                    <a:p>
                      <a:endParaRPr kumimoji="1" lang="ja-JP" altLang="en-US"/>
                    </a:p>
                  </a:txBody>
                  <a:tcPr/>
                </a:tc>
                <a:tc>
                  <a:txBody>
                    <a:bodyPr/>
                    <a:lstStyle/>
                    <a:p>
                      <a:pPr lvl="0"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終末処理場</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運転維持管理　→　企画運営 （小修繕含む）</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ja-JP" altLang="en-US" sz="1100" b="1" i="0" u="none" strike="noStrike">
                          <a:solidFill>
                            <a:srgbClr val="002BF1"/>
                          </a:solidFill>
                          <a:effectLst/>
                          <a:latin typeface="メイリオ" panose="020B0604030504040204" pitchFamily="50" charset="-128"/>
                          <a:ea typeface="メイリオ" panose="020B0604030504040204" pitchFamily="50" charset="-128"/>
                        </a:rPr>
                        <a:t>包括委託 → </a:t>
                      </a:r>
                      <a:r>
                        <a:rPr lang="ja-JP" altLang="en-US" sz="1100" b="1" i="0" u="none" strike="noStrike">
                          <a:solidFill>
                            <a:srgbClr val="FF0000"/>
                          </a:solidFill>
                          <a:effectLst/>
                          <a:latin typeface="メイリオ" panose="020B0604030504040204" pitchFamily="50" charset="-128"/>
                          <a:ea typeface="メイリオ" panose="020B0604030504040204" pitchFamily="50" charset="-128"/>
                        </a:rPr>
                        <a:t>コンセッション</a:t>
                      </a:r>
                      <a:endParaRPr lang="ja-JP" altLang="en-US" sz="1100" b="1" i="0" u="none" strike="noStrike">
                        <a:solidFill>
                          <a:srgbClr val="002BF1"/>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31439539"/>
                  </a:ext>
                </a:extLst>
              </a:tr>
              <a:tr h="310997">
                <a:tc vMerge="1">
                  <a:txBody>
                    <a:bodyPr/>
                    <a:lstStyle/>
                    <a:p>
                      <a:endParaRPr kumimoji="1" lang="ja-JP" altLang="en-US"/>
                    </a:p>
                  </a:txBody>
                  <a:tcPr/>
                </a:tc>
                <a:tc>
                  <a:txBody>
                    <a:bodyPr/>
                    <a:lstStyle/>
                    <a:p>
                      <a:pPr lvl="0"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雨水ポンプ場</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tc>
                  <a:txBody>
                    <a:bodyPr/>
                    <a:lstStyle/>
                    <a:p>
                      <a:pPr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保守点検</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tc>
                  <a:txBody>
                    <a:bodyPr/>
                    <a:lstStyle/>
                    <a:p>
                      <a:pPr algn="ctr" rtl="0" fontAlgn="ctr"/>
                      <a:r>
                        <a:rPr lang="ja-JP" altLang="en-US" sz="1100" b="1" i="0" u="none" strike="noStrike" dirty="0">
                          <a:solidFill>
                            <a:srgbClr val="0070C0"/>
                          </a:solidFill>
                          <a:effectLst/>
                          <a:latin typeface="メイリオ" panose="020B0604030504040204" pitchFamily="50" charset="-128"/>
                          <a:ea typeface="メイリオ" panose="020B0604030504040204" pitchFamily="50" charset="-128"/>
                        </a:rPr>
                        <a:t>仕様発注による維持管理委託</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extLst>
                  <a:ext uri="{0D108BD9-81ED-4DB2-BD59-A6C34878D82A}">
                    <a16:rowId xmlns:a16="http://schemas.microsoft.com/office/drawing/2014/main" val="2185399046"/>
                  </a:ext>
                </a:extLst>
              </a:tr>
              <a:tr h="310997">
                <a:tc vMerge="1">
                  <a:txBody>
                    <a:bodyPr/>
                    <a:lstStyle/>
                    <a:p>
                      <a:endParaRPr kumimoji="1" lang="ja-JP" altLang="en-US"/>
                    </a:p>
                  </a:txBody>
                  <a:tcPr/>
                </a:tc>
                <a:tc>
                  <a:txBody>
                    <a:bodyPr/>
                    <a:lstStyle/>
                    <a:p>
                      <a:pPr lvl="0"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雨水管</a:t>
                      </a:r>
                      <a:r>
                        <a:rPr lang="ja-JP" altLang="en-US" sz="1100" b="0" i="0" u="none" strike="noStrike" dirty="0" err="1">
                          <a:solidFill>
                            <a:srgbClr val="000000"/>
                          </a:solidFill>
                          <a:effectLst/>
                          <a:latin typeface="メイリオ" panose="020B0604030504040204" pitchFamily="50" charset="-128"/>
                          <a:ea typeface="メイリオ" panose="020B0604030504040204" pitchFamily="50" charset="-128"/>
                        </a:rPr>
                        <a:t>きょ</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維持管理（小修繕含む）</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altLang="ja-JP" sz="1100" b="1" i="0" u="none" strike="noStrike" dirty="0">
                          <a:solidFill>
                            <a:srgbClr val="0070C0"/>
                          </a:solidFill>
                          <a:effectLst/>
                          <a:latin typeface="メイリオ" panose="020B0604030504040204" pitchFamily="50" charset="-128"/>
                          <a:ea typeface="メイリオ" panose="020B0604030504040204" pitchFamily="50" charset="-128"/>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366041619"/>
                  </a:ext>
                </a:extLst>
              </a:tr>
              <a:tr h="310997">
                <a:tc rowSpan="2">
                  <a:txBody>
                    <a:bodyPr/>
                    <a:lstStyle/>
                    <a:p>
                      <a:pPr algn="ctr" rtl="0" fontAlgn="b"/>
                      <a:r>
                        <a:rPr lang="zh-TW" altLang="en-US" sz="1200" b="1" i="0" u="none" strike="noStrike" dirty="0">
                          <a:solidFill>
                            <a:srgbClr val="FFFFFF"/>
                          </a:solidFill>
                          <a:effectLst/>
                          <a:latin typeface="メイリオ" panose="020B0604030504040204" pitchFamily="50" charset="-128"/>
                          <a:ea typeface="メイリオ" panose="020B0604030504040204" pitchFamily="50" charset="-128"/>
                        </a:rPr>
                        <a:t>漁業集落排水</a:t>
                      </a:r>
                    </a:p>
                    <a:p>
                      <a:pPr algn="ctr" rtl="0" fontAlgn="t"/>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rPr>
                        <a:t>処理施設</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tc>
                  <a:txBody>
                    <a:bodyPr/>
                    <a:lstStyle/>
                    <a:p>
                      <a:pPr lvl="0"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浄化槽</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tc>
                  <a:txBody>
                    <a:bodyPr/>
                    <a:lstStyle/>
                    <a:p>
                      <a:pPr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維持管理（小修繕含む）　</a:t>
                      </a:r>
                      <a:r>
                        <a:rPr lang="en-US" altLang="ja-JP" sz="1100" b="0" i="0" u="none" strike="noStrike" dirty="0">
                          <a:solidFill>
                            <a:srgbClr val="C00000"/>
                          </a:solidFill>
                          <a:effectLst/>
                          <a:latin typeface="メイリオ" panose="020B0604030504040204" pitchFamily="50" charset="-128"/>
                          <a:ea typeface="メイリオ" panose="020B0604030504040204" pitchFamily="50" charset="-128"/>
                        </a:rPr>
                        <a:t>※</a:t>
                      </a:r>
                      <a:r>
                        <a:rPr lang="ja-JP" altLang="en-US" sz="1100" b="0" i="0" u="none" strike="noStrike" dirty="0">
                          <a:solidFill>
                            <a:srgbClr val="C00000"/>
                          </a:solidFill>
                          <a:effectLst/>
                          <a:latin typeface="メイリオ" panose="020B0604030504040204" pitchFamily="50" charset="-128"/>
                          <a:ea typeface="メイリオ" panose="020B0604030504040204" pitchFamily="50" charset="-128"/>
                        </a:rPr>
                        <a:t>管</a:t>
                      </a:r>
                      <a:r>
                        <a:rPr lang="ja-JP" altLang="en-US" sz="1100" b="0" i="0" u="none" strike="noStrike" dirty="0" err="1">
                          <a:solidFill>
                            <a:srgbClr val="C00000"/>
                          </a:solidFill>
                          <a:effectLst/>
                          <a:latin typeface="メイリオ" panose="020B0604030504040204" pitchFamily="50" charset="-128"/>
                          <a:ea typeface="メイリオ" panose="020B0604030504040204" pitchFamily="50" charset="-128"/>
                        </a:rPr>
                        <a:t>きょは</a:t>
                      </a:r>
                      <a:r>
                        <a:rPr lang="ja-JP" altLang="en-US" sz="1100" b="0" i="0" u="none" strike="noStrike" dirty="0">
                          <a:solidFill>
                            <a:srgbClr val="C00000"/>
                          </a:solidFill>
                          <a:effectLst/>
                          <a:latin typeface="メイリオ" panose="020B0604030504040204" pitchFamily="50" charset="-128"/>
                          <a:ea typeface="メイリオ" panose="020B0604030504040204" pitchFamily="50" charset="-128"/>
                        </a:rPr>
                        <a:t>対象外</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tc>
                  <a:txBody>
                    <a:bodyPr/>
                    <a:lstStyle/>
                    <a:p>
                      <a:pPr algn="ctr" rtl="0" fontAlgn="ctr"/>
                      <a:r>
                        <a:rPr lang="zh-TW" altLang="en-US" sz="1100" b="1" i="0" u="none" strike="noStrike">
                          <a:solidFill>
                            <a:srgbClr val="002BF1"/>
                          </a:solidFill>
                          <a:effectLst/>
                          <a:latin typeface="メイリオ" panose="020B0604030504040204" pitchFamily="50" charset="-128"/>
                          <a:ea typeface="メイリオ" panose="020B0604030504040204" pitchFamily="50" charset="-128"/>
                        </a:rPr>
                        <a:t>包括的維持管理委託</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extLst>
                  <a:ext uri="{0D108BD9-81ED-4DB2-BD59-A6C34878D82A}">
                    <a16:rowId xmlns:a16="http://schemas.microsoft.com/office/drawing/2014/main" val="1477761598"/>
                  </a:ext>
                </a:extLst>
              </a:tr>
              <a:tr h="310997">
                <a:tc vMerge="1">
                  <a:txBody>
                    <a:bodyPr/>
                    <a:lstStyle/>
                    <a:p>
                      <a:pPr algn="ctr" rtl="0" fontAlgn="t"/>
                      <a:endParaRPr lang="ja-JP" altLang="en-US" sz="1100" b="1" i="0" u="none" strike="noStrike" dirty="0">
                        <a:solidFill>
                          <a:srgbClr val="FFFFFF"/>
                        </a:solidFill>
                        <a:effectLst/>
                        <a:latin typeface="メイリオ" panose="020B0604030504040204" pitchFamily="50" charset="-128"/>
                        <a:ea typeface="メイリオ" panose="020B0604030504040204" pitchFamily="50" charset="-128"/>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38DD5"/>
                    </a:solidFill>
                  </a:tcPr>
                </a:tc>
                <a:tc>
                  <a:txBody>
                    <a:bodyPr/>
                    <a:lstStyle/>
                    <a:p>
                      <a:pPr lvl="0"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中継ポンプ場</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 維持管理（小修繕含む）</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altLang="ja-JP" sz="1100" b="1" i="0" u="none" strike="noStrike">
                          <a:solidFill>
                            <a:srgbClr val="002BF1"/>
                          </a:solidFill>
                          <a:effectLst/>
                          <a:latin typeface="メイリオ" panose="020B0604030504040204" pitchFamily="50" charset="-128"/>
                          <a:ea typeface="メイリオ" panose="020B0604030504040204" pitchFamily="50" charset="-128"/>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474768601"/>
                  </a:ext>
                </a:extLst>
              </a:tr>
              <a:tr h="310997">
                <a:tc gridSpan="2">
                  <a:txBody>
                    <a:bodyPr/>
                    <a:lstStyle/>
                    <a:p>
                      <a:pPr algn="l" rtl="0" fontAlgn="ct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rPr>
                        <a:t>クリーンセンター等</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tc hMerge="1">
                  <a:txBody>
                    <a:bodyPr/>
                    <a:lstStyle/>
                    <a:p>
                      <a:endParaRPr kumimoji="1" lang="ja-JP" altLang="en-US"/>
                    </a:p>
                  </a:txBody>
                  <a:tcPr/>
                </a:tc>
                <a:tc>
                  <a:txBody>
                    <a:bodyPr/>
                    <a:lstStyle/>
                    <a:p>
                      <a:pPr algn="l" rtl="0" fontAlgn="ctr"/>
                      <a:r>
                        <a:rPr lang="zh-TW" altLang="en-US" sz="1100" b="0" i="0" u="none" strike="noStrike" dirty="0">
                          <a:solidFill>
                            <a:srgbClr val="000000"/>
                          </a:solidFill>
                          <a:effectLst/>
                          <a:latin typeface="メイリオ" panose="020B0604030504040204" pitchFamily="50" charset="-128"/>
                          <a:ea typeface="メイリオ" panose="020B0604030504040204" pitchFamily="50" charset="-128"/>
                        </a:rPr>
                        <a:t> 運転維持管理</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tc>
                  <a:txBody>
                    <a:bodyPr/>
                    <a:lstStyle/>
                    <a:p>
                      <a:pPr algn="ctr" rtl="0" fontAlgn="ctr"/>
                      <a:r>
                        <a:rPr lang="en-US" altLang="ja-JP" sz="1100" b="1" i="0" u="none" strike="noStrike" dirty="0">
                          <a:solidFill>
                            <a:srgbClr val="002BF1"/>
                          </a:solidFill>
                          <a:effectLst/>
                          <a:latin typeface="メイリオ" panose="020B0604030504040204" pitchFamily="50" charset="-128"/>
                          <a:ea typeface="メイリオ" panose="020B0604030504040204" pitchFamily="50" charset="-128"/>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BEF"/>
                    </a:solidFill>
                  </a:tcPr>
                </a:tc>
                <a:extLst>
                  <a:ext uri="{0D108BD9-81ED-4DB2-BD59-A6C34878D82A}">
                    <a16:rowId xmlns:a16="http://schemas.microsoft.com/office/drawing/2014/main" val="4091643120"/>
                  </a:ext>
                </a:extLst>
              </a:tr>
            </a:tbl>
          </a:graphicData>
        </a:graphic>
      </p:graphicFrame>
      <p:graphicFrame>
        <p:nvGraphicFramePr>
          <p:cNvPr id="7" name="表 6"/>
          <p:cNvGraphicFramePr>
            <a:graphicFrameLocks noGrp="1"/>
          </p:cNvGraphicFramePr>
          <p:nvPr/>
        </p:nvGraphicFramePr>
        <p:xfrm>
          <a:off x="1775520" y="3717032"/>
          <a:ext cx="8640960" cy="2535880"/>
        </p:xfrm>
        <a:graphic>
          <a:graphicData uri="http://schemas.openxmlformats.org/drawingml/2006/table">
            <a:tbl>
              <a:tblPr/>
              <a:tblGrid>
                <a:gridCol w="2880320">
                  <a:extLst>
                    <a:ext uri="{9D8B030D-6E8A-4147-A177-3AD203B41FA5}">
                      <a16:colId xmlns:a16="http://schemas.microsoft.com/office/drawing/2014/main" val="2169870694"/>
                    </a:ext>
                  </a:extLst>
                </a:gridCol>
                <a:gridCol w="5760640">
                  <a:extLst>
                    <a:ext uri="{9D8B030D-6E8A-4147-A177-3AD203B41FA5}">
                      <a16:colId xmlns:a16="http://schemas.microsoft.com/office/drawing/2014/main" val="3087567667"/>
                    </a:ext>
                  </a:extLst>
                </a:gridCol>
              </a:tblGrid>
              <a:tr h="316985">
                <a:tc>
                  <a:txBody>
                    <a:bodyPr/>
                    <a:lstStyle/>
                    <a:p>
                      <a:pPr algn="ctr" rtl="0" fontAlgn="ctr"/>
                      <a:r>
                        <a:rPr lang="zh-TW" altLang="en-US" sz="1400" b="1" i="0" u="none" strike="noStrike" dirty="0">
                          <a:solidFill>
                            <a:srgbClr val="FFFFFF"/>
                          </a:solidFill>
                          <a:effectLst/>
                          <a:latin typeface="メイリオ" panose="020B0604030504040204" pitchFamily="50" charset="-128"/>
                          <a:ea typeface="メイリオ" panose="020B0604030504040204" pitchFamily="50" charset="-128"/>
                        </a:rPr>
                        <a:t>運営事業者（ＳＰＣ）</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tc>
                  <a:txBody>
                    <a:bodyPr/>
                    <a:lstStyle/>
                    <a:p>
                      <a:pPr algn="l" rtl="0"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株式会社クリンパートナーズ須崎　 代表取締役社長 村上雅亮</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2743445059"/>
                  </a:ext>
                </a:extLst>
              </a:tr>
              <a:tr h="316985">
                <a:tc rowSpan="5">
                  <a:txBody>
                    <a:bodyPr/>
                    <a:lstStyle/>
                    <a:p>
                      <a:pPr algn="ctr" rtl="0" fontAlgn="ctr"/>
                      <a:r>
                        <a:rPr lang="ja-JP" altLang="en-US" sz="1400" b="1" i="0" u="none" strike="noStrike" dirty="0">
                          <a:solidFill>
                            <a:srgbClr val="FFFFFF"/>
                          </a:solidFill>
                          <a:effectLst/>
                          <a:latin typeface="メイリオ" panose="020B0604030504040204" pitchFamily="50" charset="-128"/>
                          <a:ea typeface="メイリオ" panose="020B0604030504040204" pitchFamily="50" charset="-128"/>
                        </a:rPr>
                        <a:t>構 成 企 業</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tc>
                  <a:txBody>
                    <a:bodyPr/>
                    <a:lstStyle/>
                    <a:p>
                      <a:pPr algn="l" rtl="0"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株式会社</a:t>
                      </a:r>
                      <a:r>
                        <a:rPr lang="en-US" sz="1100" b="0" i="0" u="none" strike="noStrike">
                          <a:solidFill>
                            <a:srgbClr val="000000"/>
                          </a:solidFill>
                          <a:effectLst/>
                          <a:latin typeface="メイリオ" panose="020B0604030504040204" pitchFamily="50" charset="-128"/>
                          <a:ea typeface="メイリオ" panose="020B0604030504040204" pitchFamily="50" charset="-128"/>
                        </a:rPr>
                        <a:t>ＮＪＳ（※</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代表企業）</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922754473"/>
                  </a:ext>
                </a:extLst>
              </a:tr>
              <a:tr h="316985">
                <a:tc vMerge="1">
                  <a:txBody>
                    <a:bodyPr/>
                    <a:lstStyle/>
                    <a:p>
                      <a:endParaRPr kumimoji="1" lang="ja-JP" altLang="en-US"/>
                    </a:p>
                  </a:txBody>
                  <a:tcPr/>
                </a:tc>
                <a:tc>
                  <a:txBody>
                    <a:bodyPr/>
                    <a:lstStyle/>
                    <a:p>
                      <a:pPr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株式会社四国ポンプセンター</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962056951"/>
                  </a:ext>
                </a:extLst>
              </a:tr>
              <a:tr h="316985">
                <a:tc vMerge="1">
                  <a:txBody>
                    <a:bodyPr/>
                    <a:lstStyle/>
                    <a:p>
                      <a:endParaRPr kumimoji="1" lang="ja-JP" altLang="en-US"/>
                    </a:p>
                  </a:txBody>
                  <a:tcPr/>
                </a:tc>
                <a:tc>
                  <a:txBody>
                    <a:bodyPr/>
                    <a:lstStyle/>
                    <a:p>
                      <a:pPr algn="l" rtl="0" fontAlgn="ctr"/>
                      <a:r>
                        <a:rPr lang="zh-CN" altLang="en-US" sz="1100" b="0" i="0" u="none" strike="noStrike" dirty="0">
                          <a:solidFill>
                            <a:srgbClr val="000000"/>
                          </a:solidFill>
                          <a:effectLst/>
                          <a:latin typeface="メイリオ" panose="020B0604030504040204" pitchFamily="50" charset="-128"/>
                          <a:ea typeface="メイリオ" panose="020B0604030504040204" pitchFamily="50" charset="-128"/>
                        </a:rPr>
                        <a:t>日立造船中国工事株式会社</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180781039"/>
                  </a:ext>
                </a:extLst>
              </a:tr>
              <a:tr h="316985">
                <a:tc vMerge="1">
                  <a:txBody>
                    <a:bodyPr/>
                    <a:lstStyle/>
                    <a:p>
                      <a:endParaRPr kumimoji="1" lang="ja-JP" altLang="en-US"/>
                    </a:p>
                  </a:txBody>
                  <a:tcPr/>
                </a:tc>
                <a:tc>
                  <a:txBody>
                    <a:bodyPr/>
                    <a:lstStyle/>
                    <a:p>
                      <a:pPr algn="l" rtl="0" fontAlgn="ctr"/>
                      <a:r>
                        <a:rPr lang="zh-TW" altLang="en-US" sz="1100" b="0" i="0" u="none" strike="noStrike">
                          <a:solidFill>
                            <a:srgbClr val="000000"/>
                          </a:solidFill>
                          <a:effectLst/>
                          <a:latin typeface="メイリオ" panose="020B0604030504040204" pitchFamily="50" charset="-128"/>
                          <a:ea typeface="メイリオ" panose="020B0604030504040204" pitchFamily="50" charset="-128"/>
                        </a:rPr>
                        <a:t>株式会社民間資金等活用事業推進機構</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1121603909"/>
                  </a:ext>
                </a:extLst>
              </a:tr>
              <a:tr h="316985">
                <a:tc vMerge="1">
                  <a:txBody>
                    <a:bodyPr/>
                    <a:lstStyle/>
                    <a:p>
                      <a:endParaRPr kumimoji="1" lang="ja-JP" altLang="en-US"/>
                    </a:p>
                  </a:txBody>
                  <a:tcPr/>
                </a:tc>
                <a:tc>
                  <a:txBody>
                    <a:bodyPr/>
                    <a:lstStyle/>
                    <a:p>
                      <a:pPr algn="l" rtl="0" fontAlgn="ctr"/>
                      <a:r>
                        <a:rPr lang="zh-CN" altLang="en-US" sz="1100" b="0" i="0" u="none" strike="noStrike">
                          <a:solidFill>
                            <a:srgbClr val="000000"/>
                          </a:solidFill>
                          <a:effectLst/>
                          <a:latin typeface="メイリオ" panose="020B0604030504040204" pitchFamily="50" charset="-128"/>
                          <a:ea typeface="メイリオ" panose="020B0604030504040204" pitchFamily="50" charset="-128"/>
                        </a:rPr>
                        <a:t>株式会社四国銀行</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448352091"/>
                  </a:ext>
                </a:extLst>
              </a:tr>
              <a:tr h="316985">
                <a:tc>
                  <a:txBody>
                    <a:bodyPr/>
                    <a:lstStyle/>
                    <a:p>
                      <a:pPr algn="ctr" rtl="0" fontAlgn="ctr"/>
                      <a:r>
                        <a:rPr lang="ja-JP" altLang="en-US" sz="1400" b="1" i="0" u="none" strike="noStrike" dirty="0">
                          <a:solidFill>
                            <a:srgbClr val="FFFFFF"/>
                          </a:solidFill>
                          <a:effectLst/>
                          <a:latin typeface="メイリオ" panose="020B0604030504040204" pitchFamily="50" charset="-128"/>
                          <a:ea typeface="メイリオ" panose="020B0604030504040204" pitchFamily="50" charset="-128"/>
                        </a:rPr>
                        <a:t>総 事 業 費</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tc>
                  <a:txBody>
                    <a:bodyPr/>
                    <a:lstStyle/>
                    <a:p>
                      <a:pPr algn="l" rtl="0"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26</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億</a:t>
                      </a: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9800</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万円（事業期間　令和</a:t>
                      </a: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2</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年</a:t>
                      </a: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4</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月</a:t>
                      </a: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1</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日～令和</a:t>
                      </a: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21</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年</a:t>
                      </a: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9</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月</a:t>
                      </a: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30</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日・</a:t>
                      </a: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19.5</a:t>
                      </a:r>
                      <a:r>
                        <a:rPr lang="ja-JP" altLang="en-US" sz="1100" b="0" i="0" u="none" strike="noStrike">
                          <a:solidFill>
                            <a:srgbClr val="000000"/>
                          </a:solidFill>
                          <a:effectLst/>
                          <a:latin typeface="メイリオ" panose="020B0604030504040204" pitchFamily="50" charset="-128"/>
                          <a:ea typeface="メイリオ" panose="020B0604030504040204" pitchFamily="50" charset="-128"/>
                        </a:rPr>
                        <a:t>年間）</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3764632797"/>
                  </a:ext>
                </a:extLst>
              </a:tr>
              <a:tr h="316985">
                <a:tc>
                  <a:txBody>
                    <a:bodyPr/>
                    <a:lstStyle/>
                    <a:p>
                      <a:pPr algn="ctr" rtl="0" fontAlgn="ctr"/>
                      <a:r>
                        <a:rPr lang="en-US" sz="1400" b="1" i="0" u="none" strike="noStrike" dirty="0">
                          <a:solidFill>
                            <a:srgbClr val="FFFFFF"/>
                          </a:solidFill>
                          <a:effectLst/>
                          <a:latin typeface="メイリオ" panose="020B0604030504040204" pitchFamily="50" charset="-128"/>
                          <a:ea typeface="メイリオ" panose="020B0604030504040204" pitchFamily="50" charset="-128"/>
                        </a:rPr>
                        <a:t>Ｖ Ｆ Ｍ</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38DD5"/>
                    </a:solidFill>
                  </a:tcPr>
                </a:tc>
                <a:tc>
                  <a:txBody>
                    <a:bodyPr/>
                    <a:lstStyle/>
                    <a:p>
                      <a:pPr algn="l"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約</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7.6%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19.5</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年で、約</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億</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2300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万円の市負担額削減効果）</a:t>
                      </a:r>
                    </a:p>
                  </a:txBody>
                  <a:tcPr marL="14287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489282488"/>
                  </a:ext>
                </a:extLst>
              </a:tr>
            </a:tbl>
          </a:graphicData>
        </a:graphic>
      </p:graphicFrame>
    </p:spTree>
    <p:extLst>
      <p:ext uri="{BB962C8B-B14F-4D97-AF65-F5344CB8AC3E}">
        <p14:creationId xmlns:p14="http://schemas.microsoft.com/office/powerpoint/2010/main" val="88347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タイトル 3">
            <a:extLst>
              <a:ext uri="{FF2B5EF4-FFF2-40B4-BE49-F238E27FC236}">
                <a16:creationId xmlns:a16="http://schemas.microsoft.com/office/drawing/2014/main" id="{7B7896CC-1D48-412E-92C6-E942339CD105}"/>
              </a:ext>
            </a:extLst>
          </p:cNvPr>
          <p:cNvSpPr>
            <a:spLocks noGrp="1"/>
          </p:cNvSpPr>
          <p:nvPr>
            <p:ph type="title"/>
          </p:nvPr>
        </p:nvSpPr>
        <p:spPr>
          <a:xfrm>
            <a:off x="596239" y="82231"/>
            <a:ext cx="9379116" cy="2849671"/>
          </a:xfrm>
        </p:spPr>
        <p:txBody>
          <a:bodyPr vert="horz" lIns="91440" tIns="45720" rIns="91440" bIns="45720" rtlCol="0" anchor="b">
            <a:normAutofit fontScale="90000"/>
          </a:bodyPr>
          <a:lstStyle/>
          <a:p>
            <a:r>
              <a:rPr lang="ja-JP" altLang="en-US" sz="6600" dirty="0">
                <a:solidFill>
                  <a:srgbClr val="FFFFFF"/>
                </a:solidFill>
              </a:rPr>
              <a:t>コンセッション（運営権）</a:t>
            </a:r>
            <a:br>
              <a:rPr lang="en-US" altLang="ja-JP" sz="6600" dirty="0">
                <a:solidFill>
                  <a:srgbClr val="FFFFFF"/>
                </a:solidFill>
              </a:rPr>
            </a:br>
            <a:r>
              <a:rPr lang="ja-JP" altLang="en-US" sz="6600" dirty="0">
                <a:solidFill>
                  <a:srgbClr val="FFFFFF"/>
                </a:solidFill>
              </a:rPr>
              <a:t>事業の概要</a:t>
            </a:r>
          </a:p>
        </p:txBody>
      </p:sp>
      <p:sp>
        <p:nvSpPr>
          <p:cNvPr id="40" name="Isosceles Triangle 3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391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5400" y="6309321"/>
            <a:ext cx="1166068" cy="365125"/>
          </a:xfrm>
        </p:spPr>
        <p:txBody>
          <a:bodyPr/>
          <a:lstStyle/>
          <a:p>
            <a:fld id="{F8BF9EFC-11E7-4C3B-9D6B-90A94DD89FF1}" type="slidenum">
              <a:rPr kumimoji="1" lang="ja-JP" altLang="en-US" sz="1400" b="1">
                <a:solidFill>
                  <a:srgbClr val="000049"/>
                </a:solidFill>
                <a:latin typeface="Arial" panose="020B0604020202020204" pitchFamily="34" charset="0"/>
                <a:ea typeface="ＭＳ Ｐゴシック" panose="020B0600070205080204" pitchFamily="50" charset="-128"/>
                <a:cs typeface="Arial" panose="020B0604020202020204" pitchFamily="34" charset="0"/>
              </a:rPr>
              <a:pPr/>
              <a:t>20</a:t>
            </a:fld>
            <a:endParaRPr kumimoji="1" lang="ja-JP" altLang="en-US" sz="1400" b="1" dirty="0">
              <a:solidFill>
                <a:srgbClr val="000049"/>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テキスト ボックス 5"/>
          <p:cNvSpPr txBox="1"/>
          <p:nvPr/>
        </p:nvSpPr>
        <p:spPr>
          <a:xfrm>
            <a:off x="1127448" y="169476"/>
            <a:ext cx="9906000"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4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本事業の特徴と狙い</a:t>
            </a:r>
          </a:p>
        </p:txBody>
      </p:sp>
      <p:sp>
        <p:nvSpPr>
          <p:cNvPr id="7" name="テキスト ボックス 6"/>
          <p:cNvSpPr txBox="1"/>
          <p:nvPr/>
        </p:nvSpPr>
        <p:spPr>
          <a:xfrm>
            <a:off x="1522614" y="821730"/>
            <a:ext cx="9115668" cy="5170646"/>
          </a:xfrm>
          <a:prstGeom prst="rect">
            <a:avLst/>
          </a:prstGeom>
          <a:solidFill>
            <a:schemeClr val="accent6">
              <a:lumMod val="40000"/>
              <a:lumOff val="60000"/>
            </a:schemeClr>
          </a:solidFill>
          <a:ln w="19050">
            <a:solidFill>
              <a:schemeClr val="tx1"/>
            </a:solidFill>
          </a:ln>
        </p:spPr>
        <p:txBody>
          <a:bodyPr wrap="square" lIns="0" tIns="0" rIns="0" bIns="0">
            <a:spAutoFit/>
          </a:bodyPr>
          <a:lstStyle/>
          <a:p>
            <a:pPr lvl="1" defTabSz="914400">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defRPr/>
            </a:pPr>
            <a:endParaRPr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defRPr/>
            </a:pPr>
            <a:r>
              <a:rPr lang="ja-JP" altLang="en-US" sz="14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）本事業の特徴</a:t>
            </a:r>
            <a:endParaRPr lang="en-US" altLang="ja-JP" sz="14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①民間事業者の収入が、下水道料金とサービス対価に</a:t>
            </a:r>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より構成される</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混合型コンセッション事業</a:t>
            </a: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　サービス対価（委託費）を支出する事業形</a:t>
            </a:r>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態のため、</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運営権対価は￥０円</a:t>
            </a: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である。</a:t>
            </a:r>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②公共下水道事業（汚水）と関連するインフラ維持管</a:t>
            </a:r>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理業務を組み合わせた</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バンドリング型事業</a:t>
            </a: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③従来の運営事業とは異なり、</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施設や設備の改築更新</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事業（ハード事業）は、実施しない。</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④過疎地域の小規模自治体が取組み、</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下水道事業を長</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期に担保していくモデル的な事業</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a:defRPr/>
            </a:pPr>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⑤</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国内で初めて、供用している全ての汚水管渠に運営</a:t>
            </a: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権を設定した公共施設等運営事業</a:t>
            </a: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defRPr/>
            </a:pPr>
            <a:endParaRPr lang="en-US" altLang="ja-JP"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defRPr/>
            </a:pPr>
            <a:r>
              <a:rPr lang="ja-JP" altLang="en-US"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）事業化の狙い</a:t>
            </a:r>
            <a:endParaRPr lang="en-US" altLang="ja-JP"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①コンセッション事業は、経営目標を達成するため民間事業者自らが、業務の企画調整を行う</a:t>
            </a:r>
            <a:r>
              <a:rPr lang="ja-JP" altLang="en-US" sz="1400" dirty="0" err="1">
                <a:latin typeface="メイリオ" panose="020B0604030504040204" pitchFamily="50" charset="-128"/>
                <a:ea typeface="メイリオ" panose="020B0604030504040204" pitchFamily="50" charset="-128"/>
                <a:cs typeface="メイリオ" panose="020B0604030504040204" pitchFamily="50" charset="-128"/>
              </a:rPr>
              <a:t>こ</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とができるため、そのノウハウを最大限に発揮し、公共のみではできなかった手法も駆使し、</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官民一体となって、本市の公共下水道事業の経営改善を図る。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②下水道事業と関連する周辺事業を組合わせることにより、各施設の運転管理を効率的に実施。</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③事業開始に伴いＳＰＣと連携しながら、今まで十分にできていなかった業務についても実施で</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きるようになることから、市民サービスの向上に寄与することができる。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defTabSz="914400">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919856" y="641730"/>
            <a:ext cx="2880000" cy="360000"/>
          </a:xfrm>
          <a:prstGeom prst="rect">
            <a:avLst/>
          </a:prstGeom>
          <a:solidFill>
            <a:schemeClr val="accent5">
              <a:lumMod val="40000"/>
              <a:lumOff val="60000"/>
            </a:schemeClr>
          </a:solidFill>
          <a:ln w="19050" cap="flat" cmpd="sng" algn="ctr">
            <a:solidFill>
              <a:schemeClr val="accent6">
                <a:lumMod val="75000"/>
              </a:schemeClr>
            </a:solidFill>
            <a:prstDash val="solid"/>
          </a:ln>
          <a:effectLst>
            <a:outerShdw blurRad="50800" dist="38100" dir="5400000" sx="97000" sy="97000" algn="t" rotWithShape="0">
              <a:sysClr val="window" lastClr="FFFFFF">
                <a:lumMod val="50000"/>
                <a:alpha val="40000"/>
              </a:sysClr>
            </a:outerShdw>
          </a:effectLst>
        </p:spPr>
        <p:txBody>
          <a:bodyPr anchor="ctr"/>
          <a:lstStyle/>
          <a:p>
            <a:pPr algn="ctr" defTabSz="914400">
              <a:defRPr/>
            </a:pPr>
            <a:r>
              <a:rPr lang="ja-JP" altLang="en-US" sz="1600" b="1" kern="0" dirty="0">
                <a:solidFill>
                  <a:schemeClr val="accent6">
                    <a:lumMod val="75000"/>
                  </a:schemeClr>
                </a:solidFill>
                <a:latin typeface="メイリオ" panose="020B0604030504040204" pitchFamily="50" charset="-128"/>
                <a:ea typeface="メイリオ" panose="020B0604030504040204" pitchFamily="50" charset="-128"/>
              </a:rPr>
              <a:t>事業の特徴と事業化の狙い</a:t>
            </a:r>
            <a:endParaRPr lang="en-US" altLang="ja-JP" sz="1600" b="1" kern="0" dirty="0">
              <a:solidFill>
                <a:schemeClr val="accent6">
                  <a:lumMod val="75000"/>
                </a:schemeClr>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2"/>
          <a:stretch>
            <a:fillRect/>
          </a:stretch>
        </p:blipFill>
        <p:spPr>
          <a:xfrm>
            <a:off x="6816081" y="1529874"/>
            <a:ext cx="3292125" cy="2475191"/>
          </a:xfrm>
          <a:prstGeom prst="rect">
            <a:avLst/>
          </a:prstGeom>
        </p:spPr>
      </p:pic>
    </p:spTree>
    <p:extLst>
      <p:ext uri="{BB962C8B-B14F-4D97-AF65-F5344CB8AC3E}">
        <p14:creationId xmlns:p14="http://schemas.microsoft.com/office/powerpoint/2010/main" val="2756419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番号プレースホルダー 8"/>
          <p:cNvSpPr>
            <a:spLocks noGrp="1"/>
          </p:cNvSpPr>
          <p:nvPr>
            <p:ph type="sldNum" sz="quarter" idx="12"/>
          </p:nvPr>
        </p:nvSpPr>
        <p:spPr>
          <a:xfrm>
            <a:off x="1170669" y="6453337"/>
            <a:ext cx="73402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fld id="{8CD23F03-0110-46D7-9969-E132278F147A}" type="slidenum">
              <a:rPr lang="en-US" altLang="ja-JP" sz="1400" b="1">
                <a:solidFill>
                  <a:prstClr val="black"/>
                </a:solidFill>
              </a:rPr>
              <a:pPr>
                <a:spcBef>
                  <a:spcPct val="0"/>
                </a:spcBef>
                <a:buFontTx/>
                <a:buNone/>
              </a:pPr>
              <a:t>21</a:t>
            </a:fld>
            <a:endParaRPr lang="en-US" altLang="ja-JP" sz="1400" b="1" dirty="0">
              <a:solidFill>
                <a:prstClr val="black"/>
              </a:solidFill>
            </a:endParaRPr>
          </a:p>
        </p:txBody>
      </p:sp>
      <p:sp>
        <p:nvSpPr>
          <p:cNvPr id="24" name="テキスト ボックス 23"/>
          <p:cNvSpPr txBox="1"/>
          <p:nvPr/>
        </p:nvSpPr>
        <p:spPr>
          <a:xfrm>
            <a:off x="1055440" y="168868"/>
            <a:ext cx="9906000"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24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事業開始までのスケジュール</a:t>
            </a:r>
          </a:p>
        </p:txBody>
      </p:sp>
      <p:graphicFrame>
        <p:nvGraphicFramePr>
          <p:cNvPr id="3" name="表 2"/>
          <p:cNvGraphicFramePr>
            <a:graphicFrameLocks noGrp="1"/>
          </p:cNvGraphicFramePr>
          <p:nvPr/>
        </p:nvGraphicFramePr>
        <p:xfrm>
          <a:off x="1631504" y="692696"/>
          <a:ext cx="9001000" cy="5760032"/>
        </p:xfrm>
        <a:graphic>
          <a:graphicData uri="http://schemas.openxmlformats.org/drawingml/2006/table">
            <a:tbl>
              <a:tblPr>
                <a:tableStyleId>{5C22544A-7EE6-4342-B048-85BDC9FD1C3A}</a:tableStyleId>
              </a:tblPr>
              <a:tblGrid>
                <a:gridCol w="2160240">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tblGrid>
              <a:tr h="360032">
                <a:tc>
                  <a:txBody>
                    <a:bodyPr/>
                    <a:lstStyle/>
                    <a:p>
                      <a:pPr algn="ctr" rtl="0" fontAlgn="ct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b="1" i="0" u="none" strike="noStrike" baseline="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月 日</a:t>
                      </a:r>
                    </a:p>
                  </a:txBody>
                  <a:tcPr marL="6153" marR="6153" marT="6153" marB="0" anchor="ctr">
                    <a:solidFill>
                      <a:srgbClr val="538DD5"/>
                    </a:solidFill>
                  </a:tcPr>
                </a:tc>
                <a:tc>
                  <a:txBody>
                    <a:bodyPr/>
                    <a:lstStyle/>
                    <a:p>
                      <a:pPr algn="ctr" rtl="0" fontAlgn="ctr"/>
                      <a:r>
                        <a:rPr lang="zh-CN" altLang="en-US" sz="1400" b="1"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内　　　容</a:t>
                      </a:r>
                      <a:endParaRPr lang="zh-CN" altLang="en-US" sz="14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rgbClr val="538DD5"/>
                    </a:solidFill>
                  </a:tcPr>
                </a:tc>
                <a:extLst>
                  <a:ext uri="{0D108BD9-81ED-4DB2-BD59-A6C34878D82A}">
                    <a16:rowId xmlns:a16="http://schemas.microsoft.com/office/drawing/2014/main" val="10000"/>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市議会</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月定例会にて「須崎市公共下水道施設の公共施設等運営権に係る実施方針に関する条例」を議決</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01"/>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須崎市公共下水道施設等運営事業にかかる「実施方針の策定の見通し」を公表</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02"/>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100" u="none" strike="noStrike"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実施方針等の公表</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03"/>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実施方針等に関する質問・意見の受付</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04"/>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市議会</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月定例会にて「須崎市公共下水道施設等運営事業にかかる債務負担行為（</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年間）」を議決</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05"/>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実施方針に関する質問回答の公表</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06"/>
                  </a:ext>
                </a:extLst>
              </a:tr>
              <a:tr h="360000">
                <a:tc rowSpan="2">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特定事業の選定・公表</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07"/>
                  </a:ext>
                </a:extLst>
              </a:tr>
              <a:tr h="360000">
                <a:tc vMerge="1">
                  <a:txBody>
                    <a:bodyPr/>
                    <a:lstStyle/>
                    <a:p>
                      <a:endParaRPr kumimoji="1" lang="ja-JP" altLang="en-US"/>
                    </a:p>
                  </a:txBody>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募集要項等（要求水準書案、優先交渉権者選定基準、基本協定書案、実施契約書案等）の公表</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08"/>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現地説明会及び現地見学会への申込み受付</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09"/>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現地説明会及び現地見学会の開催</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10"/>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募集要項等に関する質問の受付</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11"/>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募集要項等に関する質問回答の公表</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12"/>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参加表明書及び、参加資格確認申請書の受付</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13"/>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fontAlgn="ct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競争的対話の実施</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14"/>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fontAlgn="ct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競争的対話の実施</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680769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1424" y="6492876"/>
            <a:ext cx="950044" cy="365125"/>
          </a:xfrm>
        </p:spPr>
        <p:txBody>
          <a:bodyPr/>
          <a:lstStyle/>
          <a:p>
            <a:fld id="{F8BF9EFC-11E7-4C3B-9D6B-90A94DD89FF1}" type="slidenum">
              <a:rPr kumimoji="1" lang="ja-JP" altLang="en-US" sz="1400" b="1">
                <a:solidFill>
                  <a:srgbClr val="000049"/>
                </a:solidFill>
                <a:latin typeface="Arial" panose="020B0604020202020204" pitchFamily="34" charset="0"/>
                <a:cs typeface="Arial" panose="020B0604020202020204" pitchFamily="34" charset="0"/>
              </a:rPr>
              <a:pPr/>
              <a:t>22</a:t>
            </a:fld>
            <a:endParaRPr kumimoji="1" lang="ja-JP" altLang="en-US" sz="1400" b="1" dirty="0">
              <a:solidFill>
                <a:srgbClr val="000049"/>
              </a:solidFill>
              <a:latin typeface="Arial" panose="020B0604020202020204" pitchFamily="34" charset="0"/>
              <a:cs typeface="Arial" panose="020B0604020202020204" pitchFamily="34" charset="0"/>
            </a:endParaRPr>
          </a:p>
        </p:txBody>
      </p:sp>
      <p:graphicFrame>
        <p:nvGraphicFramePr>
          <p:cNvPr id="3" name="表 2"/>
          <p:cNvGraphicFramePr>
            <a:graphicFrameLocks noGrp="1"/>
          </p:cNvGraphicFramePr>
          <p:nvPr/>
        </p:nvGraphicFramePr>
        <p:xfrm>
          <a:off x="1638300" y="692696"/>
          <a:ext cx="9000232" cy="3240000"/>
        </p:xfrm>
        <a:graphic>
          <a:graphicData uri="http://schemas.openxmlformats.org/drawingml/2006/table">
            <a:tbl>
              <a:tblPr>
                <a:tableStyleId>{5C22544A-7EE6-4342-B048-85BDC9FD1C3A}</a:tableStyleId>
              </a:tblPr>
              <a:tblGrid>
                <a:gridCol w="2153444">
                  <a:extLst>
                    <a:ext uri="{9D8B030D-6E8A-4147-A177-3AD203B41FA5}">
                      <a16:colId xmlns:a16="http://schemas.microsoft.com/office/drawing/2014/main" val="20000"/>
                    </a:ext>
                  </a:extLst>
                </a:gridCol>
                <a:gridCol w="6846788">
                  <a:extLst>
                    <a:ext uri="{9D8B030D-6E8A-4147-A177-3AD203B41FA5}">
                      <a16:colId xmlns:a16="http://schemas.microsoft.com/office/drawing/2014/main" val="20001"/>
                    </a:ext>
                  </a:extLst>
                </a:gridCol>
              </a:tblGrid>
              <a:tr h="360000">
                <a:tc>
                  <a:txBody>
                    <a:bodyPr/>
                    <a:lstStyle/>
                    <a:p>
                      <a:pPr algn="ctr" rtl="0" fontAlgn="ct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年 月 日</a:t>
                      </a:r>
                    </a:p>
                  </a:txBody>
                  <a:tcPr marL="6153" marR="6153" marT="6153" marB="0" anchor="ctr">
                    <a:solidFill>
                      <a:srgbClr val="538DD5"/>
                    </a:solidFill>
                  </a:tcPr>
                </a:tc>
                <a:tc>
                  <a:txBody>
                    <a:bodyPr/>
                    <a:lstStyle/>
                    <a:p>
                      <a:pPr algn="ctr" rtl="0" fontAlgn="ctr"/>
                      <a:r>
                        <a:rPr lang="zh-CN" altLang="en-US" sz="1400" b="1"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内　　　容</a:t>
                      </a:r>
                      <a:endParaRPr lang="zh-CN" altLang="en-US" sz="14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rgbClr val="538DD5"/>
                    </a:solidFill>
                  </a:tcPr>
                </a:tc>
                <a:extLst>
                  <a:ext uri="{0D108BD9-81ED-4DB2-BD59-A6C34878D82A}">
                    <a16:rowId xmlns:a16="http://schemas.microsoft.com/office/drawing/2014/main" val="10000"/>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事業提案書の受付</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01"/>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優先交渉権者の選定</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02"/>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優先交渉権者の公表</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tc>
                <a:extLst>
                  <a:ext uri="{0D108BD9-81ED-4DB2-BD59-A6C34878D82A}">
                    <a16:rowId xmlns:a16="http://schemas.microsoft.com/office/drawing/2014/main" val="10003"/>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rtl="0" fontAlgn="ctr"/>
                      <a:r>
                        <a:rPr lang="zh-TW"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基本協定締結</a:t>
                      </a:r>
                      <a:endParaRPr lang="zh-TW"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04"/>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令和元年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20000"/>
                        <a:lumOff val="80000"/>
                      </a:schemeClr>
                    </a:solidFill>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市議会</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月定例会にて「須崎市公共下水道施設等運営事業にかかる債務負担行為（</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19.5</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年間）」を再議決</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20000"/>
                        <a:lumOff val="80000"/>
                      </a:schemeClr>
                    </a:solidFill>
                  </a:tcPr>
                </a:tc>
                <a:extLst>
                  <a:ext uri="{0D108BD9-81ED-4DB2-BD59-A6C34878D82A}">
                    <a16:rowId xmlns:a16="http://schemas.microsoft.com/office/drawing/2014/main" val="2264760144"/>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令和元年</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仮</a:t>
                      </a:r>
                      <a:r>
                        <a:rPr lang="zh-TW"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契約締結</a:t>
                      </a:r>
                      <a:endParaRPr lang="zh-TW"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3285298180"/>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令和元年</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20000"/>
                        <a:lumOff val="80000"/>
                      </a:schemeClr>
                    </a:solidFill>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市議会</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月定例会にて、公共施設等</a:t>
                      </a:r>
                      <a:r>
                        <a:rPr lang="zh-TW"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運営権設定</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議案を議決</a:t>
                      </a:r>
                      <a:endParaRPr lang="zh-TW"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20000"/>
                        <a:lumOff val="80000"/>
                      </a:schemeClr>
                    </a:solidFill>
                  </a:tcPr>
                </a:tc>
                <a:extLst>
                  <a:ext uri="{0D108BD9-81ED-4DB2-BD59-A6C34878D82A}">
                    <a16:rowId xmlns:a16="http://schemas.microsoft.com/office/drawing/2014/main" val="10005"/>
                  </a:ext>
                </a:extLst>
              </a:tr>
              <a:tr h="360000">
                <a:tc>
                  <a:txBody>
                    <a:bodyPr/>
                    <a:lstStyle/>
                    <a:p>
                      <a:pPr algn="l"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令和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10749" marR="6153" marT="6153" marB="0" anchor="ctr">
                    <a:solidFill>
                      <a:schemeClr val="accent1">
                        <a:lumMod val="40000"/>
                        <a:lumOff val="60000"/>
                      </a:schemeClr>
                    </a:solidFill>
                  </a:tcPr>
                </a:tc>
                <a:tc>
                  <a:txBody>
                    <a:bodyPr/>
                    <a:lstStyle/>
                    <a:p>
                      <a:pPr algn="just" rtl="0" fontAlgn="ctr"/>
                      <a:r>
                        <a:rPr lang="ja-JP"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運営</a:t>
                      </a:r>
                      <a:r>
                        <a:rPr lang="zh-TW" altLang="en-US" sz="11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事業開始</a:t>
                      </a:r>
                      <a:endParaRPr lang="zh-TW"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153" marR="6153" marT="6153" marB="0" anchor="c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055440" y="169476"/>
            <a:ext cx="9906000"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24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事業開始までのスケジュール</a:t>
            </a:r>
          </a:p>
        </p:txBody>
      </p:sp>
    </p:spTree>
    <p:extLst>
      <p:ext uri="{BB962C8B-B14F-4D97-AF65-F5344CB8AC3E}">
        <p14:creationId xmlns:p14="http://schemas.microsoft.com/office/powerpoint/2010/main" val="933649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143000" y="4312"/>
            <a:ext cx="9906000" cy="10714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ja-JP" altLang="en-US" sz="2925" dirty="0">
                <a:solidFill>
                  <a:prstClr val="black">
                    <a:lumMod val="85000"/>
                    <a:lumOff val="15000"/>
                  </a:prstClr>
                </a:solidFill>
                <a:latin typeface="小塚ゴシック Pro R" panose="020B0400000000000000" pitchFamily="34" charset="-128"/>
                <a:ea typeface="小塚ゴシック Pro R" panose="020B0400000000000000" pitchFamily="34" charset="-128"/>
              </a:rPr>
              <a:t>　　　　　　　</a:t>
            </a:r>
            <a:endParaRPr lang="ja-JP" altLang="ja-JP" sz="1463" dirty="0">
              <a:solidFill>
                <a:srgbClr val="5B9BD5">
                  <a:lumMod val="75000"/>
                </a:srgbClr>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pic>
        <p:nvPicPr>
          <p:cNvPr id="11" name="図 10"/>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22346"/>
          <a:stretch/>
        </p:blipFill>
        <p:spPr>
          <a:xfrm>
            <a:off x="1143000" y="4313"/>
            <a:ext cx="1243464" cy="1067521"/>
          </a:xfrm>
          <a:prstGeom prst="rect">
            <a:avLst/>
          </a:prstGeom>
        </p:spPr>
      </p:pic>
      <p:cxnSp>
        <p:nvCxnSpPr>
          <p:cNvPr id="14" name="直線コネクタ 13"/>
          <p:cNvCxnSpPr/>
          <p:nvPr/>
        </p:nvCxnSpPr>
        <p:spPr>
          <a:xfrm>
            <a:off x="2953942" y="772853"/>
            <a:ext cx="809505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8293895" y="765077"/>
            <a:ext cx="2682875" cy="317459"/>
          </a:xfrm>
          <a:prstGeom prst="rect">
            <a:avLst/>
          </a:prstGeom>
          <a:noFill/>
        </p:spPr>
        <p:txBody>
          <a:bodyPr wrap="square" rtlCol="0">
            <a:spAutoFit/>
          </a:bodyPr>
          <a:lstStyle/>
          <a:p>
            <a:pPr algn="r" defTabSz="914400"/>
            <a:r>
              <a:rPr lang="en-US" altLang="ja-JP" sz="1463" dirty="0">
                <a:solidFill>
                  <a:srgbClr val="5B9BD5">
                    <a:lumMod val="75000"/>
                  </a:srgbClr>
                </a:solidFill>
                <a:effectLst>
                  <a:reflection blurRad="6350" stA="55000" endA="300" endPos="45500" dir="5400000" sy="-100000" algn="bl"/>
                </a:effectLst>
                <a:latin typeface="メイリオ" panose="020B0604030504040204" pitchFamily="50" charset="-128"/>
                <a:cs typeface="Segoe UI" panose="020B0502040204020203" pitchFamily="34" charset="0"/>
              </a:rPr>
              <a:t>Management </a:t>
            </a:r>
            <a:r>
              <a:rPr lang="en-US" altLang="ja-JP" sz="1463" dirty="0">
                <a:solidFill>
                  <a:srgbClr val="2E75B6"/>
                </a:solidFill>
                <a:effectLst>
                  <a:reflection blurRad="6350" stA="55000" endA="300" endPos="45500" dir="5400000" sy="-100000" algn="bl"/>
                </a:effectLst>
                <a:latin typeface="メイリオ" panose="020B0604030504040204" pitchFamily="50" charset="-128"/>
                <a:cs typeface="Segoe UI" panose="020B0502040204020203" pitchFamily="34" charset="0"/>
              </a:rPr>
              <a:t>Revolution</a:t>
            </a:r>
            <a:endParaRPr lang="ja-JP" altLang="ja-JP" sz="1463" dirty="0">
              <a:solidFill>
                <a:srgbClr val="2E75B6"/>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sp>
        <p:nvSpPr>
          <p:cNvPr id="25" name="正方形/長方形 24"/>
          <p:cNvSpPr/>
          <p:nvPr/>
        </p:nvSpPr>
        <p:spPr>
          <a:xfrm>
            <a:off x="2979738" y="148775"/>
            <a:ext cx="4964113" cy="629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ja-JP" altLang="en-US" sz="2925" dirty="0">
                <a:solidFill>
                  <a:prstClr val="black">
                    <a:lumMod val="85000"/>
                    <a:lumOff val="15000"/>
                  </a:prstClr>
                </a:solidFill>
                <a:latin typeface="メイリオ" panose="020B0604030504040204" pitchFamily="50" charset="-128"/>
                <a:ea typeface="メイリオ" panose="020B0604030504040204" pitchFamily="50" charset="-128"/>
              </a:rPr>
              <a:t>本事業の意義と運営の方針</a:t>
            </a:r>
            <a:endParaRPr lang="ja-JP" altLang="ja-JP" sz="1463" dirty="0">
              <a:solidFill>
                <a:srgbClr val="5B9BD5">
                  <a:lumMod val="75000"/>
                </a:srgbClr>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sp>
        <p:nvSpPr>
          <p:cNvPr id="24" name="Rectangle 6"/>
          <p:cNvSpPr>
            <a:spLocks noChangeArrowheads="1"/>
          </p:cNvSpPr>
          <p:nvPr/>
        </p:nvSpPr>
        <p:spPr bwMode="auto">
          <a:xfrm flipH="1">
            <a:off x="1263693" y="1541395"/>
            <a:ext cx="3584843" cy="4888518"/>
          </a:xfrm>
          <a:prstGeom prst="rect">
            <a:avLst/>
          </a:prstGeom>
          <a:solidFill>
            <a:schemeClr val="accent1">
              <a:lumMod val="20000"/>
              <a:lumOff val="80000"/>
            </a:schemeClr>
          </a:solidFill>
          <a:ln>
            <a:noFill/>
          </a:ln>
          <a:effectLst/>
        </p:spPr>
        <p:txBody>
          <a:bodyPr vert="horz" wrap="square" lIns="91440" tIns="45720" rIns="91440" bIns="45720" numCol="1" anchor="t"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defTabSz="914400">
              <a:lnSpc>
                <a:spcPts val="22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　</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須崎市は平成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年度に過疎市町村に指定されました。下水道は、人口減少に起因する使用料収入減や職員の減少に加え、老朽化施設の改築や地震・津波・豪雨対策等の多くの課題に直面しています。平成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には「高知県下水道経営健全化検討委員会（内閣府支援事業）」において、「現在のまま推移すると下水道事業の持続が困難になる」ものと指摘されました。これを受けて須崎市では、処理場のダウンサイジングに係る共同研究（</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B-DASH</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事業）等に着手しています。</a:t>
            </a:r>
            <a:endParaRPr lang="en-US" altLang="ja-JP" sz="1200" dirty="0">
              <a:solidFill>
                <a:prstClr val="black"/>
              </a:solidFill>
              <a:latin typeface="メイリオ" panose="020B0604030504040204" pitchFamily="50" charset="-128"/>
              <a:ea typeface="メイリオ" panose="020B0604030504040204" pitchFamily="50" charset="-128"/>
            </a:endParaRPr>
          </a:p>
          <a:p>
            <a:pPr indent="0" defTabSz="914400">
              <a:lnSpc>
                <a:spcPts val="2200"/>
              </a:lnSpc>
            </a:pPr>
            <a:r>
              <a:rPr lang="ja-JP" altLang="en-US" sz="1200" dirty="0">
                <a:solidFill>
                  <a:prstClr val="black"/>
                </a:solidFill>
                <a:latin typeface="メイリオ" panose="020B0604030504040204" pitchFamily="50" charset="-128"/>
                <a:ea typeface="メイリオ" panose="020B0604030504040204" pitchFamily="50" charset="-128"/>
              </a:rPr>
              <a:t>　私たちは</a:t>
            </a:r>
            <a:r>
              <a:rPr lang="ja-JP" altLang="ja-JP" sz="1200" dirty="0">
                <a:solidFill>
                  <a:prstClr val="black"/>
                </a:solidFill>
                <a:latin typeface="メイリオ" panose="020B0604030504040204" pitchFamily="50" charset="-128"/>
                <a:ea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rPr>
              <a:t>須崎市の先進的な取組みをさらに加速させ、</a:t>
            </a:r>
            <a:r>
              <a:rPr lang="ja-JP" altLang="ja-JP" sz="1200" dirty="0">
                <a:solidFill>
                  <a:prstClr val="black"/>
                </a:solidFill>
                <a:latin typeface="メイリオ" panose="020B0604030504040204" pitchFamily="50" charset="-128"/>
                <a:ea typeface="メイリオ" panose="020B0604030504040204" pitchFamily="50" charset="-128"/>
              </a:rPr>
              <a:t>「下水道資産を最大限に活用した多様な収入増加策の導入」</a:t>
            </a:r>
            <a:r>
              <a:rPr lang="ja-JP" altLang="en-US" sz="1200" dirty="0">
                <a:solidFill>
                  <a:prstClr val="black"/>
                </a:solidFill>
                <a:latin typeface="メイリオ" panose="020B0604030504040204" pitchFamily="50" charset="-128"/>
                <a:ea typeface="メイリオ" panose="020B0604030504040204" pitchFamily="50" charset="-128"/>
              </a:rPr>
              <a:t>と</a:t>
            </a:r>
            <a:r>
              <a:rPr lang="ja-JP" altLang="ja-JP" sz="1200" dirty="0">
                <a:solidFill>
                  <a:prstClr val="black"/>
                </a:solidFill>
                <a:latin typeface="メイリオ" panose="020B0604030504040204" pitchFamily="50" charset="-128"/>
                <a:ea typeface="メイリオ" panose="020B0604030504040204" pitchFamily="50" charset="-128"/>
              </a:rPr>
              <a:t>「維持管理体制見直し等による経費削減」を柱とし</a:t>
            </a:r>
            <a:r>
              <a:rPr lang="ja-JP" altLang="en-US" sz="1200" dirty="0">
                <a:solidFill>
                  <a:prstClr val="black"/>
                </a:solidFill>
                <a:latin typeface="メイリオ" panose="020B0604030504040204" pitchFamily="50" charset="-128"/>
                <a:ea typeface="メイリオ" panose="020B0604030504040204" pitchFamily="50" charset="-128"/>
              </a:rPr>
              <a:t>た様々な施策を実践し、</a:t>
            </a:r>
            <a:r>
              <a:rPr lang="ja-JP" altLang="ja-JP" sz="1200" u="sng" dirty="0">
                <a:solidFill>
                  <a:prstClr val="black"/>
                </a:solidFill>
                <a:latin typeface="メイリオ" panose="020B0604030504040204" pitchFamily="50" charset="-128"/>
                <a:ea typeface="メイリオ" panose="020B0604030504040204" pitchFamily="50" charset="-128"/>
              </a:rPr>
              <a:t>下水道の経営改善</a:t>
            </a:r>
            <a:r>
              <a:rPr lang="ja-JP" altLang="en-US" sz="1200" u="sng" dirty="0">
                <a:solidFill>
                  <a:prstClr val="black"/>
                </a:solidFill>
                <a:latin typeface="メイリオ" panose="020B0604030504040204" pitchFamily="50" charset="-128"/>
                <a:ea typeface="メイリオ" panose="020B0604030504040204" pitchFamily="50" charset="-128"/>
              </a:rPr>
              <a:t>を実現</a:t>
            </a:r>
            <a:r>
              <a:rPr lang="ja-JP" altLang="en-US" sz="1200" dirty="0">
                <a:solidFill>
                  <a:prstClr val="black"/>
                </a:solidFill>
                <a:latin typeface="メイリオ" panose="020B0604030504040204" pitchFamily="50" charset="-128"/>
                <a:ea typeface="メイリオ" panose="020B0604030504040204" pitchFamily="50" charset="-128"/>
              </a:rPr>
              <a:t>するとともに、</a:t>
            </a:r>
            <a:r>
              <a:rPr lang="ja-JP" altLang="en-US" sz="1200" u="sng" dirty="0">
                <a:solidFill>
                  <a:prstClr val="black"/>
                </a:solidFill>
                <a:latin typeface="メイリオ" panose="020B0604030504040204" pitchFamily="50" charset="-128"/>
                <a:ea typeface="メイリオ" panose="020B0604030504040204" pitchFamily="50" charset="-128"/>
              </a:rPr>
              <a:t>地域インフラを長期的に担いうる企業と人材を育て</a:t>
            </a:r>
            <a:r>
              <a:rPr lang="ja-JP" altLang="en-US" sz="1200" dirty="0">
                <a:solidFill>
                  <a:prstClr val="black"/>
                </a:solidFill>
                <a:latin typeface="メイリオ" panose="020B0604030504040204" pitchFamily="50" charset="-128"/>
                <a:ea typeface="メイリオ" panose="020B0604030504040204" pitchFamily="50" charset="-128"/>
              </a:rPr>
              <a:t>、地域づくりに貢献してまいります。</a:t>
            </a:r>
          </a:p>
        </p:txBody>
      </p:sp>
      <p:sp>
        <p:nvSpPr>
          <p:cNvPr id="26" name="正方形/長方形 25"/>
          <p:cNvSpPr/>
          <p:nvPr/>
        </p:nvSpPr>
        <p:spPr>
          <a:xfrm>
            <a:off x="5140340" y="1631292"/>
            <a:ext cx="5672914" cy="879559"/>
          </a:xfrm>
          <a:prstGeom prst="rect">
            <a:avLst/>
          </a:prstGeom>
          <a:solidFill>
            <a:schemeClr val="bg1"/>
          </a:solid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1463" dirty="0">
              <a:solidFill>
                <a:prstClr val="white"/>
              </a:solidFill>
            </a:endParaRPr>
          </a:p>
        </p:txBody>
      </p:sp>
      <p:sp>
        <p:nvSpPr>
          <p:cNvPr id="27" name="正方形/長方形 26"/>
          <p:cNvSpPr/>
          <p:nvPr/>
        </p:nvSpPr>
        <p:spPr>
          <a:xfrm>
            <a:off x="6153422" y="1124877"/>
            <a:ext cx="3285831" cy="454895"/>
          </a:xfrm>
          <a:prstGeom prst="rect">
            <a:avLst/>
          </a:prstGeom>
          <a:noFill/>
          <a:ln>
            <a:noFill/>
          </a:ln>
          <a:effectLst/>
        </p:spPr>
        <p:txBody>
          <a:bodyPr wrap="square" lIns="0" tIns="87750" rIns="0">
            <a:noAutofit/>
          </a:bodyPr>
          <a:lstStyle/>
          <a:p>
            <a:pPr marR="90805" indent="149106" defTabSz="914400">
              <a:spcAft>
                <a:spcPts val="488"/>
              </a:spcAft>
            </a:pPr>
            <a:r>
              <a:rPr lang="en-US" sz="1600" b="1" dirty="0">
                <a:solidFill>
                  <a:srgbClr val="2E75B6"/>
                </a:solidFill>
                <a:effectLst>
                  <a:reflection blurRad="6350" stA="55000" endA="300" endPos="45500" dir="5400000" sy="-100000" algn="bl"/>
                </a:effectLst>
                <a:latin typeface="メイリオ" panose="020B0604030504040204" pitchFamily="50" charset="-128"/>
                <a:ea typeface="ＭＳ Ｐゴシック" panose="020B0600070205080204" pitchFamily="50" charset="-128"/>
                <a:cs typeface="Segoe UI" panose="020B0502040204020203" pitchFamily="34" charset="0"/>
              </a:rPr>
              <a:t>Management Revolution</a:t>
            </a:r>
            <a:endParaRPr lang="ja-JP" altLang="en-US" sz="1600" dirty="0">
              <a:solidFill>
                <a:prstClr val="black">
                  <a:lumMod val="85000"/>
                  <a:lumOff val="15000"/>
                </a:prstClr>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sp>
        <p:nvSpPr>
          <p:cNvPr id="30" name="正方形/長方形 29"/>
          <p:cNvSpPr/>
          <p:nvPr/>
        </p:nvSpPr>
        <p:spPr>
          <a:xfrm>
            <a:off x="5060037" y="1657460"/>
            <a:ext cx="5781675" cy="817960"/>
          </a:xfrm>
          <a:prstGeom prst="rect">
            <a:avLst/>
          </a:prstGeom>
          <a:noFill/>
          <a:ln>
            <a:noFill/>
          </a:ln>
          <a:effectLst/>
        </p:spPr>
        <p:txBody>
          <a:bodyPr wrap="square" lIns="0" tIns="87750" rIns="0">
            <a:noAutofit/>
          </a:bodyPr>
          <a:lstStyle/>
          <a:p>
            <a:pPr marL="295632" marR="90805" indent="-111443" defTabSz="914400">
              <a:lnSpc>
                <a:spcPts val="1800"/>
              </a:lnSpc>
            </a:pPr>
            <a:r>
              <a:rPr lang="ja-JP" altLang="en-US" sz="12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下水道事業の持続性を長期的に担保</a:t>
            </a:r>
            <a:r>
              <a:rPr lang="ja-JP" altLang="en-US" sz="1200" dirty="0">
                <a:solidFill>
                  <a:prstClr val="black">
                    <a:lumMod val="85000"/>
                    <a:lumOff val="15000"/>
                  </a:prstClr>
                </a:solidFill>
                <a:latin typeface="メイリオ" panose="020B0604030504040204" pitchFamily="50" charset="-128"/>
                <a:ea typeface="メイリオ" panose="020B0604030504040204" pitchFamily="50" charset="-128"/>
                <a:cs typeface="メイリオ" panose="020B0604030504040204" pitchFamily="50" charset="-128"/>
              </a:rPr>
              <a:t>するための「あらゆる取り組み」を実践</a:t>
            </a:r>
            <a:endParaRPr lang="en-US" altLang="ja-JP" sz="1200" dirty="0">
              <a:solidFill>
                <a:prstClr val="black">
                  <a:lumMod val="85000"/>
                  <a:lumOff val="1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295632" marR="90805" indent="-111443" defTabSz="914400">
              <a:lnSpc>
                <a:spcPts val="1800"/>
              </a:lnSpc>
            </a:pPr>
            <a:r>
              <a:rPr lang="ja-JP" altLang="en-US" sz="12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lumMod val="85000"/>
                    <a:lumOff val="15000"/>
                  </a:prstClr>
                </a:solidFill>
                <a:latin typeface="メイリオ" panose="020B0604030504040204" pitchFamily="50" charset="-128"/>
                <a:ea typeface="メイリオ" panose="020B0604030504040204" pitchFamily="50" charset="-128"/>
                <a:cs typeface="メイリオ" panose="020B0604030504040204" pitchFamily="50" charset="-128"/>
              </a:rPr>
              <a:t>須崎から発する</a:t>
            </a:r>
            <a:r>
              <a:rPr lang="ja-JP" altLang="en-US" sz="12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リバー</a:t>
            </a:r>
            <a:r>
              <a:rPr lang="ja-JP" altLang="en-US" sz="1200" b="1" spc="-4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ス</a:t>
            </a:r>
            <a:r>
              <a:rPr lang="ja-JP" altLang="en-US" sz="1200" b="1" spc="-49"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イノベーション</a:t>
            </a:r>
            <a:endParaRPr lang="en-US" altLang="ja-JP" sz="12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endParaRPr>
          </a:p>
          <a:p>
            <a:pPr marL="295632" marR="90805" indent="-111443" defTabSz="914400">
              <a:lnSpc>
                <a:spcPts val="1800"/>
              </a:lnSpc>
            </a:pPr>
            <a:r>
              <a:rPr lang="ja-JP" altLang="en-US" sz="12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lumMod val="85000"/>
                    <a:lumOff val="15000"/>
                  </a:prstClr>
                </a:solidFill>
                <a:latin typeface="メイリオ" panose="020B0604030504040204" pitchFamily="50" charset="-128"/>
                <a:ea typeface="メイリオ" panose="020B0604030504040204" pitchFamily="50" charset="-128"/>
                <a:cs typeface="メイリオ" panose="020B0604030504040204" pitchFamily="50" charset="-128"/>
              </a:rPr>
              <a:t>（地域創発のマネジメント手法、地域貢献、技術等</a:t>
            </a:r>
            <a:r>
              <a:rPr lang="ja-JP" altLang="en-US" sz="1200" dirty="0">
                <a:solidFill>
                  <a:prstClr val="black">
                    <a:lumMod val="85000"/>
                    <a:lumOff val="15000"/>
                  </a:prstClr>
                </a:solidFill>
                <a:latin typeface="ＭＳ Ｐゴシック" panose="020B0600070205080204" pitchFamily="50" charset="-128"/>
                <a:ea typeface="メイリオ" panose="020B0604030504040204" pitchFamily="50" charset="-128"/>
                <a:cs typeface="ＭＳ Ｐゴシック" panose="020B0600070205080204" pitchFamily="50" charset="-128"/>
              </a:rPr>
              <a:t>）</a:t>
            </a:r>
            <a:endParaRPr lang="ja-JP" altLang="en-US" sz="1200" dirty="0">
              <a:solidFill>
                <a:prstClr val="black">
                  <a:lumMod val="85000"/>
                  <a:lumOff val="15000"/>
                </a:prstClr>
              </a:solidFill>
              <a:latin typeface="ＭＳ Ｐゴシック" panose="020B0600070205080204" pitchFamily="50" charset="-128"/>
              <a:cs typeface="ＭＳ Ｐゴシック" panose="020B0600070205080204" pitchFamily="50" charset="-128"/>
            </a:endParaRPr>
          </a:p>
          <a:p>
            <a:pPr marL="295632" marR="90805" indent="-111443" defTabSz="914400">
              <a:lnSpc>
                <a:spcPts val="1800"/>
              </a:lnSpc>
            </a:pPr>
            <a:endParaRPr lang="ja-JP" altLang="en-US" sz="1400" dirty="0">
              <a:solidFill>
                <a:prstClr val="black">
                  <a:lumMod val="85000"/>
                  <a:lumOff val="1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1"/>
          <p:cNvSpPr txBox="1"/>
          <p:nvPr/>
        </p:nvSpPr>
        <p:spPr>
          <a:xfrm>
            <a:off x="4693202" y="2689347"/>
            <a:ext cx="5672869" cy="276999"/>
          </a:xfrm>
          <a:prstGeom prst="rect">
            <a:avLst/>
          </a:prstGeom>
          <a:noFill/>
        </p:spPr>
        <p:txBody>
          <a:bodyPr wrap="square" rtlCol="0">
            <a:spAutoFit/>
          </a:bodyPr>
          <a:lstStyle/>
          <a:p>
            <a:pPr algn="ctr" defTabSz="914400"/>
            <a:r>
              <a:rPr lang="ja-JP" altLang="en-US" sz="1200" b="1"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経費回収率：</a:t>
            </a:r>
            <a:r>
              <a:rPr lang="ja-JP" altLang="en-US" sz="1200" b="1" spc="-406"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２４</a:t>
            </a:r>
            <a:r>
              <a:rPr lang="ja-JP" altLang="en-US" sz="1200" b="1" spc="-813"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５％（</a:t>
            </a:r>
            <a:r>
              <a:rPr lang="en-US" sz="1200" b="1"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2018</a:t>
            </a:r>
            <a:r>
              <a:rPr lang="ja-JP" altLang="en-US" sz="1200" b="1"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spc="-244"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５</a:t>
            </a:r>
            <a:r>
              <a:rPr lang="en-US" altLang="ja-JP" sz="1200" b="1" spc="-244"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0 </a:t>
            </a:r>
            <a:r>
              <a:rPr lang="ja-JP" altLang="en-US" sz="1200" b="1"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％超</a:t>
            </a:r>
            <a:r>
              <a:rPr lang="en-US" altLang="ja-JP" sz="1200" b="1" baseline="300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en-US" sz="1200" b="1"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2038</a:t>
            </a:r>
            <a:r>
              <a:rPr lang="ja-JP" altLang="en-US" sz="1200" b="1"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）を目指し運営</a:t>
            </a:r>
            <a:endParaRPr lang="ja-JP" altLang="en-US" sz="12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5442696" y="2986470"/>
            <a:ext cx="5672870" cy="400110"/>
          </a:xfrm>
          <a:prstGeom prst="rect">
            <a:avLst/>
          </a:prstGeom>
          <a:noFill/>
        </p:spPr>
        <p:txBody>
          <a:bodyPr wrap="square" rtlCol="0">
            <a:spAutoFit/>
          </a:bodyPr>
          <a:lstStyle/>
          <a:p>
            <a:pPr defTabSz="914400"/>
            <a:r>
              <a:rPr lang="en-US" altLang="ja-JP" sz="1000" dirty="0">
                <a:solidFill>
                  <a:prstClr val="black"/>
                </a:solidFill>
                <a:latin typeface="メイリオ" panose="020B0604030504040204" pitchFamily="50" charset="-128"/>
                <a:ea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rPr>
              <a:t>要求水準</a:t>
            </a:r>
            <a:r>
              <a:rPr lang="en-US" altLang="ja-JP" sz="1000" dirty="0">
                <a:solidFill>
                  <a:prstClr val="black"/>
                </a:solidFill>
                <a:latin typeface="メイリオ" panose="020B0604030504040204" pitchFamily="50" charset="-128"/>
                <a:ea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rPr>
              <a:t>必達目標</a:t>
            </a:r>
            <a:r>
              <a:rPr lang="en-US" altLang="ja-JP" sz="1000" dirty="0">
                <a:solidFill>
                  <a:prstClr val="black"/>
                </a:solidFill>
                <a:latin typeface="メイリオ" panose="020B0604030504040204" pitchFamily="50" charset="-128"/>
                <a:ea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rPr>
              <a:t>：</a:t>
            </a:r>
            <a:r>
              <a:rPr lang="en-US" altLang="ja-JP" sz="1000" dirty="0">
                <a:solidFill>
                  <a:prstClr val="black"/>
                </a:solidFill>
                <a:latin typeface="メイリオ" panose="020B0604030504040204" pitchFamily="50" charset="-128"/>
                <a:ea typeface="メイリオ" panose="020B0604030504040204" pitchFamily="50" charset="-128"/>
              </a:rPr>
              <a:t>30%</a:t>
            </a:r>
            <a:r>
              <a:rPr lang="ja-JP" altLang="en-US" sz="1000" dirty="0">
                <a:solidFill>
                  <a:prstClr val="black"/>
                </a:solidFill>
                <a:latin typeface="メイリオ" panose="020B0604030504040204" pitchFamily="50" charset="-128"/>
                <a:ea typeface="メイリオ" panose="020B0604030504040204" pitchFamily="50" charset="-128"/>
              </a:rPr>
              <a:t>以上</a:t>
            </a:r>
          </a:p>
          <a:p>
            <a:pPr defTabSz="914400"/>
            <a:r>
              <a:rPr lang="ja-JP" altLang="en-US" sz="1000" dirty="0">
                <a:solidFill>
                  <a:prstClr val="black"/>
                </a:solidFill>
                <a:latin typeface="メイリオ" panose="020B0604030504040204" pitchFamily="50" charset="-128"/>
                <a:ea typeface="メイリオ" panose="020B0604030504040204" pitchFamily="50" charset="-128"/>
              </a:rPr>
              <a:t>　汚水処理原価</a:t>
            </a:r>
            <a:r>
              <a:rPr lang="en-US" altLang="ja-JP" sz="1000" dirty="0">
                <a:solidFill>
                  <a:prstClr val="black"/>
                </a:solidFill>
                <a:latin typeface="メイリオ" panose="020B0604030504040204" pitchFamily="50" charset="-128"/>
                <a:ea typeface="メイリオ" panose="020B0604030504040204" pitchFamily="50" charset="-128"/>
              </a:rPr>
              <a:t>500</a:t>
            </a:r>
            <a:r>
              <a:rPr lang="ja-JP" altLang="en-US" sz="1000" dirty="0">
                <a:solidFill>
                  <a:prstClr val="black"/>
                </a:solidFill>
                <a:latin typeface="メイリオ" panose="020B0604030504040204" pitchFamily="50" charset="-128"/>
                <a:ea typeface="メイリオ" panose="020B0604030504040204" pitchFamily="50" charset="-128"/>
              </a:rPr>
              <a:t>円</a:t>
            </a:r>
            <a:r>
              <a:rPr lang="en-US" altLang="ja-JP" sz="1000" dirty="0">
                <a:solidFill>
                  <a:prstClr val="black"/>
                </a:solidFill>
                <a:latin typeface="メイリオ" panose="020B0604030504040204" pitchFamily="50" charset="-128"/>
                <a:ea typeface="メイリオ" panose="020B0604030504040204" pitchFamily="50" charset="-128"/>
              </a:rPr>
              <a:t>/m</a:t>
            </a:r>
            <a:r>
              <a:rPr lang="en-US" altLang="ja-JP" sz="1000" baseline="30000" dirty="0">
                <a:solidFill>
                  <a:prstClr val="black"/>
                </a:solidFill>
                <a:latin typeface="メイリオ" panose="020B0604030504040204" pitchFamily="50" charset="-128"/>
                <a:ea typeface="メイリオ" panose="020B0604030504040204" pitchFamily="50" charset="-128"/>
              </a:rPr>
              <a:t>3</a:t>
            </a:r>
            <a:r>
              <a:rPr lang="ja-JP" altLang="en-US" sz="1000" dirty="0">
                <a:solidFill>
                  <a:prstClr val="black"/>
                </a:solidFill>
                <a:latin typeface="メイリオ" panose="020B0604030504040204" pitchFamily="50" charset="-128"/>
                <a:ea typeface="メイリオ" panose="020B0604030504040204" pitchFamily="50" charset="-128"/>
              </a:rPr>
              <a:t>超を半減させ実現（使用料体系の見直しは提案に含んでいません。）</a:t>
            </a:r>
          </a:p>
        </p:txBody>
      </p:sp>
      <p:sp>
        <p:nvSpPr>
          <p:cNvPr id="3" name="正方形/長方形 2"/>
          <p:cNvSpPr/>
          <p:nvPr/>
        </p:nvSpPr>
        <p:spPr>
          <a:xfrm>
            <a:off x="1156630" y="1184768"/>
            <a:ext cx="2796920" cy="338554"/>
          </a:xfrm>
          <a:prstGeom prst="rect">
            <a:avLst/>
          </a:prstGeom>
        </p:spPr>
        <p:txBody>
          <a:bodyPr wrap="none">
            <a:spAutoFit/>
          </a:bodyPr>
          <a:lstStyle/>
          <a:p>
            <a:pPr marL="351869" indent="-278606" defTabSz="914400">
              <a:spcAft>
                <a:spcPts val="488"/>
              </a:spcAft>
              <a:buClr>
                <a:srgbClr val="4472C4"/>
              </a:buClr>
              <a:buFont typeface="Wingdings" panose="05000000000000000000" pitchFamily="2" charset="2"/>
              <a:buChar char="n"/>
            </a:pPr>
            <a:r>
              <a:rPr lang="ja-JP" altLang="en-US" sz="16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本事業への取り組み姿勢</a:t>
            </a:r>
          </a:p>
        </p:txBody>
      </p:sp>
      <p:grpSp>
        <p:nvGrpSpPr>
          <p:cNvPr id="2" name="グループ化 1"/>
          <p:cNvGrpSpPr/>
          <p:nvPr/>
        </p:nvGrpSpPr>
        <p:grpSpPr>
          <a:xfrm>
            <a:off x="4949661" y="4320805"/>
            <a:ext cx="6037586" cy="1448547"/>
            <a:chOff x="3806661" y="4517322"/>
            <a:chExt cx="6037586" cy="1448547"/>
          </a:xfrm>
        </p:grpSpPr>
        <p:grpSp>
          <p:nvGrpSpPr>
            <p:cNvPr id="43" name="グループ化 42"/>
            <p:cNvGrpSpPr/>
            <p:nvPr/>
          </p:nvGrpSpPr>
          <p:grpSpPr>
            <a:xfrm>
              <a:off x="3806661" y="4517322"/>
              <a:ext cx="6037586" cy="1448547"/>
              <a:chOff x="3699670" y="3798037"/>
              <a:chExt cx="6037586" cy="1514305"/>
            </a:xfrm>
          </p:grpSpPr>
          <p:sp>
            <p:nvSpPr>
              <p:cNvPr id="44" name="角丸四角形 43"/>
              <p:cNvSpPr/>
              <p:nvPr/>
            </p:nvSpPr>
            <p:spPr>
              <a:xfrm>
                <a:off x="3724274" y="3798037"/>
                <a:ext cx="6000749" cy="151430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1463" dirty="0">
                  <a:solidFill>
                    <a:prstClr val="white"/>
                  </a:solidFill>
                </a:endParaRPr>
              </a:p>
            </p:txBody>
          </p:sp>
          <p:sp>
            <p:nvSpPr>
              <p:cNvPr id="45" name="正方形/長方形 44"/>
              <p:cNvSpPr/>
              <p:nvPr/>
            </p:nvSpPr>
            <p:spPr>
              <a:xfrm>
                <a:off x="3699670" y="3909643"/>
                <a:ext cx="6037586" cy="1069813"/>
              </a:xfrm>
              <a:prstGeom prst="rect">
                <a:avLst/>
              </a:prstGeom>
            </p:spPr>
            <p:txBody>
              <a:bodyPr wrap="square">
                <a:spAutoFit/>
              </a:bodyPr>
              <a:lstStyle/>
              <a:p>
                <a:pPr marR="89773" defTabSz="914400">
                  <a:spcBef>
                    <a:spcPts val="488"/>
                  </a:spcBef>
                </a:pPr>
                <a:r>
                  <a:rPr lang="ja-JP" altLang="en-US" sz="12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公共下水道</a:t>
                </a:r>
                <a:r>
                  <a:rPr lang="ja-JP" altLang="en-US"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周辺</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のインフラ管理業務を組み合わせた</a:t>
                </a:r>
                <a:r>
                  <a:rPr lang="ja-JP" altLang="ja-JP" sz="1200" b="1" kern="100" dirty="0">
                    <a:solidFill>
                      <a:srgbClr val="FF0066"/>
                    </a:solidFill>
                    <a:latin typeface="Century" panose="02040604050505020304" pitchFamily="18" charset="0"/>
                    <a:ea typeface="メイリオ" panose="020B0604030504040204" pitchFamily="50" charset="-128"/>
                    <a:cs typeface="メイリオ" panose="020B0604030504040204" pitchFamily="50" charset="-128"/>
                  </a:rPr>
                  <a:t>バンドリング型</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事業</a:t>
                </a:r>
                <a:endParaRPr lang="ja-JP" altLang="ja-JP" sz="12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pPr marR="89773" defTabSz="914400">
                  <a:spcBef>
                    <a:spcPts val="488"/>
                  </a:spcBef>
                </a:pPr>
                <a:r>
                  <a:rPr lang="ja-JP" altLang="en-US" sz="12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b="1" kern="100" dirty="0">
                    <a:solidFill>
                      <a:srgbClr val="FF0066"/>
                    </a:solidFill>
                    <a:latin typeface="Century" panose="02040604050505020304" pitchFamily="18" charset="0"/>
                    <a:ea typeface="メイリオ" panose="020B0604030504040204" pitchFamily="50" charset="-128"/>
                    <a:cs typeface="メイリオ" panose="020B0604030504040204" pitchFamily="50" charset="-128"/>
                  </a:rPr>
                  <a:t>コンセッション、包括委託</a:t>
                </a:r>
                <a:r>
                  <a:rPr lang="en-US" altLang="ja-JP" sz="1200" b="1" kern="100" dirty="0">
                    <a:solidFill>
                      <a:srgbClr val="FF0066"/>
                    </a:solidFill>
                    <a:latin typeface="Century" panose="02040604050505020304" pitchFamily="18" charset="0"/>
                    <a:ea typeface="メイリオ" panose="020B0604030504040204" pitchFamily="50" charset="-128"/>
                    <a:cs typeface="メイリオ" panose="020B0604030504040204" pitchFamily="50" charset="-128"/>
                  </a:rPr>
                  <a:t>(</a:t>
                </a:r>
                <a:r>
                  <a:rPr lang="ja-JP" altLang="ja-JP" sz="1200" b="1" kern="100" dirty="0">
                    <a:solidFill>
                      <a:srgbClr val="FF0066"/>
                    </a:solidFill>
                    <a:latin typeface="Century" panose="02040604050505020304" pitchFamily="18" charset="0"/>
                    <a:ea typeface="メイリオ" panose="020B0604030504040204" pitchFamily="50" charset="-128"/>
                    <a:cs typeface="メイリオ" panose="020B0604030504040204" pitchFamily="50" charset="-128"/>
                  </a:rPr>
                  <a:t>性能発注</a:t>
                </a:r>
                <a:r>
                  <a:rPr lang="en-US" altLang="ja-JP" sz="1200" b="1" kern="100" dirty="0">
                    <a:solidFill>
                      <a:srgbClr val="FF0066"/>
                    </a:solidFill>
                    <a:latin typeface="Century" panose="02040604050505020304" pitchFamily="18" charset="0"/>
                    <a:ea typeface="メイリオ" panose="020B0604030504040204" pitchFamily="50" charset="-128"/>
                    <a:cs typeface="メイリオ" panose="020B0604030504040204" pitchFamily="50" charset="-128"/>
                  </a:rPr>
                  <a:t>)</a:t>
                </a:r>
                <a:r>
                  <a:rPr lang="ja-JP" altLang="ja-JP" sz="1200" b="1" kern="100" dirty="0">
                    <a:solidFill>
                      <a:srgbClr val="FF0066"/>
                    </a:solidFill>
                    <a:latin typeface="Century" panose="02040604050505020304" pitchFamily="18" charset="0"/>
                    <a:ea typeface="メイリオ" panose="020B0604030504040204" pitchFamily="50" charset="-128"/>
                    <a:cs typeface="メイリオ" panose="020B0604030504040204" pitchFamily="50" charset="-128"/>
                  </a:rPr>
                  <a:t>、仕様委託を組み合わせた</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複合型</a:t>
                </a:r>
                <a:r>
                  <a:rPr lang="ja-JP" altLang="en-US"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契約</a:t>
                </a:r>
                <a:endParaRPr lang="en-US"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endParaRPr>
              </a:p>
              <a:p>
                <a:pPr marR="89773" defTabSz="914400">
                  <a:spcBef>
                    <a:spcPts val="488"/>
                  </a:spcBef>
                </a:pPr>
                <a:r>
                  <a:rPr lang="ja-JP" altLang="en-US" sz="12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民間事業者の収益：利用料金とサービス対価からなる</a:t>
                </a:r>
                <a:r>
                  <a:rPr lang="ja-JP" altLang="ja-JP" sz="1200" b="1" kern="100" dirty="0">
                    <a:solidFill>
                      <a:srgbClr val="FF0066"/>
                    </a:solidFill>
                    <a:latin typeface="Century" panose="02040604050505020304" pitchFamily="18" charset="0"/>
                    <a:ea typeface="メイリオ" panose="020B0604030504040204" pitchFamily="50" charset="-128"/>
                    <a:cs typeface="メイリオ" panose="020B0604030504040204" pitchFamily="50" charset="-128"/>
                  </a:rPr>
                  <a:t>混合型コンセッション</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事業</a:t>
                </a:r>
                <a:r>
                  <a:rPr lang="en-US" altLang="ja-JP" sz="1200" kern="100" baseline="300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a:t>
                </a:r>
                <a:endParaRPr lang="ja-JP" altLang="ja-JP" sz="1200" kern="100" baseline="300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pPr marR="89773" defTabSz="914400">
                  <a:spcBef>
                    <a:spcPts val="488"/>
                  </a:spcBef>
                </a:pPr>
                <a:r>
                  <a:rPr lang="ja-JP" altLang="en-US" sz="12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下水道管渠を含む</a:t>
                </a:r>
                <a:r>
                  <a:rPr lang="ja-JP" altLang="ja-JP" sz="1200" b="1" kern="100" dirty="0">
                    <a:solidFill>
                      <a:srgbClr val="FF0066"/>
                    </a:solidFill>
                    <a:latin typeface="Century" panose="02040604050505020304" pitchFamily="18" charset="0"/>
                    <a:ea typeface="メイリオ" panose="020B0604030504040204" pitchFamily="50" charset="-128"/>
                    <a:cs typeface="メイリオ" panose="020B0604030504040204" pitchFamily="50" charset="-128"/>
                  </a:rPr>
                  <a:t>汚水系施設の全てに運営権を設定</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する</a:t>
                </a:r>
                <a:r>
                  <a:rPr lang="ja-JP" altLang="en-US"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コンセッション</a:t>
                </a:r>
                <a:r>
                  <a:rPr lang="ja-JP" altLang="ja-JP" sz="1200" kern="100" dirty="0">
                    <a:solidFill>
                      <a:srgbClr val="000000"/>
                    </a:solidFill>
                    <a:latin typeface="Century" panose="02040604050505020304" pitchFamily="18" charset="0"/>
                    <a:ea typeface="メイリオ" panose="020B0604030504040204" pitchFamily="50" charset="-128"/>
                    <a:cs typeface="メイリオ" panose="020B0604030504040204" pitchFamily="50" charset="-128"/>
                  </a:rPr>
                  <a:t>事業</a:t>
                </a:r>
                <a:endParaRPr lang="ja-JP" altLang="ja-JP" sz="12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49" name="テキスト ボックス 48"/>
            <p:cNvSpPr txBox="1"/>
            <p:nvPr/>
          </p:nvSpPr>
          <p:spPr>
            <a:xfrm>
              <a:off x="3997340" y="5636973"/>
              <a:ext cx="5225730" cy="253916"/>
            </a:xfrm>
            <a:prstGeom prst="rect">
              <a:avLst/>
            </a:prstGeom>
            <a:noFill/>
          </p:spPr>
          <p:txBody>
            <a:bodyPr wrap="square" rtlCol="0">
              <a:spAutoFit/>
            </a:bodyPr>
            <a:lstStyle/>
            <a:p>
              <a:pPr defTabSz="914400"/>
              <a:r>
                <a:rPr lang="en-US" altLang="ja-JP" sz="1050" dirty="0">
                  <a:solidFill>
                    <a:prstClr val="black"/>
                  </a:solidFill>
                  <a:latin typeface="メイリオ" panose="020B0604030504040204" pitchFamily="50" charset="-128"/>
                  <a:ea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rPr>
                <a:t>公費支出を伴う混合型コンセッション事業のため、運営権対価＝</a:t>
              </a:r>
              <a:r>
                <a:rPr lang="en-US" altLang="ja-JP" sz="1050" dirty="0">
                  <a:solidFill>
                    <a:prstClr val="black"/>
                  </a:solidFill>
                  <a:latin typeface="メイリオ" panose="020B0604030504040204" pitchFamily="50" charset="-128"/>
                  <a:ea typeface="メイリオ" panose="020B0604030504040204" pitchFamily="50" charset="-128"/>
                </a:rPr>
                <a:t>0</a:t>
              </a:r>
              <a:r>
                <a:rPr lang="ja-JP" altLang="en-US" sz="1050" dirty="0">
                  <a:solidFill>
                    <a:prstClr val="black"/>
                  </a:solidFill>
                  <a:latin typeface="メイリオ" panose="020B0604030504040204" pitchFamily="50" charset="-128"/>
                  <a:ea typeface="メイリオ" panose="020B0604030504040204" pitchFamily="50" charset="-128"/>
                </a:rPr>
                <a:t>円としました。</a:t>
              </a:r>
            </a:p>
          </p:txBody>
        </p:sp>
      </p:grpSp>
      <p:sp>
        <p:nvSpPr>
          <p:cNvPr id="50" name="正方形/長方形 49"/>
          <p:cNvSpPr/>
          <p:nvPr/>
        </p:nvSpPr>
        <p:spPr>
          <a:xfrm>
            <a:off x="4949662" y="1175803"/>
            <a:ext cx="1360629" cy="338554"/>
          </a:xfrm>
          <a:prstGeom prst="rect">
            <a:avLst/>
          </a:prstGeom>
        </p:spPr>
        <p:txBody>
          <a:bodyPr wrap="none">
            <a:spAutoFit/>
          </a:bodyPr>
          <a:lstStyle/>
          <a:p>
            <a:pPr marL="351869" indent="-278606" defTabSz="914400">
              <a:spcAft>
                <a:spcPts val="488"/>
              </a:spcAft>
              <a:buClr>
                <a:srgbClr val="4472C4"/>
              </a:buClr>
              <a:buFont typeface="Wingdings" panose="05000000000000000000" pitchFamily="2" charset="2"/>
              <a:buChar char="n"/>
            </a:pPr>
            <a:r>
              <a:rPr lang="ja-JP" altLang="en-US" sz="16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経営方針</a:t>
            </a:r>
          </a:p>
        </p:txBody>
      </p:sp>
      <p:sp>
        <p:nvSpPr>
          <p:cNvPr id="52" name="正方形/長方形 51"/>
          <p:cNvSpPr/>
          <p:nvPr/>
        </p:nvSpPr>
        <p:spPr>
          <a:xfrm>
            <a:off x="5008846" y="3784000"/>
            <a:ext cx="1770998" cy="338554"/>
          </a:xfrm>
          <a:prstGeom prst="rect">
            <a:avLst/>
          </a:prstGeom>
        </p:spPr>
        <p:txBody>
          <a:bodyPr wrap="none">
            <a:spAutoFit/>
          </a:bodyPr>
          <a:lstStyle/>
          <a:p>
            <a:pPr marL="351869" indent="-278606" defTabSz="914400">
              <a:spcAft>
                <a:spcPts val="488"/>
              </a:spcAft>
              <a:buClr>
                <a:srgbClr val="4472C4"/>
              </a:buClr>
              <a:buFont typeface="Wingdings" panose="05000000000000000000" pitchFamily="2" charset="2"/>
              <a:buChar char="n"/>
            </a:pPr>
            <a:r>
              <a:rPr lang="ja-JP" altLang="en-US" sz="16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本事業の特徴</a:t>
            </a:r>
            <a:endParaRPr lang="ja-JP" altLang="en-US" sz="1600" dirty="0">
              <a:solidFill>
                <a:prstClr val="black">
                  <a:lumMod val="85000"/>
                  <a:lumOff val="15000"/>
                </a:prstClr>
              </a:solidFill>
              <a:latin typeface="ＭＳ Ｐゴシック" panose="020B0600070205080204" pitchFamily="50" charset="-128"/>
              <a:cs typeface="ＭＳ Ｐゴシック" panose="020B0600070205080204" pitchFamily="50" charset="-128"/>
            </a:endParaRPr>
          </a:p>
        </p:txBody>
      </p:sp>
      <p:sp>
        <p:nvSpPr>
          <p:cNvPr id="28" name="正方形/長方形 27"/>
          <p:cNvSpPr/>
          <p:nvPr/>
        </p:nvSpPr>
        <p:spPr>
          <a:xfrm>
            <a:off x="6940156" y="3710118"/>
            <a:ext cx="2961425" cy="309220"/>
          </a:xfrm>
          <a:prstGeom prst="rect">
            <a:avLst/>
          </a:prstGeom>
          <a:noFill/>
          <a:ln>
            <a:noFill/>
          </a:ln>
          <a:effectLst/>
        </p:spPr>
        <p:txBody>
          <a:bodyPr wrap="square" lIns="0" tIns="87750" rIns="0">
            <a:noAutofit/>
          </a:bodyPr>
          <a:lstStyle/>
          <a:p>
            <a:pPr marL="179388" marR="90805" indent="-179388" defTabSz="914400">
              <a:lnSpc>
                <a:spcPts val="2031"/>
              </a:lnSpc>
            </a:pPr>
            <a:r>
              <a:rPr lang="ja-JP" altLang="en-US" sz="1300" spc="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過疎地</a:t>
            </a:r>
            <a:r>
              <a:rPr lang="ja-JP" altLang="en-US" sz="1200" spc="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域下水道の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先導的</a:t>
            </a:r>
            <a:r>
              <a:rPr lang="ja-JP" altLang="en-US" sz="1200" dirty="0">
                <a:solidFill>
                  <a:prstClr val="black">
                    <a:lumMod val="85000"/>
                    <a:lumOff val="15000"/>
                  </a:prstClr>
                </a:solidFill>
                <a:latin typeface="メイリオ" panose="020B0604030504040204" pitchFamily="50" charset="-128"/>
                <a:ea typeface="メイリオ" panose="020B0604030504040204" pitchFamily="50" charset="-128"/>
                <a:cs typeface="メイリオ" panose="020B0604030504040204" pitchFamily="50" charset="-128"/>
              </a:rPr>
              <a:t>モデル</a:t>
            </a:r>
          </a:p>
        </p:txBody>
      </p:sp>
    </p:spTree>
    <p:extLst>
      <p:ext uri="{BB962C8B-B14F-4D97-AF65-F5344CB8AC3E}">
        <p14:creationId xmlns:p14="http://schemas.microsoft.com/office/powerpoint/2010/main" val="3416543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正方形/長方形 68"/>
          <p:cNvSpPr/>
          <p:nvPr/>
        </p:nvSpPr>
        <p:spPr>
          <a:xfrm>
            <a:off x="8097375" y="5712183"/>
            <a:ext cx="2475077" cy="673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68" name="角丸四角形 67"/>
          <p:cNvSpPr/>
          <p:nvPr/>
        </p:nvSpPr>
        <p:spPr>
          <a:xfrm>
            <a:off x="8342848" y="4302908"/>
            <a:ext cx="2129981" cy="2782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54" name="正方形/長方形 53"/>
          <p:cNvSpPr/>
          <p:nvPr/>
        </p:nvSpPr>
        <p:spPr>
          <a:xfrm>
            <a:off x="8097375" y="4278844"/>
            <a:ext cx="2620929" cy="2169825"/>
          </a:xfrm>
          <a:prstGeom prst="rect">
            <a:avLst/>
          </a:prstGeom>
          <a:ln>
            <a:noFill/>
          </a:ln>
        </p:spPr>
        <p:txBody>
          <a:bodyPr wrap="square">
            <a:spAutoFit/>
          </a:bodyPr>
          <a:lstStyle/>
          <a:p>
            <a:pPr marL="179388" indent="-179388" algn="ctr" defTabSz="914400">
              <a:lnSpc>
                <a:spcPts val="1800"/>
              </a:lnSpc>
            </a:pP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err="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IoT</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spc="-1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ロボティクス</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活用</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9388" indent="-179388" defTabSz="914400">
              <a:lnSpc>
                <a:spcPts val="1800"/>
              </a:lnSpc>
            </a:pPr>
            <a:r>
              <a:rPr lang="ja-JP" altLang="en-US" sz="1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◉品質向上や</a:t>
            </a:r>
            <a:r>
              <a:rPr lang="ja-JP" altLang="en-US" sz="1100" spc="-3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コスト</a:t>
            </a:r>
            <a:r>
              <a:rPr lang="ja-JP" altLang="en-US" sz="1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削減</a:t>
            </a:r>
            <a:r>
              <a:rPr lang="ja-JP" altLang="en-US" sz="1100" spc="-155"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付加価値創造等に新技術の活用</a:t>
            </a:r>
            <a:endParaRPr lang="ja-JP" altLang="en-US" sz="11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a:p>
            <a:pPr marL="179388" indent="-179388" defTabSz="914400">
              <a:lnSpc>
                <a:spcPts val="1800"/>
              </a:lnSpc>
            </a:pPr>
            <a:r>
              <a:rPr lang="ja-JP" altLang="en-US" sz="1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◉情報共有・公開性の確保</a:t>
            </a:r>
            <a:endParaRPr lang="ja-JP" altLang="en-US" sz="11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12" name="正方形/長方形 11"/>
          <p:cNvSpPr/>
          <p:nvPr/>
        </p:nvSpPr>
        <p:spPr>
          <a:xfrm>
            <a:off x="1143000" y="-4762"/>
            <a:ext cx="9906000" cy="10714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ja-JP" altLang="en-US" sz="2925" dirty="0">
                <a:solidFill>
                  <a:prstClr val="black">
                    <a:lumMod val="85000"/>
                    <a:lumOff val="15000"/>
                  </a:prstClr>
                </a:solidFill>
                <a:latin typeface="小塚ゴシック Pro R" panose="020B0400000000000000" pitchFamily="34" charset="-128"/>
                <a:ea typeface="小塚ゴシック Pro R" panose="020B0400000000000000" pitchFamily="34" charset="-128"/>
              </a:rPr>
              <a:t>　　　　　　　</a:t>
            </a:r>
            <a:endParaRPr lang="ja-JP" altLang="ja-JP" sz="1463" dirty="0">
              <a:solidFill>
                <a:srgbClr val="5B9BD5">
                  <a:lumMod val="75000"/>
                </a:srgbClr>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pic>
        <p:nvPicPr>
          <p:cNvPr id="11" name="図 10"/>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22346"/>
          <a:stretch/>
        </p:blipFill>
        <p:spPr>
          <a:xfrm>
            <a:off x="1143000" y="-4762"/>
            <a:ext cx="1243464" cy="1067521"/>
          </a:xfrm>
          <a:prstGeom prst="rect">
            <a:avLst/>
          </a:prstGeom>
        </p:spPr>
      </p:pic>
      <p:cxnSp>
        <p:nvCxnSpPr>
          <p:cNvPr id="14" name="直線コネクタ 13"/>
          <p:cNvCxnSpPr/>
          <p:nvPr/>
        </p:nvCxnSpPr>
        <p:spPr>
          <a:xfrm>
            <a:off x="2953942" y="763779"/>
            <a:ext cx="809505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8293895" y="756003"/>
            <a:ext cx="2682875" cy="317459"/>
          </a:xfrm>
          <a:prstGeom prst="rect">
            <a:avLst/>
          </a:prstGeom>
          <a:noFill/>
        </p:spPr>
        <p:txBody>
          <a:bodyPr wrap="square" rtlCol="0">
            <a:spAutoFit/>
          </a:bodyPr>
          <a:lstStyle/>
          <a:p>
            <a:pPr algn="r" defTabSz="914400"/>
            <a:r>
              <a:rPr lang="en-US" altLang="ja-JP" sz="1463" dirty="0">
                <a:solidFill>
                  <a:srgbClr val="5B9BD5">
                    <a:lumMod val="75000"/>
                  </a:srgbClr>
                </a:solidFill>
                <a:effectLst>
                  <a:reflection blurRad="6350" stA="55000" endA="300" endPos="45500" dir="5400000" sy="-100000" algn="bl"/>
                </a:effectLst>
                <a:latin typeface="メイリオ" panose="020B0604030504040204" pitchFamily="50" charset="-128"/>
                <a:cs typeface="Segoe UI" panose="020B0502040204020203" pitchFamily="34" charset="0"/>
              </a:rPr>
              <a:t>Management </a:t>
            </a:r>
            <a:r>
              <a:rPr lang="en-US" altLang="ja-JP" sz="1463" dirty="0">
                <a:solidFill>
                  <a:srgbClr val="2E75B6"/>
                </a:solidFill>
                <a:effectLst>
                  <a:reflection blurRad="6350" stA="55000" endA="300" endPos="45500" dir="5400000" sy="-100000" algn="bl"/>
                </a:effectLst>
                <a:latin typeface="メイリオ" panose="020B0604030504040204" pitchFamily="50" charset="-128"/>
                <a:cs typeface="Segoe UI" panose="020B0502040204020203" pitchFamily="34" charset="0"/>
              </a:rPr>
              <a:t>Revolution</a:t>
            </a:r>
            <a:endParaRPr lang="ja-JP" altLang="ja-JP" sz="1463" dirty="0">
              <a:solidFill>
                <a:srgbClr val="2E75B6"/>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sp>
        <p:nvSpPr>
          <p:cNvPr id="41" name="正方形/長方形 40"/>
          <p:cNvSpPr/>
          <p:nvPr/>
        </p:nvSpPr>
        <p:spPr>
          <a:xfrm>
            <a:off x="2979738" y="139701"/>
            <a:ext cx="5314157" cy="629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ja-JP" altLang="en-US" sz="2925" dirty="0">
                <a:solidFill>
                  <a:prstClr val="black">
                    <a:lumMod val="85000"/>
                    <a:lumOff val="15000"/>
                  </a:prstClr>
                </a:solidFill>
                <a:latin typeface="メイリオ" panose="020B0604030504040204" pitchFamily="50" charset="-128"/>
                <a:ea typeface="メイリオ" panose="020B0604030504040204" pitchFamily="50" charset="-128"/>
              </a:rPr>
              <a:t>経営方針を実現する主な方策</a:t>
            </a:r>
            <a:endParaRPr lang="ja-JP" altLang="ja-JP" sz="1463" dirty="0">
              <a:solidFill>
                <a:srgbClr val="5B9BD5">
                  <a:lumMod val="75000"/>
                </a:srgbClr>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sp>
        <p:nvSpPr>
          <p:cNvPr id="51" name="正方形/長方形 50"/>
          <p:cNvSpPr/>
          <p:nvPr/>
        </p:nvSpPr>
        <p:spPr>
          <a:xfrm>
            <a:off x="1142092" y="1161318"/>
            <a:ext cx="3901396" cy="476093"/>
          </a:xfrm>
          <a:prstGeom prst="rect">
            <a:avLst/>
          </a:prstGeom>
          <a:noFill/>
          <a:ln>
            <a:noFill/>
          </a:ln>
          <a:effectLst/>
        </p:spPr>
        <p:txBody>
          <a:bodyPr wrap="square" tIns="87750">
            <a:noAutofit/>
          </a:bodyPr>
          <a:lstStyle/>
          <a:p>
            <a:pPr marL="351869" indent="-278606" defTabSz="914400">
              <a:spcAft>
                <a:spcPts val="488"/>
              </a:spcAft>
              <a:buClr>
                <a:srgbClr val="4472C4"/>
              </a:buClr>
              <a:buFont typeface="Wingdings" panose="05000000000000000000" pitchFamily="2" charset="2"/>
              <a:buChar char="n"/>
            </a:pPr>
            <a:r>
              <a:rPr lang="ja-JP" altLang="en-US" sz="16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コンソーシアム構成</a:t>
            </a:r>
          </a:p>
        </p:txBody>
      </p:sp>
      <p:sp>
        <p:nvSpPr>
          <p:cNvPr id="52" name="Rectangle 6"/>
          <p:cNvSpPr>
            <a:spLocks noChangeArrowheads="1"/>
          </p:cNvSpPr>
          <p:nvPr/>
        </p:nvSpPr>
        <p:spPr bwMode="auto">
          <a:xfrm flipH="1">
            <a:off x="1458354" y="1532321"/>
            <a:ext cx="9135932" cy="1502976"/>
          </a:xfrm>
          <a:prstGeom prst="rect">
            <a:avLst/>
          </a:prstGeom>
          <a:solidFill>
            <a:schemeClr val="accent1">
              <a:lumMod val="20000"/>
              <a:lumOff val="80000"/>
            </a:schemeClr>
          </a:solidFill>
          <a:ln>
            <a:noFill/>
          </a:ln>
          <a:effectLst/>
        </p:spPr>
        <p:txBody>
          <a:bodyPr vert="horz" wrap="square" lIns="91440" tIns="45720" rIns="91440" bIns="45720" numCol="1" anchor="t"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defTabSz="914400">
              <a:lnSpc>
                <a:spcPts val="2200"/>
              </a:lnSpc>
              <a:spcAft>
                <a:spcPts val="0"/>
              </a:spcAft>
            </a:pPr>
            <a:r>
              <a:rPr lang="ja-JP" altLang="en-US" sz="1200" dirty="0">
                <a:solidFill>
                  <a:prstClr val="black"/>
                </a:solidFill>
                <a:latin typeface="メイリオ" panose="020B0604030504040204" pitchFamily="50" charset="-128"/>
                <a:ea typeface="メイリオ" panose="020B0604030504040204" pitchFamily="50" charset="-128"/>
              </a:rPr>
              <a:t>　</a:t>
            </a:r>
            <a:r>
              <a:rPr lang="ja-JP" altLang="ja-JP" sz="1200" dirty="0">
                <a:solidFill>
                  <a:prstClr val="black"/>
                </a:solidFill>
                <a:latin typeface="メイリオ" panose="020B0604030504040204" pitchFamily="50" charset="-128"/>
                <a:ea typeface="メイリオ" panose="020B0604030504040204" pitchFamily="50" charset="-128"/>
              </a:rPr>
              <a:t>公共事業の品質</a:t>
            </a:r>
            <a:r>
              <a:rPr lang="ja-JP" altLang="en-US" sz="1200" dirty="0">
                <a:solidFill>
                  <a:prstClr val="black"/>
                </a:solidFill>
                <a:latin typeface="メイリオ" panose="020B0604030504040204" pitchFamily="50" charset="-128"/>
                <a:ea typeface="メイリオ" panose="020B0604030504040204" pitchFamily="50" charset="-128"/>
              </a:rPr>
              <a:t>や</a:t>
            </a:r>
            <a:r>
              <a:rPr lang="ja-JP" altLang="ja-JP" sz="1200" dirty="0">
                <a:solidFill>
                  <a:prstClr val="black"/>
                </a:solidFill>
                <a:latin typeface="メイリオ" panose="020B0604030504040204" pitchFamily="50" charset="-128"/>
                <a:ea typeface="メイリオ" panose="020B0604030504040204" pitchFamily="50" charset="-128"/>
              </a:rPr>
              <a:t>市民サービス</a:t>
            </a:r>
            <a:r>
              <a:rPr lang="ja-JP" altLang="en-US" sz="1200" dirty="0">
                <a:solidFill>
                  <a:prstClr val="black"/>
                </a:solidFill>
                <a:latin typeface="メイリオ" panose="020B0604030504040204" pitchFamily="50" charset="-128"/>
                <a:ea typeface="メイリオ" panose="020B0604030504040204" pitchFamily="50" charset="-128"/>
              </a:rPr>
              <a:t>の</a:t>
            </a:r>
            <a:r>
              <a:rPr lang="ja-JP" altLang="ja-JP" sz="1200" dirty="0">
                <a:solidFill>
                  <a:prstClr val="black"/>
                </a:solidFill>
                <a:latin typeface="メイリオ" panose="020B0604030504040204" pitchFamily="50" charset="-128"/>
                <a:ea typeface="メイリオ" panose="020B0604030504040204" pitchFamily="50" charset="-128"/>
              </a:rPr>
              <a:t>向上</a:t>
            </a:r>
            <a:r>
              <a:rPr lang="ja-JP" altLang="en-US" sz="1200" dirty="0">
                <a:solidFill>
                  <a:prstClr val="black"/>
                </a:solidFill>
                <a:latin typeface="メイリオ" panose="020B0604030504040204" pitchFamily="50" charset="-128"/>
                <a:ea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rPr>
              <a:t>経営目標達成</a:t>
            </a:r>
            <a:r>
              <a:rPr lang="ja-JP" altLang="en-US" sz="1200" dirty="0">
                <a:solidFill>
                  <a:prstClr val="black"/>
                </a:solidFill>
                <a:latin typeface="メイリオ" panose="020B0604030504040204" pitchFamily="50" charset="-128"/>
                <a:ea typeface="メイリオ" panose="020B0604030504040204" pitchFamily="50" charset="-128"/>
              </a:rPr>
              <a:t>等のため、</a:t>
            </a:r>
            <a:r>
              <a:rPr lang="ja-JP" altLang="ja-JP" sz="1200" dirty="0">
                <a:solidFill>
                  <a:prstClr val="black"/>
                </a:solidFill>
                <a:latin typeface="メイリオ" panose="020B0604030504040204" pitchFamily="50" charset="-128"/>
                <a:ea typeface="メイリオ" panose="020B0604030504040204" pitchFamily="50" charset="-128"/>
              </a:rPr>
              <a:t>調整・事業企画を</a:t>
            </a:r>
            <a:r>
              <a:rPr lang="ja-JP" altLang="en-US" sz="1200" dirty="0">
                <a:solidFill>
                  <a:prstClr val="black"/>
                </a:solidFill>
                <a:latin typeface="メイリオ" panose="020B0604030504040204" pitchFamily="50" charset="-128"/>
                <a:ea typeface="メイリオ" panose="020B0604030504040204" pitchFamily="50" charset="-128"/>
              </a:rPr>
              <a:t>自ら行い、須崎市と一体となってインフラ経営の一端を担う覚悟で取り組みます。このため、</a:t>
            </a:r>
            <a:r>
              <a:rPr lang="ja-JP" altLang="ja-JP" sz="1200" dirty="0">
                <a:solidFill>
                  <a:prstClr val="black"/>
                </a:solidFill>
                <a:latin typeface="メイリオ" panose="020B0604030504040204" pitchFamily="50" charset="-128"/>
                <a:ea typeface="メイリオ" panose="020B0604030504040204" pitchFamily="50" charset="-128"/>
              </a:rPr>
              <a:t>義務的事業に含まれる計画系業務</a:t>
            </a:r>
            <a:r>
              <a:rPr lang="ja-JP" altLang="en-US" sz="1200" dirty="0">
                <a:solidFill>
                  <a:prstClr val="black"/>
                </a:solidFill>
                <a:latin typeface="メイリオ" panose="020B0604030504040204" pitchFamily="50" charset="-128"/>
                <a:ea typeface="メイリオ" panose="020B0604030504040204" pitchFamily="50" charset="-128"/>
              </a:rPr>
              <a:t>やモニタリング業務の実績を多く有する株式会社ＮＪＳが代表企業を務め、各施設の</a:t>
            </a:r>
            <a:r>
              <a:rPr lang="en-US" altLang="ja-JP" sz="1200" dirty="0">
                <a:solidFill>
                  <a:prstClr val="black"/>
                </a:solidFill>
                <a:latin typeface="メイリオ" panose="020B0604030504040204" pitchFamily="50" charset="-128"/>
                <a:ea typeface="メイリオ" panose="020B0604030504040204" pitchFamily="50" charset="-128"/>
              </a:rPr>
              <a:t>O&amp;M</a:t>
            </a:r>
            <a:r>
              <a:rPr lang="ja-JP" altLang="en-US" sz="1200" dirty="0">
                <a:solidFill>
                  <a:prstClr val="black"/>
                </a:solidFill>
                <a:latin typeface="メイリオ" panose="020B0604030504040204" pitchFamily="50" charset="-128"/>
                <a:ea typeface="メイリオ" panose="020B0604030504040204" pitchFamily="50" charset="-128"/>
              </a:rPr>
              <a:t>業務に精通する</a:t>
            </a:r>
            <a:r>
              <a:rPr lang="ja-JP"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株式会社四国ポンプセンター</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および</a:t>
            </a:r>
            <a:r>
              <a:rPr lang="ja-JP"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日立造船中国工事株式会社</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が構成企業となりインフラ管理を担います。</a:t>
            </a:r>
            <a:r>
              <a:rPr lang="ja-JP" altLang="en-US" sz="1200" dirty="0">
                <a:solidFill>
                  <a:prstClr val="black"/>
                </a:solidFill>
                <a:latin typeface="メイリオ" panose="020B0604030504040204" pitchFamily="50" charset="-128"/>
                <a:ea typeface="メイリオ" panose="020B0604030504040204" pitchFamily="50" charset="-128"/>
              </a:rPr>
              <a:t>さらに</a:t>
            </a:r>
            <a:r>
              <a:rPr lang="ja-JP"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株式会社民間資金等活用事業推進機構</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株式会社四国銀行</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を構成企業に加え、</a:t>
            </a:r>
            <a:r>
              <a:rPr lang="ja-JP" altLang="en-US" sz="1200" dirty="0">
                <a:solidFill>
                  <a:prstClr val="black"/>
                </a:solidFill>
                <a:latin typeface="メイリオ" panose="020B0604030504040204" pitchFamily="50" charset="-128"/>
                <a:ea typeface="メイリオ" panose="020B0604030504040204" pitchFamily="50" charset="-128"/>
              </a:rPr>
              <a:t>経営のガバナンスと地域貢献事業の推進力の強化を図ります。</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40" name="正方形/長方形 39"/>
          <p:cNvSpPr/>
          <p:nvPr/>
        </p:nvSpPr>
        <p:spPr>
          <a:xfrm>
            <a:off x="1634908" y="3657569"/>
            <a:ext cx="7647558" cy="422606"/>
          </a:xfrm>
          <a:prstGeom prst="rect">
            <a:avLst/>
          </a:prstGeom>
          <a:no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1463" dirty="0">
              <a:solidFill>
                <a:prstClr val="white"/>
              </a:solidFill>
            </a:endParaRPr>
          </a:p>
        </p:txBody>
      </p:sp>
      <p:pic>
        <p:nvPicPr>
          <p:cNvPr id="42" name="table"/>
          <p:cNvPicPr/>
          <p:nvPr/>
        </p:nvPicPr>
        <p:blipFill>
          <a:blip r:embed="rId3"/>
          <a:stretch>
            <a:fillRect/>
          </a:stretch>
        </p:blipFill>
        <p:spPr>
          <a:xfrm>
            <a:off x="1556650" y="4592470"/>
            <a:ext cx="2998869" cy="1925075"/>
          </a:xfrm>
          <a:prstGeom prst="rect">
            <a:avLst/>
          </a:prstGeom>
        </p:spPr>
      </p:pic>
      <p:sp>
        <p:nvSpPr>
          <p:cNvPr id="44" name="下矢印 43"/>
          <p:cNvSpPr/>
          <p:nvPr/>
        </p:nvSpPr>
        <p:spPr>
          <a:xfrm rot="16200000">
            <a:off x="4350953" y="5459626"/>
            <a:ext cx="799703" cy="272017"/>
          </a:xfrm>
          <a:prstGeom prst="downArrow">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ja-JP" altLang="en-US" sz="1463" dirty="0">
              <a:solidFill>
                <a:prstClr val="white"/>
              </a:solidFill>
            </a:endParaRPr>
          </a:p>
        </p:txBody>
      </p:sp>
      <p:sp>
        <p:nvSpPr>
          <p:cNvPr id="63" name="正方形/長方形 62"/>
          <p:cNvSpPr/>
          <p:nvPr/>
        </p:nvSpPr>
        <p:spPr>
          <a:xfrm>
            <a:off x="1157161" y="3256052"/>
            <a:ext cx="5777039" cy="476093"/>
          </a:xfrm>
          <a:prstGeom prst="rect">
            <a:avLst/>
          </a:prstGeom>
          <a:noFill/>
          <a:ln>
            <a:noFill/>
          </a:ln>
          <a:effectLst/>
        </p:spPr>
        <p:txBody>
          <a:bodyPr wrap="square" tIns="87750">
            <a:noAutofit/>
          </a:bodyPr>
          <a:lstStyle/>
          <a:p>
            <a:pPr marL="351869" indent="-278606" defTabSz="914400">
              <a:spcAft>
                <a:spcPts val="488"/>
              </a:spcAft>
              <a:buClr>
                <a:srgbClr val="4472C4"/>
              </a:buClr>
              <a:buFont typeface="Wingdings" panose="05000000000000000000" pitchFamily="2" charset="2"/>
              <a:buChar char="n"/>
            </a:pPr>
            <a:r>
              <a:rPr lang="ja-JP" altLang="en-US" sz="16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義務的事業の提案概要：バンドリング＋新技術の活用</a:t>
            </a:r>
          </a:p>
        </p:txBody>
      </p:sp>
      <p:sp>
        <p:nvSpPr>
          <p:cNvPr id="64" name="正方形/長方形 63"/>
          <p:cNvSpPr/>
          <p:nvPr/>
        </p:nvSpPr>
        <p:spPr>
          <a:xfrm>
            <a:off x="1556650" y="4209335"/>
            <a:ext cx="2871209" cy="308386"/>
          </a:xfrm>
          <a:prstGeom prst="rect">
            <a:avLst/>
          </a:prstGeom>
          <a:noFill/>
          <a:ln>
            <a:noFill/>
          </a:ln>
          <a:effectLst/>
        </p:spPr>
        <p:txBody>
          <a:bodyPr wrap="square" tIns="87750">
            <a:noAutofit/>
          </a:bodyPr>
          <a:lstStyle/>
          <a:p>
            <a:pPr marL="73263" defTabSz="914400">
              <a:spcAft>
                <a:spcPts val="488"/>
              </a:spcAft>
              <a:buClr>
                <a:srgbClr val="4472C4"/>
              </a:buClr>
            </a:pPr>
            <a:r>
              <a:rPr lang="en-US" altLang="ja-JP" sz="1100"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rPr>
              <a:t>【</a:t>
            </a:r>
            <a:r>
              <a:rPr lang="ja-JP" altLang="en-US" sz="1100"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rPr>
              <a:t>複数</a:t>
            </a:r>
            <a:r>
              <a:rPr lang="ja-JP" altLang="en-US" sz="1100" spc="-122"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rPr>
              <a:t>インフラ</a:t>
            </a:r>
            <a:r>
              <a:rPr lang="ja-JP" altLang="en-US" sz="1100"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rPr>
              <a:t>の管理を行う複合型事業</a:t>
            </a:r>
            <a:r>
              <a:rPr lang="en-US" altLang="ja-JP" sz="1100"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rPr>
              <a:t>】</a:t>
            </a:r>
            <a:endParaRPr lang="ja-JP" altLang="en-US" sz="1100" dirty="0">
              <a:solidFill>
                <a:prstClr val="black"/>
              </a:solidFill>
              <a:latin typeface="ＭＳ Ｐゴシック" panose="020B0600070205080204" pitchFamily="50" charset="-128"/>
              <a:cs typeface="ＭＳ Ｐゴシック" panose="020B0600070205080204" pitchFamily="50" charset="-128"/>
            </a:endParaRPr>
          </a:p>
        </p:txBody>
      </p:sp>
      <p:sp>
        <p:nvSpPr>
          <p:cNvPr id="18" name="正方形/長方形 17"/>
          <p:cNvSpPr/>
          <p:nvPr/>
        </p:nvSpPr>
        <p:spPr>
          <a:xfrm>
            <a:off x="5109713" y="5696231"/>
            <a:ext cx="2330777" cy="9099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6" name="角丸四角形 15"/>
          <p:cNvSpPr/>
          <p:nvPr/>
        </p:nvSpPr>
        <p:spPr>
          <a:xfrm>
            <a:off x="5226101" y="4282046"/>
            <a:ext cx="2129981" cy="2782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grpSp>
        <p:nvGrpSpPr>
          <p:cNvPr id="53" name="グループ化 52"/>
          <p:cNvGrpSpPr/>
          <p:nvPr/>
        </p:nvGrpSpPr>
        <p:grpSpPr>
          <a:xfrm>
            <a:off x="8512089" y="4678183"/>
            <a:ext cx="1791836" cy="1026037"/>
            <a:chOff x="9127128" y="1644453"/>
            <a:chExt cx="2318819" cy="1577988"/>
          </a:xfrm>
        </p:grpSpPr>
        <p:grpSp>
          <p:nvGrpSpPr>
            <p:cNvPr id="55" name="グループ化 54"/>
            <p:cNvGrpSpPr/>
            <p:nvPr/>
          </p:nvGrpSpPr>
          <p:grpSpPr>
            <a:xfrm>
              <a:off x="9127128" y="1644453"/>
              <a:ext cx="1213386" cy="852258"/>
              <a:chOff x="7988515" y="580423"/>
              <a:chExt cx="925840" cy="740637"/>
            </a:xfrm>
          </p:grpSpPr>
          <p:pic>
            <p:nvPicPr>
              <p:cNvPr id="61" name="図 60" descr="T:\西田\資料イラスト素材\5.イメージ画像\CPS-IoT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8515" y="580423"/>
                <a:ext cx="496570" cy="481330"/>
              </a:xfrm>
              <a:prstGeom prst="rect">
                <a:avLst/>
              </a:prstGeom>
              <a:noFill/>
              <a:ln>
                <a:noFill/>
              </a:ln>
            </p:spPr>
          </p:pic>
          <p:pic>
            <p:nvPicPr>
              <p:cNvPr id="62" name="図 61" descr="T:\西田\資料イラスト素材\5.イメージ画像\CPS-IoT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8420" y="839730"/>
                <a:ext cx="495935" cy="481330"/>
              </a:xfrm>
              <a:prstGeom prst="rect">
                <a:avLst/>
              </a:prstGeom>
              <a:noFill/>
              <a:ln>
                <a:noFill/>
              </a:ln>
            </p:spPr>
          </p:pic>
        </p:grpSp>
        <p:pic>
          <p:nvPicPr>
            <p:cNvPr id="58" name="図 57" descr="\\TM-FSV\Develop\Shared\AI\共通\99.一時利用\西田\資料イラスト素材\7.ドローン\ドローン資料イラスト\ドローン.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443286">
              <a:off x="9187833" y="2725242"/>
              <a:ext cx="1111735" cy="417679"/>
            </a:xfrm>
            <a:prstGeom prst="rect">
              <a:avLst/>
            </a:prstGeom>
            <a:noFill/>
            <a:ln>
              <a:noFill/>
            </a:ln>
          </p:spPr>
        </p:pic>
        <p:pic>
          <p:nvPicPr>
            <p:cNvPr id="59" name="図 58" descr="C:\Users\1620013\Desktop\須崎市\センサー.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7805" y="1662286"/>
              <a:ext cx="868142" cy="741199"/>
            </a:xfrm>
            <a:prstGeom prst="rect">
              <a:avLst/>
            </a:prstGeom>
            <a:noFill/>
            <a:ln>
              <a:noFill/>
            </a:ln>
          </p:spPr>
        </p:pic>
        <p:pic>
          <p:nvPicPr>
            <p:cNvPr id="60" name="図 59" descr="C:\Users\1620013\Desktop\須崎市\RPA.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10314" y="2536771"/>
              <a:ext cx="803123" cy="685670"/>
            </a:xfrm>
            <a:prstGeom prst="rect">
              <a:avLst/>
            </a:prstGeom>
            <a:noFill/>
            <a:ln>
              <a:noFill/>
            </a:ln>
          </p:spPr>
        </p:pic>
      </p:grpSp>
      <p:grpSp>
        <p:nvGrpSpPr>
          <p:cNvPr id="3" name="グループ化 2"/>
          <p:cNvGrpSpPr/>
          <p:nvPr/>
        </p:nvGrpSpPr>
        <p:grpSpPr>
          <a:xfrm>
            <a:off x="5043489" y="4248971"/>
            <a:ext cx="2459737" cy="2334361"/>
            <a:chOff x="4634072" y="4381643"/>
            <a:chExt cx="2459737" cy="2334361"/>
          </a:xfrm>
        </p:grpSpPr>
        <p:sp>
          <p:nvSpPr>
            <p:cNvPr id="47" name="正方形/長方形 46"/>
            <p:cNvSpPr/>
            <p:nvPr/>
          </p:nvSpPr>
          <p:spPr>
            <a:xfrm>
              <a:off x="4634072" y="4381643"/>
              <a:ext cx="2459737" cy="2334361"/>
            </a:xfrm>
            <a:prstGeom prst="rect">
              <a:avLst/>
            </a:prstGeom>
            <a:ln>
              <a:noFill/>
            </a:ln>
          </p:spPr>
          <p:txBody>
            <a:bodyPr wrap="square">
              <a:noAutofit/>
            </a:bodyPr>
            <a:lstStyle/>
            <a:p>
              <a:pPr marL="179388" indent="-179388" algn="ctr" defTabSz="914400">
                <a:lnSpc>
                  <a:spcPts val="1800"/>
                </a:lnSpc>
              </a:pPr>
              <a:r>
                <a:rPr lang="en-US" altLang="ja-JP" sz="1200" dirty="0">
                  <a:solidFill>
                    <a:srgbClr val="000000"/>
                  </a:solidFill>
                  <a:latin typeface="Century" panose="02040604050505020304" pitchFamily="18" charset="0"/>
                  <a:ea typeface="メイリオ" panose="020B0604030504040204" pitchFamily="50" charset="-128"/>
                  <a:cs typeface="ＭＳ Ｐゴシック" panose="020B0600070205080204" pitchFamily="50" charset="-128"/>
                </a:rPr>
                <a:t>【</a:t>
              </a:r>
              <a:r>
                <a:rPr lang="ja-JP" altLang="en-US" sz="1200" dirty="0">
                  <a:solidFill>
                    <a:srgbClr val="000000"/>
                  </a:solidFill>
                  <a:latin typeface="Century" panose="02040604050505020304" pitchFamily="18" charset="0"/>
                  <a:ea typeface="メイリオ" panose="020B0604030504040204" pitchFamily="50" charset="-128"/>
                  <a:cs typeface="ＭＳ Ｐゴシック" panose="020B0600070205080204" pitchFamily="50" charset="-128"/>
                </a:rPr>
                <a:t>Ｏ＆Ｍ業務のバンドリング</a:t>
              </a:r>
              <a:r>
                <a:rPr lang="en-US" altLang="ja-JP" sz="1200" dirty="0">
                  <a:solidFill>
                    <a:srgbClr val="000000"/>
                  </a:solidFill>
                  <a:latin typeface="Century" panose="02040604050505020304" pitchFamily="18" charset="0"/>
                  <a:ea typeface="メイリオ" panose="020B0604030504040204" pitchFamily="50" charset="-128"/>
                  <a:cs typeface="ＭＳ Ｐゴシック" panose="020B0600070205080204" pitchFamily="50" charset="-128"/>
                </a:rPr>
                <a:t>】</a:t>
              </a:r>
            </a:p>
            <a:p>
              <a:pPr marL="179388" indent="-179388" defTabSz="914400">
                <a:lnSpc>
                  <a:spcPts val="1800"/>
                </a:lnSpc>
              </a:pPr>
              <a:endParaRPr lang="en-US" altLang="ja-JP" sz="1400" dirty="0">
                <a:solidFill>
                  <a:srgbClr val="000000"/>
                </a:solidFill>
                <a:latin typeface="Century" panose="02040604050505020304" pitchFamily="18" charset="0"/>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Century" panose="02040604050505020304" pitchFamily="18" charset="0"/>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Century" panose="02040604050505020304" pitchFamily="18" charset="0"/>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Century" panose="02040604050505020304" pitchFamily="18" charset="0"/>
                <a:ea typeface="メイリオ" panose="020B0604030504040204" pitchFamily="50" charset="-128"/>
                <a:cs typeface="Times New Roman" panose="02020603050405020304" pitchFamily="18" charset="0"/>
              </a:endParaRPr>
            </a:p>
            <a:p>
              <a:pPr marL="179388" indent="-179388" defTabSz="914400">
                <a:lnSpc>
                  <a:spcPts val="1800"/>
                </a:lnSpc>
              </a:pPr>
              <a:endParaRPr lang="en-US" altLang="ja-JP" sz="1400" dirty="0">
                <a:solidFill>
                  <a:srgbClr val="000000"/>
                </a:solidFill>
                <a:latin typeface="Century" panose="02040604050505020304" pitchFamily="18" charset="0"/>
                <a:ea typeface="メイリオ" panose="020B0604030504040204" pitchFamily="50" charset="-128"/>
                <a:cs typeface="Times New Roman" panose="02020603050405020304" pitchFamily="18" charset="0"/>
              </a:endParaRPr>
            </a:p>
            <a:p>
              <a:pPr marL="179388" indent="-179388" defTabSz="914400">
                <a:lnSpc>
                  <a:spcPts val="1800"/>
                </a:lnSpc>
              </a:pPr>
              <a:r>
                <a:rPr lang="ja-JP" altLang="en-US" sz="1100"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rPr>
                <a:t>◉Ｏ＆Ｍ業務の効率化</a:t>
              </a:r>
              <a:endParaRPr lang="ja-JP" altLang="en-US" sz="1100" dirty="0">
                <a:solidFill>
                  <a:prstClr val="black"/>
                </a:solidFill>
                <a:latin typeface="ＭＳ Ｐゴシック" panose="020B0600070205080204" pitchFamily="50" charset="-128"/>
                <a:cs typeface="ＭＳ Ｐゴシック" panose="020B0600070205080204" pitchFamily="50" charset="-128"/>
              </a:endParaRPr>
            </a:p>
            <a:p>
              <a:pPr marL="179388" indent="-179388" defTabSz="914400">
                <a:lnSpc>
                  <a:spcPts val="1800"/>
                </a:lnSpc>
              </a:pPr>
              <a:r>
                <a:rPr lang="ja-JP" altLang="en-US" sz="1100"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rPr>
                <a:t>◉多様なインフラ管理を長期的に担う地域企業・人材の育成</a:t>
              </a:r>
              <a:endParaRPr lang="en-US" altLang="ja-JP" sz="1100"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endParaRPr>
            </a:p>
            <a:p>
              <a:pPr marL="179388" indent="-179388" defTabSz="914400">
                <a:lnSpc>
                  <a:spcPts val="1800"/>
                </a:lnSpc>
              </a:pPr>
              <a:r>
                <a:rPr lang="ja-JP" altLang="en-US" sz="1100" dirty="0">
                  <a:solidFill>
                    <a:srgbClr val="000000"/>
                  </a:solidFill>
                  <a:latin typeface="ＭＳ Ｐゴシック" panose="020B0600070205080204" pitchFamily="50" charset="-128"/>
                  <a:ea typeface="メイリオ" panose="020B0604030504040204" pitchFamily="50" charset="-128"/>
                  <a:cs typeface="Times New Roman" panose="02020603050405020304" pitchFamily="18" charset="0"/>
                </a:rPr>
                <a:t>◉リスク対応力向上</a:t>
              </a:r>
              <a:endParaRPr lang="ja-JP" altLang="en-US" sz="1100" dirty="0">
                <a:solidFill>
                  <a:prstClr val="black"/>
                </a:solidFill>
                <a:latin typeface="ＭＳ Ｐゴシック" panose="020B0600070205080204" pitchFamily="50" charset="-128"/>
                <a:cs typeface="ＭＳ Ｐゴシック" panose="020B0600070205080204" pitchFamily="50" charset="-128"/>
              </a:endParaRPr>
            </a:p>
          </p:txBody>
        </p:sp>
        <p:pic>
          <p:nvPicPr>
            <p:cNvPr id="48" name="図 47"/>
            <p:cNvPicPr/>
            <p:nvPr/>
          </p:nvPicPr>
          <p:blipFill>
            <a:blip r:embed="rId9">
              <a:extLst>
                <a:ext uri="{28A0092B-C50C-407E-A947-70E740481C1C}">
                  <a14:useLocalDpi xmlns:a14="http://schemas.microsoft.com/office/drawing/2010/main" val="0"/>
                </a:ext>
              </a:extLst>
            </a:blip>
            <a:stretch>
              <a:fillRect/>
            </a:stretch>
          </p:blipFill>
          <p:spPr bwMode="auto">
            <a:xfrm>
              <a:off x="4801394" y="4659909"/>
              <a:ext cx="1949502" cy="1136992"/>
            </a:xfrm>
            <a:prstGeom prst="rect">
              <a:avLst/>
            </a:prstGeom>
            <a:noFill/>
            <a:ln>
              <a:noFill/>
            </a:ln>
          </p:spPr>
        </p:pic>
      </p:grpSp>
      <p:sp>
        <p:nvSpPr>
          <p:cNvPr id="8" name="正方形/長方形 7"/>
          <p:cNvSpPr/>
          <p:nvPr/>
        </p:nvSpPr>
        <p:spPr>
          <a:xfrm>
            <a:off x="4990255" y="4209336"/>
            <a:ext cx="5728389" cy="243564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35" name="加算記号 34"/>
          <p:cNvSpPr/>
          <p:nvPr/>
        </p:nvSpPr>
        <p:spPr>
          <a:xfrm>
            <a:off x="7502887" y="5195782"/>
            <a:ext cx="542766" cy="503555"/>
          </a:xfrm>
          <a:prstGeom prst="mathPlu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ja-JP" altLang="en-US" sz="1463" dirty="0">
              <a:solidFill>
                <a:prstClr val="white"/>
              </a:solidFill>
            </a:endParaRPr>
          </a:p>
        </p:txBody>
      </p:sp>
      <p:sp>
        <p:nvSpPr>
          <p:cNvPr id="39" name="テキスト ボックス 1"/>
          <p:cNvSpPr txBox="1"/>
          <p:nvPr/>
        </p:nvSpPr>
        <p:spPr>
          <a:xfrm>
            <a:off x="1634908" y="3745766"/>
            <a:ext cx="7440634" cy="307777"/>
          </a:xfrm>
          <a:prstGeom prst="rect">
            <a:avLst/>
          </a:prstGeom>
          <a:noFill/>
        </p:spPr>
        <p:txBody>
          <a:bodyPr wrap="square" rtlCol="0">
            <a:spAutoFit/>
          </a:bodyPr>
          <a:lstStyle/>
          <a:p>
            <a:pPr defTabSz="914400"/>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事業の効率化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サービス向上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コストセーブ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地域貢献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事業の透明性確保</a:t>
            </a:r>
            <a:endParaRPr lang="en-US" altLang="ja-JP"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1656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正方形/長方形 104"/>
          <p:cNvSpPr/>
          <p:nvPr/>
        </p:nvSpPr>
        <p:spPr>
          <a:xfrm>
            <a:off x="6686750" y="4081701"/>
            <a:ext cx="4057450" cy="7743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46" name="正方形/長方形 45"/>
          <p:cNvSpPr/>
          <p:nvPr/>
        </p:nvSpPr>
        <p:spPr>
          <a:xfrm>
            <a:off x="3533581" y="3974255"/>
            <a:ext cx="3027539" cy="9277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2" name="正方形/長方形 11"/>
          <p:cNvSpPr/>
          <p:nvPr/>
        </p:nvSpPr>
        <p:spPr>
          <a:xfrm>
            <a:off x="1143000" y="-4762"/>
            <a:ext cx="9906000" cy="10714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ja-JP" altLang="en-US" sz="2925" dirty="0">
                <a:solidFill>
                  <a:prstClr val="black">
                    <a:lumMod val="85000"/>
                    <a:lumOff val="15000"/>
                  </a:prstClr>
                </a:solidFill>
                <a:latin typeface="小塚ゴシック Pro R" panose="020B0400000000000000" pitchFamily="34" charset="-128"/>
                <a:ea typeface="小塚ゴシック Pro R" panose="020B0400000000000000" pitchFamily="34" charset="-128"/>
              </a:rPr>
              <a:t>　　　　　　　</a:t>
            </a:r>
            <a:endParaRPr lang="ja-JP" altLang="ja-JP" sz="1463" dirty="0">
              <a:solidFill>
                <a:srgbClr val="5B9BD5">
                  <a:lumMod val="75000"/>
                </a:srgbClr>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pic>
        <p:nvPicPr>
          <p:cNvPr id="11" name="図 10"/>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22346"/>
          <a:stretch/>
        </p:blipFill>
        <p:spPr>
          <a:xfrm>
            <a:off x="1143000" y="-4762"/>
            <a:ext cx="1243464" cy="1067521"/>
          </a:xfrm>
          <a:prstGeom prst="rect">
            <a:avLst/>
          </a:prstGeom>
        </p:spPr>
      </p:pic>
      <p:cxnSp>
        <p:nvCxnSpPr>
          <p:cNvPr id="14" name="直線コネクタ 13"/>
          <p:cNvCxnSpPr/>
          <p:nvPr/>
        </p:nvCxnSpPr>
        <p:spPr>
          <a:xfrm>
            <a:off x="2953942" y="763779"/>
            <a:ext cx="809505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8293895" y="756003"/>
            <a:ext cx="2682875" cy="317459"/>
          </a:xfrm>
          <a:prstGeom prst="rect">
            <a:avLst/>
          </a:prstGeom>
          <a:noFill/>
        </p:spPr>
        <p:txBody>
          <a:bodyPr wrap="square" rtlCol="0">
            <a:spAutoFit/>
          </a:bodyPr>
          <a:lstStyle/>
          <a:p>
            <a:pPr algn="r" defTabSz="914400"/>
            <a:r>
              <a:rPr lang="en-US" altLang="ja-JP" sz="1463" dirty="0">
                <a:solidFill>
                  <a:srgbClr val="5B9BD5">
                    <a:lumMod val="75000"/>
                  </a:srgbClr>
                </a:solidFill>
                <a:effectLst>
                  <a:reflection blurRad="6350" stA="55000" endA="300" endPos="45500" dir="5400000" sy="-100000" algn="bl"/>
                </a:effectLst>
                <a:latin typeface="メイリオ" panose="020B0604030504040204" pitchFamily="50" charset="-128"/>
                <a:cs typeface="Segoe UI" panose="020B0502040204020203" pitchFamily="34" charset="0"/>
              </a:rPr>
              <a:t>Management </a:t>
            </a:r>
            <a:r>
              <a:rPr lang="en-US" altLang="ja-JP" sz="1463" dirty="0">
                <a:solidFill>
                  <a:srgbClr val="2E75B6"/>
                </a:solidFill>
                <a:effectLst>
                  <a:reflection blurRad="6350" stA="55000" endA="300" endPos="45500" dir="5400000" sy="-100000" algn="bl"/>
                </a:effectLst>
                <a:latin typeface="メイリオ" panose="020B0604030504040204" pitchFamily="50" charset="-128"/>
                <a:cs typeface="Segoe UI" panose="020B0502040204020203" pitchFamily="34" charset="0"/>
              </a:rPr>
              <a:t>Revolution</a:t>
            </a:r>
            <a:endParaRPr lang="ja-JP" altLang="ja-JP" sz="1463" dirty="0">
              <a:solidFill>
                <a:srgbClr val="2E75B6"/>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grpSp>
        <p:nvGrpSpPr>
          <p:cNvPr id="15" name="グループ化 14"/>
          <p:cNvGrpSpPr/>
          <p:nvPr/>
        </p:nvGrpSpPr>
        <p:grpSpPr>
          <a:xfrm>
            <a:off x="4002964" y="1972998"/>
            <a:ext cx="1685594" cy="1927736"/>
            <a:chOff x="2984418" y="1991562"/>
            <a:chExt cx="1685594" cy="1927736"/>
          </a:xfrm>
        </p:grpSpPr>
        <p:grpSp>
          <p:nvGrpSpPr>
            <p:cNvPr id="9" name="グループ化 8"/>
            <p:cNvGrpSpPr/>
            <p:nvPr/>
          </p:nvGrpSpPr>
          <p:grpSpPr>
            <a:xfrm>
              <a:off x="2984418" y="1991562"/>
              <a:ext cx="1685594" cy="1927736"/>
              <a:chOff x="2440058" y="2155817"/>
              <a:chExt cx="1685594" cy="1927736"/>
            </a:xfrm>
          </p:grpSpPr>
          <p:pic>
            <p:nvPicPr>
              <p:cNvPr id="82" name="図 81"/>
              <p:cNvPicPr>
                <a:picLocks noChangeAspect="1"/>
              </p:cNvPicPr>
              <p:nvPr/>
            </p:nvPicPr>
            <p:blipFill>
              <a:blip r:embed="rId3"/>
              <a:stretch>
                <a:fillRect/>
              </a:stretch>
            </p:blipFill>
            <p:spPr>
              <a:xfrm>
                <a:off x="2516947" y="2155817"/>
                <a:ext cx="1608705" cy="1909575"/>
              </a:xfrm>
              <a:prstGeom prst="rect">
                <a:avLst/>
              </a:prstGeom>
              <a:ln>
                <a:solidFill>
                  <a:schemeClr val="bg1">
                    <a:lumMod val="65000"/>
                  </a:schemeClr>
                </a:solidFill>
              </a:ln>
            </p:spPr>
          </p:pic>
          <p:sp>
            <p:nvSpPr>
              <p:cNvPr id="84" name="テキスト ボックス 63"/>
              <p:cNvSpPr txBox="1"/>
              <p:nvPr/>
            </p:nvSpPr>
            <p:spPr>
              <a:xfrm>
                <a:off x="2440058" y="3931872"/>
                <a:ext cx="1683402" cy="15168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37148" rIns="0" bIns="37148" numCol="1" spcCol="0" rtlCol="0" fromWordArt="0" anchor="t" anchorCtr="0" forceAA="0" compatLnSpc="1">
                <a:prstTxWarp prst="textNoShape">
                  <a:avLst/>
                </a:prstTxWarp>
                <a:noAutofit/>
              </a:bodyPr>
              <a:lstStyle/>
              <a:p>
                <a:pPr algn="r" defTabSz="914400"/>
                <a:r>
                  <a:rPr lang="ja-JP" altLang="en-US" sz="6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破損・クラック・浸入水の程度が悪い路線</a:t>
                </a:r>
                <a:endParaRPr lang="ja-JP" altLang="en-US" sz="97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83" name="テキスト ボックス 43"/>
            <p:cNvSpPr txBox="1"/>
            <p:nvPr/>
          </p:nvSpPr>
          <p:spPr>
            <a:xfrm>
              <a:off x="3041562" y="2033561"/>
              <a:ext cx="1611100" cy="1810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74295" tIns="37148" rIns="74295" bIns="37148" numCol="1" spcCol="0" rtlCol="0" fromWordArt="0" anchor="t" anchorCtr="0" forceAA="0" compatLnSpc="1">
              <a:prstTxWarp prst="textNoShape">
                <a:avLst/>
              </a:prstTxWarp>
              <a:noAutofit/>
            </a:bodyPr>
            <a:lstStyle/>
            <a:p>
              <a:pPr algn="ctr" defTabSz="914400">
                <a:lnSpc>
                  <a:spcPts val="813"/>
                </a:lnSpc>
              </a:pPr>
              <a:r>
                <a:rPr lang="ja-JP" altLang="en-US" sz="1200" u="sng" dirty="0">
                  <a:solidFill>
                    <a:srgbClr val="000000"/>
                  </a:solidFill>
                  <a:ea typeface="メイリオ" panose="020B0604030504040204" pitchFamily="50" charset="-128"/>
                  <a:cs typeface="ＭＳ Ｐゴシック" panose="020B0600070205080204" pitchFamily="50" charset="-128"/>
                </a:rPr>
                <a:t>道路陥没リスク箇所</a:t>
              </a:r>
              <a:endParaRPr lang="ja-JP" altLang="en-US" sz="1200" u="sng" dirty="0">
                <a:solidFill>
                  <a:prstClr val="black"/>
                </a:solidFill>
                <a:latin typeface="ＭＳ Ｐゴシック" panose="020B0600070205080204" pitchFamily="50" charset="-128"/>
                <a:cs typeface="ＭＳ Ｐゴシック" panose="020B0600070205080204" pitchFamily="50" charset="-128"/>
              </a:endParaRPr>
            </a:p>
          </p:txBody>
        </p:sp>
      </p:grpSp>
      <p:sp>
        <p:nvSpPr>
          <p:cNvPr id="85" name="下矢印 84"/>
          <p:cNvSpPr/>
          <p:nvPr/>
        </p:nvSpPr>
        <p:spPr>
          <a:xfrm rot="16200000">
            <a:off x="2942958" y="3010167"/>
            <a:ext cx="688735" cy="242612"/>
          </a:xfrm>
          <a:prstGeom prst="downArrow">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ja-JP" altLang="en-US" sz="1463">
              <a:solidFill>
                <a:prstClr val="white"/>
              </a:solidFill>
            </a:endParaRPr>
          </a:p>
        </p:txBody>
      </p:sp>
      <p:sp>
        <p:nvSpPr>
          <p:cNvPr id="86" name="テキスト ボックス 31"/>
          <p:cNvSpPr txBox="1"/>
          <p:nvPr/>
        </p:nvSpPr>
        <p:spPr>
          <a:xfrm>
            <a:off x="1243058" y="2149406"/>
            <a:ext cx="2044631" cy="415498"/>
          </a:xfrm>
          <a:prstGeom prst="rect">
            <a:avLst/>
          </a:prstGeom>
          <a:noFill/>
        </p:spPr>
        <p:txBody>
          <a:bodyPr wrap="square" rtlCol="0">
            <a:spAutoFit/>
          </a:bodyPr>
          <a:lstStyle/>
          <a:p>
            <a:pPr algn="ctr" defTabSz="914400"/>
            <a:r>
              <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VU</a:t>
            </a: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管を中心に</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14400"/>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破</a:t>
            </a:r>
            <a:r>
              <a:rPr lang="ja-JP" altLang="en-US" sz="1050" spc="-203"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損・</a:t>
            </a: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変</a:t>
            </a:r>
            <a:r>
              <a:rPr lang="ja-JP" altLang="en-US" sz="1050" spc="-203"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形・</a:t>
            </a: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浸入水が発生</a:t>
            </a:r>
          </a:p>
        </p:txBody>
      </p:sp>
      <p:pic>
        <p:nvPicPr>
          <p:cNvPr id="80" name="図 79"/>
          <p:cNvPicPr/>
          <p:nvPr/>
        </p:nvPicPr>
        <p:blipFill>
          <a:blip r:embed="rId4"/>
          <a:stretch>
            <a:fillRect/>
          </a:stretch>
        </p:blipFill>
        <p:spPr>
          <a:xfrm>
            <a:off x="1308127" y="2655210"/>
            <a:ext cx="1740063" cy="1325585"/>
          </a:xfrm>
          <a:prstGeom prst="rect">
            <a:avLst/>
          </a:prstGeom>
        </p:spPr>
      </p:pic>
      <p:grpSp>
        <p:nvGrpSpPr>
          <p:cNvPr id="3" name="グループ化 2"/>
          <p:cNvGrpSpPr/>
          <p:nvPr/>
        </p:nvGrpSpPr>
        <p:grpSpPr>
          <a:xfrm>
            <a:off x="6603180" y="2103479"/>
            <a:ext cx="1872328" cy="1947691"/>
            <a:chOff x="5080045" y="3096183"/>
            <a:chExt cx="1924685" cy="2002155"/>
          </a:xfrm>
        </p:grpSpPr>
        <p:pic>
          <p:nvPicPr>
            <p:cNvPr id="88" name="図 87"/>
            <p:cNvPicPr/>
            <p:nvPr/>
          </p:nvPicPr>
          <p:blipFill rotWithShape="1">
            <a:blip r:embed="rId5"/>
            <a:srcRect l="5191" t="68403" r="1235"/>
            <a:stretch/>
          </p:blipFill>
          <p:spPr bwMode="auto">
            <a:xfrm>
              <a:off x="5080045" y="4138218"/>
              <a:ext cx="1870710" cy="960120"/>
            </a:xfrm>
            <a:prstGeom prst="rect">
              <a:avLst/>
            </a:prstGeom>
            <a:ln>
              <a:noFill/>
            </a:ln>
            <a:extLst>
              <a:ext uri="{53640926-AAD7-44D8-BBD7-CCE9431645EC}">
                <a14:shadowObscured xmlns:a14="http://schemas.microsoft.com/office/drawing/2010/main"/>
              </a:ext>
            </a:extLst>
          </p:spPr>
        </p:pic>
        <p:pic>
          <p:nvPicPr>
            <p:cNvPr id="89" name="図 88"/>
            <p:cNvPicPr/>
            <p:nvPr/>
          </p:nvPicPr>
          <p:blipFill rotWithShape="1">
            <a:blip r:embed="rId6"/>
            <a:srcRect t="-2" r="48700" b="27"/>
            <a:stretch/>
          </p:blipFill>
          <p:spPr>
            <a:xfrm>
              <a:off x="5101635" y="3096183"/>
              <a:ext cx="1903095" cy="977265"/>
            </a:xfrm>
            <a:prstGeom prst="rect">
              <a:avLst/>
            </a:prstGeom>
          </p:spPr>
        </p:pic>
      </p:grpSp>
      <p:pic>
        <p:nvPicPr>
          <p:cNvPr id="90" name="図 89"/>
          <p:cNvPicPr/>
          <p:nvPr/>
        </p:nvPicPr>
        <p:blipFill rotWithShape="1">
          <a:blip r:embed="rId7"/>
          <a:srcRect r="7805"/>
          <a:stretch/>
        </p:blipFill>
        <p:spPr bwMode="auto">
          <a:xfrm>
            <a:off x="8935847" y="2086282"/>
            <a:ext cx="1778893" cy="2006196"/>
          </a:xfrm>
          <a:prstGeom prst="rect">
            <a:avLst/>
          </a:prstGeom>
          <a:ln>
            <a:noFill/>
          </a:ln>
          <a:extLst>
            <a:ext uri="{53640926-AAD7-44D8-BBD7-CCE9431645EC}">
              <a14:shadowObscured xmlns:a14="http://schemas.microsoft.com/office/drawing/2010/main"/>
            </a:ext>
          </a:extLst>
        </p:spPr>
      </p:pic>
      <p:sp>
        <p:nvSpPr>
          <p:cNvPr id="94" name="テキスト ボックス 13438"/>
          <p:cNvSpPr txBox="1"/>
          <p:nvPr/>
        </p:nvSpPr>
        <p:spPr>
          <a:xfrm>
            <a:off x="5979747" y="1892912"/>
            <a:ext cx="3066687" cy="225622"/>
          </a:xfrm>
          <a:prstGeom prst="rect">
            <a:avLst/>
          </a:prstGeom>
          <a:noFill/>
          <a:ln w="6350">
            <a:noFill/>
          </a:ln>
          <a:effectLst/>
        </p:spPr>
        <p:txBody>
          <a:bodyPr rot="0" spcFirstLastPara="0" vert="horz" wrap="square" lIns="74295" tIns="37148" rIns="74295" bIns="37148" numCol="1" spcCol="0" rtlCol="0" fromWordArt="0" anchor="t" anchorCtr="0" forceAA="0" compatLnSpc="1">
            <a:prstTxWarp prst="textNoShape">
              <a:avLst/>
            </a:prstTxWarp>
            <a:noAutofit/>
          </a:bodyPr>
          <a:lstStyle/>
          <a:p>
            <a:pPr algn="ctr" defTabSz="914400">
              <a:lnSpc>
                <a:spcPts val="1219"/>
              </a:lnSpc>
            </a:pPr>
            <a:r>
              <a:rPr lang="en-US" altLang="ja-JP" sz="120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en-US" sz="120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閉鎖性空間</a:t>
            </a:r>
            <a:r>
              <a:rPr lang="ja-JP" altLang="en-US" sz="1200" spc="-15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ドローン</a:t>
            </a:r>
            <a:r>
              <a:rPr lang="ja-JP" altLang="en-US" sz="120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a:t>
            </a:r>
            <a:r>
              <a:rPr lang="en-US" altLang="ja-JP" sz="120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LPWA</a:t>
            </a:r>
            <a:r>
              <a:rPr lang="ja-JP" altLang="en-US" sz="120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通信</a:t>
            </a:r>
            <a:r>
              <a:rPr lang="en-US" altLang="ja-JP" sz="1200" dirty="0">
                <a:solidFill>
                  <a:srgbClr val="000000"/>
                </a:solidFill>
                <a:latin typeface="Century" panose="02040604050505020304" pitchFamily="18" charset="0"/>
                <a:ea typeface="メイリオ" panose="020B0604030504040204" pitchFamily="50" charset="-128"/>
                <a:cs typeface="ＭＳ Ｐゴシック" panose="020B0600070205080204" pitchFamily="50" charset="-128"/>
              </a:rPr>
              <a:t>】</a:t>
            </a:r>
            <a:endParaRPr lang="ja-JP" altLang="en-US" sz="1200" dirty="0">
              <a:solidFill>
                <a:prstClr val="black"/>
              </a:solidFill>
              <a:latin typeface="ＭＳ Ｐゴシック" panose="020B0600070205080204" pitchFamily="50" charset="-128"/>
              <a:cs typeface="ＭＳ Ｐゴシック" panose="020B0600070205080204" pitchFamily="50" charset="-128"/>
            </a:endParaRPr>
          </a:p>
        </p:txBody>
      </p:sp>
      <p:sp>
        <p:nvSpPr>
          <p:cNvPr id="95" name="テキスト ボックス 13438"/>
          <p:cNvSpPr txBox="1"/>
          <p:nvPr/>
        </p:nvSpPr>
        <p:spPr>
          <a:xfrm>
            <a:off x="8680392" y="1885497"/>
            <a:ext cx="2368608" cy="227101"/>
          </a:xfrm>
          <a:prstGeom prst="rect">
            <a:avLst/>
          </a:prstGeom>
          <a:noFill/>
          <a:ln w="6350">
            <a:noFill/>
          </a:ln>
          <a:effectLst/>
        </p:spPr>
        <p:txBody>
          <a:bodyPr rot="0" spcFirstLastPara="0" vert="horz" wrap="square" lIns="74295" tIns="37148" rIns="74295" bIns="37148" numCol="1" spcCol="0" rtlCol="0" fromWordArt="0" anchor="t" anchorCtr="0" forceAA="0" compatLnSpc="1">
            <a:prstTxWarp prst="textNoShape">
              <a:avLst/>
            </a:prstTxWarp>
            <a:noAutofit/>
          </a:bodyPr>
          <a:lstStyle/>
          <a:p>
            <a:pPr algn="ctr" defTabSz="914400">
              <a:lnSpc>
                <a:spcPts val="1219"/>
              </a:lnSpc>
            </a:pPr>
            <a:r>
              <a:rPr lang="en-US" altLang="ja-JP" sz="120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en-US" sz="120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処理場流入予測モデル</a:t>
            </a:r>
            <a:r>
              <a:rPr lang="en-US" altLang="ja-JP" sz="1200" dirty="0">
                <a:solidFill>
                  <a:srgbClr val="000000"/>
                </a:solidFill>
                <a:latin typeface="Century" panose="02040604050505020304" pitchFamily="18" charset="0"/>
                <a:ea typeface="メイリオ" panose="020B0604030504040204" pitchFamily="50" charset="-128"/>
                <a:cs typeface="ＭＳ Ｐゴシック" panose="020B0600070205080204" pitchFamily="50" charset="-128"/>
              </a:rPr>
              <a:t>】</a:t>
            </a:r>
            <a:endParaRPr lang="ja-JP" altLang="en-US" sz="1200" dirty="0">
              <a:solidFill>
                <a:prstClr val="black"/>
              </a:solidFill>
              <a:latin typeface="ＭＳ Ｐゴシック" panose="020B0600070205080204" pitchFamily="50" charset="-128"/>
              <a:cs typeface="ＭＳ Ｐゴシック" panose="020B0600070205080204" pitchFamily="50" charset="-128"/>
            </a:endParaRPr>
          </a:p>
        </p:txBody>
      </p:sp>
      <p:sp>
        <p:nvSpPr>
          <p:cNvPr id="96" name="正方形/長方形 95"/>
          <p:cNvSpPr/>
          <p:nvPr/>
        </p:nvSpPr>
        <p:spPr>
          <a:xfrm>
            <a:off x="2979738" y="139701"/>
            <a:ext cx="5314157" cy="629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ja-JP" altLang="en-US" sz="2925" dirty="0">
                <a:solidFill>
                  <a:prstClr val="black">
                    <a:lumMod val="85000"/>
                    <a:lumOff val="15000"/>
                  </a:prstClr>
                </a:solidFill>
                <a:latin typeface="メイリオ" panose="020B0604030504040204" pitchFamily="50" charset="-128"/>
                <a:ea typeface="メイリオ" panose="020B0604030504040204" pitchFamily="50" charset="-128"/>
              </a:rPr>
              <a:t>経営方針を実現する主な方策</a:t>
            </a:r>
            <a:endParaRPr lang="ja-JP" altLang="ja-JP" sz="1463" dirty="0">
              <a:solidFill>
                <a:srgbClr val="5B9BD5">
                  <a:lumMod val="75000"/>
                </a:srgbClr>
              </a:solidFill>
              <a:effectLst>
                <a:reflection blurRad="6350" stA="55000" endA="300" endPos="45500" dir="5400000" sy="-100000" algn="bl"/>
              </a:effectLst>
              <a:latin typeface="ＭＳ Ｐゴシック" panose="020B0600070205080204" pitchFamily="50" charset="-128"/>
              <a:cs typeface="ＭＳ Ｐゴシック" panose="020B0600070205080204" pitchFamily="50" charset="-128"/>
            </a:endParaRPr>
          </a:p>
        </p:txBody>
      </p:sp>
      <p:sp>
        <p:nvSpPr>
          <p:cNvPr id="42" name="右矢印 41"/>
          <p:cNvSpPr/>
          <p:nvPr/>
        </p:nvSpPr>
        <p:spPr>
          <a:xfrm>
            <a:off x="5283691" y="1430883"/>
            <a:ext cx="319539" cy="273644"/>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47" name="正方形/長方形 46"/>
          <p:cNvSpPr/>
          <p:nvPr/>
        </p:nvSpPr>
        <p:spPr>
          <a:xfrm>
            <a:off x="3521495" y="3946513"/>
            <a:ext cx="3152703" cy="1015663"/>
          </a:xfrm>
          <a:prstGeom prst="rect">
            <a:avLst/>
          </a:prstGeom>
          <a:ln>
            <a:noFill/>
          </a:ln>
        </p:spPr>
        <p:txBody>
          <a:bodyPr wrap="square">
            <a:spAutoFit/>
          </a:bodyPr>
          <a:lstStyle/>
          <a:p>
            <a:pPr marL="172720" marR="111760" indent="-172720" defTabSz="914400">
              <a:lnSpc>
                <a:spcPts val="1800"/>
              </a:lnSpc>
            </a:pPr>
            <a:r>
              <a:rPr lang="ja-JP" altLang="en-US" sz="1000" dirty="0">
                <a:solidFill>
                  <a:srgbClr val="000000"/>
                </a:solidFill>
                <a:effectLst>
                  <a:glow rad="254000">
                    <a:prstClr val="white">
                      <a:alpha val="60000"/>
                    </a:prstClr>
                  </a:glow>
                </a:effectLst>
                <a:latin typeface="メイリオ" panose="020B0604030504040204" pitchFamily="50" charset="-128"/>
                <a:ea typeface="メイリオ" panose="020B0604030504040204" pitchFamily="50" charset="-128"/>
                <a:cs typeface="メイリオ" panose="020B0604030504040204" pitchFamily="50" charset="-128"/>
              </a:rPr>
              <a:t>◉道路陥没リスク箇所、閉塞リスク箇所に加えマンホール蓋飛散リスク箇所を特定し重点管理</a:t>
            </a:r>
            <a:endParaRPr lang="ja-JP" altLang="en-US" sz="10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a:p>
            <a:pPr marL="172720" marR="111760" indent="-172720" defTabSz="914400">
              <a:lnSpc>
                <a:spcPts val="1800"/>
              </a:lnSpc>
            </a:pPr>
            <a:r>
              <a:rPr lang="ja-JP" altLang="en-US" sz="1000" dirty="0">
                <a:solidFill>
                  <a:srgbClr val="000000"/>
                </a:solidFill>
                <a:effectLst>
                  <a:glow rad="254000">
                    <a:prstClr val="white">
                      <a:alpha val="60000"/>
                    </a:prstClr>
                  </a:glow>
                </a:effectLst>
                <a:latin typeface="メイリオ" panose="020B0604030504040204" pitchFamily="50" charset="-128"/>
                <a:ea typeface="メイリオ" panose="020B0604030504040204" pitchFamily="50" charset="-128"/>
                <a:cs typeface="メイリオ" panose="020B0604030504040204" pitchFamily="50" charset="-128"/>
              </a:rPr>
              <a:t>◉リスクコミュニケーションを推進し、</a:t>
            </a:r>
            <a:r>
              <a:rPr lang="en-US" altLang="ja-JP" sz="1000" dirty="0">
                <a:solidFill>
                  <a:srgbClr val="000000"/>
                </a:solidFill>
                <a:effectLst>
                  <a:glow rad="254000">
                    <a:prstClr val="white">
                      <a:alpha val="60000"/>
                    </a:prstClr>
                  </a:glo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a:solidFill>
                  <a:srgbClr val="000000"/>
                </a:solidFill>
                <a:effectLst>
                  <a:glow rad="254000">
                    <a:prstClr val="white">
                      <a:alpha val="60000"/>
                    </a:prstClr>
                  </a:glow>
                </a:effectLst>
                <a:latin typeface="メイリオ" panose="020B0604030504040204" pitchFamily="50" charset="-128"/>
                <a:ea typeface="メイリオ" panose="020B0604030504040204" pitchFamily="50" charset="-128"/>
                <a:cs typeface="メイリオ" panose="020B0604030504040204" pitchFamily="50" charset="-128"/>
              </a:rPr>
              <a:t>官民・市民が一体となったリスク対策方法を構築</a:t>
            </a:r>
            <a:endParaRPr lang="ja-JP" altLang="en-US" sz="10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48" name="正方形/長方形 47"/>
          <p:cNvSpPr/>
          <p:nvPr/>
        </p:nvSpPr>
        <p:spPr>
          <a:xfrm>
            <a:off x="6814540" y="4190233"/>
            <a:ext cx="4140694" cy="542456"/>
          </a:xfrm>
          <a:prstGeom prst="rect">
            <a:avLst/>
          </a:prstGeom>
          <a:ln>
            <a:noFill/>
          </a:ln>
        </p:spPr>
        <p:txBody>
          <a:bodyPr wrap="square">
            <a:spAutoFit/>
          </a:bodyPr>
          <a:lstStyle/>
          <a:p>
            <a:pPr marL="173990" marR="109855" indent="-173990" defTabSz="914400">
              <a:lnSpc>
                <a:spcPts val="1800"/>
              </a:lnSpc>
            </a:pPr>
            <a:r>
              <a:rPr lang="ja-JP" altLang="en-US" sz="1050" dirty="0">
                <a:solidFill>
                  <a:srgbClr val="000000"/>
                </a:solidFill>
                <a:effectLst>
                  <a:glow rad="254000">
                    <a:prstClr val="white">
                      <a:alpha val="60000"/>
                    </a:prstClr>
                  </a:glow>
                </a:effectLst>
                <a:latin typeface="メイリオ" panose="020B0604030504040204" pitchFamily="50" charset="-128"/>
                <a:ea typeface="メイリオ" panose="020B0604030504040204" pitchFamily="50" charset="-128"/>
                <a:cs typeface="メイリオ" panose="020B0604030504040204" pitchFamily="50" charset="-128"/>
              </a:rPr>
              <a:t>◉効率的な不明水対策の立案と実行　　</a:t>
            </a:r>
            <a:endParaRPr lang="ja-JP" altLang="en-US" sz="105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a:p>
            <a:pPr marL="173990" marR="109855" indent="-173990" defTabSz="914400">
              <a:lnSpc>
                <a:spcPts val="1800"/>
              </a:lnSpc>
            </a:pPr>
            <a:r>
              <a:rPr lang="ja-JP" altLang="en-US" sz="1050" dirty="0">
                <a:solidFill>
                  <a:srgbClr val="000000"/>
                </a:solidFill>
                <a:effectLst>
                  <a:glow rad="254000">
                    <a:prstClr val="white">
                      <a:alpha val="60000"/>
                    </a:prstClr>
                  </a:glow>
                </a:effectLst>
                <a:latin typeface="メイリオ" panose="020B0604030504040204" pitchFamily="50" charset="-128"/>
                <a:ea typeface="メイリオ" panose="020B0604030504040204" pitchFamily="50" charset="-128"/>
                <a:cs typeface="メイリオ" panose="020B0604030504040204" pitchFamily="50" charset="-128"/>
              </a:rPr>
              <a:t>◉ストマネ計画に基づく計画的な維持・修繕業務の実施</a:t>
            </a:r>
            <a:endParaRPr lang="ja-JP" altLang="en-US" sz="105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p:txBody>
      </p:sp>
      <p:grpSp>
        <p:nvGrpSpPr>
          <p:cNvPr id="13" name="グループ化 12"/>
          <p:cNvGrpSpPr/>
          <p:nvPr/>
        </p:nvGrpSpPr>
        <p:grpSpPr>
          <a:xfrm>
            <a:off x="1239485" y="1039999"/>
            <a:ext cx="8826260" cy="726054"/>
            <a:chOff x="96485" y="1039999"/>
            <a:chExt cx="8826260" cy="726054"/>
          </a:xfrm>
        </p:grpSpPr>
        <p:sp>
          <p:nvSpPr>
            <p:cNvPr id="41" name="テキスト ボックス 1"/>
            <p:cNvSpPr txBox="1"/>
            <p:nvPr/>
          </p:nvSpPr>
          <p:spPr>
            <a:xfrm>
              <a:off x="602186" y="1426978"/>
              <a:ext cx="8320559" cy="307777"/>
            </a:xfrm>
            <a:prstGeom prst="rect">
              <a:avLst/>
            </a:prstGeom>
            <a:noFill/>
          </p:spPr>
          <p:txBody>
            <a:bodyPr wrap="square" rtlCol="0">
              <a:spAutoFit/>
            </a:bodyPr>
            <a:lstStyle/>
            <a:p>
              <a:pPr defTabSz="914400"/>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道路陥没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詰まり事故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応急措置　⇒　５箇所</a:t>
              </a:r>
              <a:r>
                <a:rPr lang="en-US" altLang="ja-JP"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５年以下（要求水準）</a:t>
              </a:r>
              <a:endParaRPr lang="en-US" altLang="ja-JP"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618848" y="1391055"/>
              <a:ext cx="6493198" cy="374998"/>
            </a:xfrm>
            <a:prstGeom prst="rect">
              <a:avLst/>
            </a:prstGeom>
            <a:no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1463" dirty="0">
                <a:solidFill>
                  <a:prstClr val="white"/>
                </a:solidFill>
              </a:endParaRPr>
            </a:p>
          </p:txBody>
        </p:sp>
        <p:sp>
          <p:nvSpPr>
            <p:cNvPr id="78" name="正方形/長方形 77"/>
            <p:cNvSpPr/>
            <p:nvPr/>
          </p:nvSpPr>
          <p:spPr>
            <a:xfrm>
              <a:off x="96485" y="1039999"/>
              <a:ext cx="8070362" cy="347165"/>
            </a:xfrm>
            <a:prstGeom prst="rect">
              <a:avLst/>
            </a:prstGeom>
            <a:noFill/>
            <a:ln>
              <a:noFill/>
            </a:ln>
            <a:effectLst/>
          </p:spPr>
          <p:txBody>
            <a:bodyPr wrap="square" tIns="87750">
              <a:noAutofit/>
            </a:bodyPr>
            <a:lstStyle/>
            <a:p>
              <a:pPr marL="351869" indent="-278606" defTabSz="914400">
                <a:spcAft>
                  <a:spcPts val="488"/>
                </a:spcAft>
                <a:buClr>
                  <a:srgbClr val="4472C4"/>
                </a:buClr>
                <a:buFont typeface="Wingdings" panose="05000000000000000000" pitchFamily="2" charset="2"/>
                <a:buChar char="n"/>
              </a:pPr>
              <a:r>
                <a:rPr lang="ja-JP" altLang="en-US" sz="16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義務的事業（下水道汚水管渠）の提案概要：</a:t>
              </a:r>
              <a:r>
                <a:rPr lang="ja-JP" altLang="en-US" sz="14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リスク箇所重点管理＋新技術の活用</a:t>
              </a:r>
            </a:p>
          </p:txBody>
        </p:sp>
      </p:grpSp>
      <p:sp>
        <p:nvSpPr>
          <p:cNvPr id="68" name="正方形/長方形 67"/>
          <p:cNvSpPr/>
          <p:nvPr/>
        </p:nvSpPr>
        <p:spPr>
          <a:xfrm>
            <a:off x="6005114" y="6018697"/>
            <a:ext cx="3091844" cy="788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grpSp>
        <p:nvGrpSpPr>
          <p:cNvPr id="10" name="グループ化 9"/>
          <p:cNvGrpSpPr/>
          <p:nvPr/>
        </p:nvGrpSpPr>
        <p:grpSpPr>
          <a:xfrm>
            <a:off x="1369446" y="5001721"/>
            <a:ext cx="8505178" cy="1817495"/>
            <a:chOff x="226446" y="4911660"/>
            <a:chExt cx="7852725" cy="1817495"/>
          </a:xfrm>
        </p:grpSpPr>
        <p:grpSp>
          <p:nvGrpSpPr>
            <p:cNvPr id="69" name="グループ化 68"/>
            <p:cNvGrpSpPr/>
            <p:nvPr/>
          </p:nvGrpSpPr>
          <p:grpSpPr>
            <a:xfrm>
              <a:off x="226446" y="4911660"/>
              <a:ext cx="7852725" cy="1817495"/>
              <a:chOff x="2313567" y="3540693"/>
              <a:chExt cx="7852725" cy="1817495"/>
            </a:xfrm>
          </p:grpSpPr>
          <p:sp>
            <p:nvSpPr>
              <p:cNvPr id="70" name="正方形/長方形 69"/>
              <p:cNvSpPr/>
              <p:nvPr/>
            </p:nvSpPr>
            <p:spPr>
              <a:xfrm>
                <a:off x="2924950" y="4573358"/>
                <a:ext cx="3032179" cy="7236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71" name="正方形/長方形 70"/>
              <p:cNvSpPr/>
              <p:nvPr/>
            </p:nvSpPr>
            <p:spPr>
              <a:xfrm>
                <a:off x="2313567" y="3540693"/>
                <a:ext cx="7852725" cy="410754"/>
              </a:xfrm>
              <a:prstGeom prst="rect">
                <a:avLst/>
              </a:prstGeom>
              <a:noFill/>
              <a:ln>
                <a:noFill/>
              </a:ln>
              <a:effectLst/>
            </p:spPr>
            <p:txBody>
              <a:bodyPr wrap="square" tIns="87750">
                <a:noAutofit/>
              </a:bodyPr>
              <a:lstStyle/>
              <a:p>
                <a:pPr marL="351869" indent="-278606" defTabSz="914400">
                  <a:spcAft>
                    <a:spcPts val="488"/>
                  </a:spcAft>
                  <a:buClr>
                    <a:srgbClr val="4472C4"/>
                  </a:buClr>
                  <a:buFont typeface="Wingdings" panose="05000000000000000000" pitchFamily="2" charset="2"/>
                  <a:buChar char="n"/>
                </a:pPr>
                <a:r>
                  <a:rPr lang="ja-JP" altLang="en-US" sz="16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附帯・任意事業：</a:t>
                </a:r>
                <a:r>
                  <a:rPr lang="ja-JP" altLang="en-US" sz="14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 資産活用＋地産地消事業＋地域貢献事業＋一部面整備事業</a:t>
                </a:r>
                <a:r>
                  <a:rPr lang="en-US" altLang="ja-JP" sz="14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 (</a:t>
                </a:r>
                <a:r>
                  <a:rPr lang="ja-JP" altLang="en-US" sz="14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企画計画支援まで</a:t>
                </a:r>
                <a:r>
                  <a:rPr lang="en-US" altLang="ja-JP" sz="14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a:t>
                </a:r>
                <a:r>
                  <a:rPr lang="ja-JP" altLang="en-US" sz="1600" b="1" dirty="0">
                    <a:solidFill>
                      <a:prstClr val="black">
                        <a:lumMod val="85000"/>
                        <a:lumOff val="15000"/>
                      </a:prstClr>
                    </a:solidFill>
                    <a:latin typeface="ＭＳ Ｐゴシック" panose="020B0600070205080204" pitchFamily="50" charset="-128"/>
                    <a:ea typeface="メイリオ" panose="020B0604030504040204" pitchFamily="50" charset="-128"/>
                    <a:cs typeface="Times New Roman" panose="02020603050405020304" pitchFamily="18" charset="0"/>
                  </a:rPr>
                  <a:t>　</a:t>
                </a:r>
              </a:p>
            </p:txBody>
          </p:sp>
          <p:sp>
            <p:nvSpPr>
              <p:cNvPr id="72" name="正方形/長方形 71"/>
              <p:cNvSpPr/>
              <p:nvPr/>
            </p:nvSpPr>
            <p:spPr>
              <a:xfrm>
                <a:off x="3060240" y="4620189"/>
                <a:ext cx="2721277" cy="661720"/>
              </a:xfrm>
              <a:prstGeom prst="rect">
                <a:avLst/>
              </a:prstGeom>
            </p:spPr>
            <p:txBody>
              <a:bodyPr wrap="square">
                <a:spAutoFit/>
              </a:bodyPr>
              <a:lstStyle/>
              <a:p>
                <a:pPr defTabSz="914400"/>
                <a:r>
                  <a:rPr lang="en-US" altLang="ja-JP"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a:t>
                </a:r>
                <a:r>
                  <a:rPr lang="ja-JP" altLang="en-US"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附帯事業の提案例</a:t>
                </a:r>
                <a:r>
                  <a:rPr lang="en-US" altLang="ja-JP"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a:t>
                </a:r>
                <a:r>
                  <a:rPr lang="ja-JP" altLang="en-US"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下水道資産の活用</a:t>
                </a:r>
                <a:endParaRPr lang="en-US" altLang="ja-JP"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a:p>
                <a:pPr defTabSz="914400">
                  <a:lnSpc>
                    <a:spcPts val="1500"/>
                  </a:lnSpc>
                </a:pPr>
                <a:r>
                  <a:rPr lang="ja-JP" altLang="ja-JP" sz="1100"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① 下水道管内空間の研究</a:t>
                </a:r>
                <a:r>
                  <a:rPr lang="ja-JP" altLang="en-US" sz="1100"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等</a:t>
                </a:r>
                <a:r>
                  <a:rPr lang="ja-JP" altLang="ja-JP" sz="1100"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活用</a:t>
                </a:r>
                <a:endParaRPr lang="en-US" altLang="ja-JP" sz="1100"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a:p>
                <a:pPr defTabSz="914400">
                  <a:lnSpc>
                    <a:spcPts val="1500"/>
                  </a:lnSpc>
                </a:pPr>
                <a:r>
                  <a:rPr lang="ja-JP" altLang="ja-JP" sz="1100"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② 終末処理場の命名権</a:t>
                </a:r>
                <a:r>
                  <a:rPr lang="ja-JP" altLang="en-US" sz="1100"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売却</a:t>
                </a:r>
                <a:endParaRPr lang="ja-JP" altLang="ja-JP" sz="1100" dirty="0">
                  <a:solidFill>
                    <a:prstClr val="black"/>
                  </a:solidFill>
                  <a:latin typeface="ＭＳ Ｐゴシック" panose="020B0600070205080204" pitchFamily="50" charset="-128"/>
                  <a:cs typeface="ＭＳ Ｐゴシック" panose="020B0600070205080204" pitchFamily="50" charset="-128"/>
                </a:endParaRPr>
              </a:p>
            </p:txBody>
          </p:sp>
          <p:sp>
            <p:nvSpPr>
              <p:cNvPr id="73" name="正方形/長方形 72"/>
              <p:cNvSpPr/>
              <p:nvPr/>
            </p:nvSpPr>
            <p:spPr>
              <a:xfrm>
                <a:off x="6743471" y="4573358"/>
                <a:ext cx="2599104" cy="784830"/>
              </a:xfrm>
              <a:prstGeom prst="rect">
                <a:avLst/>
              </a:prstGeom>
            </p:spPr>
            <p:txBody>
              <a:bodyPr wrap="square">
                <a:spAutoFit/>
              </a:bodyPr>
              <a:lstStyle/>
              <a:p>
                <a:pPr defTabSz="914400"/>
                <a:r>
                  <a:rPr lang="en-US" altLang="ja-JP"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a:t>
                </a:r>
                <a:r>
                  <a:rPr lang="ja-JP" altLang="en-US"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任意事業の提案例</a:t>
                </a:r>
                <a:r>
                  <a:rPr lang="en-US" altLang="ja-JP"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a:t>
                </a:r>
                <a:r>
                  <a:rPr lang="ja-JP" altLang="en-US"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地域貢献事業等</a:t>
                </a:r>
                <a:endParaRPr lang="en-US" altLang="ja-JP" sz="1200" b="1" spc="-10"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a:p>
                <a:pPr defTabSz="914400"/>
                <a:r>
                  <a:rPr lang="ja-JP" altLang="ja-JP" sz="1100" spc="-1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①</a:t>
                </a:r>
                <a:r>
                  <a:rPr lang="en-US" altLang="ja-JP" sz="1100" spc="-1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DHS</a:t>
                </a:r>
                <a:r>
                  <a:rPr lang="ja-JP" altLang="ja-JP" sz="1100" spc="-10" dirty="0" err="1">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の地産地消</a:t>
                </a:r>
                <a:endParaRPr lang="en-US" altLang="ja-JP" sz="1100" spc="-1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r>
                  <a:rPr lang="ja-JP" altLang="ja-JP" sz="1100" spc="-1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②</a:t>
                </a:r>
                <a:r>
                  <a:rPr lang="en-US" altLang="ja-JP" sz="1100" spc="-1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DHS</a:t>
                </a:r>
                <a:r>
                  <a:rPr lang="ja-JP" altLang="ja-JP" sz="1100" spc="-1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システムの広報・研修の場</a:t>
                </a:r>
                <a:r>
                  <a:rPr lang="ja-JP" altLang="en-US" sz="1100" spc="-1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利用</a:t>
                </a:r>
                <a:endParaRPr lang="en-US" altLang="ja-JP" sz="1100" spc="-1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r>
                  <a:rPr lang="ja-JP" altLang="ja-JP" sz="1100" spc="-1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③ 管理棟への防災資材備蓄</a:t>
                </a:r>
                <a:endParaRPr lang="ja-JP" altLang="en-US" sz="1200" dirty="0">
                  <a:solidFill>
                    <a:prstClr val="black"/>
                  </a:solidFill>
                  <a:latin typeface="ＭＳ Ｐゴシック" panose="020B0600070205080204" pitchFamily="50" charset="-128"/>
                  <a:cs typeface="ＭＳ Ｐゴシック" panose="020B0600070205080204" pitchFamily="50" charset="-128"/>
                </a:endParaRPr>
              </a:p>
            </p:txBody>
          </p:sp>
          <p:sp>
            <p:nvSpPr>
              <p:cNvPr id="76" name="正方形/長方形 75"/>
              <p:cNvSpPr/>
              <p:nvPr/>
            </p:nvSpPr>
            <p:spPr>
              <a:xfrm>
                <a:off x="2741205" y="3940349"/>
                <a:ext cx="6431846" cy="436163"/>
              </a:xfrm>
              <a:prstGeom prst="rect">
                <a:avLst/>
              </a:prstGeom>
              <a:no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1463" dirty="0">
                  <a:solidFill>
                    <a:prstClr val="white"/>
                  </a:solidFill>
                </a:endParaRPr>
              </a:p>
            </p:txBody>
          </p:sp>
        </p:grpSp>
        <p:sp>
          <p:nvSpPr>
            <p:cNvPr id="102" name="テキスト ボックス 1"/>
            <p:cNvSpPr txBox="1"/>
            <p:nvPr/>
          </p:nvSpPr>
          <p:spPr>
            <a:xfrm>
              <a:off x="645500" y="5400157"/>
              <a:ext cx="6826631" cy="307777"/>
            </a:xfrm>
            <a:prstGeom prst="rect">
              <a:avLst/>
            </a:prstGeom>
            <a:noFill/>
          </p:spPr>
          <p:txBody>
            <a:bodyPr wrap="square" rtlCol="0">
              <a:spAutoFit/>
            </a:bodyPr>
            <a:lstStyle/>
            <a:p>
              <a:pPr defTabSz="914400"/>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収益の増加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支出減少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域内生産の創出　 </a:t>
              </a:r>
              <a:r>
                <a:rPr lang="ja-JP" altLang="en-US" sz="1400" dirty="0">
                  <a:solidFill>
                    <a:srgbClr val="2E75B6"/>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rPr>
                <a:t>継続的な地域貢献事業の検討</a:t>
              </a:r>
              <a:endParaRPr lang="en-US" altLang="ja-JP" sz="1400" b="1" dirty="0">
                <a:solidFill>
                  <a:srgbClr val="FF0066"/>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4" name="正方形/長方形 103"/>
          <p:cNvSpPr/>
          <p:nvPr/>
        </p:nvSpPr>
        <p:spPr>
          <a:xfrm>
            <a:off x="3490235" y="1837114"/>
            <a:ext cx="7366923" cy="3086863"/>
          </a:xfrm>
          <a:prstGeom prst="rect">
            <a:avLst/>
          </a:prstGeom>
          <a:no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06" name="加算記号 105"/>
          <p:cNvSpPr/>
          <p:nvPr/>
        </p:nvSpPr>
        <p:spPr>
          <a:xfrm>
            <a:off x="5963588" y="2864478"/>
            <a:ext cx="542766" cy="503555"/>
          </a:xfrm>
          <a:prstGeom prst="mathPlu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ja-JP" altLang="en-US" sz="1463" dirty="0">
              <a:solidFill>
                <a:prstClr val="white"/>
              </a:solidFill>
            </a:endParaRPr>
          </a:p>
        </p:txBody>
      </p:sp>
      <p:sp>
        <p:nvSpPr>
          <p:cNvPr id="107" name="加算記号 106"/>
          <p:cNvSpPr/>
          <p:nvPr/>
        </p:nvSpPr>
        <p:spPr>
          <a:xfrm>
            <a:off x="8421755" y="2879698"/>
            <a:ext cx="542766" cy="503555"/>
          </a:xfrm>
          <a:prstGeom prst="mathPlu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ja-JP" altLang="en-US" sz="1463" dirty="0">
              <a:solidFill>
                <a:prstClr val="white"/>
              </a:solidFill>
            </a:endParaRPr>
          </a:p>
        </p:txBody>
      </p:sp>
    </p:spTree>
    <p:extLst>
      <p:ext uri="{BB962C8B-B14F-4D97-AF65-F5344CB8AC3E}">
        <p14:creationId xmlns:p14="http://schemas.microsoft.com/office/powerpoint/2010/main" val="3937537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142F52B-0357-44EA-B172-B6D621AAD126}"/>
              </a:ext>
            </a:extLst>
          </p:cNvPr>
          <p:cNvPicPr>
            <a:picLocks noChangeAspect="1"/>
          </p:cNvPicPr>
          <p:nvPr/>
        </p:nvPicPr>
        <p:blipFill>
          <a:blip r:embed="rId2"/>
          <a:stretch>
            <a:fillRect/>
          </a:stretch>
        </p:blipFill>
        <p:spPr>
          <a:xfrm rot="5400000">
            <a:off x="3185258" y="-1611101"/>
            <a:ext cx="5586595" cy="10750486"/>
          </a:xfrm>
          <a:prstGeom prst="rect">
            <a:avLst/>
          </a:prstGeom>
        </p:spPr>
      </p:pic>
      <p:sp>
        <p:nvSpPr>
          <p:cNvPr id="4" name="タイトル 3">
            <a:extLst>
              <a:ext uri="{FF2B5EF4-FFF2-40B4-BE49-F238E27FC236}">
                <a16:creationId xmlns:a16="http://schemas.microsoft.com/office/drawing/2014/main" id="{95BEB2AA-5F85-4567-AA92-268E4E58342C}"/>
              </a:ext>
            </a:extLst>
          </p:cNvPr>
          <p:cNvSpPr>
            <a:spLocks noGrp="1"/>
          </p:cNvSpPr>
          <p:nvPr>
            <p:ph type="title"/>
          </p:nvPr>
        </p:nvSpPr>
        <p:spPr>
          <a:xfrm>
            <a:off x="4251515" y="418918"/>
            <a:ext cx="6927474" cy="1660899"/>
          </a:xfrm>
        </p:spPr>
        <p:txBody>
          <a:bodyPr>
            <a:normAutofit/>
          </a:bodyPr>
          <a:lstStyle/>
          <a:p>
            <a:r>
              <a:rPr kumimoji="1" lang="ja-JP" altLang="en-US" dirty="0"/>
              <a:t>運営権手法の効果</a:t>
            </a:r>
            <a:br>
              <a:rPr kumimoji="1" lang="en-US" altLang="ja-JP" dirty="0"/>
            </a:br>
            <a:r>
              <a:rPr kumimoji="1" lang="ja-JP" altLang="en-US" dirty="0"/>
              <a:t>浜松市下水道運営権概要</a:t>
            </a:r>
          </a:p>
        </p:txBody>
      </p:sp>
    </p:spTree>
    <p:extLst>
      <p:ext uri="{BB962C8B-B14F-4D97-AF65-F5344CB8AC3E}">
        <p14:creationId xmlns:p14="http://schemas.microsoft.com/office/powerpoint/2010/main" val="148852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60AB4B-C6EE-46B7-AE15-90E94B96AB74}"/>
              </a:ext>
            </a:extLst>
          </p:cNvPr>
          <p:cNvSpPr>
            <a:spLocks noGrp="1"/>
          </p:cNvSpPr>
          <p:nvPr>
            <p:ph type="title"/>
          </p:nvPr>
        </p:nvSpPr>
        <p:spPr>
          <a:xfrm>
            <a:off x="831851" y="286871"/>
            <a:ext cx="9836150" cy="4285129"/>
          </a:xfrm>
        </p:spPr>
        <p:txBody>
          <a:bodyPr>
            <a:normAutofit/>
          </a:bodyPr>
          <a:lstStyle/>
          <a:p>
            <a:r>
              <a:rPr kumimoji="1" lang="ja-JP" altLang="en-US" dirty="0"/>
              <a:t>北海道内空港運営権</a:t>
            </a:r>
            <a:br>
              <a:rPr kumimoji="1" lang="en-US" altLang="ja-JP" dirty="0"/>
            </a:br>
            <a:r>
              <a:rPr kumimoji="1" lang="ja-JP" altLang="en-US" dirty="0"/>
              <a:t>包括の例</a:t>
            </a:r>
            <a:br>
              <a:rPr kumimoji="1" lang="en-US" altLang="ja-JP" dirty="0"/>
            </a:br>
            <a:r>
              <a:rPr kumimoji="1" lang="ja-JP" altLang="en-US" dirty="0"/>
              <a:t>多様な能力の要求</a:t>
            </a:r>
            <a:br>
              <a:rPr kumimoji="1" lang="en-US" altLang="ja-JP" dirty="0"/>
            </a:br>
            <a:r>
              <a:rPr kumimoji="1" lang="ja-JP" altLang="en-US" dirty="0"/>
              <a:t>混合型（一部持参金付き）</a:t>
            </a:r>
          </a:p>
        </p:txBody>
      </p:sp>
      <p:sp>
        <p:nvSpPr>
          <p:cNvPr id="3" name="テキスト プレースホルダー 2">
            <a:extLst>
              <a:ext uri="{FF2B5EF4-FFF2-40B4-BE49-F238E27FC236}">
                <a16:creationId xmlns:a16="http://schemas.microsoft.com/office/drawing/2014/main" id="{A4003E87-01C6-4072-ADE3-C47B11EBCF0E}"/>
              </a:ext>
            </a:extLst>
          </p:cNvPr>
          <p:cNvSpPr>
            <a:spLocks noGrp="1"/>
          </p:cNvSpPr>
          <p:nvPr>
            <p:ph type="body" idx="1"/>
          </p:nvPr>
        </p:nvSpPr>
        <p:spPr>
          <a:xfrm>
            <a:off x="1241658" y="4730868"/>
            <a:ext cx="10105791" cy="1500187"/>
          </a:xfrm>
        </p:spPr>
        <p:txBody>
          <a:bodyPr>
            <a:normAutofit fontScale="92500" lnSpcReduction="20000"/>
          </a:bodyPr>
          <a:lstStyle/>
          <a:p>
            <a:pPr algn="ctr"/>
            <a:r>
              <a:rPr lang="en-US" altLang="zh-TW" sz="3200" b="1" dirty="0"/>
              <a:t>742</a:t>
            </a:r>
            <a:r>
              <a:rPr lang="zh-TW" altLang="en-US" sz="3200" b="1" dirty="0"/>
              <a:t>　北海道内７空港特定運営事業等</a:t>
            </a:r>
            <a:endParaRPr lang="en-US" altLang="zh-TW" sz="3200" b="1" dirty="0"/>
          </a:p>
          <a:p>
            <a:pPr algn="ctr"/>
            <a:r>
              <a:rPr kumimoji="1" lang="zh-TW" altLang="en-US" sz="3200" b="1" dirty="0"/>
              <a:t>国</a:t>
            </a:r>
            <a:r>
              <a:rPr kumimoji="1" lang="en-US" altLang="zh-TW" sz="3200" b="1" dirty="0"/>
              <a:t>4</a:t>
            </a:r>
            <a:r>
              <a:rPr kumimoji="1" lang="zh-TW" altLang="en-US" sz="3200" b="1" dirty="0"/>
              <a:t>空港と北海道・旭川・帯広</a:t>
            </a:r>
            <a:endParaRPr kumimoji="1" lang="en-US" altLang="zh-TW" sz="3200" b="1" dirty="0"/>
          </a:p>
          <a:p>
            <a:pPr algn="ctr"/>
            <a:r>
              <a:rPr lang="zh-TW" altLang="en-US" sz="3200" b="1" dirty="0"/>
              <a:t>一括して募集要項</a:t>
            </a:r>
            <a:endParaRPr kumimoji="1" lang="ja-JP" altLang="en-US" sz="4800" dirty="0"/>
          </a:p>
        </p:txBody>
      </p:sp>
    </p:spTree>
    <p:extLst>
      <p:ext uri="{BB962C8B-B14F-4D97-AF65-F5344CB8AC3E}">
        <p14:creationId xmlns:p14="http://schemas.microsoft.com/office/powerpoint/2010/main" val="1452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B0CCB00-AA82-44D2-8A5D-71B36CB95C0C}"/>
              </a:ext>
            </a:extLst>
          </p:cNvPr>
          <p:cNvPicPr>
            <a:picLocks noChangeAspect="1"/>
          </p:cNvPicPr>
          <p:nvPr/>
        </p:nvPicPr>
        <p:blipFill>
          <a:blip r:embed="rId2"/>
          <a:stretch>
            <a:fillRect/>
          </a:stretch>
        </p:blipFill>
        <p:spPr>
          <a:xfrm>
            <a:off x="1270000" y="91160"/>
            <a:ext cx="9499599" cy="6570273"/>
          </a:xfrm>
          <a:prstGeom prst="rect">
            <a:avLst/>
          </a:prstGeom>
        </p:spPr>
      </p:pic>
    </p:spTree>
    <p:extLst>
      <p:ext uri="{BB962C8B-B14F-4D97-AF65-F5344CB8AC3E}">
        <p14:creationId xmlns:p14="http://schemas.microsoft.com/office/powerpoint/2010/main" val="349573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5BB0C8-83FA-4387-8439-32BAC4548265}"/>
              </a:ext>
            </a:extLst>
          </p:cNvPr>
          <p:cNvSpPr>
            <a:spLocks noGrp="1"/>
          </p:cNvSpPr>
          <p:nvPr>
            <p:ph type="title"/>
          </p:nvPr>
        </p:nvSpPr>
        <p:spPr>
          <a:xfrm>
            <a:off x="891798" y="357221"/>
            <a:ext cx="10408403" cy="871797"/>
          </a:xfrm>
        </p:spPr>
        <p:txBody>
          <a:bodyPr>
            <a:normAutofit fontScale="90000"/>
          </a:bodyPr>
          <a:lstStyle/>
          <a:p>
            <a:r>
              <a:rPr kumimoji="1" lang="ja-JP" altLang="en-US" sz="3200" dirty="0"/>
              <a:t>公共の資産を使ってやる完全な自主事業</a:t>
            </a:r>
            <a:br>
              <a:rPr kumimoji="1" lang="en-US" altLang="ja-JP" sz="3200" dirty="0"/>
            </a:br>
            <a:r>
              <a:rPr kumimoji="1" lang="ja-JP" altLang="en-US" sz="3200" dirty="0"/>
              <a:t>事業参入の考え方：チームに必要な能力</a:t>
            </a:r>
          </a:p>
        </p:txBody>
      </p:sp>
      <p:sp>
        <p:nvSpPr>
          <p:cNvPr id="3" name="正方形/長方形 2">
            <a:extLst>
              <a:ext uri="{FF2B5EF4-FFF2-40B4-BE49-F238E27FC236}">
                <a16:creationId xmlns:a16="http://schemas.microsoft.com/office/drawing/2014/main" id="{CC8E2E06-8ADB-4C11-BE11-17BBE9C1E0CA}"/>
              </a:ext>
            </a:extLst>
          </p:cNvPr>
          <p:cNvSpPr/>
          <p:nvPr/>
        </p:nvSpPr>
        <p:spPr>
          <a:xfrm>
            <a:off x="611504" y="1546225"/>
            <a:ext cx="2508885" cy="1052195"/>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a:t>空港運営</a:t>
            </a:r>
            <a:endParaRPr kumimoji="1" lang="en-US" altLang="ja-JP" sz="3200" dirty="0"/>
          </a:p>
          <a:p>
            <a:pPr algn="ctr"/>
            <a:r>
              <a:rPr kumimoji="1" lang="ja-JP" altLang="en-US" sz="3200" dirty="0"/>
              <a:t>業務</a:t>
            </a:r>
          </a:p>
        </p:txBody>
      </p:sp>
      <p:sp>
        <p:nvSpPr>
          <p:cNvPr id="4" name="四角形: 角を丸くする 3">
            <a:extLst>
              <a:ext uri="{FF2B5EF4-FFF2-40B4-BE49-F238E27FC236}">
                <a16:creationId xmlns:a16="http://schemas.microsoft.com/office/drawing/2014/main" id="{F7AF1D64-3B7E-4348-AD95-DAC72FB146D6}"/>
              </a:ext>
            </a:extLst>
          </p:cNvPr>
          <p:cNvSpPr/>
          <p:nvPr/>
        </p:nvSpPr>
        <p:spPr>
          <a:xfrm>
            <a:off x="3362323" y="1546575"/>
            <a:ext cx="3160396" cy="343382"/>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a:t>航空管制とか運行管理・税関</a:t>
            </a:r>
          </a:p>
        </p:txBody>
      </p:sp>
      <p:sp>
        <p:nvSpPr>
          <p:cNvPr id="5" name="四角形: 角を丸くする 4">
            <a:extLst>
              <a:ext uri="{FF2B5EF4-FFF2-40B4-BE49-F238E27FC236}">
                <a16:creationId xmlns:a16="http://schemas.microsoft.com/office/drawing/2014/main" id="{1B566AAA-668F-470B-99EA-A4790C6A1BE5}"/>
              </a:ext>
            </a:extLst>
          </p:cNvPr>
          <p:cNvSpPr/>
          <p:nvPr/>
        </p:nvSpPr>
        <p:spPr>
          <a:xfrm>
            <a:off x="6764654" y="1550842"/>
            <a:ext cx="4815842" cy="34625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今運営できてる：職員</a:t>
            </a:r>
            <a:r>
              <a:rPr kumimoji="1" lang="en-US" altLang="ja-JP" dirty="0"/>
              <a:t>:</a:t>
            </a:r>
            <a:r>
              <a:rPr kumimoji="1" lang="ja-JP" altLang="en-US" dirty="0"/>
              <a:t>居ぬきで使える</a:t>
            </a:r>
          </a:p>
        </p:txBody>
      </p:sp>
      <p:sp>
        <p:nvSpPr>
          <p:cNvPr id="6" name="正方形/長方形 5">
            <a:extLst>
              <a:ext uri="{FF2B5EF4-FFF2-40B4-BE49-F238E27FC236}">
                <a16:creationId xmlns:a16="http://schemas.microsoft.com/office/drawing/2014/main" id="{9E80DD2D-AEB3-4EDC-99ED-0F6A6DAB007A}"/>
              </a:ext>
            </a:extLst>
          </p:cNvPr>
          <p:cNvSpPr/>
          <p:nvPr/>
        </p:nvSpPr>
        <p:spPr>
          <a:xfrm>
            <a:off x="611504" y="2785745"/>
            <a:ext cx="2508885" cy="9531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3200" dirty="0"/>
              <a:t>空港施設</a:t>
            </a:r>
            <a:endParaRPr kumimoji="1" lang="en-US" altLang="ja-JP" sz="3200" dirty="0"/>
          </a:p>
          <a:p>
            <a:pPr algn="ctr"/>
            <a:r>
              <a:rPr kumimoji="1" lang="ja-JP" altLang="en-US" sz="3200" dirty="0"/>
              <a:t>管理</a:t>
            </a:r>
          </a:p>
        </p:txBody>
      </p:sp>
      <p:sp>
        <p:nvSpPr>
          <p:cNvPr id="7" name="正方形/長方形 6">
            <a:extLst>
              <a:ext uri="{FF2B5EF4-FFF2-40B4-BE49-F238E27FC236}">
                <a16:creationId xmlns:a16="http://schemas.microsoft.com/office/drawing/2014/main" id="{88719E91-8116-4460-91D9-6A90D4507856}"/>
              </a:ext>
            </a:extLst>
          </p:cNvPr>
          <p:cNvSpPr/>
          <p:nvPr/>
        </p:nvSpPr>
        <p:spPr>
          <a:xfrm>
            <a:off x="611503" y="3926205"/>
            <a:ext cx="2508885" cy="953135"/>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dirty="0"/>
              <a:t>ビル</a:t>
            </a:r>
            <a:endParaRPr kumimoji="1" lang="en-US" altLang="ja-JP" sz="3200" dirty="0"/>
          </a:p>
          <a:p>
            <a:pPr algn="ctr"/>
            <a:r>
              <a:rPr kumimoji="1" lang="ja-JP" altLang="en-US" sz="3200" dirty="0"/>
              <a:t>管理</a:t>
            </a:r>
          </a:p>
        </p:txBody>
      </p:sp>
      <p:sp>
        <p:nvSpPr>
          <p:cNvPr id="8" name="正方形/長方形 7">
            <a:extLst>
              <a:ext uri="{FF2B5EF4-FFF2-40B4-BE49-F238E27FC236}">
                <a16:creationId xmlns:a16="http://schemas.microsoft.com/office/drawing/2014/main" id="{76D685C0-C060-4055-A4F4-FCC62C77025F}"/>
              </a:ext>
            </a:extLst>
          </p:cNvPr>
          <p:cNvSpPr/>
          <p:nvPr/>
        </p:nvSpPr>
        <p:spPr>
          <a:xfrm>
            <a:off x="611503" y="5107575"/>
            <a:ext cx="2518257" cy="131258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営業活動</a:t>
            </a:r>
          </a:p>
        </p:txBody>
      </p:sp>
      <p:sp>
        <p:nvSpPr>
          <p:cNvPr id="10" name="四角形: 角を丸くする 9">
            <a:extLst>
              <a:ext uri="{FF2B5EF4-FFF2-40B4-BE49-F238E27FC236}">
                <a16:creationId xmlns:a16="http://schemas.microsoft.com/office/drawing/2014/main" id="{35CB7F19-50EF-40B4-B833-E2E3ABEC2947}"/>
              </a:ext>
            </a:extLst>
          </p:cNvPr>
          <p:cNvSpPr/>
          <p:nvPr/>
        </p:nvSpPr>
        <p:spPr>
          <a:xfrm>
            <a:off x="3344358" y="5107575"/>
            <a:ext cx="3160396" cy="37719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航空便の増加活動</a:t>
            </a:r>
          </a:p>
        </p:txBody>
      </p:sp>
      <p:sp>
        <p:nvSpPr>
          <p:cNvPr id="11" name="四角形: 角を丸くする 10">
            <a:extLst>
              <a:ext uri="{FF2B5EF4-FFF2-40B4-BE49-F238E27FC236}">
                <a16:creationId xmlns:a16="http://schemas.microsoft.com/office/drawing/2014/main" id="{DC3DAABD-A0E4-41C4-8E01-919728D2412F}"/>
              </a:ext>
            </a:extLst>
          </p:cNvPr>
          <p:cNvSpPr/>
          <p:nvPr/>
        </p:nvSpPr>
        <p:spPr>
          <a:xfrm>
            <a:off x="3349044" y="5548365"/>
            <a:ext cx="3160396" cy="87179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乗降客・訪問客の増加活動</a:t>
            </a:r>
          </a:p>
        </p:txBody>
      </p:sp>
      <p:sp>
        <p:nvSpPr>
          <p:cNvPr id="12" name="四角形: 角を丸くする 11">
            <a:extLst>
              <a:ext uri="{FF2B5EF4-FFF2-40B4-BE49-F238E27FC236}">
                <a16:creationId xmlns:a16="http://schemas.microsoft.com/office/drawing/2014/main" id="{427D0BFE-19D1-44FA-82A9-E7A2544AD03B}"/>
              </a:ext>
            </a:extLst>
          </p:cNvPr>
          <p:cNvSpPr/>
          <p:nvPr/>
        </p:nvSpPr>
        <p:spPr>
          <a:xfrm>
            <a:off x="6789467" y="5107575"/>
            <a:ext cx="4815842" cy="3733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a:t>LCC</a:t>
            </a:r>
            <a:r>
              <a:rPr kumimoji="1" lang="ja-JP" altLang="en-US" dirty="0"/>
              <a:t>の誘致や新たな航空路線開発</a:t>
            </a:r>
          </a:p>
        </p:txBody>
      </p:sp>
      <p:sp>
        <p:nvSpPr>
          <p:cNvPr id="13" name="四角形: 角を丸くする 12">
            <a:extLst>
              <a:ext uri="{FF2B5EF4-FFF2-40B4-BE49-F238E27FC236}">
                <a16:creationId xmlns:a16="http://schemas.microsoft.com/office/drawing/2014/main" id="{036AD683-B0A4-4AE9-9C89-4773456D4031}"/>
              </a:ext>
            </a:extLst>
          </p:cNvPr>
          <p:cNvSpPr/>
          <p:nvPr/>
        </p:nvSpPr>
        <p:spPr>
          <a:xfrm>
            <a:off x="6789467" y="5560965"/>
            <a:ext cx="4815842" cy="3733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観光振興：入れ込み客の増加活動</a:t>
            </a:r>
          </a:p>
        </p:txBody>
      </p:sp>
      <p:sp>
        <p:nvSpPr>
          <p:cNvPr id="14" name="四角形: 角を丸くする 13">
            <a:extLst>
              <a:ext uri="{FF2B5EF4-FFF2-40B4-BE49-F238E27FC236}">
                <a16:creationId xmlns:a16="http://schemas.microsoft.com/office/drawing/2014/main" id="{3B9BE81E-89CB-41F3-AB56-E43F6E4B8748}"/>
              </a:ext>
            </a:extLst>
          </p:cNvPr>
          <p:cNvSpPr/>
          <p:nvPr/>
        </p:nvSpPr>
        <p:spPr>
          <a:xfrm>
            <a:off x="6800102" y="6046783"/>
            <a:ext cx="4815842" cy="3733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地域経済の活性化：ビジネス客増加活動</a:t>
            </a:r>
          </a:p>
        </p:txBody>
      </p:sp>
      <p:sp>
        <p:nvSpPr>
          <p:cNvPr id="15" name="四角形: 角を丸くする 14">
            <a:extLst>
              <a:ext uri="{FF2B5EF4-FFF2-40B4-BE49-F238E27FC236}">
                <a16:creationId xmlns:a16="http://schemas.microsoft.com/office/drawing/2014/main" id="{509103ED-37CC-4697-B17B-B8B8B623012B}"/>
              </a:ext>
            </a:extLst>
          </p:cNvPr>
          <p:cNvSpPr/>
          <p:nvPr/>
        </p:nvSpPr>
        <p:spPr>
          <a:xfrm>
            <a:off x="3344358" y="2260579"/>
            <a:ext cx="3160396" cy="343382"/>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警備・保安・顧客対応</a:t>
            </a:r>
          </a:p>
        </p:txBody>
      </p:sp>
      <p:sp>
        <p:nvSpPr>
          <p:cNvPr id="16" name="四角形: 角を丸くする 15">
            <a:extLst>
              <a:ext uri="{FF2B5EF4-FFF2-40B4-BE49-F238E27FC236}">
                <a16:creationId xmlns:a16="http://schemas.microsoft.com/office/drawing/2014/main" id="{C68FBAF0-500F-4579-BDE8-F7C14F984467}"/>
              </a:ext>
            </a:extLst>
          </p:cNvPr>
          <p:cNvSpPr/>
          <p:nvPr/>
        </p:nvSpPr>
        <p:spPr>
          <a:xfrm>
            <a:off x="6776700" y="2278523"/>
            <a:ext cx="4815842" cy="319897"/>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今運営できてる：外注・アウトソーシング</a:t>
            </a:r>
          </a:p>
        </p:txBody>
      </p:sp>
      <p:sp>
        <p:nvSpPr>
          <p:cNvPr id="17" name="四角形: 角を丸くする 16">
            <a:extLst>
              <a:ext uri="{FF2B5EF4-FFF2-40B4-BE49-F238E27FC236}">
                <a16:creationId xmlns:a16="http://schemas.microsoft.com/office/drawing/2014/main" id="{09237597-F85B-4AC0-AB99-53A68AEE357D}"/>
              </a:ext>
            </a:extLst>
          </p:cNvPr>
          <p:cNvSpPr/>
          <p:nvPr/>
        </p:nvSpPr>
        <p:spPr>
          <a:xfrm>
            <a:off x="3390945" y="2877514"/>
            <a:ext cx="3160396" cy="37719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dirty="0"/>
              <a:t>滑走路・エプロンとか</a:t>
            </a:r>
          </a:p>
        </p:txBody>
      </p:sp>
      <p:sp>
        <p:nvSpPr>
          <p:cNvPr id="18" name="四角形: 角を丸くする 17">
            <a:extLst>
              <a:ext uri="{FF2B5EF4-FFF2-40B4-BE49-F238E27FC236}">
                <a16:creationId xmlns:a16="http://schemas.microsoft.com/office/drawing/2014/main" id="{8EB1F417-2CB3-4155-B00F-E92071BB4B7E}"/>
              </a:ext>
            </a:extLst>
          </p:cNvPr>
          <p:cNvSpPr/>
          <p:nvPr/>
        </p:nvSpPr>
        <p:spPr>
          <a:xfrm>
            <a:off x="6789465" y="2881324"/>
            <a:ext cx="4815842" cy="37338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計画・点検・補修・更新・増設</a:t>
            </a:r>
          </a:p>
        </p:txBody>
      </p:sp>
      <p:sp>
        <p:nvSpPr>
          <p:cNvPr id="19" name="四角形: 角を丸くする 18">
            <a:extLst>
              <a:ext uri="{FF2B5EF4-FFF2-40B4-BE49-F238E27FC236}">
                <a16:creationId xmlns:a16="http://schemas.microsoft.com/office/drawing/2014/main" id="{A9739B4E-851C-4765-BF40-F74879446FBA}"/>
              </a:ext>
            </a:extLst>
          </p:cNvPr>
          <p:cNvSpPr/>
          <p:nvPr/>
        </p:nvSpPr>
        <p:spPr>
          <a:xfrm>
            <a:off x="3415757" y="3341801"/>
            <a:ext cx="3160396" cy="37719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保安等・レーダーとか</a:t>
            </a:r>
          </a:p>
        </p:txBody>
      </p:sp>
      <p:sp>
        <p:nvSpPr>
          <p:cNvPr id="21" name="四角形: 角を丸くする 20">
            <a:extLst>
              <a:ext uri="{FF2B5EF4-FFF2-40B4-BE49-F238E27FC236}">
                <a16:creationId xmlns:a16="http://schemas.microsoft.com/office/drawing/2014/main" id="{4651779E-E749-40DF-A1BA-864803E1BB4C}"/>
              </a:ext>
            </a:extLst>
          </p:cNvPr>
          <p:cNvSpPr/>
          <p:nvPr/>
        </p:nvSpPr>
        <p:spPr>
          <a:xfrm>
            <a:off x="6793009" y="3359786"/>
            <a:ext cx="4815842" cy="37338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計画・点検・補修・更新・増設</a:t>
            </a:r>
          </a:p>
        </p:txBody>
      </p:sp>
      <p:sp>
        <p:nvSpPr>
          <p:cNvPr id="22" name="四角形: 角を丸くする 21">
            <a:extLst>
              <a:ext uri="{FF2B5EF4-FFF2-40B4-BE49-F238E27FC236}">
                <a16:creationId xmlns:a16="http://schemas.microsoft.com/office/drawing/2014/main" id="{E8983689-8EBB-4D51-994D-99F0C6E16D16}"/>
              </a:ext>
            </a:extLst>
          </p:cNvPr>
          <p:cNvSpPr/>
          <p:nvPr/>
        </p:nvSpPr>
        <p:spPr>
          <a:xfrm>
            <a:off x="3415758" y="3972663"/>
            <a:ext cx="3160396" cy="37719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600" dirty="0"/>
              <a:t>商業ビル：テナント誘致</a:t>
            </a:r>
          </a:p>
        </p:txBody>
      </p:sp>
      <p:sp>
        <p:nvSpPr>
          <p:cNvPr id="23" name="四角形: 角を丸くする 22">
            <a:extLst>
              <a:ext uri="{FF2B5EF4-FFF2-40B4-BE49-F238E27FC236}">
                <a16:creationId xmlns:a16="http://schemas.microsoft.com/office/drawing/2014/main" id="{5BAD652B-261F-4ACB-B1B8-05AB33B7183C}"/>
              </a:ext>
            </a:extLst>
          </p:cNvPr>
          <p:cNvSpPr/>
          <p:nvPr/>
        </p:nvSpPr>
        <p:spPr>
          <a:xfrm>
            <a:off x="6814278" y="3976473"/>
            <a:ext cx="4815842" cy="37338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商業・オフィスビル不動産業</a:t>
            </a:r>
          </a:p>
        </p:txBody>
      </p:sp>
      <p:sp>
        <p:nvSpPr>
          <p:cNvPr id="24" name="四角形: 角を丸くする 23">
            <a:extLst>
              <a:ext uri="{FF2B5EF4-FFF2-40B4-BE49-F238E27FC236}">
                <a16:creationId xmlns:a16="http://schemas.microsoft.com/office/drawing/2014/main" id="{AB4C0F94-C4C9-47D6-A88C-2823D2A11B16}"/>
              </a:ext>
            </a:extLst>
          </p:cNvPr>
          <p:cNvSpPr/>
          <p:nvPr/>
        </p:nvSpPr>
        <p:spPr>
          <a:xfrm>
            <a:off x="3440570" y="4436950"/>
            <a:ext cx="3160396" cy="37719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清掃・警備・維持管理</a:t>
            </a:r>
          </a:p>
        </p:txBody>
      </p:sp>
      <p:sp>
        <p:nvSpPr>
          <p:cNvPr id="25" name="四角形: 角を丸くする 24">
            <a:extLst>
              <a:ext uri="{FF2B5EF4-FFF2-40B4-BE49-F238E27FC236}">
                <a16:creationId xmlns:a16="http://schemas.microsoft.com/office/drawing/2014/main" id="{F120F9DB-6706-40C4-81E7-258CF24D7121}"/>
              </a:ext>
            </a:extLst>
          </p:cNvPr>
          <p:cNvSpPr/>
          <p:nvPr/>
        </p:nvSpPr>
        <p:spPr>
          <a:xfrm>
            <a:off x="6817822" y="4454935"/>
            <a:ext cx="4815842" cy="37338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ビル管理業務</a:t>
            </a:r>
          </a:p>
        </p:txBody>
      </p:sp>
      <p:sp>
        <p:nvSpPr>
          <p:cNvPr id="26" name="四角形: 角を丸くする 25">
            <a:extLst>
              <a:ext uri="{FF2B5EF4-FFF2-40B4-BE49-F238E27FC236}">
                <a16:creationId xmlns:a16="http://schemas.microsoft.com/office/drawing/2014/main" id="{05F867BE-5D95-4C55-8FAD-94087ADEA745}"/>
              </a:ext>
            </a:extLst>
          </p:cNvPr>
          <p:cNvSpPr/>
          <p:nvPr/>
        </p:nvSpPr>
        <p:spPr>
          <a:xfrm>
            <a:off x="3367403" y="1948441"/>
            <a:ext cx="3160396" cy="27386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a:t>航空機運行運営</a:t>
            </a:r>
          </a:p>
        </p:txBody>
      </p:sp>
      <p:sp>
        <p:nvSpPr>
          <p:cNvPr id="27" name="四角形: 角を丸くする 26">
            <a:extLst>
              <a:ext uri="{FF2B5EF4-FFF2-40B4-BE49-F238E27FC236}">
                <a16:creationId xmlns:a16="http://schemas.microsoft.com/office/drawing/2014/main" id="{FC42AF85-0ADF-434D-80A1-16A7548DF5EA}"/>
              </a:ext>
            </a:extLst>
          </p:cNvPr>
          <p:cNvSpPr/>
          <p:nvPr/>
        </p:nvSpPr>
        <p:spPr>
          <a:xfrm>
            <a:off x="6776700" y="1948441"/>
            <a:ext cx="4815842" cy="27386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今運営できてる：航空会社がやってる</a:t>
            </a:r>
          </a:p>
        </p:txBody>
      </p:sp>
    </p:spTree>
    <p:extLst>
      <p:ext uri="{BB962C8B-B14F-4D97-AF65-F5344CB8AC3E}">
        <p14:creationId xmlns:p14="http://schemas.microsoft.com/office/powerpoint/2010/main" val="156827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6D903A5-1E16-414D-8E56-D6E6A72EC475}"/>
              </a:ext>
            </a:extLst>
          </p:cNvPr>
          <p:cNvSpPr>
            <a:spLocks noGrp="1"/>
          </p:cNvSpPr>
          <p:nvPr>
            <p:ph type="title"/>
          </p:nvPr>
        </p:nvSpPr>
        <p:spPr>
          <a:xfrm rot="16200000">
            <a:off x="8306598" y="3052113"/>
            <a:ext cx="6170199" cy="467542"/>
          </a:xfrm>
          <a:ln w="38100">
            <a:solidFill>
              <a:schemeClr val="tx1"/>
            </a:solidFill>
          </a:ln>
        </p:spPr>
        <p:style>
          <a:lnRef idx="1">
            <a:schemeClr val="accent1"/>
          </a:lnRef>
          <a:fillRef idx="2">
            <a:schemeClr val="accent1"/>
          </a:fillRef>
          <a:effectRef idx="1">
            <a:schemeClr val="accent1"/>
          </a:effectRef>
          <a:fontRef idx="minor">
            <a:schemeClr val="dk1"/>
          </a:fontRef>
        </p:style>
        <p:txBody>
          <a:bodyPr vert="eaVert">
            <a:normAutofit fontScale="90000"/>
          </a:bodyPr>
          <a:lstStyle/>
          <a:p>
            <a:r>
              <a:rPr lang="ja-JP" altLang="en-US"/>
              <a:t>運営権はＰＦＩ法に規定</a:t>
            </a:r>
            <a:endParaRPr lang="ja-JP" altLang="en-US" dirty="0"/>
          </a:p>
        </p:txBody>
      </p:sp>
      <p:sp>
        <p:nvSpPr>
          <p:cNvPr id="7" name="コンテンツ プレースホルダー 6">
            <a:extLst>
              <a:ext uri="{FF2B5EF4-FFF2-40B4-BE49-F238E27FC236}">
                <a16:creationId xmlns:a16="http://schemas.microsoft.com/office/drawing/2014/main" id="{8C142FF2-F387-4B59-9A1C-A7B368809B59}"/>
              </a:ext>
            </a:extLst>
          </p:cNvPr>
          <p:cNvSpPr>
            <a:spLocks noGrp="1"/>
          </p:cNvSpPr>
          <p:nvPr>
            <p:ph idx="1"/>
          </p:nvPr>
        </p:nvSpPr>
        <p:spPr>
          <a:xfrm>
            <a:off x="79514" y="438979"/>
            <a:ext cx="10614992" cy="5980041"/>
          </a:xfrm>
        </p:spPr>
        <p:txBody>
          <a:bodyPr>
            <a:normAutofit/>
          </a:bodyPr>
          <a:lstStyle/>
          <a:p>
            <a:r>
              <a:rPr lang="ja-JP" altLang="en-US" sz="2000" b="1" dirty="0"/>
              <a:t>運営権事業というのは、ＰＦＩ法に基づいて特定されたＰＦＩ事業でないとできない。</a:t>
            </a:r>
            <a:endParaRPr lang="en-US" altLang="ja-JP" sz="2000" b="1" dirty="0"/>
          </a:p>
          <a:p>
            <a:pPr lvl="1"/>
            <a:r>
              <a:rPr lang="ja-JP" altLang="en-US" dirty="0"/>
              <a:t>第</a:t>
            </a:r>
            <a:r>
              <a:rPr lang="en-US" altLang="ja-JP" dirty="0"/>
              <a:t>2</a:t>
            </a:r>
            <a:r>
              <a:rPr lang="ja-JP" altLang="en-US" dirty="0"/>
              <a:t>条</a:t>
            </a:r>
            <a:r>
              <a:rPr lang="en-US" altLang="ja-JP" dirty="0"/>
              <a:t>6</a:t>
            </a:r>
            <a:r>
              <a:rPr lang="ja-JP" altLang="en-US" dirty="0"/>
              <a:t>、</a:t>
            </a:r>
            <a:r>
              <a:rPr lang="en-US" altLang="ja-JP" dirty="0"/>
              <a:t>7</a:t>
            </a:r>
            <a:r>
              <a:rPr lang="ja-JP" altLang="en-US" dirty="0"/>
              <a:t>項：公共施設等運営権とは、公共施設等運営事業を実施する権利</a:t>
            </a:r>
            <a:endParaRPr lang="en-US" altLang="ja-JP" dirty="0"/>
          </a:p>
          <a:p>
            <a:pPr lvl="1"/>
            <a:r>
              <a:rPr lang="ja-JP" altLang="en-US" dirty="0"/>
              <a:t>第</a:t>
            </a:r>
            <a:r>
              <a:rPr lang="en-US" altLang="ja-JP" dirty="0"/>
              <a:t>4</a:t>
            </a:r>
            <a:r>
              <a:rPr lang="ja-JP" altLang="en-US" dirty="0"/>
              <a:t>章：第</a:t>
            </a:r>
            <a:r>
              <a:rPr lang="en-US" altLang="ja-JP" dirty="0"/>
              <a:t>16</a:t>
            </a:r>
            <a:r>
              <a:rPr lang="ja-JP" altLang="en-US" dirty="0"/>
              <a:t>条～第</a:t>
            </a:r>
            <a:r>
              <a:rPr lang="en-US" altLang="ja-JP" dirty="0"/>
              <a:t>30</a:t>
            </a:r>
            <a:r>
              <a:rPr lang="ja-JP" altLang="en-US" dirty="0"/>
              <a:t>条</a:t>
            </a:r>
            <a:endParaRPr lang="en-US" altLang="ja-JP" dirty="0"/>
          </a:p>
          <a:p>
            <a:pPr lvl="2"/>
            <a:r>
              <a:rPr lang="ja-JP" altLang="en-US" dirty="0"/>
              <a:t>第</a:t>
            </a:r>
            <a:r>
              <a:rPr lang="en-US" altLang="ja-JP" dirty="0"/>
              <a:t>16</a:t>
            </a:r>
            <a:r>
              <a:rPr lang="ja-JP" altLang="en-US" dirty="0"/>
              <a:t>条：選定事業者に運営権を設定できる。</a:t>
            </a:r>
            <a:endParaRPr lang="en-US" altLang="ja-JP" dirty="0"/>
          </a:p>
          <a:p>
            <a:pPr lvl="2"/>
            <a:r>
              <a:rPr lang="ja-JP" altLang="en-US" dirty="0"/>
              <a:t>第</a:t>
            </a:r>
            <a:r>
              <a:rPr lang="en-US" altLang="ja-JP" dirty="0"/>
              <a:t>17</a:t>
            </a:r>
            <a:r>
              <a:rPr lang="ja-JP" altLang="en-US" dirty="0"/>
              <a:t>条：運営権を設定する事業にする場合の：実施方針に記載する事項</a:t>
            </a:r>
            <a:endParaRPr lang="en-US" altLang="ja-JP" dirty="0"/>
          </a:p>
          <a:p>
            <a:pPr lvl="2"/>
            <a:r>
              <a:rPr lang="ja-JP" altLang="en-US" dirty="0"/>
              <a:t>第</a:t>
            </a:r>
            <a:r>
              <a:rPr lang="en-US" altLang="ja-JP" dirty="0"/>
              <a:t>18</a:t>
            </a:r>
            <a:r>
              <a:rPr lang="ja-JP" altLang="en-US" dirty="0"/>
              <a:t>条：運営権の実施方針を作成する時、条例を定めなければならない。</a:t>
            </a:r>
            <a:endParaRPr lang="en-US" altLang="ja-JP" dirty="0"/>
          </a:p>
          <a:p>
            <a:pPr lvl="2"/>
            <a:r>
              <a:rPr lang="ja-JP" altLang="en-US" dirty="0"/>
              <a:t>第</a:t>
            </a:r>
            <a:r>
              <a:rPr lang="en-US" altLang="ja-JP" dirty="0"/>
              <a:t>19</a:t>
            </a:r>
            <a:r>
              <a:rPr lang="ja-JP" altLang="en-US" dirty="0"/>
              <a:t>条：遅滞なく選定事業者に運営権の設定を行わなければならない。</a:t>
            </a:r>
            <a:endParaRPr lang="en-US" altLang="ja-JP" dirty="0"/>
          </a:p>
          <a:p>
            <a:pPr lvl="2"/>
            <a:r>
              <a:rPr lang="ja-JP" altLang="en-US" dirty="0"/>
              <a:t>第</a:t>
            </a:r>
            <a:r>
              <a:rPr lang="en-US" altLang="ja-JP" dirty="0"/>
              <a:t>20</a:t>
            </a:r>
            <a:r>
              <a:rPr lang="ja-JP" altLang="en-US" dirty="0"/>
              <a:t>条：対象公共施設の整備費を民間事業者から（一部もしくは全部）徴収することができる。</a:t>
            </a:r>
            <a:endParaRPr lang="en-US" altLang="ja-JP" dirty="0"/>
          </a:p>
          <a:p>
            <a:pPr lvl="2"/>
            <a:r>
              <a:rPr lang="ja-JP" altLang="en-US" dirty="0"/>
              <a:t>第</a:t>
            </a:r>
            <a:r>
              <a:rPr lang="en-US" altLang="ja-JP" dirty="0"/>
              <a:t>21</a:t>
            </a:r>
            <a:r>
              <a:rPr lang="ja-JP" altLang="en-US" dirty="0"/>
              <a:t>条：運営権者は直ちに運営を開始しなければならない。期間の延長の規定</a:t>
            </a:r>
            <a:endParaRPr lang="en-US" altLang="ja-JP" dirty="0"/>
          </a:p>
          <a:p>
            <a:pPr lvl="2"/>
            <a:r>
              <a:rPr lang="ja-JP" altLang="en-US" dirty="0"/>
              <a:t>第</a:t>
            </a:r>
            <a:r>
              <a:rPr lang="en-US" altLang="ja-JP" dirty="0"/>
              <a:t>22</a:t>
            </a:r>
            <a:r>
              <a:rPr lang="ja-JP" altLang="en-US" dirty="0"/>
              <a:t>条：「公共施設等運営権実施契約」を締結しなければならない。</a:t>
            </a:r>
            <a:endParaRPr lang="en-US" altLang="ja-JP" dirty="0"/>
          </a:p>
          <a:p>
            <a:pPr lvl="2"/>
            <a:r>
              <a:rPr lang="ja-JP" altLang="en-US" dirty="0"/>
              <a:t>第</a:t>
            </a:r>
            <a:r>
              <a:rPr lang="en-US" altLang="ja-JP" dirty="0"/>
              <a:t>23</a:t>
            </a:r>
            <a:r>
              <a:rPr lang="ja-JP" altLang="en-US" dirty="0"/>
              <a:t>条：施設の利用料金は、運営権者が自らの収入として収受する。料金は運営権者が実施方針に基づき決定する</a:t>
            </a:r>
            <a:endParaRPr lang="en-US" altLang="ja-JP" dirty="0"/>
          </a:p>
          <a:p>
            <a:pPr lvl="2"/>
            <a:r>
              <a:rPr lang="ja-JP" altLang="en-US" dirty="0"/>
              <a:t>第</a:t>
            </a:r>
            <a:r>
              <a:rPr lang="en-US" altLang="ja-JP" dirty="0"/>
              <a:t>24</a:t>
            </a:r>
            <a:r>
              <a:rPr lang="ja-JP" altLang="en-US" dirty="0"/>
              <a:t>条：運営権は物権。不動産と同様に扱う。</a:t>
            </a:r>
            <a:endParaRPr lang="en-US" altLang="ja-JP" dirty="0"/>
          </a:p>
          <a:p>
            <a:pPr lvl="2"/>
            <a:r>
              <a:rPr lang="ja-JP" altLang="en-US" dirty="0"/>
              <a:t>第</a:t>
            </a:r>
            <a:r>
              <a:rPr lang="en-US" altLang="ja-JP" dirty="0"/>
              <a:t>25</a:t>
            </a:r>
            <a:r>
              <a:rPr lang="ja-JP" altLang="en-US" dirty="0"/>
              <a:t>条：運営権は、企業の合併・継承・差し押さえ等の抵当にする以外には使えない。</a:t>
            </a:r>
            <a:endParaRPr lang="en-US" altLang="ja-JP" dirty="0"/>
          </a:p>
          <a:p>
            <a:pPr lvl="2"/>
            <a:r>
              <a:rPr lang="ja-JP" altLang="en-US" dirty="0"/>
              <a:t>第</a:t>
            </a:r>
            <a:r>
              <a:rPr lang="en-US" altLang="ja-JP" dirty="0"/>
              <a:t>26</a:t>
            </a:r>
            <a:r>
              <a:rPr lang="ja-JP" altLang="en-US" dirty="0"/>
              <a:t>条：運営権は分割・併合はできない。</a:t>
            </a:r>
            <a:endParaRPr lang="en-US" altLang="ja-JP" dirty="0"/>
          </a:p>
          <a:p>
            <a:pPr lvl="2"/>
            <a:r>
              <a:rPr lang="ja-JP" altLang="en-US" dirty="0"/>
              <a:t>第</a:t>
            </a:r>
            <a:r>
              <a:rPr lang="en-US" altLang="ja-JP" dirty="0"/>
              <a:t>27</a:t>
            </a:r>
            <a:r>
              <a:rPr lang="ja-JP" altLang="en-US" dirty="0"/>
              <a:t>条：登記にかわり、「公共施設等運営権登録簿」に記載する。</a:t>
            </a:r>
            <a:endParaRPr lang="en-US" altLang="ja-JP" dirty="0"/>
          </a:p>
          <a:p>
            <a:pPr lvl="2"/>
            <a:r>
              <a:rPr lang="ja-JP" altLang="en-US" dirty="0"/>
              <a:t>第</a:t>
            </a:r>
            <a:r>
              <a:rPr lang="en-US" altLang="ja-JP" dirty="0"/>
              <a:t>28</a:t>
            </a:r>
            <a:r>
              <a:rPr lang="ja-JP" altLang="en-US" dirty="0"/>
              <a:t>条：運営権者に対する自治体の監査の権利規定</a:t>
            </a:r>
            <a:endParaRPr lang="en-US" altLang="ja-JP" dirty="0"/>
          </a:p>
          <a:p>
            <a:pPr lvl="2"/>
            <a:r>
              <a:rPr lang="ja-JP" altLang="en-US" dirty="0"/>
              <a:t>第</a:t>
            </a:r>
            <a:r>
              <a:rPr lang="en-US" altLang="ja-JP" dirty="0"/>
              <a:t>29</a:t>
            </a:r>
            <a:r>
              <a:rPr lang="ja-JP" altLang="en-US" dirty="0"/>
              <a:t>条：第</a:t>
            </a:r>
            <a:r>
              <a:rPr lang="en-US" altLang="ja-JP" dirty="0"/>
              <a:t>30</a:t>
            </a:r>
            <a:r>
              <a:rPr lang="ja-JP" altLang="en-US" dirty="0"/>
              <a:t>条は、解約規定と解約時のペナルティ等の規定</a:t>
            </a:r>
            <a:endParaRPr lang="en-US" altLang="ja-JP" dirty="0"/>
          </a:p>
          <a:p>
            <a:pPr lvl="2"/>
            <a:endParaRPr lang="en-US" altLang="ja-JP" dirty="0"/>
          </a:p>
          <a:p>
            <a:pPr lvl="2"/>
            <a:endParaRPr lang="en-US" altLang="ja-JP" dirty="0"/>
          </a:p>
          <a:p>
            <a:pPr lvl="2"/>
            <a:endParaRPr lang="en-US" altLang="ja-JP" dirty="0"/>
          </a:p>
          <a:p>
            <a:pPr lvl="2"/>
            <a:endParaRPr lang="ja-JP" altLang="en-US" dirty="0"/>
          </a:p>
        </p:txBody>
      </p:sp>
    </p:spTree>
    <p:extLst>
      <p:ext uri="{BB962C8B-B14F-4D97-AF65-F5344CB8AC3E}">
        <p14:creationId xmlns:p14="http://schemas.microsoft.com/office/powerpoint/2010/main" val="3619369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C00DF7A-BB59-40CF-B061-1D4CD17800D4}"/>
              </a:ext>
            </a:extLst>
          </p:cNvPr>
          <p:cNvSpPr/>
          <p:nvPr/>
        </p:nvSpPr>
        <p:spPr>
          <a:xfrm>
            <a:off x="400638" y="1342235"/>
            <a:ext cx="2738486" cy="49271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自社：業種関係ない</a:t>
            </a:r>
          </a:p>
        </p:txBody>
      </p:sp>
      <p:sp>
        <p:nvSpPr>
          <p:cNvPr id="4" name="正方形/長方形 3">
            <a:extLst>
              <a:ext uri="{FF2B5EF4-FFF2-40B4-BE49-F238E27FC236}">
                <a16:creationId xmlns:a16="http://schemas.microsoft.com/office/drawing/2014/main" id="{E2B3B139-69D5-4259-B068-FC8359E5EA5A}"/>
              </a:ext>
            </a:extLst>
          </p:cNvPr>
          <p:cNvSpPr/>
          <p:nvPr/>
        </p:nvSpPr>
        <p:spPr>
          <a:xfrm>
            <a:off x="3355942" y="1384766"/>
            <a:ext cx="3553905" cy="5222222"/>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空港運営業務</a:t>
            </a:r>
            <a:endParaRPr kumimoji="1" lang="en-US" altLang="ja-JP" sz="2400" dirty="0"/>
          </a:p>
          <a:p>
            <a:pPr algn="ctr"/>
            <a:r>
              <a:rPr kumimoji="1" lang="ja-JP" altLang="en-US" sz="2400" dirty="0"/>
              <a:t>もちろん能力無い</a:t>
            </a:r>
            <a:endParaRPr kumimoji="1" lang="en-US" altLang="ja-JP" sz="2400" dirty="0"/>
          </a:p>
          <a:p>
            <a:pPr algn="ctr"/>
            <a:endParaRPr kumimoji="1" lang="en-US" altLang="ja-JP" sz="2400" dirty="0"/>
          </a:p>
          <a:p>
            <a:pPr algn="ctr"/>
            <a:endParaRPr kumimoji="1" lang="en-US" altLang="ja-JP" sz="2400" dirty="0"/>
          </a:p>
          <a:p>
            <a:pPr algn="ctr"/>
            <a:endParaRPr kumimoji="1" lang="en-US" altLang="ja-JP" sz="2400" dirty="0"/>
          </a:p>
          <a:p>
            <a:pPr algn="ctr"/>
            <a:endParaRPr kumimoji="1" lang="en-US" altLang="ja-JP" sz="2400" dirty="0"/>
          </a:p>
          <a:p>
            <a:pPr algn="ctr"/>
            <a:endParaRPr kumimoji="1" lang="en-US" altLang="ja-JP" sz="2400" dirty="0"/>
          </a:p>
          <a:p>
            <a:pPr algn="ctr"/>
            <a:r>
              <a:rPr kumimoji="1" lang="ja-JP" altLang="en-US" sz="2400" dirty="0"/>
              <a:t>今運営している人たち</a:t>
            </a:r>
            <a:endParaRPr kumimoji="1" lang="en-US" altLang="ja-JP" sz="2400" dirty="0"/>
          </a:p>
          <a:p>
            <a:pPr algn="ctr"/>
            <a:endParaRPr kumimoji="1" lang="en-US" altLang="ja-JP" sz="2400" dirty="0"/>
          </a:p>
          <a:p>
            <a:pPr algn="ctr"/>
            <a:r>
              <a:rPr kumimoji="1" lang="ja-JP" altLang="en-US" sz="2400" dirty="0"/>
              <a:t>海外の運営企業</a:t>
            </a:r>
            <a:endParaRPr kumimoji="1" lang="en-US" altLang="ja-JP" sz="2400" dirty="0"/>
          </a:p>
          <a:p>
            <a:pPr algn="ctr"/>
            <a:r>
              <a:rPr kumimoji="1" lang="ja-JP" altLang="en-US" sz="2400" dirty="0"/>
              <a:t>など</a:t>
            </a:r>
          </a:p>
        </p:txBody>
      </p:sp>
      <p:sp>
        <p:nvSpPr>
          <p:cNvPr id="2" name="タイトル 1">
            <a:extLst>
              <a:ext uri="{FF2B5EF4-FFF2-40B4-BE49-F238E27FC236}">
                <a16:creationId xmlns:a16="http://schemas.microsoft.com/office/drawing/2014/main" id="{2780784D-1F52-4377-B527-9A1E1AF82DEB}"/>
              </a:ext>
            </a:extLst>
          </p:cNvPr>
          <p:cNvSpPr>
            <a:spLocks noGrp="1"/>
          </p:cNvSpPr>
          <p:nvPr>
            <p:ph type="title"/>
          </p:nvPr>
        </p:nvSpPr>
        <p:spPr>
          <a:xfrm>
            <a:off x="2324100" y="185826"/>
            <a:ext cx="9029700" cy="880968"/>
          </a:xfrm>
        </p:spPr>
        <p:style>
          <a:lnRef idx="2">
            <a:schemeClr val="accent2"/>
          </a:lnRef>
          <a:fillRef idx="1">
            <a:schemeClr val="lt1"/>
          </a:fillRef>
          <a:effectRef idx="0">
            <a:schemeClr val="accent2"/>
          </a:effectRef>
          <a:fontRef idx="minor">
            <a:schemeClr val="dk1"/>
          </a:fontRef>
        </p:style>
        <p:txBody>
          <a:bodyPr>
            <a:noAutofit/>
          </a:bodyPr>
          <a:lstStyle/>
          <a:p>
            <a:r>
              <a:rPr kumimoji="1" lang="ja-JP" altLang="en-US" sz="3200" dirty="0"/>
              <a:t>自社にできること・できないこと</a:t>
            </a:r>
            <a:br>
              <a:rPr kumimoji="1" lang="en-US" altLang="ja-JP" sz="3200" dirty="0"/>
            </a:br>
            <a:r>
              <a:rPr kumimoji="1" lang="ja-JP" altLang="en-US" sz="3200" dirty="0"/>
              <a:t>誰でもできるアウトソーシング事業</a:t>
            </a:r>
          </a:p>
        </p:txBody>
      </p:sp>
      <p:sp>
        <p:nvSpPr>
          <p:cNvPr id="5" name="正方形/長方形 4">
            <a:extLst>
              <a:ext uri="{FF2B5EF4-FFF2-40B4-BE49-F238E27FC236}">
                <a16:creationId xmlns:a16="http://schemas.microsoft.com/office/drawing/2014/main" id="{623B2A0F-5D81-4B61-B38C-175A53FEF6AD}"/>
              </a:ext>
            </a:extLst>
          </p:cNvPr>
          <p:cNvSpPr/>
          <p:nvPr/>
        </p:nvSpPr>
        <p:spPr>
          <a:xfrm>
            <a:off x="7315200" y="1277191"/>
            <a:ext cx="4402318" cy="18288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国職員の派遣を要求</a:t>
            </a: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ja-JP" altLang="en-US" dirty="0"/>
          </a:p>
        </p:txBody>
      </p:sp>
      <p:pic>
        <p:nvPicPr>
          <p:cNvPr id="6" name="図 5">
            <a:extLst>
              <a:ext uri="{FF2B5EF4-FFF2-40B4-BE49-F238E27FC236}">
                <a16:creationId xmlns:a16="http://schemas.microsoft.com/office/drawing/2014/main" id="{B35BF588-8A91-4EE9-9E79-FD79FEF7D364}"/>
              </a:ext>
            </a:extLst>
          </p:cNvPr>
          <p:cNvPicPr>
            <a:picLocks noChangeAspect="1"/>
          </p:cNvPicPr>
          <p:nvPr/>
        </p:nvPicPr>
        <p:blipFill>
          <a:blip r:embed="rId2"/>
          <a:stretch>
            <a:fillRect/>
          </a:stretch>
        </p:blipFill>
        <p:spPr>
          <a:xfrm>
            <a:off x="7833675" y="1582626"/>
            <a:ext cx="3469851" cy="1323386"/>
          </a:xfrm>
          <a:prstGeom prst="rect">
            <a:avLst/>
          </a:prstGeom>
        </p:spPr>
      </p:pic>
      <p:sp>
        <p:nvSpPr>
          <p:cNvPr id="7" name="楕円 6">
            <a:extLst>
              <a:ext uri="{FF2B5EF4-FFF2-40B4-BE49-F238E27FC236}">
                <a16:creationId xmlns:a16="http://schemas.microsoft.com/office/drawing/2014/main" id="{76BD771F-4012-4B8F-8D70-7EDE12C4C142}"/>
              </a:ext>
            </a:extLst>
          </p:cNvPr>
          <p:cNvSpPr/>
          <p:nvPr/>
        </p:nvSpPr>
        <p:spPr>
          <a:xfrm>
            <a:off x="474482" y="2280178"/>
            <a:ext cx="2457253" cy="4033933"/>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何も</a:t>
            </a:r>
            <a:endParaRPr kumimoji="1" lang="en-US" altLang="ja-JP" dirty="0"/>
          </a:p>
          <a:p>
            <a:pPr algn="ctr"/>
            <a:r>
              <a:rPr kumimoji="1" lang="ja-JP" altLang="en-US" dirty="0"/>
              <a:t>能力無い</a:t>
            </a:r>
            <a:endParaRPr kumimoji="1" lang="en-US" altLang="ja-JP" dirty="0"/>
          </a:p>
          <a:p>
            <a:pPr algn="ctr"/>
            <a:r>
              <a:rPr kumimoji="1" lang="ja-JP" altLang="en-US" dirty="0"/>
              <a:t>企業</a:t>
            </a:r>
            <a:endParaRPr kumimoji="1" lang="en-US" altLang="ja-JP" dirty="0"/>
          </a:p>
          <a:p>
            <a:pPr algn="ctr"/>
            <a:endParaRPr kumimoji="1" lang="en-US" altLang="ja-JP" dirty="0"/>
          </a:p>
          <a:p>
            <a:pPr algn="ctr"/>
            <a:r>
              <a:rPr kumimoji="1" lang="ja-JP" altLang="en-US" dirty="0"/>
              <a:t>でも</a:t>
            </a:r>
          </a:p>
        </p:txBody>
      </p:sp>
      <p:sp>
        <p:nvSpPr>
          <p:cNvPr id="8" name="正方形/長方形 7">
            <a:extLst>
              <a:ext uri="{FF2B5EF4-FFF2-40B4-BE49-F238E27FC236}">
                <a16:creationId xmlns:a16="http://schemas.microsoft.com/office/drawing/2014/main" id="{624E9B0F-171E-44F4-831E-19CDC91BAB5A}"/>
              </a:ext>
            </a:extLst>
          </p:cNvPr>
          <p:cNvSpPr/>
          <p:nvPr/>
        </p:nvSpPr>
        <p:spPr>
          <a:xfrm>
            <a:off x="7326197" y="3213569"/>
            <a:ext cx="4402318" cy="57323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航空機運航・旅客貨物対応・機材繰り</a:t>
            </a:r>
            <a:endParaRPr kumimoji="1" lang="en-US" altLang="ja-JP" dirty="0"/>
          </a:p>
          <a:p>
            <a:pPr algn="ctr"/>
            <a:r>
              <a:rPr kumimoji="1" lang="ja-JP" altLang="en-US" dirty="0"/>
              <a:t>航空会社がやる</a:t>
            </a:r>
            <a:endParaRPr kumimoji="1" lang="en-US" altLang="ja-JP" dirty="0"/>
          </a:p>
        </p:txBody>
      </p:sp>
      <p:sp>
        <p:nvSpPr>
          <p:cNvPr id="9" name="正方形/長方形 8">
            <a:extLst>
              <a:ext uri="{FF2B5EF4-FFF2-40B4-BE49-F238E27FC236}">
                <a16:creationId xmlns:a16="http://schemas.microsoft.com/office/drawing/2014/main" id="{54FB30F2-43AF-48EC-84B4-25BB333C4D09}"/>
              </a:ext>
            </a:extLst>
          </p:cNvPr>
          <p:cNvSpPr/>
          <p:nvPr/>
        </p:nvSpPr>
        <p:spPr>
          <a:xfrm>
            <a:off x="7346620" y="3858934"/>
            <a:ext cx="4402318" cy="57323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警備・税関</a:t>
            </a:r>
            <a:endParaRPr kumimoji="1" lang="en-US" altLang="ja-JP" dirty="0"/>
          </a:p>
          <a:p>
            <a:pPr algn="ctr"/>
            <a:r>
              <a:rPr kumimoji="1" lang="ja-JP" altLang="en-US" dirty="0"/>
              <a:t>警備会社に委託・国税庁が実施</a:t>
            </a:r>
            <a:endParaRPr kumimoji="1" lang="en-US" altLang="ja-JP" dirty="0"/>
          </a:p>
        </p:txBody>
      </p:sp>
      <p:sp>
        <p:nvSpPr>
          <p:cNvPr id="10" name="正方形/長方形 9">
            <a:extLst>
              <a:ext uri="{FF2B5EF4-FFF2-40B4-BE49-F238E27FC236}">
                <a16:creationId xmlns:a16="http://schemas.microsoft.com/office/drawing/2014/main" id="{0F03B436-738C-4981-B9CD-D3B9408D58B3}"/>
              </a:ext>
            </a:extLst>
          </p:cNvPr>
          <p:cNvSpPr/>
          <p:nvPr/>
        </p:nvSpPr>
        <p:spPr>
          <a:xfrm>
            <a:off x="7376469" y="4548663"/>
            <a:ext cx="4402318" cy="57323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給油</a:t>
            </a:r>
            <a:endParaRPr kumimoji="1" lang="en-US" altLang="ja-JP" dirty="0"/>
          </a:p>
          <a:p>
            <a:pPr algn="ctr"/>
            <a:r>
              <a:rPr kumimoji="1" lang="ja-JP" altLang="en-US" dirty="0"/>
              <a:t>給油企業に委託</a:t>
            </a:r>
            <a:endParaRPr kumimoji="1" lang="en-US" altLang="ja-JP" dirty="0"/>
          </a:p>
        </p:txBody>
      </p:sp>
      <p:sp>
        <p:nvSpPr>
          <p:cNvPr id="11" name="正方形/長方形 10">
            <a:extLst>
              <a:ext uri="{FF2B5EF4-FFF2-40B4-BE49-F238E27FC236}">
                <a16:creationId xmlns:a16="http://schemas.microsoft.com/office/drawing/2014/main" id="{ED103597-7B68-4E3C-B1C5-94470F41B2A6}"/>
              </a:ext>
            </a:extLst>
          </p:cNvPr>
          <p:cNvSpPr/>
          <p:nvPr/>
        </p:nvSpPr>
        <p:spPr>
          <a:xfrm>
            <a:off x="7396891" y="5276097"/>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その他業務があっても</a:t>
            </a:r>
            <a:endParaRPr kumimoji="1" lang="en-US" altLang="ja-JP" dirty="0"/>
          </a:p>
          <a:p>
            <a:pPr algn="ctr"/>
            <a:r>
              <a:rPr kumimoji="1" lang="ja-JP" altLang="en-US" dirty="0"/>
              <a:t>だれかやれる人がいる</a:t>
            </a:r>
            <a:endParaRPr kumimoji="1" lang="en-US" altLang="ja-JP" dirty="0"/>
          </a:p>
          <a:p>
            <a:pPr algn="ctr"/>
            <a:r>
              <a:rPr kumimoji="1" lang="ja-JP" altLang="en-US" dirty="0"/>
              <a:t>アウトソーシング事業</a:t>
            </a:r>
            <a:endParaRPr kumimoji="1" lang="en-US" altLang="ja-JP" dirty="0"/>
          </a:p>
        </p:txBody>
      </p:sp>
    </p:spTree>
    <p:extLst>
      <p:ext uri="{BB962C8B-B14F-4D97-AF65-F5344CB8AC3E}">
        <p14:creationId xmlns:p14="http://schemas.microsoft.com/office/powerpoint/2010/main" val="122484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C00DF7A-BB59-40CF-B061-1D4CD17800D4}"/>
              </a:ext>
            </a:extLst>
          </p:cNvPr>
          <p:cNvSpPr/>
          <p:nvPr/>
        </p:nvSpPr>
        <p:spPr>
          <a:xfrm>
            <a:off x="400638" y="1611177"/>
            <a:ext cx="2738486" cy="49271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自社：業種関係ない</a:t>
            </a:r>
          </a:p>
        </p:txBody>
      </p:sp>
      <p:sp>
        <p:nvSpPr>
          <p:cNvPr id="4" name="正方形/長方形 3">
            <a:extLst>
              <a:ext uri="{FF2B5EF4-FFF2-40B4-BE49-F238E27FC236}">
                <a16:creationId xmlns:a16="http://schemas.microsoft.com/office/drawing/2014/main" id="{E2B3B139-69D5-4259-B068-FC8359E5EA5A}"/>
              </a:ext>
            </a:extLst>
          </p:cNvPr>
          <p:cNvSpPr/>
          <p:nvPr/>
        </p:nvSpPr>
        <p:spPr>
          <a:xfrm>
            <a:off x="3675215" y="1501308"/>
            <a:ext cx="3234632" cy="5222222"/>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dirty="0"/>
              <a:t>空港施設管理</a:t>
            </a:r>
            <a:endParaRPr kumimoji="1" lang="en-US" altLang="ja-JP" sz="2400" dirty="0"/>
          </a:p>
          <a:p>
            <a:pPr algn="ctr"/>
            <a:endParaRPr kumimoji="1" lang="en-US" altLang="ja-JP" sz="2400" dirty="0"/>
          </a:p>
          <a:p>
            <a:pPr algn="ctr"/>
            <a:r>
              <a:rPr kumimoji="1" lang="ja-JP" altLang="en-US" sz="2400" dirty="0"/>
              <a:t>もちろん能力無い</a:t>
            </a:r>
            <a:endParaRPr kumimoji="1" lang="en-US" altLang="ja-JP" sz="2400" dirty="0"/>
          </a:p>
          <a:p>
            <a:pPr algn="ctr"/>
            <a:r>
              <a:rPr kumimoji="1" lang="ja-JP" altLang="en-US" sz="2400" dirty="0"/>
              <a:t>場合でも</a:t>
            </a:r>
            <a:endParaRPr kumimoji="1" lang="en-US" altLang="ja-JP" sz="2400" dirty="0"/>
          </a:p>
          <a:p>
            <a:pPr algn="ctr"/>
            <a:r>
              <a:rPr kumimoji="1" lang="ja-JP" altLang="en-US" sz="2400" dirty="0"/>
              <a:t>建設・設備業界なら</a:t>
            </a:r>
            <a:endParaRPr kumimoji="1" lang="en-US" altLang="ja-JP" sz="2400" dirty="0"/>
          </a:p>
          <a:p>
            <a:pPr algn="ctr"/>
            <a:r>
              <a:rPr kumimoji="1" lang="ja-JP" altLang="en-US" sz="2400" dirty="0"/>
              <a:t>自社でできるかも</a:t>
            </a:r>
            <a:endParaRPr kumimoji="1" lang="en-US" altLang="ja-JP" sz="2400" dirty="0"/>
          </a:p>
          <a:p>
            <a:pPr algn="ctr"/>
            <a:endParaRPr kumimoji="1" lang="en-US" altLang="ja-JP" sz="2400" dirty="0"/>
          </a:p>
          <a:p>
            <a:pPr algn="ctr"/>
            <a:r>
              <a:rPr kumimoji="1" lang="ja-JP" altLang="en-US" sz="2400" dirty="0"/>
              <a:t>すでにどこかの空港で従事している企業は</a:t>
            </a:r>
            <a:endParaRPr kumimoji="1" lang="en-US" altLang="ja-JP" sz="2400" dirty="0"/>
          </a:p>
          <a:p>
            <a:pPr algn="ctr"/>
            <a:endParaRPr kumimoji="1" lang="en-US" altLang="ja-JP" sz="2400" dirty="0"/>
          </a:p>
          <a:p>
            <a:pPr algn="ctr"/>
            <a:r>
              <a:rPr kumimoji="1" lang="ja-JP" altLang="en-US" sz="2400" dirty="0"/>
              <a:t>自分でチーム編成</a:t>
            </a:r>
            <a:endParaRPr kumimoji="1" lang="en-US" altLang="ja-JP" sz="2400" dirty="0"/>
          </a:p>
          <a:p>
            <a:pPr algn="ctr"/>
            <a:r>
              <a:rPr kumimoji="1" lang="ja-JP" altLang="en-US" sz="2400" dirty="0"/>
              <a:t>強みとして他のチームに参加営業</a:t>
            </a:r>
            <a:endParaRPr kumimoji="1" lang="en-US" altLang="ja-JP" sz="2400" dirty="0"/>
          </a:p>
          <a:p>
            <a:pPr algn="ctr"/>
            <a:endParaRPr kumimoji="1" lang="ja-JP" altLang="en-US" sz="2400" dirty="0"/>
          </a:p>
        </p:txBody>
      </p:sp>
      <p:sp>
        <p:nvSpPr>
          <p:cNvPr id="7" name="楕円 6">
            <a:extLst>
              <a:ext uri="{FF2B5EF4-FFF2-40B4-BE49-F238E27FC236}">
                <a16:creationId xmlns:a16="http://schemas.microsoft.com/office/drawing/2014/main" id="{76BD771F-4012-4B8F-8D70-7EDE12C4C142}"/>
              </a:ext>
            </a:extLst>
          </p:cNvPr>
          <p:cNvSpPr/>
          <p:nvPr/>
        </p:nvSpPr>
        <p:spPr>
          <a:xfrm>
            <a:off x="474482" y="2244318"/>
            <a:ext cx="2457253" cy="4033933"/>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何も</a:t>
            </a:r>
            <a:endParaRPr kumimoji="1" lang="en-US" altLang="ja-JP" dirty="0"/>
          </a:p>
          <a:p>
            <a:pPr algn="ctr"/>
            <a:r>
              <a:rPr kumimoji="1" lang="ja-JP" altLang="en-US" dirty="0"/>
              <a:t>能力無い</a:t>
            </a:r>
            <a:endParaRPr kumimoji="1" lang="en-US" altLang="ja-JP" dirty="0"/>
          </a:p>
          <a:p>
            <a:pPr algn="ctr"/>
            <a:r>
              <a:rPr kumimoji="1" lang="ja-JP" altLang="en-US" dirty="0"/>
              <a:t>企業</a:t>
            </a:r>
            <a:endParaRPr kumimoji="1" lang="en-US" altLang="ja-JP" dirty="0"/>
          </a:p>
          <a:p>
            <a:pPr algn="ctr"/>
            <a:endParaRPr kumimoji="1" lang="en-US" altLang="ja-JP" dirty="0"/>
          </a:p>
          <a:p>
            <a:pPr algn="ctr"/>
            <a:r>
              <a:rPr kumimoji="1" lang="ja-JP" altLang="en-US" dirty="0"/>
              <a:t>でも</a:t>
            </a:r>
            <a:endParaRPr kumimoji="1" lang="en-US" altLang="ja-JP" dirty="0"/>
          </a:p>
          <a:p>
            <a:pPr algn="ctr"/>
            <a:endParaRPr kumimoji="1" lang="en-US" altLang="ja-JP" dirty="0"/>
          </a:p>
          <a:p>
            <a:pPr algn="ctr"/>
            <a:endParaRPr kumimoji="1" lang="en-US" altLang="ja-JP" dirty="0"/>
          </a:p>
          <a:p>
            <a:pPr algn="ctr"/>
            <a:r>
              <a:rPr kumimoji="1" lang="ja-JP" altLang="en-US" dirty="0"/>
              <a:t>能力あれば</a:t>
            </a:r>
            <a:endParaRPr kumimoji="1" lang="en-US" altLang="ja-JP" dirty="0"/>
          </a:p>
          <a:p>
            <a:pPr algn="ctr"/>
            <a:r>
              <a:rPr kumimoji="1" lang="ja-JP" altLang="en-US" dirty="0"/>
              <a:t>なおさら</a:t>
            </a:r>
          </a:p>
        </p:txBody>
      </p:sp>
      <p:sp>
        <p:nvSpPr>
          <p:cNvPr id="11" name="正方形/長方形 10">
            <a:extLst>
              <a:ext uri="{FF2B5EF4-FFF2-40B4-BE49-F238E27FC236}">
                <a16:creationId xmlns:a16="http://schemas.microsoft.com/office/drawing/2014/main" id="{ED103597-7B68-4E3C-B1C5-94470F41B2A6}"/>
              </a:ext>
            </a:extLst>
          </p:cNvPr>
          <p:cNvSpPr/>
          <p:nvPr/>
        </p:nvSpPr>
        <p:spPr>
          <a:xfrm>
            <a:off x="7189501" y="1519237"/>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滑走路・エプロン・駐機場</a:t>
            </a:r>
            <a:endParaRPr kumimoji="1" lang="en-US" altLang="ja-JP" dirty="0"/>
          </a:p>
          <a:p>
            <a:pPr algn="ctr"/>
            <a:r>
              <a:rPr kumimoji="1" lang="ja-JP" altLang="en-US" dirty="0"/>
              <a:t>点検・維持管理・更新・増設・計画</a:t>
            </a:r>
            <a:endParaRPr kumimoji="1" lang="en-US" altLang="ja-JP" dirty="0"/>
          </a:p>
          <a:p>
            <a:pPr algn="ctr"/>
            <a:r>
              <a:rPr kumimoji="1" lang="ja-JP" altLang="en-US" dirty="0"/>
              <a:t>アウトソーシングもできる</a:t>
            </a:r>
            <a:endParaRPr kumimoji="1" lang="en-US" altLang="ja-JP" dirty="0"/>
          </a:p>
          <a:p>
            <a:pPr algn="ctr"/>
            <a:r>
              <a:rPr kumimoji="1" lang="ja-JP" altLang="en-US" dirty="0"/>
              <a:t>自社でやることもできる</a:t>
            </a:r>
            <a:endParaRPr kumimoji="1" lang="en-US" altLang="ja-JP" dirty="0"/>
          </a:p>
        </p:txBody>
      </p:sp>
      <p:sp>
        <p:nvSpPr>
          <p:cNvPr id="12" name="正方形/長方形 11">
            <a:extLst>
              <a:ext uri="{FF2B5EF4-FFF2-40B4-BE49-F238E27FC236}">
                <a16:creationId xmlns:a16="http://schemas.microsoft.com/office/drawing/2014/main" id="{1AFB106A-242D-453E-97A8-DFA795B96A31}"/>
              </a:ext>
            </a:extLst>
          </p:cNvPr>
          <p:cNvSpPr/>
          <p:nvPr/>
        </p:nvSpPr>
        <p:spPr>
          <a:xfrm>
            <a:off x="7189501" y="2705166"/>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レーダー・管制機器・通信機器・照明</a:t>
            </a:r>
            <a:endParaRPr kumimoji="1" lang="en-US" altLang="ja-JP" dirty="0"/>
          </a:p>
          <a:p>
            <a:pPr algn="ctr"/>
            <a:r>
              <a:rPr kumimoji="1" lang="ja-JP" altLang="en-US" dirty="0"/>
              <a:t>点検・維持管理・更新・改善</a:t>
            </a:r>
            <a:endParaRPr kumimoji="1" lang="en-US" altLang="ja-JP" dirty="0"/>
          </a:p>
          <a:p>
            <a:pPr algn="ctr"/>
            <a:r>
              <a:rPr kumimoji="1" lang="ja-JP" altLang="en-US" dirty="0"/>
              <a:t>アウトソーシングもできる</a:t>
            </a:r>
            <a:endParaRPr kumimoji="1" lang="en-US" altLang="ja-JP" dirty="0"/>
          </a:p>
          <a:p>
            <a:pPr algn="ctr"/>
            <a:r>
              <a:rPr kumimoji="1" lang="ja-JP" altLang="en-US" dirty="0"/>
              <a:t>自社でやることもできる</a:t>
            </a:r>
            <a:endParaRPr kumimoji="1" lang="en-US" altLang="ja-JP" dirty="0"/>
          </a:p>
        </p:txBody>
      </p:sp>
      <p:sp>
        <p:nvSpPr>
          <p:cNvPr id="13" name="正方形/長方形 12">
            <a:extLst>
              <a:ext uri="{FF2B5EF4-FFF2-40B4-BE49-F238E27FC236}">
                <a16:creationId xmlns:a16="http://schemas.microsoft.com/office/drawing/2014/main" id="{56506034-B737-488F-9CBE-4DE1D981D7C8}"/>
              </a:ext>
            </a:extLst>
          </p:cNvPr>
          <p:cNvSpPr/>
          <p:nvPr/>
        </p:nvSpPr>
        <p:spPr>
          <a:xfrm>
            <a:off x="7246059" y="5276097"/>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その他業務があっても</a:t>
            </a:r>
            <a:endParaRPr kumimoji="1" lang="en-US" altLang="ja-JP" dirty="0"/>
          </a:p>
          <a:p>
            <a:pPr algn="ctr"/>
            <a:r>
              <a:rPr kumimoji="1" lang="ja-JP" altLang="en-US" dirty="0"/>
              <a:t>だれかやれる人がいる</a:t>
            </a:r>
            <a:endParaRPr kumimoji="1" lang="en-US" altLang="ja-JP" dirty="0"/>
          </a:p>
          <a:p>
            <a:pPr algn="ctr"/>
            <a:r>
              <a:rPr kumimoji="1" lang="ja-JP" altLang="en-US" dirty="0"/>
              <a:t>アウトソーシング事業</a:t>
            </a:r>
            <a:endParaRPr kumimoji="1" lang="en-US" altLang="ja-JP" dirty="0"/>
          </a:p>
        </p:txBody>
      </p:sp>
      <p:sp>
        <p:nvSpPr>
          <p:cNvPr id="14" name="タイトル 1">
            <a:extLst>
              <a:ext uri="{FF2B5EF4-FFF2-40B4-BE49-F238E27FC236}">
                <a16:creationId xmlns:a16="http://schemas.microsoft.com/office/drawing/2014/main" id="{C00B24D2-8166-4A2F-92F9-D0AEC23E0B53}"/>
              </a:ext>
            </a:extLst>
          </p:cNvPr>
          <p:cNvSpPr>
            <a:spLocks noGrp="1"/>
          </p:cNvSpPr>
          <p:nvPr>
            <p:ph type="title"/>
          </p:nvPr>
        </p:nvSpPr>
        <p:spPr>
          <a:xfrm>
            <a:off x="838200" y="114113"/>
            <a:ext cx="10515600" cy="1325563"/>
          </a:xfrm>
        </p:spPr>
        <p:style>
          <a:lnRef idx="2">
            <a:schemeClr val="accent2"/>
          </a:lnRef>
          <a:fillRef idx="1">
            <a:schemeClr val="lt1"/>
          </a:fillRef>
          <a:effectRef idx="0">
            <a:schemeClr val="accent2"/>
          </a:effectRef>
          <a:fontRef idx="minor">
            <a:schemeClr val="dk1"/>
          </a:fontRef>
        </p:style>
        <p:txBody>
          <a:bodyPr>
            <a:normAutofit/>
          </a:bodyPr>
          <a:lstStyle/>
          <a:p>
            <a:r>
              <a:rPr kumimoji="1" lang="ja-JP" altLang="en-US" dirty="0"/>
              <a:t>自社にできること・できないこと</a:t>
            </a:r>
            <a:br>
              <a:rPr kumimoji="1" lang="en-US" altLang="ja-JP" dirty="0"/>
            </a:br>
            <a:r>
              <a:rPr kumimoji="1" lang="ja-JP" altLang="en-US" dirty="0"/>
              <a:t>誰でもできるアウトソーシング事業</a:t>
            </a:r>
          </a:p>
        </p:txBody>
      </p:sp>
    </p:spTree>
    <p:extLst>
      <p:ext uri="{BB962C8B-B14F-4D97-AF65-F5344CB8AC3E}">
        <p14:creationId xmlns:p14="http://schemas.microsoft.com/office/powerpoint/2010/main" val="185146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C00DF7A-BB59-40CF-B061-1D4CD17800D4}"/>
              </a:ext>
            </a:extLst>
          </p:cNvPr>
          <p:cNvSpPr/>
          <p:nvPr/>
        </p:nvSpPr>
        <p:spPr>
          <a:xfrm>
            <a:off x="400638" y="1647036"/>
            <a:ext cx="2738486" cy="49271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自社：業種関係ない</a:t>
            </a:r>
          </a:p>
        </p:txBody>
      </p:sp>
      <p:sp>
        <p:nvSpPr>
          <p:cNvPr id="4" name="正方形/長方形 3">
            <a:extLst>
              <a:ext uri="{FF2B5EF4-FFF2-40B4-BE49-F238E27FC236}">
                <a16:creationId xmlns:a16="http://schemas.microsoft.com/office/drawing/2014/main" id="{E2B3B139-69D5-4259-B068-FC8359E5EA5A}"/>
              </a:ext>
            </a:extLst>
          </p:cNvPr>
          <p:cNvSpPr/>
          <p:nvPr/>
        </p:nvSpPr>
        <p:spPr>
          <a:xfrm>
            <a:off x="3675215" y="1411662"/>
            <a:ext cx="3234632" cy="5222222"/>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dirty="0"/>
              <a:t>空港ビル施設管理</a:t>
            </a:r>
            <a:endParaRPr kumimoji="1" lang="en-US" altLang="ja-JP" sz="2400" dirty="0"/>
          </a:p>
          <a:p>
            <a:pPr algn="ctr"/>
            <a:endParaRPr kumimoji="1" lang="en-US" altLang="ja-JP" sz="2400" dirty="0"/>
          </a:p>
          <a:p>
            <a:pPr algn="ctr"/>
            <a:r>
              <a:rPr kumimoji="1" lang="ja-JP" altLang="en-US" sz="2400" dirty="0"/>
              <a:t>もちろん能力無い</a:t>
            </a:r>
            <a:endParaRPr kumimoji="1" lang="en-US" altLang="ja-JP" sz="2400" dirty="0"/>
          </a:p>
          <a:p>
            <a:pPr algn="ctr"/>
            <a:r>
              <a:rPr kumimoji="1" lang="ja-JP" altLang="en-US" sz="2400" dirty="0"/>
              <a:t>場合でも</a:t>
            </a:r>
            <a:endParaRPr kumimoji="1" lang="en-US" altLang="ja-JP" sz="2400" dirty="0"/>
          </a:p>
          <a:p>
            <a:pPr algn="ctr"/>
            <a:r>
              <a:rPr kumimoji="1" lang="ja-JP" altLang="en-US" sz="2400" dirty="0"/>
              <a:t>建設・ビル管業界なら</a:t>
            </a:r>
            <a:endParaRPr kumimoji="1" lang="en-US" altLang="ja-JP" sz="2400" dirty="0"/>
          </a:p>
          <a:p>
            <a:pPr algn="ctr"/>
            <a:r>
              <a:rPr kumimoji="1" lang="ja-JP" altLang="en-US" sz="2400" dirty="0"/>
              <a:t>自社でできるかも</a:t>
            </a:r>
            <a:endParaRPr kumimoji="1" lang="en-US" altLang="ja-JP" sz="2400" dirty="0"/>
          </a:p>
          <a:p>
            <a:pPr algn="ctr"/>
            <a:endParaRPr kumimoji="1" lang="en-US" altLang="ja-JP" sz="2400" dirty="0"/>
          </a:p>
          <a:p>
            <a:pPr algn="ctr"/>
            <a:r>
              <a:rPr kumimoji="1" lang="ja-JP" altLang="en-US" sz="2400" dirty="0"/>
              <a:t>すでにどこかの空港で従事している企業は</a:t>
            </a:r>
            <a:endParaRPr kumimoji="1" lang="en-US" altLang="ja-JP" sz="2400" dirty="0"/>
          </a:p>
          <a:p>
            <a:pPr algn="ctr"/>
            <a:endParaRPr kumimoji="1" lang="en-US" altLang="ja-JP" sz="2400" dirty="0"/>
          </a:p>
          <a:p>
            <a:pPr algn="ctr"/>
            <a:r>
              <a:rPr kumimoji="1" lang="ja-JP" altLang="en-US" sz="2400" dirty="0"/>
              <a:t>自分でチーム編成</a:t>
            </a:r>
            <a:endParaRPr kumimoji="1" lang="en-US" altLang="ja-JP" sz="2400" dirty="0"/>
          </a:p>
          <a:p>
            <a:pPr algn="ctr"/>
            <a:r>
              <a:rPr kumimoji="1" lang="ja-JP" altLang="en-US" sz="2400" dirty="0"/>
              <a:t>強みとして他のチームに参加営業</a:t>
            </a:r>
            <a:endParaRPr kumimoji="1" lang="en-US" altLang="ja-JP" sz="2400" dirty="0"/>
          </a:p>
          <a:p>
            <a:pPr algn="ctr"/>
            <a:endParaRPr kumimoji="1" lang="ja-JP" altLang="en-US" sz="2400" dirty="0"/>
          </a:p>
        </p:txBody>
      </p:sp>
      <p:sp>
        <p:nvSpPr>
          <p:cNvPr id="7" name="楕円 6">
            <a:extLst>
              <a:ext uri="{FF2B5EF4-FFF2-40B4-BE49-F238E27FC236}">
                <a16:creationId xmlns:a16="http://schemas.microsoft.com/office/drawing/2014/main" id="{76BD771F-4012-4B8F-8D70-7EDE12C4C142}"/>
              </a:ext>
            </a:extLst>
          </p:cNvPr>
          <p:cNvSpPr/>
          <p:nvPr/>
        </p:nvSpPr>
        <p:spPr>
          <a:xfrm>
            <a:off x="474482" y="2369824"/>
            <a:ext cx="2457253" cy="4033933"/>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何も</a:t>
            </a:r>
            <a:endParaRPr kumimoji="1" lang="en-US" altLang="ja-JP" dirty="0"/>
          </a:p>
          <a:p>
            <a:pPr algn="ctr"/>
            <a:r>
              <a:rPr kumimoji="1" lang="ja-JP" altLang="en-US" dirty="0"/>
              <a:t>能力無い</a:t>
            </a:r>
            <a:endParaRPr kumimoji="1" lang="en-US" altLang="ja-JP" dirty="0"/>
          </a:p>
          <a:p>
            <a:pPr algn="ctr"/>
            <a:r>
              <a:rPr kumimoji="1" lang="ja-JP" altLang="en-US" dirty="0"/>
              <a:t>企業</a:t>
            </a:r>
            <a:endParaRPr kumimoji="1" lang="en-US" altLang="ja-JP" dirty="0"/>
          </a:p>
          <a:p>
            <a:pPr algn="ctr"/>
            <a:endParaRPr kumimoji="1" lang="en-US" altLang="ja-JP" dirty="0"/>
          </a:p>
          <a:p>
            <a:pPr algn="ctr"/>
            <a:r>
              <a:rPr kumimoji="1" lang="ja-JP" altLang="en-US" dirty="0"/>
              <a:t>でも</a:t>
            </a:r>
            <a:endParaRPr kumimoji="1" lang="en-US" altLang="ja-JP" dirty="0"/>
          </a:p>
          <a:p>
            <a:pPr algn="ctr"/>
            <a:endParaRPr kumimoji="1" lang="en-US" altLang="ja-JP" dirty="0"/>
          </a:p>
          <a:p>
            <a:pPr algn="ctr"/>
            <a:endParaRPr kumimoji="1" lang="en-US" altLang="ja-JP" dirty="0"/>
          </a:p>
          <a:p>
            <a:pPr algn="ctr"/>
            <a:r>
              <a:rPr kumimoji="1" lang="ja-JP" altLang="en-US" dirty="0"/>
              <a:t>能力あれば</a:t>
            </a:r>
            <a:endParaRPr kumimoji="1" lang="en-US" altLang="ja-JP" dirty="0"/>
          </a:p>
          <a:p>
            <a:pPr algn="ctr"/>
            <a:r>
              <a:rPr kumimoji="1" lang="ja-JP" altLang="en-US" dirty="0"/>
              <a:t>なおさら</a:t>
            </a:r>
          </a:p>
        </p:txBody>
      </p:sp>
      <p:sp>
        <p:nvSpPr>
          <p:cNvPr id="11" name="正方形/長方形 10">
            <a:extLst>
              <a:ext uri="{FF2B5EF4-FFF2-40B4-BE49-F238E27FC236}">
                <a16:creationId xmlns:a16="http://schemas.microsoft.com/office/drawing/2014/main" id="{ED103597-7B68-4E3C-B1C5-94470F41B2A6}"/>
              </a:ext>
            </a:extLst>
          </p:cNvPr>
          <p:cNvSpPr/>
          <p:nvPr/>
        </p:nvSpPr>
        <p:spPr>
          <a:xfrm>
            <a:off x="7189501" y="1510273"/>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商業ビルの管理運営</a:t>
            </a:r>
            <a:endParaRPr kumimoji="1" lang="en-US" altLang="ja-JP" dirty="0"/>
          </a:p>
          <a:p>
            <a:pPr algn="ctr"/>
            <a:r>
              <a:rPr kumimoji="1" lang="ja-JP" altLang="en-US" dirty="0"/>
              <a:t>点検・維持管理・更新・増設・計画</a:t>
            </a:r>
            <a:endParaRPr kumimoji="1" lang="en-US" altLang="ja-JP" dirty="0"/>
          </a:p>
          <a:p>
            <a:pPr algn="ctr"/>
            <a:r>
              <a:rPr kumimoji="1" lang="ja-JP" altLang="en-US" dirty="0"/>
              <a:t>テナント募集・イベント</a:t>
            </a:r>
            <a:endParaRPr kumimoji="1" lang="en-US" altLang="ja-JP" dirty="0"/>
          </a:p>
          <a:p>
            <a:pPr algn="ctr"/>
            <a:r>
              <a:rPr kumimoji="1" lang="ja-JP" altLang="en-US" dirty="0"/>
              <a:t>アウトソーシング・自社</a:t>
            </a:r>
            <a:endParaRPr kumimoji="1" lang="en-US" altLang="ja-JP" dirty="0"/>
          </a:p>
        </p:txBody>
      </p:sp>
      <p:sp>
        <p:nvSpPr>
          <p:cNvPr id="12" name="正方形/長方形 11">
            <a:extLst>
              <a:ext uri="{FF2B5EF4-FFF2-40B4-BE49-F238E27FC236}">
                <a16:creationId xmlns:a16="http://schemas.microsoft.com/office/drawing/2014/main" id="{1AFB106A-242D-453E-97A8-DFA795B96A31}"/>
              </a:ext>
            </a:extLst>
          </p:cNvPr>
          <p:cNvSpPr/>
          <p:nvPr/>
        </p:nvSpPr>
        <p:spPr>
          <a:xfrm>
            <a:off x="7189501" y="2857567"/>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工業用建物管理</a:t>
            </a:r>
            <a:endParaRPr kumimoji="1" lang="en-US" altLang="ja-JP" dirty="0"/>
          </a:p>
          <a:p>
            <a:pPr algn="ctr"/>
            <a:r>
              <a:rPr kumimoji="1" lang="ja-JP" altLang="en-US" dirty="0"/>
              <a:t>倉庫・物流・格納庫・整備工場</a:t>
            </a:r>
            <a:endParaRPr kumimoji="1" lang="en-US" altLang="ja-JP" dirty="0"/>
          </a:p>
          <a:p>
            <a:pPr algn="ctr"/>
            <a:r>
              <a:rPr kumimoji="1" lang="ja-JP" altLang="en-US" dirty="0"/>
              <a:t>企画・営業・設計・建設</a:t>
            </a:r>
            <a:endParaRPr kumimoji="1" lang="en-US" altLang="ja-JP" dirty="0"/>
          </a:p>
          <a:p>
            <a:pPr algn="ctr"/>
            <a:r>
              <a:rPr kumimoji="1" lang="ja-JP" altLang="en-US" dirty="0"/>
              <a:t>アウトソーシング・自社</a:t>
            </a:r>
            <a:endParaRPr kumimoji="1" lang="en-US" altLang="ja-JP" dirty="0"/>
          </a:p>
        </p:txBody>
      </p:sp>
      <p:sp>
        <p:nvSpPr>
          <p:cNvPr id="13" name="正方形/長方形 12">
            <a:extLst>
              <a:ext uri="{FF2B5EF4-FFF2-40B4-BE49-F238E27FC236}">
                <a16:creationId xmlns:a16="http://schemas.microsoft.com/office/drawing/2014/main" id="{56506034-B737-488F-9CBE-4DE1D981D7C8}"/>
              </a:ext>
            </a:extLst>
          </p:cNvPr>
          <p:cNvSpPr/>
          <p:nvPr/>
        </p:nvSpPr>
        <p:spPr>
          <a:xfrm>
            <a:off x="7246059" y="5276097"/>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その他業務があっても</a:t>
            </a:r>
            <a:endParaRPr kumimoji="1" lang="en-US" altLang="ja-JP" dirty="0"/>
          </a:p>
          <a:p>
            <a:pPr algn="ctr"/>
            <a:r>
              <a:rPr kumimoji="1" lang="ja-JP" altLang="en-US" dirty="0"/>
              <a:t>だれかやれる人がいる</a:t>
            </a:r>
            <a:endParaRPr kumimoji="1" lang="en-US" altLang="ja-JP" dirty="0"/>
          </a:p>
          <a:p>
            <a:pPr algn="ctr"/>
            <a:r>
              <a:rPr kumimoji="1" lang="ja-JP" altLang="en-US" dirty="0"/>
              <a:t>アウトソーシング事業</a:t>
            </a:r>
            <a:endParaRPr kumimoji="1" lang="en-US" altLang="ja-JP" dirty="0"/>
          </a:p>
        </p:txBody>
      </p:sp>
      <p:sp>
        <p:nvSpPr>
          <p:cNvPr id="14" name="タイトル 1">
            <a:extLst>
              <a:ext uri="{FF2B5EF4-FFF2-40B4-BE49-F238E27FC236}">
                <a16:creationId xmlns:a16="http://schemas.microsoft.com/office/drawing/2014/main" id="{2E965527-75D4-4606-9BAF-4C31072707FB}"/>
              </a:ext>
            </a:extLst>
          </p:cNvPr>
          <p:cNvSpPr>
            <a:spLocks noGrp="1"/>
          </p:cNvSpPr>
          <p:nvPr>
            <p:ph type="title"/>
          </p:nvPr>
        </p:nvSpPr>
        <p:spPr>
          <a:xfrm>
            <a:off x="838200" y="87219"/>
            <a:ext cx="10515600" cy="1325563"/>
          </a:xfrm>
        </p:spPr>
        <p:style>
          <a:lnRef idx="2">
            <a:schemeClr val="accent2"/>
          </a:lnRef>
          <a:fillRef idx="1">
            <a:schemeClr val="lt1"/>
          </a:fillRef>
          <a:effectRef idx="0">
            <a:schemeClr val="accent2"/>
          </a:effectRef>
          <a:fontRef idx="minor">
            <a:schemeClr val="dk1"/>
          </a:fontRef>
        </p:style>
        <p:txBody>
          <a:bodyPr>
            <a:normAutofit/>
          </a:bodyPr>
          <a:lstStyle/>
          <a:p>
            <a:r>
              <a:rPr kumimoji="1" lang="ja-JP" altLang="en-US" dirty="0"/>
              <a:t>自社にできること・できないこと</a:t>
            </a:r>
            <a:br>
              <a:rPr kumimoji="1" lang="en-US" altLang="ja-JP" dirty="0"/>
            </a:br>
            <a:r>
              <a:rPr kumimoji="1" lang="ja-JP" altLang="en-US" dirty="0"/>
              <a:t>誰でもできるアウトソーシング事業</a:t>
            </a:r>
          </a:p>
        </p:txBody>
      </p:sp>
    </p:spTree>
    <p:extLst>
      <p:ext uri="{BB962C8B-B14F-4D97-AF65-F5344CB8AC3E}">
        <p14:creationId xmlns:p14="http://schemas.microsoft.com/office/powerpoint/2010/main" val="407690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C00DF7A-BB59-40CF-B061-1D4CD17800D4}"/>
              </a:ext>
            </a:extLst>
          </p:cNvPr>
          <p:cNvSpPr/>
          <p:nvPr/>
        </p:nvSpPr>
        <p:spPr>
          <a:xfrm>
            <a:off x="400638" y="1647036"/>
            <a:ext cx="2738486" cy="49271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自社：業種関係ない</a:t>
            </a:r>
          </a:p>
        </p:txBody>
      </p:sp>
      <p:sp>
        <p:nvSpPr>
          <p:cNvPr id="4" name="正方形/長方形 3">
            <a:extLst>
              <a:ext uri="{FF2B5EF4-FFF2-40B4-BE49-F238E27FC236}">
                <a16:creationId xmlns:a16="http://schemas.microsoft.com/office/drawing/2014/main" id="{E2B3B139-69D5-4259-B068-FC8359E5EA5A}"/>
              </a:ext>
            </a:extLst>
          </p:cNvPr>
          <p:cNvSpPr/>
          <p:nvPr/>
        </p:nvSpPr>
        <p:spPr>
          <a:xfrm>
            <a:off x="3675215" y="1546132"/>
            <a:ext cx="3234632" cy="522222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dirty="0"/>
              <a:t>営業活動</a:t>
            </a:r>
            <a:endParaRPr kumimoji="1" lang="en-US" altLang="ja-JP" sz="2400" dirty="0"/>
          </a:p>
          <a:p>
            <a:pPr algn="ctr"/>
            <a:endParaRPr kumimoji="1" lang="en-US" altLang="ja-JP" sz="2400" dirty="0"/>
          </a:p>
          <a:p>
            <a:pPr algn="ctr"/>
            <a:r>
              <a:rPr kumimoji="1" lang="ja-JP" altLang="en-US" sz="2400" dirty="0"/>
              <a:t>もちろん能力無い</a:t>
            </a:r>
            <a:endParaRPr kumimoji="1" lang="en-US" altLang="ja-JP" sz="2400" dirty="0"/>
          </a:p>
          <a:p>
            <a:pPr algn="ctr"/>
            <a:r>
              <a:rPr kumimoji="1" lang="ja-JP" altLang="en-US" sz="2400" dirty="0"/>
              <a:t>場合でも</a:t>
            </a:r>
            <a:endParaRPr kumimoji="1" lang="en-US" altLang="ja-JP" sz="2400" dirty="0"/>
          </a:p>
          <a:p>
            <a:pPr algn="ctr"/>
            <a:endParaRPr kumimoji="1" lang="en-US" altLang="ja-JP" sz="2400" dirty="0"/>
          </a:p>
          <a:p>
            <a:pPr algn="ctr"/>
            <a:endParaRPr kumimoji="1" lang="en-US" altLang="ja-JP" sz="2400" dirty="0"/>
          </a:p>
          <a:p>
            <a:pPr algn="ctr"/>
            <a:endParaRPr kumimoji="1" lang="en-US" altLang="ja-JP" sz="2400" dirty="0"/>
          </a:p>
          <a:p>
            <a:pPr algn="ctr"/>
            <a:r>
              <a:rPr kumimoji="1" lang="ja-JP" altLang="en-US" sz="2400" dirty="0"/>
              <a:t>すでにどこかの空港で従事している企業は</a:t>
            </a:r>
            <a:endParaRPr kumimoji="1" lang="en-US" altLang="ja-JP" sz="2400" dirty="0"/>
          </a:p>
          <a:p>
            <a:pPr algn="ctr"/>
            <a:endParaRPr kumimoji="1" lang="en-US" altLang="ja-JP" sz="2400" dirty="0"/>
          </a:p>
          <a:p>
            <a:pPr algn="ctr"/>
            <a:r>
              <a:rPr kumimoji="1" lang="ja-JP" altLang="en-US" sz="2400" dirty="0"/>
              <a:t>自分でチーム編成</a:t>
            </a:r>
            <a:endParaRPr kumimoji="1" lang="en-US" altLang="ja-JP" sz="2400" dirty="0"/>
          </a:p>
          <a:p>
            <a:pPr algn="ctr"/>
            <a:r>
              <a:rPr kumimoji="1" lang="ja-JP" altLang="en-US" sz="2400" dirty="0"/>
              <a:t>強みとして他のチームに参加営業</a:t>
            </a:r>
            <a:endParaRPr kumimoji="1" lang="en-US" altLang="ja-JP" sz="2400" dirty="0"/>
          </a:p>
          <a:p>
            <a:pPr algn="ctr"/>
            <a:endParaRPr kumimoji="1" lang="ja-JP" altLang="en-US" sz="2400" dirty="0"/>
          </a:p>
        </p:txBody>
      </p:sp>
      <p:sp>
        <p:nvSpPr>
          <p:cNvPr id="7" name="楕円 6">
            <a:extLst>
              <a:ext uri="{FF2B5EF4-FFF2-40B4-BE49-F238E27FC236}">
                <a16:creationId xmlns:a16="http://schemas.microsoft.com/office/drawing/2014/main" id="{76BD771F-4012-4B8F-8D70-7EDE12C4C142}"/>
              </a:ext>
            </a:extLst>
          </p:cNvPr>
          <p:cNvSpPr/>
          <p:nvPr/>
        </p:nvSpPr>
        <p:spPr>
          <a:xfrm>
            <a:off x="474482" y="2244318"/>
            <a:ext cx="2457253" cy="4033933"/>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何も</a:t>
            </a:r>
            <a:endParaRPr kumimoji="1" lang="en-US" altLang="ja-JP" dirty="0"/>
          </a:p>
          <a:p>
            <a:pPr algn="ctr"/>
            <a:r>
              <a:rPr kumimoji="1" lang="ja-JP" altLang="en-US" dirty="0"/>
              <a:t>能力無い</a:t>
            </a:r>
            <a:endParaRPr kumimoji="1" lang="en-US" altLang="ja-JP" dirty="0"/>
          </a:p>
          <a:p>
            <a:pPr algn="ctr"/>
            <a:r>
              <a:rPr kumimoji="1" lang="ja-JP" altLang="en-US" dirty="0"/>
              <a:t>企業</a:t>
            </a:r>
            <a:endParaRPr kumimoji="1" lang="en-US" altLang="ja-JP" dirty="0"/>
          </a:p>
          <a:p>
            <a:pPr algn="ctr"/>
            <a:endParaRPr kumimoji="1" lang="en-US" altLang="ja-JP" dirty="0"/>
          </a:p>
          <a:p>
            <a:pPr algn="ctr"/>
            <a:r>
              <a:rPr kumimoji="1" lang="ja-JP" altLang="en-US" dirty="0"/>
              <a:t>でも</a:t>
            </a:r>
            <a:endParaRPr kumimoji="1" lang="en-US" altLang="ja-JP" dirty="0"/>
          </a:p>
          <a:p>
            <a:pPr algn="ctr"/>
            <a:endParaRPr kumimoji="1" lang="en-US" altLang="ja-JP" dirty="0"/>
          </a:p>
          <a:p>
            <a:pPr algn="ctr"/>
            <a:endParaRPr kumimoji="1" lang="en-US" altLang="ja-JP" dirty="0"/>
          </a:p>
          <a:p>
            <a:pPr algn="ctr"/>
            <a:r>
              <a:rPr kumimoji="1" lang="ja-JP" altLang="en-US" dirty="0"/>
              <a:t>能力あれば</a:t>
            </a:r>
            <a:endParaRPr kumimoji="1" lang="en-US" altLang="ja-JP" dirty="0"/>
          </a:p>
          <a:p>
            <a:pPr algn="ctr"/>
            <a:r>
              <a:rPr kumimoji="1" lang="ja-JP" altLang="en-US" dirty="0"/>
              <a:t>なおさら</a:t>
            </a:r>
          </a:p>
        </p:txBody>
      </p:sp>
      <p:sp>
        <p:nvSpPr>
          <p:cNvPr id="11" name="正方形/長方形 10">
            <a:extLst>
              <a:ext uri="{FF2B5EF4-FFF2-40B4-BE49-F238E27FC236}">
                <a16:creationId xmlns:a16="http://schemas.microsoft.com/office/drawing/2014/main" id="{ED103597-7B68-4E3C-B1C5-94470F41B2A6}"/>
              </a:ext>
            </a:extLst>
          </p:cNvPr>
          <p:cNvSpPr/>
          <p:nvPr/>
        </p:nvSpPr>
        <p:spPr>
          <a:xfrm>
            <a:off x="7189501" y="1564060"/>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航空機乗り入れ営業</a:t>
            </a:r>
            <a:endParaRPr kumimoji="1" lang="en-US" altLang="ja-JP" dirty="0"/>
          </a:p>
          <a:p>
            <a:pPr algn="ctr"/>
            <a:r>
              <a:rPr kumimoji="1" lang="ja-JP" altLang="en-US" dirty="0"/>
              <a:t>ＬＣＣや新たな航路企画</a:t>
            </a:r>
            <a:endParaRPr kumimoji="1" lang="en-US" altLang="ja-JP" dirty="0"/>
          </a:p>
          <a:p>
            <a:pPr algn="ctr"/>
            <a:endParaRPr kumimoji="1" lang="en-US" altLang="ja-JP" dirty="0"/>
          </a:p>
          <a:p>
            <a:pPr algn="ctr"/>
            <a:r>
              <a:rPr kumimoji="1" lang="ja-JP" altLang="en-US" dirty="0"/>
              <a:t>アウトソーシング・自社</a:t>
            </a:r>
            <a:endParaRPr kumimoji="1" lang="en-US" altLang="ja-JP" dirty="0"/>
          </a:p>
        </p:txBody>
      </p:sp>
      <p:sp>
        <p:nvSpPr>
          <p:cNvPr id="12" name="正方形/長方形 11">
            <a:extLst>
              <a:ext uri="{FF2B5EF4-FFF2-40B4-BE49-F238E27FC236}">
                <a16:creationId xmlns:a16="http://schemas.microsoft.com/office/drawing/2014/main" id="{1AFB106A-242D-453E-97A8-DFA795B96A31}"/>
              </a:ext>
            </a:extLst>
          </p:cNvPr>
          <p:cNvSpPr/>
          <p:nvPr/>
        </p:nvSpPr>
        <p:spPr>
          <a:xfrm>
            <a:off x="7189501" y="2848602"/>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地域観光振興</a:t>
            </a:r>
            <a:endParaRPr kumimoji="1" lang="en-US" altLang="ja-JP" dirty="0"/>
          </a:p>
          <a:p>
            <a:pPr algn="ctr"/>
            <a:r>
              <a:rPr kumimoji="1" lang="ja-JP" altLang="en-US" dirty="0"/>
              <a:t>地域の観光コンテンツ開発</a:t>
            </a:r>
            <a:endParaRPr kumimoji="1" lang="en-US" altLang="ja-JP" dirty="0"/>
          </a:p>
          <a:p>
            <a:pPr algn="ctr"/>
            <a:r>
              <a:rPr kumimoji="1" lang="ja-JP" altLang="en-US" dirty="0"/>
              <a:t>企画・営業・自治体折衝・観光業界</a:t>
            </a:r>
            <a:endParaRPr kumimoji="1" lang="en-US" altLang="ja-JP" dirty="0"/>
          </a:p>
          <a:p>
            <a:pPr algn="ctr"/>
            <a:r>
              <a:rPr kumimoji="1" lang="ja-JP" altLang="en-US" dirty="0"/>
              <a:t>アウトソーシング・自社</a:t>
            </a:r>
            <a:endParaRPr kumimoji="1" lang="en-US" altLang="ja-JP" dirty="0"/>
          </a:p>
        </p:txBody>
      </p:sp>
      <p:sp>
        <p:nvSpPr>
          <p:cNvPr id="13" name="正方形/長方形 12">
            <a:extLst>
              <a:ext uri="{FF2B5EF4-FFF2-40B4-BE49-F238E27FC236}">
                <a16:creationId xmlns:a16="http://schemas.microsoft.com/office/drawing/2014/main" id="{56506034-B737-488F-9CBE-4DE1D981D7C8}"/>
              </a:ext>
            </a:extLst>
          </p:cNvPr>
          <p:cNvSpPr/>
          <p:nvPr/>
        </p:nvSpPr>
        <p:spPr>
          <a:xfrm>
            <a:off x="7246059" y="5276097"/>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その他業務があっても</a:t>
            </a:r>
            <a:endParaRPr kumimoji="1" lang="en-US" altLang="ja-JP" dirty="0"/>
          </a:p>
          <a:p>
            <a:pPr algn="ctr"/>
            <a:r>
              <a:rPr kumimoji="1" lang="ja-JP" altLang="en-US" dirty="0"/>
              <a:t>だれかやれる人がいる</a:t>
            </a:r>
            <a:endParaRPr kumimoji="1" lang="en-US" altLang="ja-JP" dirty="0"/>
          </a:p>
          <a:p>
            <a:pPr algn="ctr"/>
            <a:r>
              <a:rPr kumimoji="1" lang="ja-JP" altLang="en-US" dirty="0"/>
              <a:t>アウトソーシング事業</a:t>
            </a:r>
            <a:endParaRPr kumimoji="1" lang="en-US" altLang="ja-JP" dirty="0"/>
          </a:p>
        </p:txBody>
      </p:sp>
      <p:sp>
        <p:nvSpPr>
          <p:cNvPr id="9" name="正方形/長方形 8">
            <a:extLst>
              <a:ext uri="{FF2B5EF4-FFF2-40B4-BE49-F238E27FC236}">
                <a16:creationId xmlns:a16="http://schemas.microsoft.com/office/drawing/2014/main" id="{E90B5744-C317-4144-92FE-6A9855CCC95B}"/>
              </a:ext>
            </a:extLst>
          </p:cNvPr>
          <p:cNvSpPr/>
          <p:nvPr/>
        </p:nvSpPr>
        <p:spPr>
          <a:xfrm>
            <a:off x="7209924" y="4060495"/>
            <a:ext cx="4402318" cy="11247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地域産業振興・経済振興</a:t>
            </a:r>
            <a:endParaRPr kumimoji="1" lang="en-US" altLang="ja-JP" dirty="0"/>
          </a:p>
          <a:p>
            <a:pPr algn="ctr"/>
            <a:r>
              <a:rPr kumimoji="1" lang="ja-JP" altLang="en-US" dirty="0"/>
              <a:t>地域の産業誘致・地域経済振興支援</a:t>
            </a:r>
            <a:endParaRPr kumimoji="1" lang="en-US" altLang="ja-JP" dirty="0"/>
          </a:p>
          <a:p>
            <a:pPr algn="ctr"/>
            <a:r>
              <a:rPr kumimoji="1" lang="ja-JP" altLang="en-US" dirty="0"/>
              <a:t>企画・営業・自治体折衝・企業誘致活動</a:t>
            </a:r>
            <a:endParaRPr kumimoji="1" lang="en-US" altLang="ja-JP" dirty="0"/>
          </a:p>
          <a:p>
            <a:pPr algn="ctr"/>
            <a:r>
              <a:rPr kumimoji="1" lang="ja-JP" altLang="en-US" dirty="0"/>
              <a:t>アウトソーシング・自社</a:t>
            </a:r>
            <a:endParaRPr kumimoji="1" lang="en-US" altLang="ja-JP" dirty="0"/>
          </a:p>
        </p:txBody>
      </p:sp>
      <p:sp>
        <p:nvSpPr>
          <p:cNvPr id="14" name="タイトル 1">
            <a:extLst>
              <a:ext uri="{FF2B5EF4-FFF2-40B4-BE49-F238E27FC236}">
                <a16:creationId xmlns:a16="http://schemas.microsoft.com/office/drawing/2014/main" id="{E308F2AA-DC5A-4CE9-BE36-D1B15BDF5643}"/>
              </a:ext>
            </a:extLst>
          </p:cNvPr>
          <p:cNvSpPr>
            <a:spLocks noGrp="1"/>
          </p:cNvSpPr>
          <p:nvPr>
            <p:ph type="title"/>
          </p:nvPr>
        </p:nvSpPr>
        <p:spPr>
          <a:xfrm>
            <a:off x="838200" y="105147"/>
            <a:ext cx="10515600" cy="1325563"/>
          </a:xfrm>
        </p:spPr>
        <p:style>
          <a:lnRef idx="2">
            <a:schemeClr val="accent2"/>
          </a:lnRef>
          <a:fillRef idx="1">
            <a:schemeClr val="lt1"/>
          </a:fillRef>
          <a:effectRef idx="0">
            <a:schemeClr val="accent2"/>
          </a:effectRef>
          <a:fontRef idx="minor">
            <a:schemeClr val="dk1"/>
          </a:fontRef>
        </p:style>
        <p:txBody>
          <a:bodyPr>
            <a:normAutofit/>
          </a:bodyPr>
          <a:lstStyle/>
          <a:p>
            <a:r>
              <a:rPr kumimoji="1" lang="ja-JP" altLang="en-US" dirty="0"/>
              <a:t>自社にできること・できないこと</a:t>
            </a:r>
            <a:br>
              <a:rPr kumimoji="1" lang="en-US" altLang="ja-JP" dirty="0"/>
            </a:br>
            <a:r>
              <a:rPr kumimoji="1" lang="ja-JP" altLang="en-US" dirty="0"/>
              <a:t>誰でもできるアウトソーシング事業</a:t>
            </a:r>
          </a:p>
        </p:txBody>
      </p:sp>
    </p:spTree>
    <p:extLst>
      <p:ext uri="{BB962C8B-B14F-4D97-AF65-F5344CB8AC3E}">
        <p14:creationId xmlns:p14="http://schemas.microsoft.com/office/powerpoint/2010/main" val="17766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2DD06A-DB35-45D7-A34B-1F4A18A2F403}"/>
              </a:ext>
            </a:extLst>
          </p:cNvPr>
          <p:cNvSpPr>
            <a:spLocks noGrp="1"/>
          </p:cNvSpPr>
          <p:nvPr>
            <p:ph type="title"/>
          </p:nvPr>
        </p:nvSpPr>
        <p:spPr>
          <a:xfrm>
            <a:off x="1883833" y="627593"/>
            <a:ext cx="7548034" cy="1252007"/>
          </a:xfrm>
        </p:spPr>
        <p:style>
          <a:lnRef idx="2">
            <a:schemeClr val="accent2"/>
          </a:lnRef>
          <a:fillRef idx="1">
            <a:schemeClr val="lt1"/>
          </a:fillRef>
          <a:effectRef idx="0">
            <a:schemeClr val="accent2"/>
          </a:effectRef>
          <a:fontRef idx="minor">
            <a:schemeClr val="dk1"/>
          </a:fontRef>
        </p:style>
        <p:txBody>
          <a:bodyPr>
            <a:normAutofit/>
          </a:bodyPr>
          <a:lstStyle/>
          <a:p>
            <a:r>
              <a:rPr kumimoji="1" lang="ja-JP" altLang="en-US" dirty="0"/>
              <a:t>福岡空港運営権</a:t>
            </a:r>
            <a:br>
              <a:rPr kumimoji="1" lang="en-US" altLang="ja-JP" dirty="0"/>
            </a:br>
            <a:r>
              <a:rPr kumimoji="1" lang="en-US" altLang="ja-JP" dirty="0"/>
              <a:t>2</a:t>
            </a:r>
            <a:r>
              <a:rPr kumimoji="1" lang="ja-JP" altLang="en-US" dirty="0"/>
              <a:t>次審査参加チーム</a:t>
            </a:r>
          </a:p>
        </p:txBody>
      </p:sp>
      <p:pic>
        <p:nvPicPr>
          <p:cNvPr id="3" name="図 2">
            <a:extLst>
              <a:ext uri="{FF2B5EF4-FFF2-40B4-BE49-F238E27FC236}">
                <a16:creationId xmlns:a16="http://schemas.microsoft.com/office/drawing/2014/main" id="{5E0E19CB-4ADE-49FF-9011-B274B10342F8}"/>
              </a:ext>
            </a:extLst>
          </p:cNvPr>
          <p:cNvPicPr>
            <a:picLocks noChangeAspect="1"/>
          </p:cNvPicPr>
          <p:nvPr/>
        </p:nvPicPr>
        <p:blipFill>
          <a:blip r:embed="rId2"/>
          <a:stretch>
            <a:fillRect/>
          </a:stretch>
        </p:blipFill>
        <p:spPr>
          <a:xfrm>
            <a:off x="1329266" y="2004265"/>
            <a:ext cx="9389533" cy="4573869"/>
          </a:xfrm>
          <a:prstGeom prst="rect">
            <a:avLst/>
          </a:prstGeom>
        </p:spPr>
      </p:pic>
    </p:spTree>
    <p:extLst>
      <p:ext uri="{BB962C8B-B14F-4D97-AF65-F5344CB8AC3E}">
        <p14:creationId xmlns:p14="http://schemas.microsoft.com/office/powerpoint/2010/main" val="95593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9BE9DF-1B41-4097-92B5-FDB0AC04BE3D}"/>
              </a:ext>
            </a:extLst>
          </p:cNvPr>
          <p:cNvSpPr>
            <a:spLocks noGrp="1"/>
          </p:cNvSpPr>
          <p:nvPr>
            <p:ph type="title"/>
          </p:nvPr>
        </p:nvSpPr>
        <p:spPr>
          <a:xfrm>
            <a:off x="2442116" y="365125"/>
            <a:ext cx="8911683" cy="694241"/>
          </a:xfrm>
        </p:spPr>
        <p:txBody>
          <a:bodyPr>
            <a:normAutofit/>
          </a:bodyPr>
          <a:lstStyle/>
          <a:p>
            <a:r>
              <a:rPr kumimoji="1" lang="ja-JP" altLang="en-US" dirty="0"/>
              <a:t>高松空港参加チーム（１次審査）</a:t>
            </a:r>
          </a:p>
        </p:txBody>
      </p:sp>
      <p:pic>
        <p:nvPicPr>
          <p:cNvPr id="3" name="図 2">
            <a:extLst>
              <a:ext uri="{FF2B5EF4-FFF2-40B4-BE49-F238E27FC236}">
                <a16:creationId xmlns:a16="http://schemas.microsoft.com/office/drawing/2014/main" id="{4D5D3EFE-D52A-47F7-BAE8-B1C3E82A0303}"/>
              </a:ext>
            </a:extLst>
          </p:cNvPr>
          <p:cNvPicPr>
            <a:picLocks noChangeAspect="1"/>
          </p:cNvPicPr>
          <p:nvPr/>
        </p:nvPicPr>
        <p:blipFill>
          <a:blip r:embed="rId2"/>
          <a:stretch>
            <a:fillRect/>
          </a:stretch>
        </p:blipFill>
        <p:spPr>
          <a:xfrm>
            <a:off x="467864" y="1260091"/>
            <a:ext cx="4858110" cy="1394737"/>
          </a:xfrm>
          <a:prstGeom prst="rect">
            <a:avLst/>
          </a:prstGeom>
        </p:spPr>
      </p:pic>
      <p:pic>
        <p:nvPicPr>
          <p:cNvPr id="4" name="図 3">
            <a:extLst>
              <a:ext uri="{FF2B5EF4-FFF2-40B4-BE49-F238E27FC236}">
                <a16:creationId xmlns:a16="http://schemas.microsoft.com/office/drawing/2014/main" id="{35F5A020-E0F1-4AA9-8E0E-ED3702CAFE9B}"/>
              </a:ext>
            </a:extLst>
          </p:cNvPr>
          <p:cNvPicPr>
            <a:picLocks noChangeAspect="1"/>
          </p:cNvPicPr>
          <p:nvPr/>
        </p:nvPicPr>
        <p:blipFill>
          <a:blip r:embed="rId3"/>
          <a:stretch>
            <a:fillRect/>
          </a:stretch>
        </p:blipFill>
        <p:spPr>
          <a:xfrm>
            <a:off x="5532556" y="1260091"/>
            <a:ext cx="4333788" cy="2125022"/>
          </a:xfrm>
          <a:prstGeom prst="rect">
            <a:avLst/>
          </a:prstGeom>
        </p:spPr>
      </p:pic>
      <p:pic>
        <p:nvPicPr>
          <p:cNvPr id="5" name="図 4">
            <a:extLst>
              <a:ext uri="{FF2B5EF4-FFF2-40B4-BE49-F238E27FC236}">
                <a16:creationId xmlns:a16="http://schemas.microsoft.com/office/drawing/2014/main" id="{D4999D64-3E4F-4BA2-A69E-F7ADC5472307}"/>
              </a:ext>
            </a:extLst>
          </p:cNvPr>
          <p:cNvPicPr>
            <a:picLocks noChangeAspect="1"/>
          </p:cNvPicPr>
          <p:nvPr/>
        </p:nvPicPr>
        <p:blipFill>
          <a:blip r:embed="rId4"/>
          <a:stretch>
            <a:fillRect/>
          </a:stretch>
        </p:blipFill>
        <p:spPr>
          <a:xfrm>
            <a:off x="467864" y="2855552"/>
            <a:ext cx="4892646" cy="1147735"/>
          </a:xfrm>
          <a:prstGeom prst="rect">
            <a:avLst/>
          </a:prstGeom>
        </p:spPr>
      </p:pic>
      <p:pic>
        <p:nvPicPr>
          <p:cNvPr id="6" name="図 5">
            <a:extLst>
              <a:ext uri="{FF2B5EF4-FFF2-40B4-BE49-F238E27FC236}">
                <a16:creationId xmlns:a16="http://schemas.microsoft.com/office/drawing/2014/main" id="{50AFC16F-E6FE-4AB0-AA1D-EEECF9384E8B}"/>
              </a:ext>
            </a:extLst>
          </p:cNvPr>
          <p:cNvPicPr>
            <a:picLocks noChangeAspect="1"/>
          </p:cNvPicPr>
          <p:nvPr/>
        </p:nvPicPr>
        <p:blipFill>
          <a:blip r:embed="rId5"/>
          <a:stretch>
            <a:fillRect/>
          </a:stretch>
        </p:blipFill>
        <p:spPr>
          <a:xfrm>
            <a:off x="467864" y="4204011"/>
            <a:ext cx="4920382" cy="1784194"/>
          </a:xfrm>
          <a:prstGeom prst="rect">
            <a:avLst/>
          </a:prstGeom>
        </p:spPr>
      </p:pic>
      <p:pic>
        <p:nvPicPr>
          <p:cNvPr id="7" name="図 6">
            <a:extLst>
              <a:ext uri="{FF2B5EF4-FFF2-40B4-BE49-F238E27FC236}">
                <a16:creationId xmlns:a16="http://schemas.microsoft.com/office/drawing/2014/main" id="{703C5A43-6295-46CC-935A-3FBE8694C48F}"/>
              </a:ext>
            </a:extLst>
          </p:cNvPr>
          <p:cNvPicPr>
            <a:picLocks noChangeAspect="1"/>
          </p:cNvPicPr>
          <p:nvPr/>
        </p:nvPicPr>
        <p:blipFill>
          <a:blip r:embed="rId6"/>
          <a:stretch>
            <a:fillRect/>
          </a:stretch>
        </p:blipFill>
        <p:spPr>
          <a:xfrm>
            <a:off x="6383144" y="3503778"/>
            <a:ext cx="4333789" cy="563111"/>
          </a:xfrm>
          <a:prstGeom prst="rect">
            <a:avLst/>
          </a:prstGeom>
        </p:spPr>
      </p:pic>
      <p:pic>
        <p:nvPicPr>
          <p:cNvPr id="8" name="図 7">
            <a:extLst>
              <a:ext uri="{FF2B5EF4-FFF2-40B4-BE49-F238E27FC236}">
                <a16:creationId xmlns:a16="http://schemas.microsoft.com/office/drawing/2014/main" id="{80FD16D4-C59C-4C79-86A1-D8353DDA2405}"/>
              </a:ext>
            </a:extLst>
          </p:cNvPr>
          <p:cNvPicPr>
            <a:picLocks noChangeAspect="1"/>
          </p:cNvPicPr>
          <p:nvPr/>
        </p:nvPicPr>
        <p:blipFill>
          <a:blip r:embed="rId7"/>
          <a:stretch>
            <a:fillRect/>
          </a:stretch>
        </p:blipFill>
        <p:spPr>
          <a:xfrm>
            <a:off x="5552457" y="4204011"/>
            <a:ext cx="4333788" cy="1038434"/>
          </a:xfrm>
          <a:prstGeom prst="rect">
            <a:avLst/>
          </a:prstGeom>
        </p:spPr>
      </p:pic>
      <p:pic>
        <p:nvPicPr>
          <p:cNvPr id="9" name="図 8">
            <a:extLst>
              <a:ext uri="{FF2B5EF4-FFF2-40B4-BE49-F238E27FC236}">
                <a16:creationId xmlns:a16="http://schemas.microsoft.com/office/drawing/2014/main" id="{3A4CEED1-5BD6-41EB-B12A-ACD0F05299F1}"/>
              </a:ext>
            </a:extLst>
          </p:cNvPr>
          <p:cNvPicPr>
            <a:picLocks noChangeAspect="1"/>
          </p:cNvPicPr>
          <p:nvPr/>
        </p:nvPicPr>
        <p:blipFill>
          <a:blip r:embed="rId8"/>
          <a:stretch>
            <a:fillRect/>
          </a:stretch>
        </p:blipFill>
        <p:spPr>
          <a:xfrm>
            <a:off x="7102477" y="5221443"/>
            <a:ext cx="2621388" cy="1533523"/>
          </a:xfrm>
          <a:prstGeom prst="rect">
            <a:avLst/>
          </a:prstGeom>
        </p:spPr>
      </p:pic>
      <p:sp>
        <p:nvSpPr>
          <p:cNvPr id="10" name="楕円 9">
            <a:extLst>
              <a:ext uri="{FF2B5EF4-FFF2-40B4-BE49-F238E27FC236}">
                <a16:creationId xmlns:a16="http://schemas.microsoft.com/office/drawing/2014/main" id="{CDF4912D-D6B1-42DD-9DA0-CBCC078084CC}"/>
              </a:ext>
            </a:extLst>
          </p:cNvPr>
          <p:cNvSpPr/>
          <p:nvPr/>
        </p:nvSpPr>
        <p:spPr>
          <a:xfrm>
            <a:off x="652347" y="1937447"/>
            <a:ext cx="574288" cy="515821"/>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１</a:t>
            </a:r>
          </a:p>
        </p:txBody>
      </p:sp>
      <p:sp>
        <p:nvSpPr>
          <p:cNvPr id="11" name="楕円 10">
            <a:extLst>
              <a:ext uri="{FF2B5EF4-FFF2-40B4-BE49-F238E27FC236}">
                <a16:creationId xmlns:a16="http://schemas.microsoft.com/office/drawing/2014/main" id="{CD21A13B-3F07-4CCB-A1D9-70F54522E4A9}"/>
              </a:ext>
            </a:extLst>
          </p:cNvPr>
          <p:cNvSpPr/>
          <p:nvPr/>
        </p:nvSpPr>
        <p:spPr>
          <a:xfrm>
            <a:off x="652347" y="3518234"/>
            <a:ext cx="574288" cy="515821"/>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２</a:t>
            </a:r>
          </a:p>
        </p:txBody>
      </p:sp>
      <p:sp>
        <p:nvSpPr>
          <p:cNvPr id="12" name="楕円 11">
            <a:extLst>
              <a:ext uri="{FF2B5EF4-FFF2-40B4-BE49-F238E27FC236}">
                <a16:creationId xmlns:a16="http://schemas.microsoft.com/office/drawing/2014/main" id="{1A2F4D7D-029C-4CFF-8FCA-D9CB80E88F60}"/>
              </a:ext>
            </a:extLst>
          </p:cNvPr>
          <p:cNvSpPr/>
          <p:nvPr/>
        </p:nvSpPr>
        <p:spPr>
          <a:xfrm>
            <a:off x="652347" y="5074575"/>
            <a:ext cx="574288" cy="515821"/>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３</a:t>
            </a:r>
          </a:p>
        </p:txBody>
      </p:sp>
      <p:sp>
        <p:nvSpPr>
          <p:cNvPr id="13" name="楕円 12">
            <a:extLst>
              <a:ext uri="{FF2B5EF4-FFF2-40B4-BE49-F238E27FC236}">
                <a16:creationId xmlns:a16="http://schemas.microsoft.com/office/drawing/2014/main" id="{47A8E26E-BC6A-4126-BDD6-1CB8C983D33E}"/>
              </a:ext>
            </a:extLst>
          </p:cNvPr>
          <p:cNvSpPr/>
          <p:nvPr/>
        </p:nvSpPr>
        <p:spPr>
          <a:xfrm>
            <a:off x="5808856" y="2142647"/>
            <a:ext cx="574288" cy="515821"/>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４</a:t>
            </a:r>
          </a:p>
        </p:txBody>
      </p:sp>
      <p:sp>
        <p:nvSpPr>
          <p:cNvPr id="14" name="楕円 13">
            <a:extLst>
              <a:ext uri="{FF2B5EF4-FFF2-40B4-BE49-F238E27FC236}">
                <a16:creationId xmlns:a16="http://schemas.microsoft.com/office/drawing/2014/main" id="{32DFA892-00AC-4C67-B44C-14DD62986E34}"/>
              </a:ext>
            </a:extLst>
          </p:cNvPr>
          <p:cNvSpPr/>
          <p:nvPr/>
        </p:nvSpPr>
        <p:spPr>
          <a:xfrm>
            <a:off x="5808856" y="3527424"/>
            <a:ext cx="574288" cy="515821"/>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５</a:t>
            </a:r>
          </a:p>
        </p:txBody>
      </p:sp>
      <p:sp>
        <p:nvSpPr>
          <p:cNvPr id="15" name="楕円 14">
            <a:extLst>
              <a:ext uri="{FF2B5EF4-FFF2-40B4-BE49-F238E27FC236}">
                <a16:creationId xmlns:a16="http://schemas.microsoft.com/office/drawing/2014/main" id="{85366C42-5C31-4056-84CE-D6DF3E05B620}"/>
              </a:ext>
            </a:extLst>
          </p:cNvPr>
          <p:cNvSpPr/>
          <p:nvPr/>
        </p:nvSpPr>
        <p:spPr>
          <a:xfrm>
            <a:off x="5808856" y="4802957"/>
            <a:ext cx="574288" cy="515821"/>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６</a:t>
            </a:r>
          </a:p>
        </p:txBody>
      </p:sp>
      <p:sp>
        <p:nvSpPr>
          <p:cNvPr id="16" name="楕円 15">
            <a:extLst>
              <a:ext uri="{FF2B5EF4-FFF2-40B4-BE49-F238E27FC236}">
                <a16:creationId xmlns:a16="http://schemas.microsoft.com/office/drawing/2014/main" id="{21BD04FC-60FB-4F81-89CA-2BCAB7F6DD10}"/>
              </a:ext>
            </a:extLst>
          </p:cNvPr>
          <p:cNvSpPr/>
          <p:nvPr/>
        </p:nvSpPr>
        <p:spPr>
          <a:xfrm>
            <a:off x="1908929" y="2516956"/>
            <a:ext cx="1828800" cy="1828800"/>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383677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5AC39C-4BC5-4C15-8389-5E2002E1EC15}"/>
              </a:ext>
            </a:extLst>
          </p:cNvPr>
          <p:cNvSpPr>
            <a:spLocks noGrp="1"/>
          </p:cNvSpPr>
          <p:nvPr>
            <p:ph type="title"/>
          </p:nvPr>
        </p:nvSpPr>
        <p:spPr>
          <a:xfrm>
            <a:off x="2324100" y="365126"/>
            <a:ext cx="9029700" cy="730250"/>
          </a:xfrm>
        </p:spPr>
        <p:txBody>
          <a:bodyPr>
            <a:normAutofit/>
          </a:bodyPr>
          <a:lstStyle/>
          <a:p>
            <a:r>
              <a:rPr kumimoji="1" lang="ja-JP" altLang="en-US" dirty="0"/>
              <a:t>１次審査点数</a:t>
            </a:r>
          </a:p>
        </p:txBody>
      </p:sp>
      <p:pic>
        <p:nvPicPr>
          <p:cNvPr id="3" name="図 2">
            <a:extLst>
              <a:ext uri="{FF2B5EF4-FFF2-40B4-BE49-F238E27FC236}">
                <a16:creationId xmlns:a16="http://schemas.microsoft.com/office/drawing/2014/main" id="{B6A0DE78-99B1-45FB-97F4-C48C2804C9CE}"/>
              </a:ext>
            </a:extLst>
          </p:cNvPr>
          <p:cNvPicPr>
            <a:picLocks noChangeAspect="1"/>
          </p:cNvPicPr>
          <p:nvPr/>
        </p:nvPicPr>
        <p:blipFill>
          <a:blip r:embed="rId2"/>
          <a:stretch>
            <a:fillRect/>
          </a:stretch>
        </p:blipFill>
        <p:spPr>
          <a:xfrm>
            <a:off x="3238499" y="1063952"/>
            <a:ext cx="6701273" cy="5546398"/>
          </a:xfrm>
          <a:prstGeom prst="rect">
            <a:avLst/>
          </a:prstGeom>
        </p:spPr>
      </p:pic>
    </p:spTree>
    <p:extLst>
      <p:ext uri="{BB962C8B-B14F-4D97-AF65-F5344CB8AC3E}">
        <p14:creationId xmlns:p14="http://schemas.microsoft.com/office/powerpoint/2010/main" val="346708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C30E7D-62AD-4D90-BFDF-904CE05F7911}"/>
              </a:ext>
            </a:extLst>
          </p:cNvPr>
          <p:cNvSpPr>
            <a:spLocks noGrp="1"/>
          </p:cNvSpPr>
          <p:nvPr>
            <p:ph type="title"/>
          </p:nvPr>
        </p:nvSpPr>
        <p:spPr>
          <a:xfrm>
            <a:off x="2381250" y="365125"/>
            <a:ext cx="8972550" cy="663575"/>
          </a:xfrm>
        </p:spPr>
        <p:txBody>
          <a:bodyPr>
            <a:normAutofit/>
          </a:bodyPr>
          <a:lstStyle/>
          <a:p>
            <a:r>
              <a:rPr kumimoji="1" lang="ja-JP" altLang="en-US" dirty="0"/>
              <a:t>２次審査点数</a:t>
            </a:r>
          </a:p>
        </p:txBody>
      </p:sp>
      <p:pic>
        <p:nvPicPr>
          <p:cNvPr id="3" name="図 2">
            <a:extLst>
              <a:ext uri="{FF2B5EF4-FFF2-40B4-BE49-F238E27FC236}">
                <a16:creationId xmlns:a16="http://schemas.microsoft.com/office/drawing/2014/main" id="{4690BFF7-96D4-422F-9D40-F4A56E0DF608}"/>
              </a:ext>
            </a:extLst>
          </p:cNvPr>
          <p:cNvPicPr>
            <a:picLocks noChangeAspect="1"/>
          </p:cNvPicPr>
          <p:nvPr/>
        </p:nvPicPr>
        <p:blipFill>
          <a:blip r:embed="rId2"/>
          <a:stretch>
            <a:fillRect/>
          </a:stretch>
        </p:blipFill>
        <p:spPr>
          <a:xfrm>
            <a:off x="353399" y="1115000"/>
            <a:ext cx="5447326" cy="3540364"/>
          </a:xfrm>
          <a:prstGeom prst="rect">
            <a:avLst/>
          </a:prstGeom>
        </p:spPr>
      </p:pic>
      <p:pic>
        <p:nvPicPr>
          <p:cNvPr id="4" name="図 3">
            <a:extLst>
              <a:ext uri="{FF2B5EF4-FFF2-40B4-BE49-F238E27FC236}">
                <a16:creationId xmlns:a16="http://schemas.microsoft.com/office/drawing/2014/main" id="{9329B1D0-1E94-40D3-BA3D-40374EB00E5C}"/>
              </a:ext>
            </a:extLst>
          </p:cNvPr>
          <p:cNvPicPr>
            <a:picLocks noChangeAspect="1"/>
          </p:cNvPicPr>
          <p:nvPr/>
        </p:nvPicPr>
        <p:blipFill>
          <a:blip r:embed="rId3"/>
          <a:stretch>
            <a:fillRect/>
          </a:stretch>
        </p:blipFill>
        <p:spPr>
          <a:xfrm>
            <a:off x="5942401" y="1115000"/>
            <a:ext cx="5896200" cy="4947912"/>
          </a:xfrm>
          <a:prstGeom prst="rect">
            <a:avLst/>
          </a:prstGeom>
        </p:spPr>
      </p:pic>
      <p:pic>
        <p:nvPicPr>
          <p:cNvPr id="5" name="図 4">
            <a:extLst>
              <a:ext uri="{FF2B5EF4-FFF2-40B4-BE49-F238E27FC236}">
                <a16:creationId xmlns:a16="http://schemas.microsoft.com/office/drawing/2014/main" id="{1D2E6E3F-11C6-4582-AEFC-76C09A5C8F39}"/>
              </a:ext>
            </a:extLst>
          </p:cNvPr>
          <p:cNvPicPr>
            <a:picLocks noChangeAspect="1"/>
          </p:cNvPicPr>
          <p:nvPr/>
        </p:nvPicPr>
        <p:blipFill>
          <a:blip r:embed="rId4"/>
          <a:stretch>
            <a:fillRect/>
          </a:stretch>
        </p:blipFill>
        <p:spPr>
          <a:xfrm>
            <a:off x="353398" y="4890200"/>
            <a:ext cx="5428363" cy="1339150"/>
          </a:xfrm>
          <a:prstGeom prst="rect">
            <a:avLst/>
          </a:prstGeom>
        </p:spPr>
      </p:pic>
    </p:spTree>
    <p:extLst>
      <p:ext uri="{BB962C8B-B14F-4D97-AF65-F5344CB8AC3E}">
        <p14:creationId xmlns:p14="http://schemas.microsoft.com/office/powerpoint/2010/main" val="6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75BF83-2911-43E7-A8B1-00F4E1EA4BB1}"/>
              </a:ext>
            </a:extLst>
          </p:cNvPr>
          <p:cNvSpPr>
            <a:spLocks noGrp="1"/>
          </p:cNvSpPr>
          <p:nvPr>
            <p:ph type="title"/>
          </p:nvPr>
        </p:nvSpPr>
        <p:spPr>
          <a:xfrm>
            <a:off x="2324100" y="365125"/>
            <a:ext cx="9029700" cy="873125"/>
          </a:xfrm>
        </p:spPr>
        <p:txBody>
          <a:bodyPr/>
          <a:lstStyle/>
          <a:p>
            <a:r>
              <a:rPr kumimoji="1" lang="en-US" altLang="ja-JP" dirty="0"/>
              <a:t>VFM</a:t>
            </a:r>
            <a:r>
              <a:rPr kumimoji="1" lang="ja-JP" altLang="en-US" dirty="0"/>
              <a:t>の評価方法</a:t>
            </a:r>
          </a:p>
        </p:txBody>
      </p:sp>
      <p:pic>
        <p:nvPicPr>
          <p:cNvPr id="3" name="図 2">
            <a:extLst>
              <a:ext uri="{FF2B5EF4-FFF2-40B4-BE49-F238E27FC236}">
                <a16:creationId xmlns:a16="http://schemas.microsoft.com/office/drawing/2014/main" id="{D72D2F33-5A12-4333-A178-206CD3AC84DE}"/>
              </a:ext>
            </a:extLst>
          </p:cNvPr>
          <p:cNvPicPr>
            <a:picLocks noChangeAspect="1"/>
          </p:cNvPicPr>
          <p:nvPr/>
        </p:nvPicPr>
        <p:blipFill>
          <a:blip r:embed="rId2"/>
          <a:stretch>
            <a:fillRect/>
          </a:stretch>
        </p:blipFill>
        <p:spPr>
          <a:xfrm>
            <a:off x="853551" y="1457325"/>
            <a:ext cx="10642294" cy="3467100"/>
          </a:xfrm>
          <a:prstGeom prst="rect">
            <a:avLst/>
          </a:prstGeom>
        </p:spPr>
      </p:pic>
    </p:spTree>
    <p:extLst>
      <p:ext uri="{BB962C8B-B14F-4D97-AF65-F5344CB8AC3E}">
        <p14:creationId xmlns:p14="http://schemas.microsoft.com/office/powerpoint/2010/main" val="421808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DBE17-7D26-44E7-97B4-DAC6714F2E81}"/>
              </a:ext>
            </a:extLst>
          </p:cNvPr>
          <p:cNvSpPr>
            <a:spLocks noGrp="1"/>
          </p:cNvSpPr>
          <p:nvPr>
            <p:ph type="title"/>
          </p:nvPr>
        </p:nvSpPr>
        <p:spPr>
          <a:xfrm>
            <a:off x="2324100" y="365126"/>
            <a:ext cx="9029700" cy="730250"/>
          </a:xfrm>
        </p:spPr>
        <p:txBody>
          <a:bodyPr>
            <a:normAutofit/>
          </a:bodyPr>
          <a:lstStyle/>
          <a:p>
            <a:r>
              <a:rPr kumimoji="1" lang="en-US" altLang="ja-JP" dirty="0"/>
              <a:t>PFI</a:t>
            </a:r>
            <a:r>
              <a:rPr kumimoji="1" lang="ja-JP" altLang="en-US" dirty="0"/>
              <a:t>事業で実施してよかった点</a:t>
            </a:r>
          </a:p>
        </p:txBody>
      </p:sp>
      <p:pic>
        <p:nvPicPr>
          <p:cNvPr id="3" name="図 2">
            <a:extLst>
              <a:ext uri="{FF2B5EF4-FFF2-40B4-BE49-F238E27FC236}">
                <a16:creationId xmlns:a16="http://schemas.microsoft.com/office/drawing/2014/main" id="{12335330-2A98-42B2-A0D8-2674C41AF2AC}"/>
              </a:ext>
            </a:extLst>
          </p:cNvPr>
          <p:cNvPicPr>
            <a:picLocks noChangeAspect="1"/>
          </p:cNvPicPr>
          <p:nvPr/>
        </p:nvPicPr>
        <p:blipFill>
          <a:blip r:embed="rId2"/>
          <a:stretch>
            <a:fillRect/>
          </a:stretch>
        </p:blipFill>
        <p:spPr>
          <a:xfrm>
            <a:off x="389924" y="1095375"/>
            <a:ext cx="5598467" cy="3562349"/>
          </a:xfrm>
          <a:prstGeom prst="rect">
            <a:avLst/>
          </a:prstGeom>
        </p:spPr>
      </p:pic>
      <p:pic>
        <p:nvPicPr>
          <p:cNvPr id="4" name="図 3">
            <a:extLst>
              <a:ext uri="{FF2B5EF4-FFF2-40B4-BE49-F238E27FC236}">
                <a16:creationId xmlns:a16="http://schemas.microsoft.com/office/drawing/2014/main" id="{B311631F-B4DD-4539-B29D-6E1656327E62}"/>
              </a:ext>
            </a:extLst>
          </p:cNvPr>
          <p:cNvPicPr>
            <a:picLocks noChangeAspect="1"/>
          </p:cNvPicPr>
          <p:nvPr/>
        </p:nvPicPr>
        <p:blipFill>
          <a:blip r:embed="rId3"/>
          <a:stretch>
            <a:fillRect/>
          </a:stretch>
        </p:blipFill>
        <p:spPr>
          <a:xfrm>
            <a:off x="6096000" y="1095374"/>
            <a:ext cx="5334000" cy="1949007"/>
          </a:xfrm>
          <a:prstGeom prst="rect">
            <a:avLst/>
          </a:prstGeom>
        </p:spPr>
      </p:pic>
      <p:pic>
        <p:nvPicPr>
          <p:cNvPr id="5" name="図 4">
            <a:extLst>
              <a:ext uri="{FF2B5EF4-FFF2-40B4-BE49-F238E27FC236}">
                <a16:creationId xmlns:a16="http://schemas.microsoft.com/office/drawing/2014/main" id="{69F3DC9F-1D4F-4C31-A768-842FCEA45252}"/>
              </a:ext>
            </a:extLst>
          </p:cNvPr>
          <p:cNvPicPr>
            <a:picLocks noChangeAspect="1"/>
          </p:cNvPicPr>
          <p:nvPr/>
        </p:nvPicPr>
        <p:blipFill>
          <a:blip r:embed="rId4"/>
          <a:stretch>
            <a:fillRect/>
          </a:stretch>
        </p:blipFill>
        <p:spPr>
          <a:xfrm>
            <a:off x="6449850" y="3025330"/>
            <a:ext cx="4816964" cy="251269"/>
          </a:xfrm>
          <a:prstGeom prst="rect">
            <a:avLst/>
          </a:prstGeom>
        </p:spPr>
      </p:pic>
      <p:sp>
        <p:nvSpPr>
          <p:cNvPr id="6" name="四角形: 角を丸くする 5">
            <a:extLst>
              <a:ext uri="{FF2B5EF4-FFF2-40B4-BE49-F238E27FC236}">
                <a16:creationId xmlns:a16="http://schemas.microsoft.com/office/drawing/2014/main" id="{1D0CB8B1-57DB-441D-A0C6-D7C4C01F60FC}"/>
              </a:ext>
            </a:extLst>
          </p:cNvPr>
          <p:cNvSpPr/>
          <p:nvPr/>
        </p:nvSpPr>
        <p:spPr>
          <a:xfrm>
            <a:off x="358514" y="4895852"/>
            <a:ext cx="5737485" cy="54292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一体的運営</a:t>
            </a:r>
          </a:p>
        </p:txBody>
      </p:sp>
      <p:sp>
        <p:nvSpPr>
          <p:cNvPr id="7" name="四角形: 角を丸くする 6">
            <a:extLst>
              <a:ext uri="{FF2B5EF4-FFF2-40B4-BE49-F238E27FC236}">
                <a16:creationId xmlns:a16="http://schemas.microsoft.com/office/drawing/2014/main" id="{D93BF2EE-CE40-419C-A44D-383782245317}"/>
              </a:ext>
            </a:extLst>
          </p:cNvPr>
          <p:cNvSpPr/>
          <p:nvPr/>
        </p:nvSpPr>
        <p:spPr>
          <a:xfrm>
            <a:off x="368039" y="5553077"/>
            <a:ext cx="5737485" cy="54292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良質なサービスの提供</a:t>
            </a:r>
          </a:p>
        </p:txBody>
      </p:sp>
      <p:sp>
        <p:nvSpPr>
          <p:cNvPr id="8" name="四角形: 角を丸くする 7">
            <a:extLst>
              <a:ext uri="{FF2B5EF4-FFF2-40B4-BE49-F238E27FC236}">
                <a16:creationId xmlns:a16="http://schemas.microsoft.com/office/drawing/2014/main" id="{C8D1B515-E9BD-4C86-8103-1DBB7148C2C6}"/>
              </a:ext>
            </a:extLst>
          </p:cNvPr>
          <p:cNvSpPr/>
          <p:nvPr/>
        </p:nvSpPr>
        <p:spPr>
          <a:xfrm>
            <a:off x="6235439" y="4886327"/>
            <a:ext cx="5737485" cy="54292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優先交渉権者選定の方法：効率的な運営</a:t>
            </a:r>
          </a:p>
        </p:txBody>
      </p:sp>
      <p:sp>
        <p:nvSpPr>
          <p:cNvPr id="9" name="四角形: 角を丸くする 8">
            <a:extLst>
              <a:ext uri="{FF2B5EF4-FFF2-40B4-BE49-F238E27FC236}">
                <a16:creationId xmlns:a16="http://schemas.microsoft.com/office/drawing/2014/main" id="{1DB9282B-3EB1-4D5D-BF50-4F6E23E33A08}"/>
              </a:ext>
            </a:extLst>
          </p:cNvPr>
          <p:cNvSpPr/>
          <p:nvPr/>
        </p:nvSpPr>
        <p:spPr>
          <a:xfrm>
            <a:off x="6206864" y="5562602"/>
            <a:ext cx="5737485" cy="54292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長期継続的運営</a:t>
            </a:r>
          </a:p>
        </p:txBody>
      </p:sp>
    </p:spTree>
    <p:extLst>
      <p:ext uri="{BB962C8B-B14F-4D97-AF65-F5344CB8AC3E}">
        <p14:creationId xmlns:p14="http://schemas.microsoft.com/office/powerpoint/2010/main" val="191045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60E5A26-CA84-48C8-B238-E3562F472908}"/>
              </a:ext>
            </a:extLst>
          </p:cNvPr>
          <p:cNvPicPr>
            <a:picLocks noChangeAspect="1"/>
          </p:cNvPicPr>
          <p:nvPr/>
        </p:nvPicPr>
        <p:blipFill>
          <a:blip r:embed="rId2"/>
          <a:stretch>
            <a:fillRect/>
          </a:stretch>
        </p:blipFill>
        <p:spPr>
          <a:xfrm>
            <a:off x="1103243" y="220500"/>
            <a:ext cx="9235718" cy="6428778"/>
          </a:xfrm>
          <a:prstGeom prst="rect">
            <a:avLst/>
          </a:prstGeom>
        </p:spPr>
      </p:pic>
      <p:sp>
        <p:nvSpPr>
          <p:cNvPr id="4" name="テキスト ボックス 3">
            <a:extLst>
              <a:ext uri="{FF2B5EF4-FFF2-40B4-BE49-F238E27FC236}">
                <a16:creationId xmlns:a16="http://schemas.microsoft.com/office/drawing/2014/main" id="{920A931D-62D0-483B-B631-4DCA666FEBC3}"/>
              </a:ext>
            </a:extLst>
          </p:cNvPr>
          <p:cNvSpPr txBox="1"/>
          <p:nvPr/>
        </p:nvSpPr>
        <p:spPr>
          <a:xfrm>
            <a:off x="10823713" y="200779"/>
            <a:ext cx="586409" cy="6494085"/>
          </a:xfrm>
          <a:prstGeom prst="rect">
            <a:avLst/>
          </a:prstGeom>
          <a:noFill/>
          <a:ln w="57150">
            <a:solidFill>
              <a:schemeClr val="tx1">
                <a:lumMod val="50000"/>
                <a:lumOff val="50000"/>
              </a:schemeClr>
            </a:solidFill>
          </a:ln>
        </p:spPr>
        <p:txBody>
          <a:bodyPr wrap="square" rtlCol="0">
            <a:spAutoFit/>
          </a:bodyPr>
          <a:lstStyle/>
          <a:p>
            <a:r>
              <a:rPr kumimoji="1" lang="ja-JP" altLang="en-US" sz="3200" dirty="0"/>
              <a:t>ＰＦＩ法の概要</a:t>
            </a:r>
            <a:endParaRPr kumimoji="1" lang="en-US" altLang="ja-JP" sz="3200" dirty="0"/>
          </a:p>
          <a:p>
            <a:endParaRPr kumimoji="1" lang="en-US" altLang="ja-JP" sz="3200" dirty="0"/>
          </a:p>
          <a:p>
            <a:r>
              <a:rPr kumimoji="1" lang="ja-JP" altLang="en-US" sz="3200" dirty="0"/>
              <a:t>内閣府資料</a:t>
            </a:r>
          </a:p>
        </p:txBody>
      </p:sp>
    </p:spTree>
    <p:extLst>
      <p:ext uri="{BB962C8B-B14F-4D97-AF65-F5344CB8AC3E}">
        <p14:creationId xmlns:p14="http://schemas.microsoft.com/office/powerpoint/2010/main" val="2158734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2B368-C34D-4B65-84DC-D2536AC5EE29}"/>
              </a:ext>
            </a:extLst>
          </p:cNvPr>
          <p:cNvSpPr>
            <a:spLocks noGrp="1"/>
          </p:cNvSpPr>
          <p:nvPr>
            <p:ph type="title"/>
          </p:nvPr>
        </p:nvSpPr>
        <p:spPr>
          <a:xfrm>
            <a:off x="2324100" y="365125"/>
            <a:ext cx="9029700" cy="606425"/>
          </a:xfrm>
        </p:spPr>
        <p:txBody>
          <a:bodyPr>
            <a:normAutofit fontScale="90000"/>
          </a:bodyPr>
          <a:lstStyle/>
          <a:p>
            <a:r>
              <a:rPr kumimoji="1" lang="ja-JP" altLang="en-US" dirty="0"/>
              <a:t>優先交渉権者提案概要</a:t>
            </a:r>
            <a:r>
              <a:rPr kumimoji="1" lang="en-US" altLang="ja-JP" dirty="0"/>
              <a:t>P</a:t>
            </a:r>
            <a:r>
              <a:rPr kumimoji="1" lang="ja-JP" altLang="en-US" dirty="0"/>
              <a:t>１～２</a:t>
            </a:r>
          </a:p>
        </p:txBody>
      </p:sp>
      <p:pic>
        <p:nvPicPr>
          <p:cNvPr id="3" name="図 2">
            <a:extLst>
              <a:ext uri="{FF2B5EF4-FFF2-40B4-BE49-F238E27FC236}">
                <a16:creationId xmlns:a16="http://schemas.microsoft.com/office/drawing/2014/main" id="{1F2C3FFC-CC08-4E60-AC39-05A48DB6BA0F}"/>
              </a:ext>
            </a:extLst>
          </p:cNvPr>
          <p:cNvPicPr>
            <a:picLocks noChangeAspect="1"/>
          </p:cNvPicPr>
          <p:nvPr/>
        </p:nvPicPr>
        <p:blipFill>
          <a:blip r:embed="rId2"/>
          <a:stretch>
            <a:fillRect/>
          </a:stretch>
        </p:blipFill>
        <p:spPr>
          <a:xfrm rot="5400000">
            <a:off x="1190899" y="884352"/>
            <a:ext cx="3779187" cy="5519736"/>
          </a:xfrm>
          <a:prstGeom prst="rect">
            <a:avLst/>
          </a:prstGeom>
        </p:spPr>
      </p:pic>
      <p:pic>
        <p:nvPicPr>
          <p:cNvPr id="4" name="図 3">
            <a:extLst>
              <a:ext uri="{FF2B5EF4-FFF2-40B4-BE49-F238E27FC236}">
                <a16:creationId xmlns:a16="http://schemas.microsoft.com/office/drawing/2014/main" id="{0707AA63-6374-451F-8298-E04AF2F9A742}"/>
              </a:ext>
            </a:extLst>
          </p:cNvPr>
          <p:cNvPicPr>
            <a:picLocks noChangeAspect="1"/>
          </p:cNvPicPr>
          <p:nvPr/>
        </p:nvPicPr>
        <p:blipFill>
          <a:blip r:embed="rId3"/>
          <a:stretch>
            <a:fillRect/>
          </a:stretch>
        </p:blipFill>
        <p:spPr>
          <a:xfrm rot="5400000">
            <a:off x="7003675" y="850038"/>
            <a:ext cx="3853950" cy="5669300"/>
          </a:xfrm>
          <a:prstGeom prst="rect">
            <a:avLst/>
          </a:prstGeom>
        </p:spPr>
      </p:pic>
    </p:spTree>
    <p:extLst>
      <p:ext uri="{BB962C8B-B14F-4D97-AF65-F5344CB8AC3E}">
        <p14:creationId xmlns:p14="http://schemas.microsoft.com/office/powerpoint/2010/main" val="47613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E3758F-BF21-41B5-8F2C-D59FBF7C39E7}"/>
              </a:ext>
            </a:extLst>
          </p:cNvPr>
          <p:cNvSpPr>
            <a:spLocks noGrp="1"/>
          </p:cNvSpPr>
          <p:nvPr>
            <p:ph type="title"/>
          </p:nvPr>
        </p:nvSpPr>
        <p:spPr>
          <a:xfrm>
            <a:off x="2324100" y="365126"/>
            <a:ext cx="9029700" cy="834410"/>
          </a:xfrm>
        </p:spPr>
        <p:txBody>
          <a:bodyPr/>
          <a:lstStyle/>
          <a:p>
            <a:r>
              <a:rPr kumimoji="1" lang="ja-JP" altLang="en-US" dirty="0"/>
              <a:t>優先交渉権者提案概要</a:t>
            </a:r>
            <a:r>
              <a:rPr kumimoji="1" lang="en-US" altLang="ja-JP" dirty="0"/>
              <a:t>P3</a:t>
            </a:r>
            <a:endParaRPr kumimoji="1" lang="ja-JP" altLang="en-US" dirty="0"/>
          </a:p>
        </p:txBody>
      </p:sp>
      <p:pic>
        <p:nvPicPr>
          <p:cNvPr id="3" name="図 2">
            <a:extLst>
              <a:ext uri="{FF2B5EF4-FFF2-40B4-BE49-F238E27FC236}">
                <a16:creationId xmlns:a16="http://schemas.microsoft.com/office/drawing/2014/main" id="{6079B633-065D-4FC7-8AAC-8BA7950BB6C7}"/>
              </a:ext>
            </a:extLst>
          </p:cNvPr>
          <p:cNvPicPr>
            <a:picLocks noChangeAspect="1"/>
          </p:cNvPicPr>
          <p:nvPr/>
        </p:nvPicPr>
        <p:blipFill>
          <a:blip r:embed="rId2"/>
          <a:stretch>
            <a:fillRect/>
          </a:stretch>
        </p:blipFill>
        <p:spPr>
          <a:xfrm rot="5400000">
            <a:off x="2761647" y="121349"/>
            <a:ext cx="5304534" cy="7755143"/>
          </a:xfrm>
          <a:prstGeom prst="rect">
            <a:avLst/>
          </a:prstGeom>
        </p:spPr>
      </p:pic>
    </p:spTree>
    <p:extLst>
      <p:ext uri="{BB962C8B-B14F-4D97-AF65-F5344CB8AC3E}">
        <p14:creationId xmlns:p14="http://schemas.microsoft.com/office/powerpoint/2010/main" val="394590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61C0673B-3333-4146-94D4-1D4A44F3A0C3}"/>
              </a:ext>
            </a:extLst>
          </p:cNvPr>
          <p:cNvSpPr>
            <a:spLocks noGrp="1"/>
          </p:cNvSpPr>
          <p:nvPr>
            <p:ph type="title"/>
          </p:nvPr>
        </p:nvSpPr>
        <p:spPr>
          <a:xfrm>
            <a:off x="1554120" y="1020871"/>
            <a:ext cx="6960759" cy="2849671"/>
          </a:xfrm>
        </p:spPr>
        <p:txBody>
          <a:bodyPr vert="horz" lIns="91440" tIns="45720" rIns="91440" bIns="45720" rtlCol="0" anchor="b">
            <a:normAutofit/>
          </a:bodyPr>
          <a:lstStyle/>
          <a:p>
            <a:pPr>
              <a:lnSpc>
                <a:spcPct val="90000"/>
              </a:lnSpc>
            </a:pPr>
            <a:r>
              <a:rPr lang="ja-JP" altLang="en-US" sz="6600" dirty="0">
                <a:solidFill>
                  <a:srgbClr val="FFFFFF"/>
                </a:solidFill>
              </a:rPr>
              <a:t>運営権発注検討</a:t>
            </a:r>
            <a:br>
              <a:rPr lang="en-US" altLang="ja-JP" sz="6600" dirty="0">
                <a:solidFill>
                  <a:srgbClr val="FFFFFF"/>
                </a:solidFill>
              </a:rPr>
            </a:br>
            <a:r>
              <a:rPr lang="ja-JP" altLang="en-US" sz="6600" dirty="0">
                <a:solidFill>
                  <a:srgbClr val="FFFFFF"/>
                </a:solidFill>
              </a:rPr>
              <a:t>の</a:t>
            </a:r>
            <a:br>
              <a:rPr lang="en-US" altLang="ja-JP" sz="6600" dirty="0">
                <a:solidFill>
                  <a:srgbClr val="FFFFFF"/>
                </a:solidFill>
              </a:rPr>
            </a:br>
            <a:r>
              <a:rPr lang="ja-JP" altLang="en-US" sz="6600" dirty="0">
                <a:solidFill>
                  <a:srgbClr val="FFFFFF"/>
                </a:solidFill>
              </a:rPr>
              <a:t>状況概要</a:t>
            </a:r>
            <a:endParaRPr lang="ja-JP" altLang="en-US" sz="6600">
              <a:solidFill>
                <a:srgbClr val="FFFFFF"/>
              </a:solidFill>
            </a:endParaRPr>
          </a:p>
        </p:txBody>
      </p:sp>
      <p:sp>
        <p:nvSpPr>
          <p:cNvPr id="3" name="テキスト プレースホルダー 2">
            <a:extLst>
              <a:ext uri="{FF2B5EF4-FFF2-40B4-BE49-F238E27FC236}">
                <a16:creationId xmlns:a16="http://schemas.microsoft.com/office/drawing/2014/main" id="{7D77C864-00DC-4E06-A326-4C40732DC72B}"/>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endParaRPr lang="en-US" altLang="ja-JP">
              <a:solidFill>
                <a:srgbClr val="FFFFFF">
                  <a:alpha val="70000"/>
                </a:srgbClr>
              </a:solidFill>
            </a:endParaRP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78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B103A5-2ADA-4871-9837-39B49B583A35}"/>
              </a:ext>
            </a:extLst>
          </p:cNvPr>
          <p:cNvSpPr>
            <a:spLocks noGrp="1"/>
          </p:cNvSpPr>
          <p:nvPr>
            <p:ph type="title"/>
          </p:nvPr>
        </p:nvSpPr>
        <p:spPr>
          <a:xfrm>
            <a:off x="677334" y="609600"/>
            <a:ext cx="8596668" cy="662609"/>
          </a:xfrm>
        </p:spPr>
        <p:txBody>
          <a:bodyPr/>
          <a:lstStyle/>
          <a:p>
            <a:r>
              <a:rPr kumimoji="1" lang="ja-JP" altLang="en-US" dirty="0"/>
              <a:t>運営権事案リスト</a:t>
            </a:r>
            <a:r>
              <a:rPr kumimoji="1" lang="en-US" altLang="ja-JP" dirty="0"/>
              <a:t>(</a:t>
            </a:r>
            <a:r>
              <a:rPr kumimoji="1" lang="ja-JP" altLang="en-US" dirty="0"/>
              <a:t>ここ</a:t>
            </a:r>
            <a:r>
              <a:rPr kumimoji="1" lang="en-US" altLang="ja-JP" dirty="0"/>
              <a:t>4</a:t>
            </a:r>
            <a:r>
              <a:rPr kumimoji="1" lang="ja-JP" altLang="en-US" dirty="0"/>
              <a:t>か月ほど）</a:t>
            </a:r>
          </a:p>
        </p:txBody>
      </p:sp>
      <p:sp>
        <p:nvSpPr>
          <p:cNvPr id="3" name="コンテンツ プレースホルダー 2">
            <a:extLst>
              <a:ext uri="{FF2B5EF4-FFF2-40B4-BE49-F238E27FC236}">
                <a16:creationId xmlns:a16="http://schemas.microsoft.com/office/drawing/2014/main" id="{AEB10BB3-F794-4BE0-ABBA-43C70294613B}"/>
              </a:ext>
            </a:extLst>
          </p:cNvPr>
          <p:cNvSpPr>
            <a:spLocks noGrp="1"/>
          </p:cNvSpPr>
          <p:nvPr>
            <p:ph idx="1"/>
          </p:nvPr>
        </p:nvSpPr>
        <p:spPr>
          <a:xfrm>
            <a:off x="677333" y="1272209"/>
            <a:ext cx="10424675" cy="5108713"/>
          </a:xfrm>
        </p:spPr>
        <p:txBody>
          <a:bodyPr>
            <a:normAutofit lnSpcReduction="10000"/>
          </a:bodyPr>
          <a:lstStyle/>
          <a:p>
            <a:r>
              <a:rPr kumimoji="1" lang="ja-JP" altLang="en-US" dirty="0"/>
              <a:t>大阪府</a:t>
            </a:r>
            <a:r>
              <a:rPr kumimoji="1" lang="en-US" altLang="ja-JP" dirty="0"/>
              <a:t>	</a:t>
            </a:r>
            <a:r>
              <a:rPr kumimoji="1" lang="ja-JP" altLang="en-US" dirty="0"/>
              <a:t>大阪市</a:t>
            </a:r>
            <a:r>
              <a:rPr kumimoji="1" lang="en-US" altLang="ja-JP" dirty="0"/>
              <a:t>	</a:t>
            </a:r>
            <a:r>
              <a:rPr kumimoji="1" lang="ja-JP" altLang="en-US" dirty="0"/>
              <a:t>水道・工業用水コンセッション</a:t>
            </a:r>
            <a:r>
              <a:rPr kumimoji="1" lang="en-US" altLang="ja-JP" dirty="0"/>
              <a:t>					20.10.30</a:t>
            </a:r>
          </a:p>
          <a:p>
            <a:r>
              <a:rPr kumimoji="1" lang="ja-JP" altLang="en-US" dirty="0"/>
              <a:t>愛知県</a:t>
            </a:r>
            <a:r>
              <a:rPr kumimoji="1" lang="en-US" altLang="ja-JP" dirty="0"/>
              <a:t>			</a:t>
            </a:r>
            <a:r>
              <a:rPr kumimoji="1" lang="ja-JP" altLang="en-US" dirty="0"/>
              <a:t>体育館ＢＴ＋コンセッション</a:t>
            </a:r>
            <a:r>
              <a:rPr kumimoji="1" lang="en-US" altLang="ja-JP" dirty="0"/>
              <a:t>						20.9.15</a:t>
            </a:r>
          </a:p>
          <a:p>
            <a:r>
              <a:rPr kumimoji="1" lang="ja-JP" altLang="en-US" dirty="0"/>
              <a:t>愛知県</a:t>
            </a:r>
            <a:r>
              <a:rPr kumimoji="1" lang="en-US" altLang="ja-JP" dirty="0"/>
              <a:t>	</a:t>
            </a:r>
            <a:r>
              <a:rPr kumimoji="1" lang="ja-JP" altLang="en-US" dirty="0"/>
              <a:t>名古屋市</a:t>
            </a:r>
            <a:r>
              <a:rPr kumimoji="1" lang="en-US" altLang="ja-JP" dirty="0"/>
              <a:t>	</a:t>
            </a:r>
            <a:r>
              <a:rPr kumimoji="1" lang="ja-JP" altLang="en-US" dirty="0"/>
              <a:t>名城公園</a:t>
            </a:r>
            <a:r>
              <a:rPr lang="ja-JP" altLang="en-US" dirty="0"/>
              <a:t>北</a:t>
            </a:r>
            <a:r>
              <a:rPr kumimoji="1" lang="ja-JP" altLang="en-US" dirty="0"/>
              <a:t>園再整備　ＢＴ＋コンセッション</a:t>
            </a:r>
            <a:r>
              <a:rPr kumimoji="1" lang="en-US" altLang="ja-JP" dirty="0"/>
              <a:t>	20.9.15</a:t>
            </a:r>
          </a:p>
          <a:p>
            <a:r>
              <a:rPr lang="ja-JP" altLang="en-US" dirty="0"/>
              <a:t>愛知県</a:t>
            </a:r>
            <a:r>
              <a:rPr lang="en-US" altLang="ja-JP" dirty="0"/>
              <a:t>			</a:t>
            </a:r>
            <a:r>
              <a:rPr lang="ja-JP" altLang="en-US" dirty="0"/>
              <a:t>スタートアップ支援拠点</a:t>
            </a:r>
            <a:r>
              <a:rPr lang="en-US" altLang="ja-JP" dirty="0"/>
              <a:t>	</a:t>
            </a:r>
            <a:r>
              <a:rPr lang="ja-JP" altLang="en-US" dirty="0"/>
              <a:t>ＢＴ＋コンセッション</a:t>
            </a:r>
            <a:r>
              <a:rPr lang="en-US" altLang="ja-JP" dirty="0"/>
              <a:t>	20.9.14</a:t>
            </a:r>
          </a:p>
          <a:p>
            <a:r>
              <a:rPr lang="ja-JP" altLang="en-US" dirty="0"/>
              <a:t>滋賀県</a:t>
            </a:r>
            <a:r>
              <a:rPr lang="en-US" altLang="ja-JP" dirty="0"/>
              <a:t>	</a:t>
            </a:r>
            <a:r>
              <a:rPr lang="ja-JP" altLang="en-US" dirty="0"/>
              <a:t>米原市</a:t>
            </a:r>
            <a:r>
              <a:rPr lang="en-US" altLang="ja-JP" dirty="0"/>
              <a:t>	</a:t>
            </a:r>
            <a:r>
              <a:rPr lang="ja-JP" altLang="en-US" dirty="0"/>
              <a:t>グリーンパーク山東等運営事業</a:t>
            </a:r>
            <a:r>
              <a:rPr lang="en-US" altLang="ja-JP" dirty="0"/>
              <a:t>	</a:t>
            </a:r>
            <a:r>
              <a:rPr lang="ja-JP" altLang="en-US" dirty="0"/>
              <a:t>コンセッション</a:t>
            </a:r>
            <a:r>
              <a:rPr lang="en-US" altLang="ja-JP" dirty="0"/>
              <a:t>	20.9.4</a:t>
            </a:r>
          </a:p>
          <a:p>
            <a:r>
              <a:rPr lang="ja-JP" altLang="en-US" dirty="0">
                <a:solidFill>
                  <a:srgbClr val="FF0000"/>
                </a:solidFill>
              </a:rPr>
              <a:t>宮城県</a:t>
            </a:r>
            <a:r>
              <a:rPr lang="en-US" altLang="ja-JP" dirty="0">
                <a:solidFill>
                  <a:srgbClr val="FF0000"/>
                </a:solidFill>
              </a:rPr>
              <a:t>			</a:t>
            </a:r>
            <a:r>
              <a:rPr lang="ja-JP" altLang="en-US" dirty="0">
                <a:solidFill>
                  <a:srgbClr val="FF0000"/>
                </a:solidFill>
              </a:rPr>
              <a:t>上工下水一体官民連携運営事業</a:t>
            </a:r>
            <a:r>
              <a:rPr lang="en-US" altLang="ja-JP" dirty="0">
                <a:solidFill>
                  <a:srgbClr val="FF0000"/>
                </a:solidFill>
              </a:rPr>
              <a:t>	</a:t>
            </a:r>
            <a:r>
              <a:rPr lang="ja-JP" altLang="en-US" dirty="0">
                <a:solidFill>
                  <a:srgbClr val="FF0000"/>
                </a:solidFill>
              </a:rPr>
              <a:t>コンセッション</a:t>
            </a:r>
            <a:r>
              <a:rPr lang="en-US" altLang="ja-JP" dirty="0">
                <a:solidFill>
                  <a:srgbClr val="FF0000"/>
                </a:solidFill>
              </a:rPr>
              <a:t>	20.3.11</a:t>
            </a:r>
          </a:p>
          <a:p>
            <a:r>
              <a:rPr lang="ja-JP" altLang="en-US" dirty="0"/>
              <a:t>三重県</a:t>
            </a:r>
            <a:r>
              <a:rPr lang="en-US" altLang="ja-JP" dirty="0"/>
              <a:t>	</a:t>
            </a:r>
            <a:r>
              <a:rPr lang="ja-JP" altLang="en-US" dirty="0"/>
              <a:t>伊賀市</a:t>
            </a:r>
            <a:r>
              <a:rPr lang="en-US" altLang="ja-JP" dirty="0"/>
              <a:t>	</a:t>
            </a:r>
            <a:r>
              <a:rPr lang="ja-JP" altLang="en-US" dirty="0"/>
              <a:t>忍者体験施設</a:t>
            </a:r>
            <a:r>
              <a:rPr lang="en-US" altLang="ja-JP" dirty="0"/>
              <a:t>		</a:t>
            </a:r>
            <a:r>
              <a:rPr lang="ja-JP" altLang="en-US" dirty="0"/>
              <a:t>ＢＴＯ、運営権　等</a:t>
            </a:r>
            <a:r>
              <a:rPr lang="en-US" altLang="ja-JP" dirty="0"/>
              <a:t>			20.9.1</a:t>
            </a:r>
          </a:p>
          <a:p>
            <a:r>
              <a:rPr lang="ja-JP" altLang="en-US" dirty="0"/>
              <a:t>長崎県</a:t>
            </a:r>
            <a:r>
              <a:rPr lang="en-US" altLang="ja-JP" dirty="0"/>
              <a:t>			</a:t>
            </a:r>
            <a:r>
              <a:rPr lang="ja-JP" altLang="en-US" dirty="0"/>
              <a:t>長崎駅前ターミナル整備</a:t>
            </a:r>
            <a:r>
              <a:rPr lang="en-US" altLang="ja-JP" dirty="0"/>
              <a:t>		</a:t>
            </a:r>
            <a:r>
              <a:rPr lang="ja-JP" altLang="en-US" dirty="0"/>
              <a:t>コンセッション</a:t>
            </a:r>
            <a:r>
              <a:rPr lang="en-US" altLang="ja-JP" dirty="0"/>
              <a:t>		20.8.27</a:t>
            </a:r>
          </a:p>
          <a:p>
            <a:r>
              <a:rPr lang="ja-JP" altLang="en-US" dirty="0"/>
              <a:t>岐阜県</a:t>
            </a:r>
            <a:r>
              <a:rPr lang="en-US" altLang="ja-JP" dirty="0"/>
              <a:t>	</a:t>
            </a:r>
            <a:r>
              <a:rPr lang="ja-JP" altLang="en-US" dirty="0"/>
              <a:t>瑞穂市</a:t>
            </a:r>
            <a:r>
              <a:rPr lang="en-US" altLang="ja-JP" dirty="0"/>
              <a:t>	</a:t>
            </a:r>
            <a:r>
              <a:rPr lang="ja-JP" altLang="en-US" dirty="0"/>
              <a:t>下水道事業</a:t>
            </a:r>
            <a:r>
              <a:rPr lang="en-US" altLang="ja-JP" dirty="0"/>
              <a:t>					</a:t>
            </a:r>
            <a:r>
              <a:rPr lang="ja-JP" altLang="en-US" dirty="0"/>
              <a:t>コンセッション</a:t>
            </a:r>
            <a:r>
              <a:rPr lang="en-US" altLang="ja-JP" dirty="0"/>
              <a:t>		20.8.20</a:t>
            </a:r>
          </a:p>
          <a:p>
            <a:r>
              <a:rPr lang="ja-JP" altLang="en-US" dirty="0">
                <a:solidFill>
                  <a:schemeClr val="accent2">
                    <a:lumMod val="75000"/>
                  </a:schemeClr>
                </a:solidFill>
              </a:rPr>
              <a:t>熊本県</a:t>
            </a:r>
            <a:r>
              <a:rPr lang="en-US" altLang="ja-JP" dirty="0">
                <a:solidFill>
                  <a:schemeClr val="accent2">
                    <a:lumMod val="75000"/>
                  </a:schemeClr>
                </a:solidFill>
              </a:rPr>
              <a:t>	</a:t>
            </a:r>
            <a:r>
              <a:rPr lang="ja-JP" altLang="en-US" dirty="0">
                <a:solidFill>
                  <a:schemeClr val="accent2">
                    <a:lumMod val="75000"/>
                  </a:schemeClr>
                </a:solidFill>
              </a:rPr>
              <a:t>八代市</a:t>
            </a:r>
            <a:r>
              <a:rPr lang="en-US" altLang="ja-JP" dirty="0">
                <a:solidFill>
                  <a:schemeClr val="accent2">
                    <a:lumMod val="75000"/>
                  </a:schemeClr>
                </a:solidFill>
              </a:rPr>
              <a:t>	</a:t>
            </a:r>
            <a:r>
              <a:rPr lang="ja-JP" altLang="en-US" dirty="0">
                <a:solidFill>
                  <a:schemeClr val="accent2">
                    <a:lumMod val="75000"/>
                  </a:schemeClr>
                </a:solidFill>
              </a:rPr>
              <a:t>工業用水道</a:t>
            </a:r>
            <a:r>
              <a:rPr lang="en-US" altLang="ja-JP" dirty="0">
                <a:solidFill>
                  <a:schemeClr val="accent2">
                    <a:lumMod val="75000"/>
                  </a:schemeClr>
                </a:solidFill>
              </a:rPr>
              <a:t>					</a:t>
            </a:r>
            <a:r>
              <a:rPr lang="ja-JP" altLang="en-US" dirty="0">
                <a:solidFill>
                  <a:schemeClr val="accent2">
                    <a:lumMod val="75000"/>
                  </a:schemeClr>
                </a:solidFill>
              </a:rPr>
              <a:t>運営権</a:t>
            </a:r>
            <a:r>
              <a:rPr lang="en-US" altLang="ja-JP" dirty="0">
                <a:solidFill>
                  <a:schemeClr val="accent2">
                    <a:lumMod val="75000"/>
                  </a:schemeClr>
                </a:solidFill>
              </a:rPr>
              <a:t>				20.8.19 </a:t>
            </a:r>
          </a:p>
          <a:p>
            <a:r>
              <a:rPr lang="ja-JP" altLang="en-US" dirty="0">
                <a:solidFill>
                  <a:schemeClr val="accent2">
                    <a:lumMod val="75000"/>
                  </a:schemeClr>
                </a:solidFill>
              </a:rPr>
              <a:t>鳥取県</a:t>
            </a:r>
            <a:r>
              <a:rPr lang="en-US" altLang="ja-JP" dirty="0">
                <a:solidFill>
                  <a:schemeClr val="accent2">
                    <a:lumMod val="75000"/>
                  </a:schemeClr>
                </a:solidFill>
              </a:rPr>
              <a:t> 			</a:t>
            </a:r>
            <a:r>
              <a:rPr lang="ja-JP" altLang="en-US" dirty="0">
                <a:solidFill>
                  <a:schemeClr val="accent2">
                    <a:lumMod val="75000"/>
                  </a:schemeClr>
                </a:solidFill>
              </a:rPr>
              <a:t>水力発電所再整備</a:t>
            </a:r>
            <a:r>
              <a:rPr lang="en-US" altLang="ja-JP" dirty="0">
                <a:solidFill>
                  <a:schemeClr val="accent2">
                    <a:lumMod val="75000"/>
                  </a:schemeClr>
                </a:solidFill>
              </a:rPr>
              <a:t>			</a:t>
            </a:r>
            <a:r>
              <a:rPr lang="ja-JP" altLang="en-US" dirty="0">
                <a:solidFill>
                  <a:schemeClr val="accent2">
                    <a:lumMod val="75000"/>
                  </a:schemeClr>
                </a:solidFill>
              </a:rPr>
              <a:t>運営権</a:t>
            </a:r>
            <a:r>
              <a:rPr lang="en-US" altLang="ja-JP" dirty="0">
                <a:solidFill>
                  <a:schemeClr val="accent2">
                    <a:lumMod val="75000"/>
                  </a:schemeClr>
                </a:solidFill>
              </a:rPr>
              <a:t>302</a:t>
            </a:r>
            <a:r>
              <a:rPr lang="ja-JP" altLang="en-US" dirty="0">
                <a:solidFill>
                  <a:schemeClr val="accent2">
                    <a:lumMod val="75000"/>
                  </a:schemeClr>
                </a:solidFill>
              </a:rPr>
              <a:t>億円</a:t>
            </a:r>
            <a:r>
              <a:rPr lang="en-US" altLang="ja-JP" dirty="0">
                <a:solidFill>
                  <a:schemeClr val="accent2">
                    <a:lumMod val="75000"/>
                  </a:schemeClr>
                </a:solidFill>
              </a:rPr>
              <a:t>		20.7.8</a:t>
            </a:r>
          </a:p>
          <a:p>
            <a:r>
              <a:rPr lang="ja-JP" altLang="en-US" dirty="0">
                <a:solidFill>
                  <a:schemeClr val="tx1"/>
                </a:solidFill>
              </a:rPr>
              <a:t>新潟県・国</a:t>
            </a:r>
            <a:r>
              <a:rPr lang="en-US" altLang="ja-JP" dirty="0">
                <a:solidFill>
                  <a:schemeClr val="tx1"/>
                </a:solidFill>
              </a:rPr>
              <a:t>		</a:t>
            </a:r>
            <a:r>
              <a:rPr lang="ja-JP" altLang="en-US" dirty="0">
                <a:solidFill>
                  <a:schemeClr val="tx1"/>
                </a:solidFill>
              </a:rPr>
              <a:t>新潟駅前バスタ</a:t>
            </a:r>
            <a:r>
              <a:rPr lang="en-US" altLang="ja-JP" dirty="0">
                <a:solidFill>
                  <a:schemeClr val="tx1"/>
                </a:solidFill>
              </a:rPr>
              <a:t>				</a:t>
            </a:r>
            <a:r>
              <a:rPr lang="ja-JP" altLang="en-US" dirty="0">
                <a:solidFill>
                  <a:schemeClr val="tx1"/>
                </a:solidFill>
              </a:rPr>
              <a:t>運営権等</a:t>
            </a:r>
            <a:r>
              <a:rPr lang="en-US" altLang="ja-JP" dirty="0">
                <a:solidFill>
                  <a:schemeClr val="tx1"/>
                </a:solidFill>
              </a:rPr>
              <a:t>			20.7.7</a:t>
            </a:r>
          </a:p>
          <a:p>
            <a:r>
              <a:rPr lang="ja-JP" altLang="en-US" dirty="0">
                <a:solidFill>
                  <a:schemeClr val="tx1"/>
                </a:solidFill>
              </a:rPr>
              <a:t>長崎県</a:t>
            </a:r>
            <a:r>
              <a:rPr lang="en-US" altLang="ja-JP" dirty="0">
                <a:solidFill>
                  <a:schemeClr val="tx1"/>
                </a:solidFill>
              </a:rPr>
              <a:t>	</a:t>
            </a:r>
            <a:r>
              <a:rPr lang="ja-JP" altLang="en-US" dirty="0">
                <a:solidFill>
                  <a:schemeClr val="tx1"/>
                </a:solidFill>
              </a:rPr>
              <a:t>対馬市</a:t>
            </a:r>
            <a:r>
              <a:rPr lang="en-US" altLang="ja-JP" dirty="0">
                <a:solidFill>
                  <a:schemeClr val="tx1"/>
                </a:solidFill>
              </a:rPr>
              <a:t>	</a:t>
            </a:r>
            <a:r>
              <a:rPr lang="ja-JP" altLang="en-US" dirty="0">
                <a:solidFill>
                  <a:schemeClr val="tx1"/>
                </a:solidFill>
              </a:rPr>
              <a:t>比田勝港国際ターミナル</a:t>
            </a:r>
            <a:r>
              <a:rPr lang="en-US" altLang="ja-JP" dirty="0">
                <a:solidFill>
                  <a:schemeClr val="tx1"/>
                </a:solidFill>
              </a:rPr>
              <a:t>		</a:t>
            </a:r>
            <a:r>
              <a:rPr lang="ja-JP" altLang="en-US" dirty="0">
                <a:solidFill>
                  <a:schemeClr val="tx1"/>
                </a:solidFill>
              </a:rPr>
              <a:t>運営権</a:t>
            </a:r>
            <a:r>
              <a:rPr lang="en-US" altLang="ja-JP" dirty="0">
                <a:solidFill>
                  <a:schemeClr val="tx1"/>
                </a:solidFill>
              </a:rPr>
              <a:t>				20.11.11</a:t>
            </a:r>
          </a:p>
        </p:txBody>
      </p:sp>
    </p:spTree>
    <p:extLst>
      <p:ext uri="{BB962C8B-B14F-4D97-AF65-F5344CB8AC3E}">
        <p14:creationId xmlns:p14="http://schemas.microsoft.com/office/powerpoint/2010/main" val="3616235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タイトル 3">
            <a:extLst>
              <a:ext uri="{FF2B5EF4-FFF2-40B4-BE49-F238E27FC236}">
                <a16:creationId xmlns:a16="http://schemas.microsoft.com/office/drawing/2014/main" id="{967141BC-6FEC-4C90-9DF1-17C79699CC51}"/>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ja-JP" altLang="en-US" sz="6600" dirty="0">
                <a:solidFill>
                  <a:srgbClr val="FFFFFF"/>
                </a:solidFill>
              </a:rPr>
              <a:t>ＰＦＩへの</a:t>
            </a:r>
            <a:br>
              <a:rPr lang="en-US" altLang="ja-JP" sz="6600" dirty="0">
                <a:solidFill>
                  <a:srgbClr val="FFFFFF"/>
                </a:solidFill>
              </a:rPr>
            </a:br>
            <a:r>
              <a:rPr lang="ja-JP" altLang="en-US" sz="6600" dirty="0">
                <a:solidFill>
                  <a:srgbClr val="FFFFFF"/>
                </a:solidFill>
              </a:rPr>
              <a:t>取り組み</a:t>
            </a:r>
          </a:p>
        </p:txBody>
      </p:sp>
      <p:sp>
        <p:nvSpPr>
          <p:cNvPr id="5" name="テキスト プレースホルダー 4">
            <a:extLst>
              <a:ext uri="{FF2B5EF4-FFF2-40B4-BE49-F238E27FC236}">
                <a16:creationId xmlns:a16="http://schemas.microsoft.com/office/drawing/2014/main" id="{890C7700-0E2F-4C3B-ADD3-72A72E55092C}"/>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endParaRPr lang="en-US" altLang="ja-JP">
              <a:solidFill>
                <a:srgbClr val="FFFFFF">
                  <a:alpha val="70000"/>
                </a:srgbClr>
              </a:solidFill>
            </a:endParaRPr>
          </a:p>
        </p:txBody>
      </p:sp>
      <p:sp>
        <p:nvSpPr>
          <p:cNvPr id="40" name="Isosceles Triangle 3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27786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a:extLst>
              <a:ext uri="{FF2B5EF4-FFF2-40B4-BE49-F238E27FC236}">
                <a16:creationId xmlns:a16="http://schemas.microsoft.com/office/drawing/2014/main" id="{B7293748-259F-4F92-9BFD-9F23EC195F65}"/>
              </a:ext>
            </a:extLst>
          </p:cNvPr>
          <p:cNvSpPr/>
          <p:nvPr/>
        </p:nvSpPr>
        <p:spPr>
          <a:xfrm>
            <a:off x="7778197" y="66674"/>
            <a:ext cx="4114800" cy="21431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a:t>民間のチームに</a:t>
            </a:r>
            <a:endParaRPr kumimoji="1" lang="en-US" altLang="ja-JP" dirty="0"/>
          </a:p>
          <a:p>
            <a:pPr algn="ctr"/>
            <a:r>
              <a:rPr kumimoji="1" lang="ja-JP" altLang="en-US" dirty="0"/>
              <a:t>何らかの立場で参加</a:t>
            </a:r>
            <a:endParaRPr kumimoji="1" lang="en-US" altLang="ja-JP" dirty="0"/>
          </a:p>
          <a:p>
            <a:pPr algn="ctr"/>
            <a:endParaRPr kumimoji="1" lang="en-US" altLang="ja-JP" dirty="0"/>
          </a:p>
          <a:p>
            <a:pPr algn="ctr"/>
            <a:r>
              <a:rPr kumimoji="1" lang="ja-JP" altLang="en-US" dirty="0"/>
              <a:t>チームの頭脳として</a:t>
            </a:r>
            <a:endParaRPr kumimoji="1" lang="en-US" altLang="ja-JP" dirty="0"/>
          </a:p>
          <a:p>
            <a:pPr algn="ctr"/>
            <a:r>
              <a:rPr kumimoji="1" lang="ja-JP" altLang="en-US" dirty="0"/>
              <a:t>チームを勝利に！！</a:t>
            </a:r>
          </a:p>
        </p:txBody>
      </p:sp>
      <p:sp>
        <p:nvSpPr>
          <p:cNvPr id="2" name="タイトル 1">
            <a:extLst>
              <a:ext uri="{FF2B5EF4-FFF2-40B4-BE49-F238E27FC236}">
                <a16:creationId xmlns:a16="http://schemas.microsoft.com/office/drawing/2014/main" id="{0379D7DB-6901-444C-AE57-D4905740A29F}"/>
              </a:ext>
            </a:extLst>
          </p:cNvPr>
          <p:cNvSpPr>
            <a:spLocks noGrp="1"/>
          </p:cNvSpPr>
          <p:nvPr>
            <p:ph type="title"/>
          </p:nvPr>
        </p:nvSpPr>
        <p:spPr>
          <a:xfrm>
            <a:off x="2086924" y="95298"/>
            <a:ext cx="5335558" cy="563248"/>
          </a:xfrm>
          <a:solidFill>
            <a:srgbClr val="BDD9EB">
              <a:alpha val="45098"/>
            </a:srgbClr>
          </a:solidFill>
          <a:ln/>
        </p:spPr>
        <p:style>
          <a:lnRef idx="1">
            <a:schemeClr val="accent2"/>
          </a:lnRef>
          <a:fillRef idx="2">
            <a:schemeClr val="accent2"/>
          </a:fillRef>
          <a:effectRef idx="1">
            <a:schemeClr val="accent2"/>
          </a:effectRef>
          <a:fontRef idx="minor">
            <a:schemeClr val="dk1"/>
          </a:fontRef>
        </p:style>
        <p:txBody>
          <a:bodyPr>
            <a:normAutofit fontScale="90000"/>
          </a:bodyPr>
          <a:lstStyle/>
          <a:p>
            <a:pPr algn="r"/>
            <a:r>
              <a:rPr lang="ja-JP" altLang="en-US" dirty="0"/>
              <a:t>ＰＦＩへの取り組み手順</a:t>
            </a:r>
            <a:endParaRPr kumimoji="1" lang="ja-JP" altLang="en-US" dirty="0"/>
          </a:p>
        </p:txBody>
      </p:sp>
      <p:cxnSp>
        <p:nvCxnSpPr>
          <p:cNvPr id="4" name="直線矢印コネクタ 3">
            <a:extLst>
              <a:ext uri="{FF2B5EF4-FFF2-40B4-BE49-F238E27FC236}">
                <a16:creationId xmlns:a16="http://schemas.microsoft.com/office/drawing/2014/main" id="{3B98010D-4A35-40CB-A5A9-2E04F6A558C0}"/>
              </a:ext>
            </a:extLst>
          </p:cNvPr>
          <p:cNvCxnSpPr>
            <a:cxnSpLocks/>
          </p:cNvCxnSpPr>
          <p:nvPr/>
        </p:nvCxnSpPr>
        <p:spPr>
          <a:xfrm flipV="1">
            <a:off x="514350" y="6239483"/>
            <a:ext cx="10906125"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CC53336-2C18-4005-B13F-3D51B19F3E9B}"/>
              </a:ext>
            </a:extLst>
          </p:cNvPr>
          <p:cNvSpPr txBox="1"/>
          <p:nvPr/>
        </p:nvSpPr>
        <p:spPr>
          <a:xfrm>
            <a:off x="4910137" y="6239483"/>
            <a:ext cx="2114550" cy="523220"/>
          </a:xfrm>
          <a:prstGeom prst="rect">
            <a:avLst/>
          </a:prstGeom>
          <a:noFill/>
        </p:spPr>
        <p:txBody>
          <a:bodyPr wrap="square" rtlCol="0">
            <a:spAutoFit/>
          </a:bodyPr>
          <a:lstStyle/>
          <a:p>
            <a:r>
              <a:rPr kumimoji="1" lang="ja-JP" altLang="en-US" sz="2800" kern="1200" dirty="0">
                <a:solidFill>
                  <a:schemeClr val="tx1"/>
                </a:solidFill>
                <a:latin typeface="+mn-lt"/>
                <a:ea typeface="+mn-ea"/>
                <a:cs typeface="+mn-cs"/>
              </a:rPr>
              <a:t>時間の流れ</a:t>
            </a:r>
          </a:p>
        </p:txBody>
      </p:sp>
      <p:sp>
        <p:nvSpPr>
          <p:cNvPr id="8" name="雲 7">
            <a:extLst>
              <a:ext uri="{FF2B5EF4-FFF2-40B4-BE49-F238E27FC236}">
                <a16:creationId xmlns:a16="http://schemas.microsoft.com/office/drawing/2014/main" id="{60A51645-C2AF-469C-8E27-61F014C29B6D}"/>
              </a:ext>
            </a:extLst>
          </p:cNvPr>
          <p:cNvSpPr/>
          <p:nvPr/>
        </p:nvSpPr>
        <p:spPr>
          <a:xfrm>
            <a:off x="152401" y="1295400"/>
            <a:ext cx="4419600" cy="29886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800" dirty="0"/>
              <a:t>公共側の</a:t>
            </a:r>
            <a:endParaRPr kumimoji="1" lang="en-US" altLang="ja-JP" sz="2800" dirty="0"/>
          </a:p>
          <a:p>
            <a:pPr algn="ctr"/>
            <a:r>
              <a:rPr kumimoji="1" lang="ja-JP" altLang="en-US" sz="2800" dirty="0"/>
              <a:t>混沌</a:t>
            </a:r>
            <a:endParaRPr kumimoji="1" lang="en-US" altLang="ja-JP" sz="2800" dirty="0"/>
          </a:p>
          <a:p>
            <a:pPr algn="ctr"/>
            <a:r>
              <a:rPr kumimoji="1" lang="ja-JP" altLang="en-US" sz="2000" dirty="0"/>
              <a:t>何を、どのように</a:t>
            </a:r>
            <a:endParaRPr kumimoji="1" lang="en-US" altLang="ja-JP" sz="2000" dirty="0"/>
          </a:p>
          <a:p>
            <a:pPr algn="ctr"/>
            <a:endParaRPr kumimoji="1" lang="en-US" altLang="ja-JP" sz="2800" dirty="0"/>
          </a:p>
          <a:p>
            <a:pPr algn="ctr"/>
            <a:endParaRPr kumimoji="1" lang="ja-JP" altLang="en-US" sz="2800" dirty="0"/>
          </a:p>
        </p:txBody>
      </p:sp>
      <p:sp>
        <p:nvSpPr>
          <p:cNvPr id="9" name="雲 8">
            <a:extLst>
              <a:ext uri="{FF2B5EF4-FFF2-40B4-BE49-F238E27FC236}">
                <a16:creationId xmlns:a16="http://schemas.microsoft.com/office/drawing/2014/main" id="{D4E4D698-9DC8-43DB-9A5A-2E701F68EDA2}"/>
              </a:ext>
            </a:extLst>
          </p:cNvPr>
          <p:cNvSpPr/>
          <p:nvPr/>
        </p:nvSpPr>
        <p:spPr>
          <a:xfrm>
            <a:off x="152401" y="3733810"/>
            <a:ext cx="3200398" cy="2316458"/>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dirty="0"/>
              <a:t>民間側の</a:t>
            </a:r>
            <a:endParaRPr kumimoji="1" lang="en-US" altLang="ja-JP" sz="2800" dirty="0"/>
          </a:p>
          <a:p>
            <a:pPr algn="ctr"/>
            <a:r>
              <a:rPr kumimoji="1" lang="ja-JP" altLang="en-US" sz="2800" dirty="0"/>
              <a:t>混沌</a:t>
            </a:r>
            <a:endParaRPr kumimoji="1" lang="en-US" altLang="ja-JP" sz="2800" dirty="0"/>
          </a:p>
          <a:p>
            <a:pPr algn="ctr"/>
            <a:r>
              <a:rPr kumimoji="1" lang="ja-JP" altLang="en-US" sz="2000" dirty="0"/>
              <a:t>誰と組む？</a:t>
            </a:r>
            <a:endParaRPr kumimoji="1" lang="en-US" altLang="ja-JP" sz="2000" dirty="0"/>
          </a:p>
          <a:p>
            <a:pPr algn="ctr"/>
            <a:r>
              <a:rPr kumimoji="1" lang="ja-JP" altLang="en-US" sz="2000" dirty="0"/>
              <a:t>自社立位置？</a:t>
            </a:r>
          </a:p>
        </p:txBody>
      </p:sp>
      <p:sp>
        <p:nvSpPr>
          <p:cNvPr id="10" name="雲 9">
            <a:extLst>
              <a:ext uri="{FF2B5EF4-FFF2-40B4-BE49-F238E27FC236}">
                <a16:creationId xmlns:a16="http://schemas.microsoft.com/office/drawing/2014/main" id="{4755F30E-476D-4B5A-ADD2-1CA34EF9BD45}"/>
              </a:ext>
            </a:extLst>
          </p:cNvPr>
          <p:cNvSpPr/>
          <p:nvPr/>
        </p:nvSpPr>
        <p:spPr>
          <a:xfrm>
            <a:off x="3632199" y="2004710"/>
            <a:ext cx="3886201" cy="157290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800" dirty="0"/>
              <a:t>公共側の</a:t>
            </a:r>
            <a:endParaRPr kumimoji="1" lang="en-US" altLang="ja-JP" sz="2800" dirty="0"/>
          </a:p>
          <a:p>
            <a:pPr algn="ctr"/>
            <a:r>
              <a:rPr kumimoji="1" lang="ja-JP" altLang="en-US" sz="2800" dirty="0"/>
              <a:t>ある程度の見通し</a:t>
            </a:r>
          </a:p>
        </p:txBody>
      </p:sp>
      <p:sp>
        <p:nvSpPr>
          <p:cNvPr id="13" name="台形 12">
            <a:extLst>
              <a:ext uri="{FF2B5EF4-FFF2-40B4-BE49-F238E27FC236}">
                <a16:creationId xmlns:a16="http://schemas.microsoft.com/office/drawing/2014/main" id="{BCB5706B-DC50-4CC2-A2D9-36C368CB427A}"/>
              </a:ext>
            </a:extLst>
          </p:cNvPr>
          <p:cNvSpPr/>
          <p:nvPr/>
        </p:nvSpPr>
        <p:spPr>
          <a:xfrm rot="5400000">
            <a:off x="8623454" y="596109"/>
            <a:ext cx="1194741" cy="4114801"/>
          </a:xfrm>
          <a:prstGeom prst="trapezoid">
            <a:avLst>
              <a:gd name="adj" fmla="val 256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BA1A28FC-5BCE-4FAD-BBA7-366029FC3D42}"/>
              </a:ext>
            </a:extLst>
          </p:cNvPr>
          <p:cNvSpPr txBox="1"/>
          <p:nvPr/>
        </p:nvSpPr>
        <p:spPr>
          <a:xfrm>
            <a:off x="8281023" y="2363458"/>
            <a:ext cx="2396501" cy="646331"/>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公共側の意図</a:t>
            </a:r>
            <a:endParaRPr kumimoji="1" lang="en-US" altLang="ja-JP" sz="1800" kern="1200" dirty="0">
              <a:solidFill>
                <a:schemeClr val="tx1"/>
              </a:solidFill>
              <a:latin typeface="+mn-lt"/>
              <a:ea typeface="+mn-ea"/>
              <a:cs typeface="+mn-cs"/>
            </a:endParaRPr>
          </a:p>
          <a:p>
            <a:r>
              <a:rPr kumimoji="1" lang="ja-JP" altLang="en-US" sz="1800" kern="1200" dirty="0">
                <a:solidFill>
                  <a:schemeClr val="tx1"/>
                </a:solidFill>
                <a:latin typeface="+mn-lt"/>
                <a:ea typeface="+mn-ea"/>
                <a:cs typeface="+mn-cs"/>
              </a:rPr>
              <a:t>ある程度の明確化</a:t>
            </a:r>
          </a:p>
        </p:txBody>
      </p:sp>
      <p:sp>
        <p:nvSpPr>
          <p:cNvPr id="16" name="雲 15">
            <a:extLst>
              <a:ext uri="{FF2B5EF4-FFF2-40B4-BE49-F238E27FC236}">
                <a16:creationId xmlns:a16="http://schemas.microsoft.com/office/drawing/2014/main" id="{9C325B69-5300-41A8-B881-BBD1F4AD2F58}"/>
              </a:ext>
            </a:extLst>
          </p:cNvPr>
          <p:cNvSpPr/>
          <p:nvPr/>
        </p:nvSpPr>
        <p:spPr>
          <a:xfrm>
            <a:off x="2724131" y="4142354"/>
            <a:ext cx="3200397" cy="1390743"/>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000" dirty="0"/>
              <a:t>民間側の</a:t>
            </a:r>
            <a:endParaRPr kumimoji="1" lang="en-US" altLang="ja-JP" sz="2000" dirty="0"/>
          </a:p>
          <a:p>
            <a:pPr algn="ctr"/>
            <a:r>
              <a:rPr kumimoji="1" lang="ja-JP" altLang="en-US" sz="2000" dirty="0"/>
              <a:t>チーム編成</a:t>
            </a:r>
            <a:endParaRPr kumimoji="1" lang="en-US" altLang="ja-JP" sz="2000" dirty="0"/>
          </a:p>
          <a:p>
            <a:pPr algn="ctr"/>
            <a:r>
              <a:rPr kumimoji="1" lang="ja-JP" altLang="en-US" sz="2000" dirty="0"/>
              <a:t>必要機能想定</a:t>
            </a:r>
          </a:p>
        </p:txBody>
      </p:sp>
      <p:cxnSp>
        <p:nvCxnSpPr>
          <p:cNvPr id="18" name="直線矢印コネクタ 17">
            <a:extLst>
              <a:ext uri="{FF2B5EF4-FFF2-40B4-BE49-F238E27FC236}">
                <a16:creationId xmlns:a16="http://schemas.microsoft.com/office/drawing/2014/main" id="{D889B0B0-8304-4CEA-A622-DD6D2ADECA38}"/>
              </a:ext>
            </a:extLst>
          </p:cNvPr>
          <p:cNvCxnSpPr>
            <a:cxnSpLocks/>
          </p:cNvCxnSpPr>
          <p:nvPr/>
        </p:nvCxnSpPr>
        <p:spPr>
          <a:xfrm>
            <a:off x="5772150" y="1295400"/>
            <a:ext cx="0" cy="4944082"/>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828D2DE-EB1E-4260-8C0A-D68018BAC300}"/>
              </a:ext>
            </a:extLst>
          </p:cNvPr>
          <p:cNvSpPr txBox="1"/>
          <p:nvPr/>
        </p:nvSpPr>
        <p:spPr>
          <a:xfrm>
            <a:off x="4967287" y="5796098"/>
            <a:ext cx="1828800" cy="369332"/>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実施方針公表</a:t>
            </a:r>
          </a:p>
        </p:txBody>
      </p:sp>
      <p:sp>
        <p:nvSpPr>
          <p:cNvPr id="24" name="テキスト ボックス 23">
            <a:extLst>
              <a:ext uri="{FF2B5EF4-FFF2-40B4-BE49-F238E27FC236}">
                <a16:creationId xmlns:a16="http://schemas.microsoft.com/office/drawing/2014/main" id="{07C48CCD-80C1-4A40-B662-06E511BF1C78}"/>
              </a:ext>
            </a:extLst>
          </p:cNvPr>
          <p:cNvSpPr txBox="1"/>
          <p:nvPr/>
        </p:nvSpPr>
        <p:spPr>
          <a:xfrm>
            <a:off x="486568" y="3382403"/>
            <a:ext cx="1380332" cy="369332"/>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基本計画</a:t>
            </a:r>
          </a:p>
        </p:txBody>
      </p:sp>
      <p:sp>
        <p:nvSpPr>
          <p:cNvPr id="25" name="テキスト ボックス 24">
            <a:extLst>
              <a:ext uri="{FF2B5EF4-FFF2-40B4-BE49-F238E27FC236}">
                <a16:creationId xmlns:a16="http://schemas.microsoft.com/office/drawing/2014/main" id="{010E0BC2-7CC3-4029-94CE-901CC7CEF522}"/>
              </a:ext>
            </a:extLst>
          </p:cNvPr>
          <p:cNvSpPr txBox="1"/>
          <p:nvPr/>
        </p:nvSpPr>
        <p:spPr>
          <a:xfrm>
            <a:off x="1724818" y="3391928"/>
            <a:ext cx="1380332" cy="369332"/>
          </a:xfrm>
          <a:prstGeom prst="rect">
            <a:avLst/>
          </a:prstGeom>
          <a:noFill/>
        </p:spPr>
        <p:txBody>
          <a:bodyPr wrap="square" rtlCol="0">
            <a:spAutoFit/>
          </a:bodyPr>
          <a:lstStyle/>
          <a:p>
            <a:r>
              <a:rPr kumimoji="1" lang="ja-JP" altLang="en-US" dirty="0"/>
              <a:t>可能性調査</a:t>
            </a:r>
            <a:endParaRPr kumimoji="1" lang="ja-JP" altLang="en-US" sz="1800" kern="1200" dirty="0">
              <a:solidFill>
                <a:schemeClr val="tx1"/>
              </a:solidFill>
              <a:latin typeface="+mn-lt"/>
              <a:ea typeface="+mn-ea"/>
              <a:cs typeface="+mn-cs"/>
            </a:endParaRPr>
          </a:p>
        </p:txBody>
      </p:sp>
      <p:sp>
        <p:nvSpPr>
          <p:cNvPr id="26" name="テキスト ボックス 25">
            <a:extLst>
              <a:ext uri="{FF2B5EF4-FFF2-40B4-BE49-F238E27FC236}">
                <a16:creationId xmlns:a16="http://schemas.microsoft.com/office/drawing/2014/main" id="{E77C0C73-7946-4677-B8D6-4695B149BC13}"/>
              </a:ext>
            </a:extLst>
          </p:cNvPr>
          <p:cNvSpPr txBox="1"/>
          <p:nvPr/>
        </p:nvSpPr>
        <p:spPr>
          <a:xfrm>
            <a:off x="2943226" y="3639580"/>
            <a:ext cx="2927345" cy="369332"/>
          </a:xfrm>
          <a:prstGeom prst="rect">
            <a:avLst/>
          </a:prstGeom>
          <a:noFill/>
        </p:spPr>
        <p:txBody>
          <a:bodyPr wrap="square" rtlCol="0">
            <a:spAutoFit/>
          </a:bodyPr>
          <a:lstStyle/>
          <a:p>
            <a:r>
              <a:rPr kumimoji="1" lang="ja-JP" altLang="en-US" dirty="0"/>
              <a:t>アドバイザーの募集・決定</a:t>
            </a:r>
            <a:endParaRPr kumimoji="1" lang="ja-JP" altLang="en-US" sz="1800" kern="1200" dirty="0">
              <a:solidFill>
                <a:schemeClr val="tx1"/>
              </a:solidFill>
              <a:latin typeface="+mn-lt"/>
              <a:ea typeface="+mn-ea"/>
              <a:cs typeface="+mn-cs"/>
            </a:endParaRPr>
          </a:p>
        </p:txBody>
      </p:sp>
      <p:cxnSp>
        <p:nvCxnSpPr>
          <p:cNvPr id="27" name="直線矢印コネクタ 26">
            <a:extLst>
              <a:ext uri="{FF2B5EF4-FFF2-40B4-BE49-F238E27FC236}">
                <a16:creationId xmlns:a16="http://schemas.microsoft.com/office/drawing/2014/main" id="{1663CBB1-33B9-4141-B461-32EFB54A3455}"/>
              </a:ext>
            </a:extLst>
          </p:cNvPr>
          <p:cNvCxnSpPr>
            <a:cxnSpLocks/>
          </p:cNvCxnSpPr>
          <p:nvPr/>
        </p:nvCxnSpPr>
        <p:spPr>
          <a:xfrm>
            <a:off x="7286625" y="1295400"/>
            <a:ext cx="0" cy="4944082"/>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C7BACA36-891A-46AF-95C8-CEB1937455F3}"/>
              </a:ext>
            </a:extLst>
          </p:cNvPr>
          <p:cNvSpPr txBox="1"/>
          <p:nvPr/>
        </p:nvSpPr>
        <p:spPr>
          <a:xfrm>
            <a:off x="6481762" y="5796098"/>
            <a:ext cx="1828800" cy="369332"/>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募集要項等公表</a:t>
            </a:r>
          </a:p>
        </p:txBody>
      </p:sp>
      <p:sp>
        <p:nvSpPr>
          <p:cNvPr id="31" name="楕円 30">
            <a:extLst>
              <a:ext uri="{FF2B5EF4-FFF2-40B4-BE49-F238E27FC236}">
                <a16:creationId xmlns:a16="http://schemas.microsoft.com/office/drawing/2014/main" id="{39E4B4B8-BAB7-47C6-BD49-2DB1EEA8C55E}"/>
              </a:ext>
            </a:extLst>
          </p:cNvPr>
          <p:cNvSpPr/>
          <p:nvPr/>
        </p:nvSpPr>
        <p:spPr>
          <a:xfrm>
            <a:off x="5195888" y="4185964"/>
            <a:ext cx="2190750" cy="135162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t>チーム確定</a:t>
            </a:r>
            <a:endParaRPr kumimoji="1" lang="en-US" altLang="ja-JP" dirty="0"/>
          </a:p>
          <a:p>
            <a:pPr algn="ctr"/>
            <a:r>
              <a:rPr kumimoji="1" lang="ja-JP" altLang="en-US" dirty="0"/>
              <a:t>企業間協定</a:t>
            </a:r>
            <a:endParaRPr kumimoji="1" lang="en-US" altLang="ja-JP" dirty="0"/>
          </a:p>
          <a:p>
            <a:pPr algn="ctr"/>
            <a:r>
              <a:rPr kumimoji="1" lang="ja-JP" altLang="en-US" dirty="0"/>
              <a:t>締結</a:t>
            </a:r>
          </a:p>
        </p:txBody>
      </p:sp>
      <p:sp>
        <p:nvSpPr>
          <p:cNvPr id="32" name="台形 31">
            <a:extLst>
              <a:ext uri="{FF2B5EF4-FFF2-40B4-BE49-F238E27FC236}">
                <a16:creationId xmlns:a16="http://schemas.microsoft.com/office/drawing/2014/main" id="{D6906759-E5B5-4926-80F9-92D97E3E9DF1}"/>
              </a:ext>
            </a:extLst>
          </p:cNvPr>
          <p:cNvSpPr/>
          <p:nvPr/>
        </p:nvSpPr>
        <p:spPr>
          <a:xfrm rot="5717326">
            <a:off x="9049482" y="2174704"/>
            <a:ext cx="672221" cy="4089981"/>
          </a:xfrm>
          <a:prstGeom prst="trapezoid">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AB072764-4AAB-4A56-93EA-A8CCA59877C5}"/>
              </a:ext>
            </a:extLst>
          </p:cNvPr>
          <p:cNvSpPr txBox="1"/>
          <p:nvPr/>
        </p:nvSpPr>
        <p:spPr>
          <a:xfrm>
            <a:off x="7410450" y="3892096"/>
            <a:ext cx="1828800" cy="369332"/>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提案価格策定</a:t>
            </a:r>
          </a:p>
        </p:txBody>
      </p:sp>
      <p:sp>
        <p:nvSpPr>
          <p:cNvPr id="37" name="台形 36">
            <a:extLst>
              <a:ext uri="{FF2B5EF4-FFF2-40B4-BE49-F238E27FC236}">
                <a16:creationId xmlns:a16="http://schemas.microsoft.com/office/drawing/2014/main" id="{029167CE-17A5-4612-9076-B3F403EF53D9}"/>
              </a:ext>
            </a:extLst>
          </p:cNvPr>
          <p:cNvSpPr/>
          <p:nvPr/>
        </p:nvSpPr>
        <p:spPr>
          <a:xfrm rot="4509531">
            <a:off x="9049482" y="2860504"/>
            <a:ext cx="672221" cy="4089981"/>
          </a:xfrm>
          <a:prstGeom prst="trapezoid">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CB573F56-B8C5-4B34-85F2-21D29DDB682B}"/>
              </a:ext>
            </a:extLst>
          </p:cNvPr>
          <p:cNvSpPr txBox="1"/>
          <p:nvPr/>
        </p:nvSpPr>
        <p:spPr>
          <a:xfrm>
            <a:off x="7486650" y="5139871"/>
            <a:ext cx="1828800" cy="369332"/>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提案内容策定</a:t>
            </a:r>
          </a:p>
        </p:txBody>
      </p:sp>
      <p:sp>
        <p:nvSpPr>
          <p:cNvPr id="39" name="楕円 38">
            <a:extLst>
              <a:ext uri="{FF2B5EF4-FFF2-40B4-BE49-F238E27FC236}">
                <a16:creationId xmlns:a16="http://schemas.microsoft.com/office/drawing/2014/main" id="{140B65FE-4D2A-4FB1-B554-B810031ABCF3}"/>
              </a:ext>
            </a:extLst>
          </p:cNvPr>
          <p:cNvSpPr/>
          <p:nvPr/>
        </p:nvSpPr>
        <p:spPr>
          <a:xfrm>
            <a:off x="11096624" y="3501424"/>
            <a:ext cx="807036" cy="1828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917F34D5-BE8F-41FA-8C9F-6C5505404130}"/>
              </a:ext>
            </a:extLst>
          </p:cNvPr>
          <p:cNvSpPr txBox="1"/>
          <p:nvPr/>
        </p:nvSpPr>
        <p:spPr>
          <a:xfrm>
            <a:off x="11246473" y="4005918"/>
            <a:ext cx="461665" cy="890588"/>
          </a:xfrm>
          <a:prstGeom prst="rect">
            <a:avLst/>
          </a:prstGeom>
          <a:noFill/>
        </p:spPr>
        <p:txBody>
          <a:bodyPr vert="eaVert" wrap="square" rtlCol="0">
            <a:spAutoFit/>
          </a:bodyPr>
          <a:lstStyle/>
          <a:p>
            <a:r>
              <a:rPr kumimoji="1" lang="ja-JP" altLang="en-US" sz="1800" kern="1200" dirty="0">
                <a:solidFill>
                  <a:schemeClr val="tx1"/>
                </a:solidFill>
                <a:latin typeface="+mn-lt"/>
                <a:ea typeface="+mn-ea"/>
                <a:cs typeface="+mn-cs"/>
              </a:rPr>
              <a:t>提案書</a:t>
            </a:r>
          </a:p>
        </p:txBody>
      </p:sp>
      <p:sp>
        <p:nvSpPr>
          <p:cNvPr id="41" name="台形 40">
            <a:extLst>
              <a:ext uri="{FF2B5EF4-FFF2-40B4-BE49-F238E27FC236}">
                <a16:creationId xmlns:a16="http://schemas.microsoft.com/office/drawing/2014/main" id="{7A66A467-0FB0-481B-83CA-F150AEFFE077}"/>
              </a:ext>
            </a:extLst>
          </p:cNvPr>
          <p:cNvSpPr/>
          <p:nvPr/>
        </p:nvSpPr>
        <p:spPr>
          <a:xfrm rot="5023661">
            <a:off x="8948270" y="2681744"/>
            <a:ext cx="491141" cy="3827602"/>
          </a:xfrm>
          <a:prstGeom prst="trapezoid">
            <a:avLst>
              <a:gd name="adj" fmla="val 4716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42" name="テキスト ボックス 41">
            <a:extLst>
              <a:ext uri="{FF2B5EF4-FFF2-40B4-BE49-F238E27FC236}">
                <a16:creationId xmlns:a16="http://schemas.microsoft.com/office/drawing/2014/main" id="{E3B60EC2-B231-4649-B3DE-1AA2EDEEEBE7}"/>
              </a:ext>
            </a:extLst>
          </p:cNvPr>
          <p:cNvSpPr txBox="1"/>
          <p:nvPr/>
        </p:nvSpPr>
        <p:spPr>
          <a:xfrm>
            <a:off x="552449" y="2976562"/>
            <a:ext cx="2967037" cy="369332"/>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マスコミ情報・自治体公表</a:t>
            </a:r>
          </a:p>
        </p:txBody>
      </p:sp>
      <p:sp>
        <p:nvSpPr>
          <p:cNvPr id="43" name="テキスト ボックス 42">
            <a:extLst>
              <a:ext uri="{FF2B5EF4-FFF2-40B4-BE49-F238E27FC236}">
                <a16:creationId xmlns:a16="http://schemas.microsoft.com/office/drawing/2014/main" id="{E78D01CF-075C-4E2B-8965-7AB97317E992}"/>
              </a:ext>
            </a:extLst>
          </p:cNvPr>
          <p:cNvSpPr txBox="1"/>
          <p:nvPr/>
        </p:nvSpPr>
        <p:spPr>
          <a:xfrm>
            <a:off x="7372350" y="4493158"/>
            <a:ext cx="1181052" cy="369332"/>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融資交渉</a:t>
            </a:r>
          </a:p>
        </p:txBody>
      </p:sp>
      <p:sp>
        <p:nvSpPr>
          <p:cNvPr id="44" name="楕円 43">
            <a:extLst>
              <a:ext uri="{FF2B5EF4-FFF2-40B4-BE49-F238E27FC236}">
                <a16:creationId xmlns:a16="http://schemas.microsoft.com/office/drawing/2014/main" id="{03159BC5-43AD-4568-ADB9-06FF451AB0E4}"/>
              </a:ext>
            </a:extLst>
          </p:cNvPr>
          <p:cNvSpPr/>
          <p:nvPr/>
        </p:nvSpPr>
        <p:spPr>
          <a:xfrm>
            <a:off x="9825075" y="4056792"/>
            <a:ext cx="1016628" cy="789598"/>
          </a:xfrm>
          <a:prstGeom prst="ellipse">
            <a:avLst/>
          </a:prstGeom>
          <a:solidFill>
            <a:srgbClr val="EBD0BD">
              <a:alpha val="54118"/>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融資</a:t>
            </a:r>
            <a:endParaRPr kumimoji="1" lang="en-US" altLang="ja-JP" dirty="0"/>
          </a:p>
          <a:p>
            <a:pPr algn="ctr"/>
            <a:r>
              <a:rPr kumimoji="1" lang="ja-JP" altLang="en-US" dirty="0"/>
              <a:t>確約</a:t>
            </a:r>
          </a:p>
        </p:txBody>
      </p:sp>
      <p:sp>
        <p:nvSpPr>
          <p:cNvPr id="5" name="楕円 4">
            <a:extLst>
              <a:ext uri="{FF2B5EF4-FFF2-40B4-BE49-F238E27FC236}">
                <a16:creationId xmlns:a16="http://schemas.microsoft.com/office/drawing/2014/main" id="{407F6C86-DDB3-400B-951A-85038E43B4C0}"/>
              </a:ext>
            </a:extLst>
          </p:cNvPr>
          <p:cNvSpPr/>
          <p:nvPr/>
        </p:nvSpPr>
        <p:spPr>
          <a:xfrm>
            <a:off x="100486" y="850792"/>
            <a:ext cx="5020152" cy="630699"/>
          </a:xfrm>
          <a:prstGeom prst="ellipse">
            <a:avLst/>
          </a:prstGeom>
          <a:solidFill>
            <a:srgbClr val="5B9BD5">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情報収集段階</a:t>
            </a:r>
          </a:p>
        </p:txBody>
      </p:sp>
      <p:sp>
        <p:nvSpPr>
          <p:cNvPr id="33" name="楕円 32">
            <a:extLst>
              <a:ext uri="{FF2B5EF4-FFF2-40B4-BE49-F238E27FC236}">
                <a16:creationId xmlns:a16="http://schemas.microsoft.com/office/drawing/2014/main" id="{DF96180E-270D-485B-9813-48668072979D}"/>
              </a:ext>
            </a:extLst>
          </p:cNvPr>
          <p:cNvSpPr/>
          <p:nvPr/>
        </p:nvSpPr>
        <p:spPr>
          <a:xfrm>
            <a:off x="3290283" y="899829"/>
            <a:ext cx="3191479" cy="513368"/>
          </a:xfrm>
          <a:prstGeom prst="ellipse">
            <a:avLst/>
          </a:prstGeom>
          <a:solidFill>
            <a:srgbClr val="FFCC00">
              <a:alpha val="41176"/>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チーム編成段階</a:t>
            </a:r>
          </a:p>
        </p:txBody>
      </p:sp>
      <p:sp>
        <p:nvSpPr>
          <p:cNvPr id="35" name="楕円 34">
            <a:extLst>
              <a:ext uri="{FF2B5EF4-FFF2-40B4-BE49-F238E27FC236}">
                <a16:creationId xmlns:a16="http://schemas.microsoft.com/office/drawing/2014/main" id="{771C5588-DBB6-41F4-BC28-CEADF603D8F0}"/>
              </a:ext>
            </a:extLst>
          </p:cNvPr>
          <p:cNvSpPr/>
          <p:nvPr/>
        </p:nvSpPr>
        <p:spPr>
          <a:xfrm>
            <a:off x="5565680" y="917057"/>
            <a:ext cx="5335558" cy="454618"/>
          </a:xfrm>
          <a:prstGeom prst="ellipse">
            <a:avLst/>
          </a:prstGeom>
          <a:solidFill>
            <a:srgbClr val="FF7C80">
              <a:alpha val="40000"/>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提案策定段階</a:t>
            </a:r>
          </a:p>
        </p:txBody>
      </p:sp>
      <p:sp>
        <p:nvSpPr>
          <p:cNvPr id="6" name="楕円 5">
            <a:extLst>
              <a:ext uri="{FF2B5EF4-FFF2-40B4-BE49-F238E27FC236}">
                <a16:creationId xmlns:a16="http://schemas.microsoft.com/office/drawing/2014/main" id="{581148F8-6C93-43D4-8763-9FD8A69674BE}"/>
              </a:ext>
            </a:extLst>
          </p:cNvPr>
          <p:cNvSpPr/>
          <p:nvPr/>
        </p:nvSpPr>
        <p:spPr>
          <a:xfrm>
            <a:off x="1880972" y="5379059"/>
            <a:ext cx="2580051" cy="1158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中心になって</a:t>
            </a:r>
            <a:endParaRPr kumimoji="1" lang="en-US" altLang="ja-JP" dirty="0"/>
          </a:p>
          <a:p>
            <a:pPr algn="ctr"/>
            <a:r>
              <a:rPr kumimoji="1" lang="ja-JP" altLang="en-US" dirty="0"/>
              <a:t>メンバーを集める主体</a:t>
            </a:r>
          </a:p>
        </p:txBody>
      </p:sp>
    </p:spTree>
    <p:extLst>
      <p:ext uri="{BB962C8B-B14F-4D97-AF65-F5344CB8AC3E}">
        <p14:creationId xmlns:p14="http://schemas.microsoft.com/office/powerpoint/2010/main" val="1428325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17B79-659B-4C11-B395-2BFBD4404129}"/>
              </a:ext>
            </a:extLst>
          </p:cNvPr>
          <p:cNvSpPr>
            <a:spLocks noGrp="1"/>
          </p:cNvSpPr>
          <p:nvPr>
            <p:ph type="title"/>
          </p:nvPr>
        </p:nvSpPr>
        <p:spPr>
          <a:xfrm>
            <a:off x="677334" y="609600"/>
            <a:ext cx="8596668" cy="503583"/>
          </a:xfrm>
        </p:spPr>
        <p:txBody>
          <a:bodyPr>
            <a:normAutofit fontScale="90000"/>
          </a:bodyPr>
          <a:lstStyle/>
          <a:p>
            <a:r>
              <a:rPr kumimoji="1" lang="ja-JP" altLang="en-US" dirty="0"/>
              <a:t>ＰＦＩ事業への取り組み</a:t>
            </a:r>
          </a:p>
        </p:txBody>
      </p:sp>
      <p:sp>
        <p:nvSpPr>
          <p:cNvPr id="3" name="四角形: 角を丸くする 2">
            <a:extLst>
              <a:ext uri="{FF2B5EF4-FFF2-40B4-BE49-F238E27FC236}">
                <a16:creationId xmlns:a16="http://schemas.microsoft.com/office/drawing/2014/main" id="{8ADC8973-868F-4531-A000-908F67A16FE1}"/>
              </a:ext>
            </a:extLst>
          </p:cNvPr>
          <p:cNvSpPr/>
          <p:nvPr/>
        </p:nvSpPr>
        <p:spPr>
          <a:xfrm>
            <a:off x="536710" y="6052918"/>
            <a:ext cx="11151703" cy="5035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t>情報収集活動：どの段階でももっとも大切</a:t>
            </a:r>
          </a:p>
        </p:txBody>
      </p:sp>
      <p:sp>
        <p:nvSpPr>
          <p:cNvPr id="4" name="四角形: 角を丸くする 3">
            <a:extLst>
              <a:ext uri="{FF2B5EF4-FFF2-40B4-BE49-F238E27FC236}">
                <a16:creationId xmlns:a16="http://schemas.microsoft.com/office/drawing/2014/main" id="{FF77646B-4712-4544-948A-CD226340BC2E}"/>
              </a:ext>
            </a:extLst>
          </p:cNvPr>
          <p:cNvSpPr/>
          <p:nvPr/>
        </p:nvSpPr>
        <p:spPr>
          <a:xfrm>
            <a:off x="536709" y="1302026"/>
            <a:ext cx="2236307" cy="10336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案件ごとの</a:t>
            </a:r>
            <a:endParaRPr kumimoji="1" lang="en-US" altLang="ja-JP" dirty="0"/>
          </a:p>
          <a:p>
            <a:pPr algn="ctr"/>
            <a:r>
              <a:rPr kumimoji="1" lang="ja-JP" altLang="en-US" dirty="0"/>
              <a:t>応募チームに</a:t>
            </a:r>
            <a:endParaRPr kumimoji="1" lang="en-US" altLang="ja-JP" dirty="0"/>
          </a:p>
          <a:p>
            <a:pPr algn="ctr"/>
            <a:r>
              <a:rPr kumimoji="1" lang="ja-JP" altLang="en-US" dirty="0"/>
              <a:t>必要な機能</a:t>
            </a:r>
          </a:p>
        </p:txBody>
      </p:sp>
      <p:sp>
        <p:nvSpPr>
          <p:cNvPr id="6" name="四角形: 角を丸くする 5">
            <a:extLst>
              <a:ext uri="{FF2B5EF4-FFF2-40B4-BE49-F238E27FC236}">
                <a16:creationId xmlns:a16="http://schemas.microsoft.com/office/drawing/2014/main" id="{EB841300-7438-4978-94BF-086B2914D1AC}"/>
              </a:ext>
            </a:extLst>
          </p:cNvPr>
          <p:cNvSpPr/>
          <p:nvPr/>
        </p:nvSpPr>
        <p:spPr>
          <a:xfrm>
            <a:off x="3163948" y="1315280"/>
            <a:ext cx="2236307" cy="10336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必要な企業群</a:t>
            </a:r>
            <a:endParaRPr kumimoji="1" lang="en-US" altLang="ja-JP" dirty="0"/>
          </a:p>
          <a:p>
            <a:pPr algn="ctr"/>
            <a:r>
              <a:rPr kumimoji="1" lang="ja-JP" altLang="en-US" dirty="0"/>
              <a:t>チーム編成開始</a:t>
            </a:r>
            <a:endParaRPr kumimoji="1" lang="en-US" altLang="ja-JP" dirty="0"/>
          </a:p>
          <a:p>
            <a:pPr algn="ctr"/>
            <a:r>
              <a:rPr kumimoji="1" lang="ja-JP" altLang="en-US" dirty="0"/>
              <a:t>勝てるチーム</a:t>
            </a:r>
            <a:endParaRPr kumimoji="1" lang="en-US" altLang="ja-JP" dirty="0"/>
          </a:p>
        </p:txBody>
      </p:sp>
      <p:sp>
        <p:nvSpPr>
          <p:cNvPr id="8" name="四角形: 角を丸くする 7">
            <a:extLst>
              <a:ext uri="{FF2B5EF4-FFF2-40B4-BE49-F238E27FC236}">
                <a16:creationId xmlns:a16="http://schemas.microsoft.com/office/drawing/2014/main" id="{8394C2EC-C1F4-4179-9145-AD4560351548}"/>
              </a:ext>
            </a:extLst>
          </p:cNvPr>
          <p:cNvSpPr/>
          <p:nvPr/>
        </p:nvSpPr>
        <p:spPr>
          <a:xfrm>
            <a:off x="5708358" y="1335158"/>
            <a:ext cx="2236307" cy="10336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コンソーシャム</a:t>
            </a:r>
            <a:endParaRPr kumimoji="1" lang="en-US" altLang="ja-JP" dirty="0"/>
          </a:p>
          <a:p>
            <a:pPr algn="ctr"/>
            <a:r>
              <a:rPr kumimoji="1" lang="ja-JP" altLang="en-US" dirty="0"/>
              <a:t>チーム運営</a:t>
            </a:r>
            <a:endParaRPr kumimoji="1" lang="en-US" altLang="ja-JP" dirty="0"/>
          </a:p>
          <a:p>
            <a:pPr algn="ctr"/>
            <a:r>
              <a:rPr kumimoji="1" lang="ja-JP" altLang="en-US" dirty="0"/>
              <a:t>提案書作成活動</a:t>
            </a:r>
            <a:endParaRPr kumimoji="1" lang="en-US" altLang="ja-JP" dirty="0"/>
          </a:p>
        </p:txBody>
      </p:sp>
      <p:sp>
        <p:nvSpPr>
          <p:cNvPr id="9" name="四角形: 角を丸くする 8">
            <a:extLst>
              <a:ext uri="{FF2B5EF4-FFF2-40B4-BE49-F238E27FC236}">
                <a16:creationId xmlns:a16="http://schemas.microsoft.com/office/drawing/2014/main" id="{BE53646C-9E18-4D48-818C-B8F5F10B68F4}"/>
              </a:ext>
            </a:extLst>
          </p:cNvPr>
          <p:cNvSpPr/>
          <p:nvPr/>
        </p:nvSpPr>
        <p:spPr>
          <a:xfrm>
            <a:off x="536709" y="2524538"/>
            <a:ext cx="2236306" cy="30314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運営権独特のこと</a:t>
            </a:r>
            <a:endParaRPr kumimoji="1" lang="en-US" altLang="ja-JP" dirty="0"/>
          </a:p>
          <a:p>
            <a:pPr algn="ctr"/>
            <a:r>
              <a:rPr kumimoji="1" lang="ja-JP" altLang="en-US" dirty="0"/>
              <a:t>分野によっては</a:t>
            </a:r>
            <a:endParaRPr kumimoji="1" lang="en-US" altLang="ja-JP" dirty="0"/>
          </a:p>
          <a:p>
            <a:pPr algn="ctr"/>
            <a:r>
              <a:rPr kumimoji="1" lang="ja-JP" altLang="en-US" dirty="0"/>
              <a:t>特殊能力必要</a:t>
            </a:r>
            <a:endParaRPr kumimoji="1" lang="en-US" altLang="ja-JP" dirty="0"/>
          </a:p>
          <a:p>
            <a:pPr algn="ctr"/>
            <a:endParaRPr kumimoji="1" lang="en-US" altLang="ja-JP" dirty="0"/>
          </a:p>
          <a:p>
            <a:pPr algn="ctr"/>
            <a:r>
              <a:rPr kumimoji="1" lang="ja-JP" altLang="en-US" dirty="0"/>
              <a:t>参加Ｇの数が</a:t>
            </a:r>
            <a:endParaRPr kumimoji="1" lang="en-US" altLang="ja-JP" dirty="0"/>
          </a:p>
          <a:p>
            <a:pPr algn="ctr"/>
            <a:r>
              <a:rPr kumimoji="1" lang="ja-JP" altLang="en-US" dirty="0"/>
              <a:t>少ない</a:t>
            </a:r>
            <a:endParaRPr kumimoji="1" lang="en-US" altLang="ja-JP" dirty="0"/>
          </a:p>
          <a:p>
            <a:pPr algn="ctr"/>
            <a:endParaRPr kumimoji="1" lang="en-US" altLang="ja-JP" dirty="0"/>
          </a:p>
          <a:p>
            <a:pPr algn="ctr"/>
            <a:r>
              <a:rPr kumimoji="1" lang="ja-JP" altLang="en-US" dirty="0"/>
              <a:t>水・空港</a:t>
            </a:r>
            <a:endParaRPr kumimoji="1" lang="en-US" altLang="ja-JP" dirty="0"/>
          </a:p>
          <a:p>
            <a:pPr algn="ctr"/>
            <a:r>
              <a:rPr kumimoji="1" lang="ja-JP" altLang="en-US" dirty="0"/>
              <a:t>事業経営</a:t>
            </a:r>
            <a:endParaRPr kumimoji="1" lang="en-US" altLang="ja-JP" dirty="0"/>
          </a:p>
          <a:p>
            <a:pPr algn="ctr"/>
            <a:endParaRPr kumimoji="1" lang="ja-JP" altLang="en-US" dirty="0"/>
          </a:p>
        </p:txBody>
      </p:sp>
      <p:sp>
        <p:nvSpPr>
          <p:cNvPr id="10" name="四角形: 角を丸くする 9">
            <a:extLst>
              <a:ext uri="{FF2B5EF4-FFF2-40B4-BE49-F238E27FC236}">
                <a16:creationId xmlns:a16="http://schemas.microsoft.com/office/drawing/2014/main" id="{9B81C9E5-957E-4B2D-B6B8-5D9AC1800C06}"/>
              </a:ext>
            </a:extLst>
          </p:cNvPr>
          <p:cNvSpPr/>
          <p:nvPr/>
        </p:nvSpPr>
        <p:spPr>
          <a:xfrm>
            <a:off x="9352721" y="1017106"/>
            <a:ext cx="2524540" cy="46978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運営権</a:t>
            </a:r>
            <a:endParaRPr kumimoji="1" lang="en-US" altLang="ja-JP" dirty="0"/>
          </a:p>
          <a:p>
            <a:pPr algn="ctr"/>
            <a:endParaRPr kumimoji="1" lang="en-US" altLang="ja-JP" dirty="0"/>
          </a:p>
          <a:p>
            <a:pPr algn="ctr"/>
            <a:r>
              <a:rPr kumimoji="1" lang="ja-JP" altLang="en-US" dirty="0"/>
              <a:t>公共の資産を使って</a:t>
            </a:r>
            <a:endParaRPr kumimoji="1" lang="en-US" altLang="ja-JP" dirty="0"/>
          </a:p>
          <a:p>
            <a:pPr algn="ctr"/>
            <a:endParaRPr kumimoji="1" lang="en-US" altLang="ja-JP" dirty="0"/>
          </a:p>
          <a:p>
            <a:pPr algn="ctr"/>
            <a:r>
              <a:rPr kumimoji="1" lang="ja-JP" altLang="en-US" dirty="0"/>
              <a:t>民間企業が事業経営</a:t>
            </a:r>
            <a:endParaRPr kumimoji="1" lang="en-US" altLang="ja-JP" dirty="0"/>
          </a:p>
          <a:p>
            <a:pPr algn="ctr"/>
            <a:endParaRPr kumimoji="1" lang="en-US" altLang="ja-JP" dirty="0"/>
          </a:p>
          <a:p>
            <a:pPr algn="ctr"/>
            <a:r>
              <a:rPr kumimoji="1" lang="ja-JP" altLang="en-US" dirty="0"/>
              <a:t>を</a:t>
            </a:r>
            <a:endParaRPr kumimoji="1" lang="en-US" altLang="ja-JP" dirty="0"/>
          </a:p>
          <a:p>
            <a:pPr algn="ctr"/>
            <a:r>
              <a:rPr kumimoji="1" lang="ja-JP" altLang="en-US" dirty="0"/>
              <a:t>すること</a:t>
            </a:r>
            <a:endParaRPr kumimoji="1" lang="en-US" altLang="ja-JP" dirty="0"/>
          </a:p>
          <a:p>
            <a:pPr algn="ctr"/>
            <a:endParaRPr kumimoji="1" lang="en-US" altLang="ja-JP" dirty="0"/>
          </a:p>
          <a:p>
            <a:pPr algn="ctr"/>
            <a:r>
              <a:rPr kumimoji="1" lang="ja-JP" altLang="en-US" dirty="0"/>
              <a:t>企業方針として</a:t>
            </a:r>
            <a:endParaRPr kumimoji="1" lang="en-US" altLang="ja-JP" dirty="0"/>
          </a:p>
          <a:p>
            <a:pPr algn="ctr"/>
            <a:endParaRPr kumimoji="1" lang="en-US" altLang="ja-JP" dirty="0"/>
          </a:p>
          <a:p>
            <a:pPr algn="ctr"/>
            <a:r>
              <a:rPr kumimoji="1" lang="ja-JP" altLang="en-US" dirty="0"/>
              <a:t>事業展開の方針決定</a:t>
            </a:r>
            <a:endParaRPr kumimoji="1" lang="en-US" altLang="ja-JP" dirty="0"/>
          </a:p>
          <a:p>
            <a:pPr algn="ctr"/>
            <a:endParaRPr kumimoji="1" lang="en-US" altLang="ja-JP" dirty="0"/>
          </a:p>
          <a:p>
            <a:pPr algn="ctr"/>
            <a:r>
              <a:rPr kumimoji="1" lang="ja-JP" altLang="en-US" dirty="0"/>
              <a:t>事業評価が</a:t>
            </a:r>
            <a:endParaRPr kumimoji="1" lang="en-US" altLang="ja-JP" dirty="0"/>
          </a:p>
          <a:p>
            <a:pPr algn="ctr"/>
            <a:r>
              <a:rPr kumimoji="1" lang="ja-JP" altLang="en-US" dirty="0"/>
              <a:t>ますます重要</a:t>
            </a:r>
          </a:p>
        </p:txBody>
      </p:sp>
      <p:sp>
        <p:nvSpPr>
          <p:cNvPr id="12" name="四角形: 角を丸くする 11">
            <a:extLst>
              <a:ext uri="{FF2B5EF4-FFF2-40B4-BE49-F238E27FC236}">
                <a16:creationId xmlns:a16="http://schemas.microsoft.com/office/drawing/2014/main" id="{A87D16BD-E6A7-408D-BF29-FFE19FBBC5D2}"/>
              </a:ext>
            </a:extLst>
          </p:cNvPr>
          <p:cNvSpPr/>
          <p:nvPr/>
        </p:nvSpPr>
        <p:spPr>
          <a:xfrm>
            <a:off x="3144073" y="2547731"/>
            <a:ext cx="2236306" cy="30314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運営・経営能力の</a:t>
            </a:r>
            <a:endParaRPr kumimoji="1" lang="en-US" altLang="ja-JP" dirty="0"/>
          </a:p>
          <a:p>
            <a:pPr algn="ctr"/>
            <a:r>
              <a:rPr kumimoji="1" lang="ja-JP" altLang="en-US" dirty="0"/>
              <a:t>ある企業の確保</a:t>
            </a:r>
            <a:endParaRPr kumimoji="1" lang="en-US" altLang="ja-JP" dirty="0"/>
          </a:p>
          <a:p>
            <a:pPr algn="ctr"/>
            <a:endParaRPr kumimoji="1" lang="en-US" altLang="ja-JP" dirty="0"/>
          </a:p>
          <a:p>
            <a:pPr algn="ctr"/>
            <a:r>
              <a:rPr kumimoji="1" lang="ja-JP" altLang="en-US" dirty="0"/>
              <a:t>大前提</a:t>
            </a:r>
            <a:endParaRPr kumimoji="1" lang="en-US" altLang="ja-JP" dirty="0"/>
          </a:p>
          <a:p>
            <a:pPr algn="ctr"/>
            <a:endParaRPr kumimoji="1" lang="en-US" altLang="ja-JP" dirty="0"/>
          </a:p>
          <a:p>
            <a:pPr algn="ctr"/>
            <a:r>
              <a:rPr kumimoji="1" lang="ja-JP" altLang="en-US" dirty="0"/>
              <a:t>いくら集っても</a:t>
            </a:r>
            <a:endParaRPr kumimoji="1" lang="en-US" altLang="ja-JP" dirty="0"/>
          </a:p>
          <a:p>
            <a:pPr algn="ctr"/>
            <a:r>
              <a:rPr kumimoji="1" lang="ja-JP" altLang="en-US" dirty="0"/>
              <a:t>無理</a:t>
            </a:r>
            <a:endParaRPr kumimoji="1" lang="en-US" altLang="ja-JP" dirty="0"/>
          </a:p>
        </p:txBody>
      </p:sp>
      <p:sp>
        <p:nvSpPr>
          <p:cNvPr id="14" name="四角形: 角を丸くする 13">
            <a:extLst>
              <a:ext uri="{FF2B5EF4-FFF2-40B4-BE49-F238E27FC236}">
                <a16:creationId xmlns:a16="http://schemas.microsoft.com/office/drawing/2014/main" id="{BC2B4CA3-1AD2-43D4-8B6F-476F475EDF60}"/>
              </a:ext>
            </a:extLst>
          </p:cNvPr>
          <p:cNvSpPr/>
          <p:nvPr/>
        </p:nvSpPr>
        <p:spPr>
          <a:xfrm>
            <a:off x="5761372" y="2570924"/>
            <a:ext cx="2236306" cy="30314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普通に</a:t>
            </a:r>
            <a:endParaRPr kumimoji="1" lang="en-US" altLang="ja-JP" dirty="0"/>
          </a:p>
          <a:p>
            <a:pPr algn="ctr"/>
            <a:r>
              <a:rPr kumimoji="1" lang="ja-JP" altLang="en-US" dirty="0"/>
              <a:t>他のＰＦＩも</a:t>
            </a:r>
            <a:endParaRPr kumimoji="1" lang="en-US" altLang="ja-JP" dirty="0"/>
          </a:p>
          <a:p>
            <a:pPr algn="ctr"/>
            <a:endParaRPr kumimoji="1" lang="en-US" altLang="ja-JP" dirty="0"/>
          </a:p>
          <a:p>
            <a:pPr algn="ctr"/>
            <a:r>
              <a:rPr kumimoji="1" lang="ja-JP" altLang="en-US" dirty="0"/>
              <a:t>同じ</a:t>
            </a:r>
            <a:endParaRPr kumimoji="1" lang="en-US" altLang="ja-JP" dirty="0"/>
          </a:p>
          <a:p>
            <a:pPr algn="ctr"/>
            <a:endParaRPr kumimoji="1" lang="en-US" altLang="ja-JP" dirty="0"/>
          </a:p>
          <a:p>
            <a:pPr algn="ctr"/>
            <a:r>
              <a:rPr kumimoji="1" lang="ja-JP" altLang="en-US" dirty="0"/>
              <a:t>ただ</a:t>
            </a:r>
            <a:endParaRPr kumimoji="1" lang="en-US" altLang="ja-JP" dirty="0"/>
          </a:p>
          <a:p>
            <a:pPr algn="ctr"/>
            <a:r>
              <a:rPr kumimoji="1" lang="ja-JP" altLang="en-US" dirty="0"/>
              <a:t>事業評価に</a:t>
            </a:r>
            <a:endParaRPr kumimoji="1" lang="en-US" altLang="ja-JP" dirty="0"/>
          </a:p>
          <a:p>
            <a:pPr algn="ctr"/>
            <a:r>
              <a:rPr kumimoji="1" lang="ja-JP" altLang="en-US" dirty="0"/>
              <a:t>腕力がいる</a:t>
            </a:r>
            <a:endParaRPr kumimoji="1" lang="en-US" altLang="ja-JP" dirty="0"/>
          </a:p>
          <a:p>
            <a:pPr algn="ctr"/>
            <a:endParaRPr kumimoji="1" lang="en-US" altLang="ja-JP" dirty="0"/>
          </a:p>
          <a:p>
            <a:pPr algn="ctr"/>
            <a:endParaRPr kumimoji="1" lang="en-US" altLang="ja-JP" dirty="0"/>
          </a:p>
        </p:txBody>
      </p:sp>
      <p:sp>
        <p:nvSpPr>
          <p:cNvPr id="15" name="矢印: 右 14">
            <a:extLst>
              <a:ext uri="{FF2B5EF4-FFF2-40B4-BE49-F238E27FC236}">
                <a16:creationId xmlns:a16="http://schemas.microsoft.com/office/drawing/2014/main" id="{FF86D77B-7111-482F-9A48-E4768036387F}"/>
              </a:ext>
            </a:extLst>
          </p:cNvPr>
          <p:cNvSpPr/>
          <p:nvPr/>
        </p:nvSpPr>
        <p:spPr>
          <a:xfrm>
            <a:off x="677334" y="5461087"/>
            <a:ext cx="7462814" cy="73310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425658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タイトル 2">
            <a:extLst>
              <a:ext uri="{FF2B5EF4-FFF2-40B4-BE49-F238E27FC236}">
                <a16:creationId xmlns:a16="http://schemas.microsoft.com/office/drawing/2014/main" id="{BC90E4F1-2918-4BF4-96D5-E03569943597}"/>
              </a:ext>
            </a:extLst>
          </p:cNvPr>
          <p:cNvSpPr>
            <a:spLocks noGrp="1"/>
          </p:cNvSpPr>
          <p:nvPr>
            <p:ph type="title"/>
          </p:nvPr>
        </p:nvSpPr>
        <p:spPr>
          <a:xfrm>
            <a:off x="888074" y="1020871"/>
            <a:ext cx="9036092" cy="2849671"/>
          </a:xfrm>
        </p:spPr>
        <p:txBody>
          <a:bodyPr vert="horz" lIns="91440" tIns="45720" rIns="91440" bIns="45720" rtlCol="0" anchor="b">
            <a:normAutofit fontScale="90000"/>
          </a:bodyPr>
          <a:lstStyle/>
          <a:p>
            <a:pPr algn="ctr"/>
            <a:r>
              <a:rPr lang="ja-JP" altLang="en-US" sz="6600" dirty="0">
                <a:solidFill>
                  <a:srgbClr val="FFFFFF"/>
                </a:solidFill>
              </a:rPr>
              <a:t>運営権に似たスキーム</a:t>
            </a:r>
            <a:br>
              <a:rPr lang="en-US" altLang="ja-JP" sz="6600" dirty="0">
                <a:solidFill>
                  <a:srgbClr val="FFFFFF"/>
                </a:solidFill>
              </a:rPr>
            </a:br>
            <a:r>
              <a:rPr lang="ja-JP" altLang="en-US" sz="6600" dirty="0">
                <a:solidFill>
                  <a:srgbClr val="FFFFFF"/>
                </a:solidFill>
              </a:rPr>
              <a:t>ＰＦＩに似たスキーム</a:t>
            </a:r>
            <a:br>
              <a:rPr lang="en-US" altLang="ja-JP" sz="6600" dirty="0">
                <a:solidFill>
                  <a:srgbClr val="FFFFFF"/>
                </a:solidFill>
              </a:rPr>
            </a:br>
            <a:r>
              <a:rPr lang="en-US" altLang="ja-JP" sz="8900" dirty="0">
                <a:solidFill>
                  <a:srgbClr val="FFFFFF"/>
                </a:solidFill>
              </a:rPr>
              <a:t>Park-PFI</a:t>
            </a:r>
            <a:endParaRPr lang="en-US" altLang="ja-JP" sz="6600" dirty="0">
              <a:solidFill>
                <a:srgbClr val="FFFFFF"/>
              </a:solidFill>
            </a:endParaRPr>
          </a:p>
        </p:txBody>
      </p:sp>
      <p:sp>
        <p:nvSpPr>
          <p:cNvPr id="4" name="テキスト プレースホルダー 3">
            <a:extLst>
              <a:ext uri="{FF2B5EF4-FFF2-40B4-BE49-F238E27FC236}">
                <a16:creationId xmlns:a16="http://schemas.microsoft.com/office/drawing/2014/main" id="{8E9C2253-605A-4553-A820-1BFE379EE1A1}"/>
              </a:ext>
            </a:extLst>
          </p:cNvPr>
          <p:cNvSpPr>
            <a:spLocks noGrp="1"/>
          </p:cNvSpPr>
          <p:nvPr>
            <p:ph type="body" idx="1"/>
          </p:nvPr>
        </p:nvSpPr>
        <p:spPr>
          <a:xfrm>
            <a:off x="452595" y="4899068"/>
            <a:ext cx="9898636" cy="1371979"/>
          </a:xfrm>
        </p:spPr>
        <p:txBody>
          <a:bodyPr vert="horz" lIns="91440" tIns="45720" rIns="91440" bIns="45720" rtlCol="0" anchor="t">
            <a:normAutofit fontScale="92500"/>
          </a:bodyPr>
          <a:lstStyle/>
          <a:p>
            <a:pPr>
              <a:lnSpc>
                <a:spcPct val="90000"/>
              </a:lnSpc>
            </a:pPr>
            <a:endParaRPr lang="en-US" altLang="ja-JP" sz="2400" b="1">
              <a:solidFill>
                <a:srgbClr val="FFFFFF">
                  <a:alpha val="70000"/>
                </a:srgbClr>
              </a:solidFill>
            </a:endParaRPr>
          </a:p>
          <a:p>
            <a:pPr>
              <a:lnSpc>
                <a:spcPct val="90000"/>
              </a:lnSpc>
            </a:pPr>
            <a:r>
              <a:rPr lang="ja-JP" altLang="en-US" sz="2400" b="1">
                <a:solidFill>
                  <a:srgbClr val="FFFFFF">
                    <a:alpha val="70000"/>
                  </a:srgbClr>
                </a:solidFill>
              </a:rPr>
              <a:t>都市公園：運営権発注もありうるが（ＰＦＩ法のスキームで）</a:t>
            </a:r>
            <a:endParaRPr lang="en-US" altLang="ja-JP" sz="2400" b="1">
              <a:solidFill>
                <a:srgbClr val="FFFFFF">
                  <a:alpha val="70000"/>
                </a:srgbClr>
              </a:solidFill>
            </a:endParaRPr>
          </a:p>
          <a:p>
            <a:pPr>
              <a:lnSpc>
                <a:spcPct val="90000"/>
              </a:lnSpc>
            </a:pPr>
            <a:r>
              <a:rPr lang="en-US" altLang="ja-JP" sz="2400" b="1">
                <a:solidFill>
                  <a:srgbClr val="FFFFFF">
                    <a:alpha val="70000"/>
                  </a:srgbClr>
                </a:solidFill>
              </a:rPr>
              <a:t>			Park-PFI</a:t>
            </a:r>
            <a:r>
              <a:rPr lang="ja-JP" altLang="en-US" sz="2400" b="1">
                <a:solidFill>
                  <a:srgbClr val="FFFFFF">
                    <a:alpha val="70000"/>
                  </a:srgbClr>
                </a:solidFill>
              </a:rPr>
              <a:t>で</a:t>
            </a:r>
            <a:r>
              <a:rPr lang="en-US" altLang="ja-JP" sz="2400" b="1">
                <a:solidFill>
                  <a:srgbClr val="FFFFFF">
                    <a:alpha val="70000"/>
                  </a:srgbClr>
                </a:solidFill>
              </a:rPr>
              <a:t>				</a:t>
            </a:r>
            <a:r>
              <a:rPr lang="ja-JP" altLang="en-US" sz="2400" b="1">
                <a:solidFill>
                  <a:srgbClr val="FFFFFF">
                    <a:alpha val="70000"/>
                  </a:srgbClr>
                </a:solidFill>
              </a:rPr>
              <a:t>（都市公園法の設置管理許可制度によって）</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662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38497" y="735102"/>
            <a:ext cx="7321829" cy="2793906"/>
          </a:xfrm>
        </p:spPr>
        <p:txBody>
          <a:bodyPr rtlCol="0"/>
          <a:lstStyle/>
          <a:p>
            <a:pPr rtl="0"/>
            <a:r>
              <a:rPr lang="ja-JP" altLang="en-US" dirty="0">
                <a:sym typeface="ＭＳ Ｐゴシック" panose="020B0600070205080204" pitchFamily="50" charset="-128"/>
              </a:rPr>
              <a:t>ＰＦＩと</a:t>
            </a:r>
            <a:br>
              <a:rPr lang="en-US" altLang="ja-JP" dirty="0">
                <a:sym typeface="ＭＳ Ｐゴシック" panose="020B0600070205080204" pitchFamily="50" charset="-128"/>
              </a:rPr>
            </a:br>
            <a:r>
              <a:rPr lang="en-US" altLang="ja-JP" dirty="0">
                <a:sym typeface="ＭＳ Ｐゴシック" panose="020B0600070205080204" pitchFamily="50" charset="-128"/>
              </a:rPr>
              <a:t>Park-PFI</a:t>
            </a:r>
            <a:r>
              <a:rPr lang="ja-JP" altLang="en-US" dirty="0">
                <a:sym typeface="ＭＳ Ｐゴシック" panose="020B0600070205080204" pitchFamily="50" charset="-128"/>
              </a:rPr>
              <a:t>について</a:t>
            </a:r>
            <a:endParaRPr lang="ja-JP" altLang="en-US"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3" name="サブタイトル 2"/>
          <p:cNvSpPr>
            <a:spLocks noGrp="1"/>
          </p:cNvSpPr>
          <p:nvPr>
            <p:ph type="subTitle" idx="1"/>
          </p:nvPr>
        </p:nvSpPr>
        <p:spPr>
          <a:xfrm>
            <a:off x="467569" y="4039105"/>
            <a:ext cx="7666411" cy="2546971"/>
          </a:xfrm>
        </p:spPr>
        <p:txBody>
          <a:bodyPr rtlCol="0">
            <a:normAutofit/>
          </a:bodyPr>
          <a:lstStyle/>
          <a:p>
            <a:pPr rtl="0"/>
            <a:r>
              <a:rPr lang="en-US" altLang="ja-JP"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2020</a:t>
            </a:r>
            <a:r>
              <a:rPr lang="ja-JP" altLang="en-US"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年</a:t>
            </a:r>
            <a:r>
              <a:rPr lang="en-US" altLang="ja-JP"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10</a:t>
            </a:r>
            <a:r>
              <a:rPr lang="ja-JP" altLang="en-US"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月</a:t>
            </a:r>
            <a:endParaRPr lang="en-US" altLang="ja-JP">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rtl="0"/>
            <a:endParaRPr lang="en-US" altLang="ja-JP">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rtl="0"/>
            <a:r>
              <a:rPr lang="ja-JP" altLang="en-US"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一般社団法人　国土政策研究会</a:t>
            </a:r>
            <a:endParaRPr lang="en-US" altLang="ja-JP"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rtl="0"/>
            <a:r>
              <a:rPr lang="en-US" altLang="ja-JP"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r>
              <a:rPr lang="ja-JP" altLang="en-US"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理事</a:t>
            </a:r>
            <a:r>
              <a:rPr lang="en-US" altLang="ja-JP"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r>
              <a:rPr lang="ja-JP" altLang="en-US"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伊庭　良知</a:t>
            </a:r>
            <a:endParaRPr lang="en-US" altLang="ja-JP"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rtl="0"/>
            <a:r>
              <a:rPr lang="en-US" altLang="ja-JP"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hlinkClick r:id="rId3">
                  <a:extLst>
                    <a:ext uri="{A12FA001-AC4F-418D-AE19-62706E023703}">
                      <ahyp:hlinkClr xmlns:ahyp="http://schemas.microsoft.com/office/drawing/2018/hyperlinkcolor" val="tx"/>
                    </a:ext>
                  </a:extLst>
                </a:hlinkClick>
              </a:rPr>
              <a:t>				E-Mail: iba@image.ocn.ne.jp</a:t>
            </a:r>
            <a:endParaRPr lang="en-US" altLang="ja-JP"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rtl="0"/>
            <a:endParaRPr lang="ja-JP" altLang="en-US" dirty="0">
              <a:solidFill>
                <a:schemeClr val="tx2"/>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4" name="楕円 3">
            <a:extLst>
              <a:ext uri="{FF2B5EF4-FFF2-40B4-BE49-F238E27FC236}">
                <a16:creationId xmlns:a16="http://schemas.microsoft.com/office/drawing/2014/main" id="{9AA39E0F-52BB-4F00-A810-58FEA4D394FE}"/>
              </a:ext>
            </a:extLst>
          </p:cNvPr>
          <p:cNvSpPr/>
          <p:nvPr/>
        </p:nvSpPr>
        <p:spPr>
          <a:xfrm>
            <a:off x="824097" y="225005"/>
            <a:ext cx="5362214" cy="2593890"/>
          </a:xfrm>
          <a:prstGeom prst="ellipse">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dirty="0"/>
              <a:t>この資料は</a:t>
            </a:r>
            <a:endParaRPr kumimoji="1" lang="en-US" altLang="ja-JP" sz="2400" b="1" dirty="0"/>
          </a:p>
          <a:p>
            <a:pPr algn="ctr"/>
            <a:r>
              <a:rPr kumimoji="1" lang="ja-JP" altLang="en-US" sz="2400" b="1" dirty="0"/>
              <a:t>別途　あるので</a:t>
            </a:r>
            <a:endParaRPr kumimoji="1" lang="en-US" altLang="ja-JP" sz="2400" b="1" dirty="0"/>
          </a:p>
          <a:p>
            <a:pPr algn="ctr"/>
            <a:endParaRPr kumimoji="1" lang="en-US" altLang="ja-JP" sz="2400" b="1" dirty="0"/>
          </a:p>
          <a:p>
            <a:pPr algn="ctr"/>
            <a:r>
              <a:rPr kumimoji="1" lang="ja-JP" altLang="en-US" sz="2400" b="1" dirty="0"/>
              <a:t>必要な方は</a:t>
            </a:r>
            <a:endParaRPr kumimoji="1" lang="en-US" altLang="ja-JP" sz="2400" b="1" dirty="0"/>
          </a:p>
          <a:p>
            <a:pPr algn="ctr"/>
            <a:r>
              <a:rPr kumimoji="1" lang="en-US" altLang="ja-JP" sz="2400" b="1" dirty="0">
                <a:hlinkClick r:id="rId3"/>
              </a:rPr>
              <a:t>iba@image.ocn.ne.jp</a:t>
            </a:r>
            <a:endParaRPr kumimoji="1" lang="en-US" altLang="ja-JP" sz="2400" b="1" dirty="0"/>
          </a:p>
          <a:p>
            <a:pPr algn="ctr"/>
            <a:r>
              <a:rPr kumimoji="1" lang="ja-JP" altLang="en-US" sz="2400" b="1" dirty="0"/>
              <a:t>へ</a:t>
            </a:r>
            <a:endParaRPr kumimoji="1" lang="en-US" altLang="ja-JP" sz="2400" b="1" dirty="0"/>
          </a:p>
        </p:txBody>
      </p:sp>
    </p:spTree>
    <p:extLst>
      <p:ext uri="{BB962C8B-B14F-4D97-AF65-F5344CB8AC3E}">
        <p14:creationId xmlns:p14="http://schemas.microsoft.com/office/powerpoint/2010/main" val="35784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E15E1F-1F22-452B-B908-A757677B61B5}"/>
              </a:ext>
            </a:extLst>
          </p:cNvPr>
          <p:cNvPicPr>
            <a:picLocks noChangeAspect="1"/>
          </p:cNvPicPr>
          <p:nvPr/>
        </p:nvPicPr>
        <p:blipFill>
          <a:blip r:embed="rId3"/>
          <a:stretch>
            <a:fillRect/>
          </a:stretch>
        </p:blipFill>
        <p:spPr>
          <a:xfrm>
            <a:off x="574516" y="311599"/>
            <a:ext cx="8282881" cy="6234801"/>
          </a:xfrm>
          <a:prstGeom prst="rect">
            <a:avLst/>
          </a:prstGeom>
        </p:spPr>
      </p:pic>
      <p:sp>
        <p:nvSpPr>
          <p:cNvPr id="3" name="正方形/長方形 2">
            <a:extLst>
              <a:ext uri="{FF2B5EF4-FFF2-40B4-BE49-F238E27FC236}">
                <a16:creationId xmlns:a16="http://schemas.microsoft.com/office/drawing/2014/main" id="{5D5F2C69-BB44-4508-B4FA-FA6ACA580323}"/>
              </a:ext>
            </a:extLst>
          </p:cNvPr>
          <p:cNvSpPr/>
          <p:nvPr/>
        </p:nvSpPr>
        <p:spPr>
          <a:xfrm>
            <a:off x="2115402" y="4408227"/>
            <a:ext cx="2561231" cy="9826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a:t>一般発注</a:t>
            </a:r>
          </a:p>
        </p:txBody>
      </p:sp>
      <p:sp>
        <p:nvSpPr>
          <p:cNvPr id="4" name="四角形: 角を丸くする 3">
            <a:extLst>
              <a:ext uri="{FF2B5EF4-FFF2-40B4-BE49-F238E27FC236}">
                <a16:creationId xmlns:a16="http://schemas.microsoft.com/office/drawing/2014/main" id="{F98AC598-0032-4F53-A236-73458FC58D11}"/>
              </a:ext>
            </a:extLst>
          </p:cNvPr>
          <p:cNvSpPr/>
          <p:nvPr/>
        </p:nvSpPr>
        <p:spPr>
          <a:xfrm>
            <a:off x="9007522" y="168322"/>
            <a:ext cx="3002507" cy="16422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出展：</a:t>
            </a:r>
            <a:endParaRPr kumimoji="1" lang="en-US" altLang="ja-JP" sz="1600" dirty="0"/>
          </a:p>
          <a:p>
            <a:pPr algn="ctr"/>
            <a:r>
              <a:rPr kumimoji="1" lang="ja-JP" altLang="en-US" sz="1600" dirty="0"/>
              <a:t>都市公園の質の向上に向けた</a:t>
            </a:r>
            <a:r>
              <a:rPr kumimoji="1" lang="en-US" altLang="ja-JP" sz="1600" dirty="0"/>
              <a:t>Park-PFI</a:t>
            </a:r>
            <a:r>
              <a:rPr kumimoji="1" lang="ja-JP" altLang="en-US" sz="1600" dirty="0"/>
              <a:t>活用ガイドライン</a:t>
            </a:r>
            <a:endParaRPr kumimoji="1" lang="en-US" altLang="ja-JP" sz="1600" dirty="0"/>
          </a:p>
          <a:p>
            <a:pPr algn="ctr"/>
            <a:r>
              <a:rPr kumimoji="1" lang="ja-JP" altLang="en-US" sz="1600" dirty="0"/>
              <a:t>国交省：都市局</a:t>
            </a:r>
            <a:endParaRPr kumimoji="1" lang="en-US" altLang="ja-JP" sz="1600" dirty="0"/>
          </a:p>
          <a:p>
            <a:pPr algn="ctr"/>
            <a:r>
              <a:rPr kumimoji="1" lang="ja-JP" altLang="en-US" sz="1600" dirty="0"/>
              <a:t>公園緑地・景観課</a:t>
            </a:r>
            <a:endParaRPr kumimoji="1" lang="en-US" altLang="ja-JP" sz="1600" dirty="0"/>
          </a:p>
          <a:p>
            <a:pPr algn="ctr"/>
            <a:r>
              <a:rPr kumimoji="1" lang="en-US" altLang="ja-JP" sz="1600" dirty="0"/>
              <a:t>H29.8.10</a:t>
            </a:r>
            <a:endParaRPr kumimoji="1" lang="ja-JP" altLang="en-US" sz="1600" dirty="0"/>
          </a:p>
        </p:txBody>
      </p:sp>
      <p:sp>
        <p:nvSpPr>
          <p:cNvPr id="5" name="矢印: 右カーブ 4">
            <a:extLst>
              <a:ext uri="{FF2B5EF4-FFF2-40B4-BE49-F238E27FC236}">
                <a16:creationId xmlns:a16="http://schemas.microsoft.com/office/drawing/2014/main" id="{977E0067-EF38-4BC4-AD9A-844DFCBDEA29}"/>
              </a:ext>
            </a:extLst>
          </p:cNvPr>
          <p:cNvSpPr/>
          <p:nvPr/>
        </p:nvSpPr>
        <p:spPr>
          <a:xfrm>
            <a:off x="107576" y="2746247"/>
            <a:ext cx="723153" cy="3313894"/>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86892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BB4F579-3CB4-4E5B-897A-7BC3B438AFC2}"/>
              </a:ext>
            </a:extLst>
          </p:cNvPr>
          <p:cNvPicPr>
            <a:picLocks noChangeAspect="1"/>
          </p:cNvPicPr>
          <p:nvPr/>
        </p:nvPicPr>
        <p:blipFill>
          <a:blip r:embed="rId2"/>
          <a:stretch>
            <a:fillRect/>
          </a:stretch>
        </p:blipFill>
        <p:spPr>
          <a:xfrm>
            <a:off x="636104" y="173075"/>
            <a:ext cx="9829800" cy="6327116"/>
          </a:xfrm>
          <a:prstGeom prst="rect">
            <a:avLst/>
          </a:prstGeom>
        </p:spPr>
      </p:pic>
      <p:sp>
        <p:nvSpPr>
          <p:cNvPr id="5" name="テキスト ボックス 4">
            <a:extLst>
              <a:ext uri="{FF2B5EF4-FFF2-40B4-BE49-F238E27FC236}">
                <a16:creationId xmlns:a16="http://schemas.microsoft.com/office/drawing/2014/main" id="{A4E2DB02-8D4C-4738-A148-CA352078CBDE}"/>
              </a:ext>
            </a:extLst>
          </p:cNvPr>
          <p:cNvSpPr txBox="1"/>
          <p:nvPr/>
        </p:nvSpPr>
        <p:spPr>
          <a:xfrm>
            <a:off x="10823713" y="200779"/>
            <a:ext cx="586409" cy="6494085"/>
          </a:xfrm>
          <a:prstGeom prst="rect">
            <a:avLst/>
          </a:prstGeom>
          <a:noFill/>
          <a:ln w="57150">
            <a:solidFill>
              <a:schemeClr val="tx1">
                <a:lumMod val="50000"/>
                <a:lumOff val="50000"/>
              </a:schemeClr>
            </a:solidFill>
          </a:ln>
        </p:spPr>
        <p:txBody>
          <a:bodyPr wrap="square" rtlCol="0">
            <a:spAutoFit/>
          </a:bodyPr>
          <a:lstStyle/>
          <a:p>
            <a:r>
              <a:rPr kumimoji="1" lang="ja-JP" altLang="en-US" sz="3200" dirty="0"/>
              <a:t>ＰＦＩ法の概要</a:t>
            </a:r>
            <a:endParaRPr kumimoji="1" lang="en-US" altLang="ja-JP" sz="3200" dirty="0"/>
          </a:p>
          <a:p>
            <a:endParaRPr kumimoji="1" lang="en-US" altLang="ja-JP" sz="3200" dirty="0"/>
          </a:p>
          <a:p>
            <a:r>
              <a:rPr kumimoji="1" lang="ja-JP" altLang="en-US" sz="3200" dirty="0"/>
              <a:t>内閣府資料</a:t>
            </a:r>
          </a:p>
        </p:txBody>
      </p:sp>
    </p:spTree>
    <p:extLst>
      <p:ext uri="{BB962C8B-B14F-4D97-AF65-F5344CB8AC3E}">
        <p14:creationId xmlns:p14="http://schemas.microsoft.com/office/powerpoint/2010/main" val="311300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6CC4346-7DA3-49AF-BDDF-767328C178C4}"/>
              </a:ext>
            </a:extLst>
          </p:cNvPr>
          <p:cNvPicPr>
            <a:picLocks noChangeAspect="1"/>
          </p:cNvPicPr>
          <p:nvPr/>
        </p:nvPicPr>
        <p:blipFill>
          <a:blip r:embed="rId3"/>
          <a:stretch>
            <a:fillRect/>
          </a:stretch>
        </p:blipFill>
        <p:spPr>
          <a:xfrm>
            <a:off x="1470911" y="183380"/>
            <a:ext cx="9146502" cy="6368716"/>
          </a:xfrm>
          <a:prstGeom prst="rect">
            <a:avLst/>
          </a:prstGeom>
        </p:spPr>
      </p:pic>
    </p:spTree>
    <p:extLst>
      <p:ext uri="{BB962C8B-B14F-4D97-AF65-F5344CB8AC3E}">
        <p14:creationId xmlns:p14="http://schemas.microsoft.com/office/powerpoint/2010/main" val="3307707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4C3C98-9BA6-4FC4-AB0F-4671605A2665}"/>
              </a:ext>
            </a:extLst>
          </p:cNvPr>
          <p:cNvPicPr>
            <a:picLocks noChangeAspect="1"/>
          </p:cNvPicPr>
          <p:nvPr/>
        </p:nvPicPr>
        <p:blipFill>
          <a:blip r:embed="rId2"/>
          <a:stretch>
            <a:fillRect/>
          </a:stretch>
        </p:blipFill>
        <p:spPr>
          <a:xfrm>
            <a:off x="2108273" y="1052736"/>
            <a:ext cx="8339400" cy="4752528"/>
          </a:xfrm>
          <a:prstGeom prst="rect">
            <a:avLst/>
          </a:prstGeom>
        </p:spPr>
      </p:pic>
      <p:sp>
        <p:nvSpPr>
          <p:cNvPr id="4" name="タイトル 3">
            <a:extLst>
              <a:ext uri="{FF2B5EF4-FFF2-40B4-BE49-F238E27FC236}">
                <a16:creationId xmlns:a16="http://schemas.microsoft.com/office/drawing/2014/main" id="{4DE4496F-7C9C-40D2-BC2A-495C6CF5471A}"/>
              </a:ext>
            </a:extLst>
          </p:cNvPr>
          <p:cNvSpPr>
            <a:spLocks noGrp="1"/>
          </p:cNvSpPr>
          <p:nvPr>
            <p:ph type="title"/>
          </p:nvPr>
        </p:nvSpPr>
        <p:spPr>
          <a:xfrm>
            <a:off x="2108273" y="331570"/>
            <a:ext cx="5977880" cy="615602"/>
          </a:xfrm>
        </p:spPr>
        <p:txBody>
          <a:bodyPr>
            <a:normAutofit fontScale="90000"/>
          </a:bodyPr>
          <a:lstStyle/>
          <a:p>
            <a:r>
              <a:rPr kumimoji="1" lang="ja-JP" altLang="en-US" dirty="0"/>
              <a:t>公園施設の建</a:t>
            </a:r>
            <a:r>
              <a:rPr kumimoji="1" lang="ja-JP" altLang="en-US" dirty="0" err="1"/>
              <a:t>ぺい</a:t>
            </a:r>
            <a:r>
              <a:rPr kumimoji="1" lang="ja-JP" altLang="en-US" dirty="0"/>
              <a:t>率の規定</a:t>
            </a:r>
          </a:p>
        </p:txBody>
      </p:sp>
    </p:spTree>
    <p:extLst>
      <p:ext uri="{BB962C8B-B14F-4D97-AF65-F5344CB8AC3E}">
        <p14:creationId xmlns:p14="http://schemas.microsoft.com/office/powerpoint/2010/main" val="99079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8742C12-F314-4DEF-8980-26B416F29CB0}"/>
              </a:ext>
            </a:extLst>
          </p:cNvPr>
          <p:cNvPicPr>
            <a:picLocks noChangeAspect="1"/>
          </p:cNvPicPr>
          <p:nvPr/>
        </p:nvPicPr>
        <p:blipFill>
          <a:blip r:embed="rId2"/>
          <a:stretch>
            <a:fillRect/>
          </a:stretch>
        </p:blipFill>
        <p:spPr>
          <a:xfrm>
            <a:off x="1337173" y="1133820"/>
            <a:ext cx="10502773" cy="5567219"/>
          </a:xfrm>
          <a:prstGeom prst="rect">
            <a:avLst/>
          </a:prstGeom>
        </p:spPr>
      </p:pic>
      <p:sp>
        <p:nvSpPr>
          <p:cNvPr id="2" name="タイトル 1">
            <a:extLst>
              <a:ext uri="{FF2B5EF4-FFF2-40B4-BE49-F238E27FC236}">
                <a16:creationId xmlns:a16="http://schemas.microsoft.com/office/drawing/2014/main" id="{EDBEDA76-A479-4317-AADD-AD4541B95C64}"/>
              </a:ext>
            </a:extLst>
          </p:cNvPr>
          <p:cNvSpPr>
            <a:spLocks noGrp="1"/>
          </p:cNvSpPr>
          <p:nvPr>
            <p:ph type="title"/>
          </p:nvPr>
        </p:nvSpPr>
        <p:spPr>
          <a:xfrm>
            <a:off x="1337173" y="424508"/>
            <a:ext cx="7223620" cy="471586"/>
          </a:xfrm>
        </p:spPr>
        <p:txBody>
          <a:bodyPr>
            <a:normAutofit fontScale="90000"/>
          </a:bodyPr>
          <a:lstStyle/>
          <a:p>
            <a:r>
              <a:rPr kumimoji="1" lang="ja-JP" altLang="en-US" dirty="0"/>
              <a:t>公園施設及び公募対象公園施設の一覧</a:t>
            </a:r>
          </a:p>
        </p:txBody>
      </p:sp>
    </p:spTree>
    <p:extLst>
      <p:ext uri="{BB962C8B-B14F-4D97-AF65-F5344CB8AC3E}">
        <p14:creationId xmlns:p14="http://schemas.microsoft.com/office/powerpoint/2010/main" val="2490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3EEC57-4863-4F07-923B-76807F9AE1B4}"/>
              </a:ext>
            </a:extLst>
          </p:cNvPr>
          <p:cNvSpPr>
            <a:spLocks noGrp="1"/>
          </p:cNvSpPr>
          <p:nvPr>
            <p:ph type="title"/>
          </p:nvPr>
        </p:nvSpPr>
        <p:spPr>
          <a:xfrm>
            <a:off x="1646545" y="204132"/>
            <a:ext cx="6877064" cy="1200416"/>
          </a:xfrm>
        </p:spPr>
        <p:txBody>
          <a:bodyPr>
            <a:normAutofit fontScale="90000"/>
          </a:bodyPr>
          <a:lstStyle/>
          <a:p>
            <a:r>
              <a:rPr kumimoji="1" lang="ja-JP" altLang="en-US" dirty="0"/>
              <a:t>社会資本整備総合交付金</a:t>
            </a:r>
            <a:br>
              <a:rPr kumimoji="1" lang="en-US" altLang="ja-JP" dirty="0"/>
            </a:br>
            <a:r>
              <a:rPr kumimoji="1" lang="ja-JP" altLang="en-US" dirty="0"/>
              <a:t>（官民連携型賑わい拠点創出事業）</a:t>
            </a:r>
          </a:p>
        </p:txBody>
      </p:sp>
      <p:pic>
        <p:nvPicPr>
          <p:cNvPr id="3" name="図 2">
            <a:extLst>
              <a:ext uri="{FF2B5EF4-FFF2-40B4-BE49-F238E27FC236}">
                <a16:creationId xmlns:a16="http://schemas.microsoft.com/office/drawing/2014/main" id="{9D0B7514-60D3-4A90-8317-7D2E40714DDC}"/>
              </a:ext>
            </a:extLst>
          </p:cNvPr>
          <p:cNvPicPr>
            <a:picLocks noChangeAspect="1"/>
          </p:cNvPicPr>
          <p:nvPr/>
        </p:nvPicPr>
        <p:blipFill>
          <a:blip r:embed="rId2"/>
          <a:stretch>
            <a:fillRect/>
          </a:stretch>
        </p:blipFill>
        <p:spPr>
          <a:xfrm>
            <a:off x="1646545" y="1404548"/>
            <a:ext cx="8898910" cy="3797614"/>
          </a:xfrm>
          <a:prstGeom prst="rect">
            <a:avLst/>
          </a:prstGeom>
        </p:spPr>
      </p:pic>
    </p:spTree>
    <p:extLst>
      <p:ext uri="{BB962C8B-B14F-4D97-AF65-F5344CB8AC3E}">
        <p14:creationId xmlns:p14="http://schemas.microsoft.com/office/powerpoint/2010/main" val="4453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CB4BF0-CEBA-4142-B499-29F14627700B}"/>
              </a:ext>
            </a:extLst>
          </p:cNvPr>
          <p:cNvSpPr>
            <a:spLocks noGrp="1"/>
          </p:cNvSpPr>
          <p:nvPr>
            <p:ph type="title"/>
          </p:nvPr>
        </p:nvSpPr>
        <p:spPr>
          <a:xfrm>
            <a:off x="677334" y="609600"/>
            <a:ext cx="8596668" cy="404191"/>
          </a:xfrm>
        </p:spPr>
        <p:txBody>
          <a:bodyPr>
            <a:normAutofit fontScale="90000"/>
          </a:bodyPr>
          <a:lstStyle/>
          <a:p>
            <a:r>
              <a:rPr kumimoji="1" lang="ja-JP" altLang="en-US" dirty="0"/>
              <a:t>パークＰＦＩ事例</a:t>
            </a:r>
            <a:r>
              <a:rPr kumimoji="1" lang="en-US" altLang="ja-JP" dirty="0"/>
              <a:t>(</a:t>
            </a:r>
            <a:r>
              <a:rPr lang="ja-JP" altLang="en-US" dirty="0"/>
              <a:t>その１）</a:t>
            </a:r>
            <a:endParaRPr kumimoji="1" lang="ja-JP" altLang="en-US" dirty="0"/>
          </a:p>
        </p:txBody>
      </p:sp>
      <p:sp>
        <p:nvSpPr>
          <p:cNvPr id="6" name="コンテンツ プレースホルダー 5">
            <a:extLst>
              <a:ext uri="{FF2B5EF4-FFF2-40B4-BE49-F238E27FC236}">
                <a16:creationId xmlns:a16="http://schemas.microsoft.com/office/drawing/2014/main" id="{738837DC-365B-4EE9-9F74-696AEE7A6DC4}"/>
              </a:ext>
            </a:extLst>
          </p:cNvPr>
          <p:cNvSpPr>
            <a:spLocks noGrp="1"/>
          </p:cNvSpPr>
          <p:nvPr>
            <p:ph idx="1"/>
          </p:nvPr>
        </p:nvSpPr>
        <p:spPr>
          <a:xfrm>
            <a:off x="100867" y="1371601"/>
            <a:ext cx="11358950" cy="5227982"/>
          </a:xfrm>
        </p:spPr>
        <p:txBody>
          <a:bodyPr>
            <a:normAutofit fontScale="92500" lnSpcReduction="20000"/>
          </a:bodyPr>
          <a:lstStyle/>
          <a:p>
            <a:r>
              <a:rPr lang="ja-JP" altLang="en-US" dirty="0"/>
              <a:t>福岡県</a:t>
            </a:r>
            <a:r>
              <a:rPr lang="en-US" altLang="ja-JP" dirty="0"/>
              <a:t>				</a:t>
            </a:r>
            <a:r>
              <a:rPr lang="ja-JP" altLang="en-US" dirty="0"/>
              <a:t>大濠公園大濠テラス</a:t>
            </a:r>
            <a:r>
              <a:rPr lang="en-US" altLang="ja-JP" dirty="0"/>
              <a:t>						Park-PFI</a:t>
            </a:r>
          </a:p>
          <a:p>
            <a:r>
              <a:rPr lang="ja-JP" altLang="en-US" dirty="0"/>
              <a:t>大阪府</a:t>
            </a:r>
            <a:r>
              <a:rPr lang="en-US" altLang="ja-JP" dirty="0"/>
              <a:t>	</a:t>
            </a:r>
            <a:r>
              <a:rPr lang="ja-JP" altLang="en-US" dirty="0"/>
              <a:t>堺市</a:t>
            </a:r>
            <a:r>
              <a:rPr lang="en-US" altLang="ja-JP" dirty="0"/>
              <a:t>		</a:t>
            </a:r>
            <a:r>
              <a:rPr lang="ja-JP" altLang="en-US" dirty="0"/>
              <a:t>大蓮公園「</a:t>
            </a:r>
            <a:r>
              <a:rPr lang="en-US" altLang="ja-JP" dirty="0"/>
              <a:t>THE</a:t>
            </a:r>
            <a:r>
              <a:rPr lang="ja-JP" altLang="en-US" dirty="0"/>
              <a:t>　</a:t>
            </a:r>
            <a:r>
              <a:rPr lang="en-US" altLang="ja-JP" dirty="0"/>
              <a:t>PARK OHASU</a:t>
            </a:r>
            <a:r>
              <a:rPr lang="ja-JP" altLang="en-US" dirty="0"/>
              <a:t>」</a:t>
            </a:r>
            <a:r>
              <a:rPr lang="en-US" altLang="ja-JP" dirty="0"/>
              <a:t>					Park-PFI</a:t>
            </a:r>
          </a:p>
          <a:p>
            <a:r>
              <a:rPr lang="ja-JP" altLang="en-US" dirty="0"/>
              <a:t>埼玉県</a:t>
            </a:r>
            <a:r>
              <a:rPr lang="en-US" altLang="ja-JP" dirty="0"/>
              <a:t>	</a:t>
            </a:r>
            <a:r>
              <a:rPr lang="ja-JP" altLang="en-US" dirty="0"/>
              <a:t>所沢市</a:t>
            </a:r>
            <a:r>
              <a:rPr lang="en-US" altLang="ja-JP" dirty="0"/>
              <a:t>		</a:t>
            </a:r>
            <a:r>
              <a:rPr lang="ja-JP" altLang="en-US" dirty="0"/>
              <a:t>東所沢公園「武蔵野樹林パーク」</a:t>
            </a:r>
            <a:r>
              <a:rPr lang="en-US" altLang="ja-JP" dirty="0"/>
              <a:t>			Park-PFI</a:t>
            </a:r>
          </a:p>
          <a:p>
            <a:r>
              <a:rPr lang="ja-JP" altLang="en-US" dirty="0"/>
              <a:t>東京都</a:t>
            </a:r>
            <a:r>
              <a:rPr lang="en-US" altLang="ja-JP" dirty="0"/>
              <a:t>	</a:t>
            </a:r>
            <a:r>
              <a:rPr lang="ja-JP" altLang="en-US" dirty="0"/>
              <a:t>渋谷区</a:t>
            </a:r>
            <a:r>
              <a:rPr lang="en-US" altLang="ja-JP" dirty="0"/>
              <a:t>		</a:t>
            </a:r>
            <a:r>
              <a:rPr lang="ja-JP" altLang="en-US" dirty="0"/>
              <a:t>宮下公園（公園、駐車場、商業施設、ホテル）</a:t>
            </a:r>
            <a:endParaRPr lang="en-US" altLang="ja-JP" dirty="0"/>
          </a:p>
          <a:p>
            <a:r>
              <a:rPr lang="ja-JP" altLang="en-US" dirty="0"/>
              <a:t>和歌山県</a:t>
            </a:r>
            <a:r>
              <a:rPr lang="en-US" altLang="ja-JP" dirty="0"/>
              <a:t>	</a:t>
            </a:r>
            <a:r>
              <a:rPr lang="ja-JP" altLang="en-US" dirty="0"/>
              <a:t>和歌山市</a:t>
            </a:r>
            <a:r>
              <a:rPr lang="en-US" altLang="ja-JP" dirty="0"/>
              <a:t>	</a:t>
            </a:r>
            <a:r>
              <a:rPr lang="ja-JP" altLang="en-US" dirty="0"/>
              <a:t>本町公園「本町ブランデ」</a:t>
            </a:r>
            <a:r>
              <a:rPr lang="en-US" altLang="ja-JP" dirty="0"/>
              <a:t>						Park-PFI</a:t>
            </a:r>
          </a:p>
          <a:p>
            <a:r>
              <a:rPr lang="ja-JP" altLang="en-US" dirty="0"/>
              <a:t>東京都</a:t>
            </a:r>
            <a:r>
              <a:rPr lang="en-US" altLang="ja-JP" dirty="0"/>
              <a:t>	</a:t>
            </a:r>
            <a:r>
              <a:rPr lang="ja-JP" altLang="en-US" dirty="0"/>
              <a:t>新宿区</a:t>
            </a:r>
            <a:r>
              <a:rPr lang="en-US" altLang="ja-JP" dirty="0"/>
              <a:t>		</a:t>
            </a:r>
            <a:r>
              <a:rPr lang="ja-JP" altLang="en-US" dirty="0"/>
              <a:t>新宿中央公園「</a:t>
            </a:r>
            <a:r>
              <a:rPr lang="en-US" altLang="ja-JP" dirty="0"/>
              <a:t>SHUKNOVA</a:t>
            </a:r>
            <a:r>
              <a:rPr lang="ja-JP" altLang="en-US" dirty="0"/>
              <a:t>」</a:t>
            </a:r>
            <a:r>
              <a:rPr lang="en-US" altLang="ja-JP" dirty="0"/>
              <a:t>				Park-PFI</a:t>
            </a:r>
          </a:p>
          <a:p>
            <a:r>
              <a:rPr lang="ja-JP" altLang="en-US" dirty="0"/>
              <a:t>東京都</a:t>
            </a:r>
            <a:r>
              <a:rPr lang="en-US" altLang="ja-JP" dirty="0"/>
              <a:t>	</a:t>
            </a:r>
            <a:r>
              <a:rPr lang="ja-JP" altLang="en-US" dirty="0"/>
              <a:t>豊島区</a:t>
            </a:r>
            <a:r>
              <a:rPr lang="en-US" altLang="ja-JP" dirty="0"/>
              <a:t>		</a:t>
            </a:r>
            <a:r>
              <a:rPr lang="ja-JP" altLang="en-US" dirty="0"/>
              <a:t>としまみどりの防災公園「</a:t>
            </a:r>
            <a:r>
              <a:rPr lang="en-US" altLang="ja-JP" dirty="0"/>
              <a:t>IKE</a:t>
            </a:r>
            <a:r>
              <a:rPr lang="ja-JP" altLang="en-US" dirty="0"/>
              <a:t>・</a:t>
            </a:r>
            <a:r>
              <a:rPr lang="en-US" altLang="ja-JP" dirty="0"/>
              <a:t>SUNPARK]		Park-PFI</a:t>
            </a:r>
          </a:p>
          <a:p>
            <a:r>
              <a:rPr lang="ja-JP" altLang="en-US" dirty="0"/>
              <a:t>東京都</a:t>
            </a:r>
            <a:r>
              <a:rPr lang="en-US" altLang="ja-JP" dirty="0"/>
              <a:t>	</a:t>
            </a:r>
            <a:r>
              <a:rPr lang="ja-JP" altLang="en-US" dirty="0"/>
              <a:t>世田谷区</a:t>
            </a:r>
            <a:r>
              <a:rPr lang="en-US" altLang="ja-JP" dirty="0"/>
              <a:t>	</a:t>
            </a:r>
            <a:r>
              <a:rPr lang="ja-JP" altLang="en-US" dirty="0"/>
              <a:t>キッチンカーの出店</a:t>
            </a:r>
            <a:endParaRPr lang="en-US" altLang="ja-JP" dirty="0"/>
          </a:p>
          <a:p>
            <a:r>
              <a:rPr lang="ja-JP" altLang="en-US" dirty="0"/>
              <a:t>長崎県</a:t>
            </a:r>
            <a:r>
              <a:rPr lang="en-US" altLang="ja-JP" dirty="0"/>
              <a:t>	</a:t>
            </a:r>
            <a:r>
              <a:rPr lang="ja-JP" altLang="en-US" dirty="0"/>
              <a:t>平戸市</a:t>
            </a:r>
            <a:r>
              <a:rPr lang="en-US" altLang="ja-JP" dirty="0"/>
              <a:t>		</a:t>
            </a:r>
            <a:r>
              <a:rPr lang="ja-JP" altLang="en-US" dirty="0"/>
              <a:t>中瀬草原（キャンプ場）</a:t>
            </a:r>
            <a:r>
              <a:rPr lang="en-US" altLang="ja-JP" dirty="0"/>
              <a:t>					Park-PFI</a:t>
            </a:r>
          </a:p>
          <a:p>
            <a:r>
              <a:rPr lang="ja-JP" altLang="en-US" dirty="0"/>
              <a:t>群馬県</a:t>
            </a:r>
            <a:r>
              <a:rPr lang="en-US" altLang="ja-JP" dirty="0"/>
              <a:t>				</a:t>
            </a:r>
            <a:r>
              <a:rPr lang="ja-JP" altLang="en-US" dirty="0"/>
              <a:t>敷島公園（カフェ）</a:t>
            </a:r>
            <a:r>
              <a:rPr lang="en-US" altLang="ja-JP" dirty="0"/>
              <a:t>						Park-PFI</a:t>
            </a:r>
          </a:p>
          <a:p>
            <a:r>
              <a:rPr lang="ja-JP" altLang="en-US" dirty="0"/>
              <a:t>大分県</a:t>
            </a:r>
            <a:r>
              <a:rPr lang="en-US" altLang="ja-JP" dirty="0"/>
              <a:t>	</a:t>
            </a:r>
            <a:r>
              <a:rPr lang="ja-JP" altLang="en-US" dirty="0"/>
              <a:t>別府市</a:t>
            </a:r>
            <a:r>
              <a:rPr lang="en-US" altLang="ja-JP" dirty="0"/>
              <a:t>		</a:t>
            </a:r>
            <a:r>
              <a:rPr lang="ja-JP" altLang="en-US" dirty="0"/>
              <a:t>別府公園</a:t>
            </a:r>
            <a:r>
              <a:rPr lang="en-US" altLang="ja-JP" dirty="0"/>
              <a:t>(</a:t>
            </a:r>
            <a:r>
              <a:rPr lang="ja-JP" altLang="en-US" dirty="0"/>
              <a:t>カフェ）</a:t>
            </a:r>
            <a:r>
              <a:rPr lang="en-US" altLang="ja-JP" dirty="0"/>
              <a:t>							Park-PFI</a:t>
            </a:r>
          </a:p>
          <a:p>
            <a:r>
              <a:rPr lang="ja-JP" altLang="en-US" dirty="0"/>
              <a:t>東京都</a:t>
            </a:r>
            <a:r>
              <a:rPr lang="en-US" altLang="ja-JP" dirty="0"/>
              <a:t>	</a:t>
            </a:r>
            <a:r>
              <a:rPr lang="ja-JP" altLang="en-US" dirty="0"/>
              <a:t>豊島区</a:t>
            </a:r>
            <a:r>
              <a:rPr lang="en-US" altLang="ja-JP" dirty="0"/>
              <a:t>		</a:t>
            </a:r>
            <a:r>
              <a:rPr lang="ja-JP" altLang="en-US" dirty="0"/>
              <a:t>池袋西口公園（野外劇場、カフェ）</a:t>
            </a:r>
            <a:endParaRPr lang="en-US" altLang="ja-JP" dirty="0"/>
          </a:p>
          <a:p>
            <a:r>
              <a:rPr lang="ja-JP" altLang="en-US" dirty="0"/>
              <a:t>東京都</a:t>
            </a:r>
            <a:r>
              <a:rPr lang="en-US" altLang="ja-JP" dirty="0"/>
              <a:t>	</a:t>
            </a:r>
            <a:r>
              <a:rPr lang="ja-JP" altLang="en-US" dirty="0"/>
              <a:t>豊島区</a:t>
            </a:r>
            <a:r>
              <a:rPr lang="en-US" altLang="ja-JP" dirty="0"/>
              <a:t>		</a:t>
            </a:r>
            <a:r>
              <a:rPr lang="ja-JP" altLang="en-US" dirty="0"/>
              <a:t>中池袋公園</a:t>
            </a:r>
            <a:r>
              <a:rPr lang="en-US" altLang="ja-JP" dirty="0"/>
              <a:t>(</a:t>
            </a:r>
            <a:r>
              <a:rPr lang="ja-JP" altLang="en-US" dirty="0"/>
              <a:t>カフェ）</a:t>
            </a:r>
            <a:r>
              <a:rPr lang="en-US" altLang="ja-JP" dirty="0"/>
              <a:t>						</a:t>
            </a:r>
          </a:p>
          <a:p>
            <a:r>
              <a:rPr lang="ja-JP" altLang="en-US" dirty="0"/>
              <a:t>神奈川県</a:t>
            </a:r>
            <a:r>
              <a:rPr lang="en-US" altLang="ja-JP" dirty="0"/>
              <a:t>	</a:t>
            </a:r>
            <a:r>
              <a:rPr lang="ja-JP" altLang="en-US" dirty="0"/>
              <a:t>横浜市</a:t>
            </a:r>
            <a:r>
              <a:rPr lang="en-US" altLang="ja-JP" dirty="0"/>
              <a:t>		</a:t>
            </a:r>
            <a:r>
              <a:rPr lang="ja-JP" altLang="en-US" dirty="0"/>
              <a:t>横浜動物の森（野外遊戯施設）</a:t>
            </a:r>
            <a:r>
              <a:rPr lang="en-US" altLang="ja-JP" dirty="0"/>
              <a:t>				Park-PFI</a:t>
            </a:r>
          </a:p>
          <a:p>
            <a:r>
              <a:rPr lang="ja-JP" altLang="en-US" dirty="0"/>
              <a:t>大阪府</a:t>
            </a:r>
            <a:r>
              <a:rPr lang="en-US" altLang="ja-JP" dirty="0"/>
              <a:t>	</a:t>
            </a:r>
            <a:r>
              <a:rPr lang="ja-JP" altLang="en-US" dirty="0"/>
              <a:t>高槻市</a:t>
            </a:r>
            <a:r>
              <a:rPr lang="en-US" altLang="ja-JP" dirty="0"/>
              <a:t>		</a:t>
            </a:r>
            <a:r>
              <a:rPr lang="ja-JP" altLang="en-US" dirty="0"/>
              <a:t>女滝遺跡公園</a:t>
            </a:r>
            <a:r>
              <a:rPr lang="en-US" altLang="ja-JP" dirty="0"/>
              <a:t>	</a:t>
            </a:r>
            <a:r>
              <a:rPr lang="ja-JP" altLang="en-US" dirty="0"/>
              <a:t>（子供の遊び場、レストラン）</a:t>
            </a:r>
            <a:r>
              <a:rPr lang="en-US" altLang="ja-JP" dirty="0"/>
              <a:t>	Park-PFI</a:t>
            </a:r>
          </a:p>
          <a:p>
            <a:endParaRPr lang="en-US" altLang="ja-JP" dirty="0"/>
          </a:p>
          <a:p>
            <a:endParaRPr lang="ja-JP" altLang="en-US" dirty="0"/>
          </a:p>
        </p:txBody>
      </p:sp>
      <p:pic>
        <p:nvPicPr>
          <p:cNvPr id="5" name="図 4">
            <a:extLst>
              <a:ext uri="{FF2B5EF4-FFF2-40B4-BE49-F238E27FC236}">
                <a16:creationId xmlns:a16="http://schemas.microsoft.com/office/drawing/2014/main" id="{D12C514D-DB14-4B3B-BF31-296933B0A620}"/>
              </a:ext>
            </a:extLst>
          </p:cNvPr>
          <p:cNvPicPr>
            <a:picLocks noChangeAspect="1"/>
          </p:cNvPicPr>
          <p:nvPr/>
        </p:nvPicPr>
        <p:blipFill>
          <a:blip r:embed="rId2"/>
          <a:stretch>
            <a:fillRect/>
          </a:stretch>
        </p:blipFill>
        <p:spPr>
          <a:xfrm>
            <a:off x="9015357" y="-930019"/>
            <a:ext cx="4210786" cy="6561977"/>
          </a:xfrm>
          <a:prstGeom prst="rect">
            <a:avLst/>
          </a:prstGeom>
        </p:spPr>
      </p:pic>
    </p:spTree>
    <p:extLst>
      <p:ext uri="{BB962C8B-B14F-4D97-AF65-F5344CB8AC3E}">
        <p14:creationId xmlns:p14="http://schemas.microsoft.com/office/powerpoint/2010/main" val="1261624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CB4BF0-CEBA-4142-B499-29F14627700B}"/>
              </a:ext>
            </a:extLst>
          </p:cNvPr>
          <p:cNvSpPr>
            <a:spLocks noGrp="1"/>
          </p:cNvSpPr>
          <p:nvPr>
            <p:ph type="title"/>
          </p:nvPr>
        </p:nvSpPr>
        <p:spPr>
          <a:xfrm>
            <a:off x="677334" y="609600"/>
            <a:ext cx="8596668" cy="404191"/>
          </a:xfrm>
        </p:spPr>
        <p:txBody>
          <a:bodyPr>
            <a:normAutofit fontScale="90000"/>
          </a:bodyPr>
          <a:lstStyle/>
          <a:p>
            <a:r>
              <a:rPr kumimoji="1" lang="ja-JP" altLang="en-US" dirty="0"/>
              <a:t>パークＰＦＩ事例</a:t>
            </a:r>
            <a:r>
              <a:rPr kumimoji="1" lang="en-US" altLang="ja-JP" dirty="0"/>
              <a:t>(</a:t>
            </a:r>
            <a:r>
              <a:rPr lang="ja-JP" altLang="en-US" dirty="0"/>
              <a:t>その２）</a:t>
            </a:r>
            <a:endParaRPr kumimoji="1" lang="ja-JP" altLang="en-US" dirty="0"/>
          </a:p>
        </p:txBody>
      </p:sp>
      <p:sp>
        <p:nvSpPr>
          <p:cNvPr id="6" name="コンテンツ プレースホルダー 5">
            <a:extLst>
              <a:ext uri="{FF2B5EF4-FFF2-40B4-BE49-F238E27FC236}">
                <a16:creationId xmlns:a16="http://schemas.microsoft.com/office/drawing/2014/main" id="{738837DC-365B-4EE9-9F74-696AEE7A6DC4}"/>
              </a:ext>
            </a:extLst>
          </p:cNvPr>
          <p:cNvSpPr>
            <a:spLocks noGrp="1"/>
          </p:cNvSpPr>
          <p:nvPr>
            <p:ph idx="1"/>
          </p:nvPr>
        </p:nvSpPr>
        <p:spPr>
          <a:xfrm>
            <a:off x="100867" y="1371601"/>
            <a:ext cx="11358950" cy="5227982"/>
          </a:xfrm>
        </p:spPr>
        <p:txBody>
          <a:bodyPr>
            <a:normAutofit fontScale="77500" lnSpcReduction="20000"/>
          </a:bodyPr>
          <a:lstStyle/>
          <a:p>
            <a:r>
              <a:rPr lang="ja-JP" altLang="en-US" dirty="0"/>
              <a:t>大阪府</a:t>
            </a:r>
            <a:r>
              <a:rPr lang="en-US" altLang="ja-JP" dirty="0"/>
              <a:t>	</a:t>
            </a:r>
            <a:r>
              <a:rPr lang="ja-JP" altLang="en-US" dirty="0"/>
              <a:t>吹田市</a:t>
            </a:r>
            <a:r>
              <a:rPr lang="en-US" altLang="ja-JP" dirty="0"/>
              <a:t>		</a:t>
            </a:r>
            <a:r>
              <a:rPr lang="ja-JP" altLang="en-US" dirty="0"/>
              <a:t>千里南公園「</a:t>
            </a:r>
            <a:r>
              <a:rPr lang="en-US" altLang="ja-JP" dirty="0"/>
              <a:t>bird tree]							</a:t>
            </a:r>
          </a:p>
          <a:p>
            <a:r>
              <a:rPr lang="ja-JP" altLang="en-US" dirty="0"/>
              <a:t>福岡県</a:t>
            </a:r>
            <a:r>
              <a:rPr lang="en-US" altLang="ja-JP" dirty="0"/>
              <a:t>	</a:t>
            </a:r>
            <a:r>
              <a:rPr lang="ja-JP" altLang="en-US" dirty="0"/>
              <a:t>北九州市</a:t>
            </a:r>
            <a:r>
              <a:rPr lang="en-US" altLang="ja-JP" dirty="0"/>
              <a:t>		</a:t>
            </a:r>
            <a:r>
              <a:rPr lang="ja-JP" altLang="en-US" dirty="0"/>
              <a:t>勝山公園</a:t>
            </a:r>
            <a:r>
              <a:rPr lang="en-US" altLang="ja-JP" dirty="0"/>
              <a:t>										</a:t>
            </a:r>
          </a:p>
          <a:p>
            <a:r>
              <a:rPr lang="ja-JP" altLang="en-US" dirty="0"/>
              <a:t>東京都</a:t>
            </a:r>
            <a:r>
              <a:rPr lang="en-US" altLang="ja-JP" dirty="0"/>
              <a:t>	</a:t>
            </a:r>
            <a:r>
              <a:rPr lang="ja-JP" altLang="en-US" dirty="0"/>
              <a:t>豊島区</a:t>
            </a:r>
            <a:r>
              <a:rPr lang="en-US" altLang="ja-JP" dirty="0"/>
              <a:t>		</a:t>
            </a:r>
            <a:r>
              <a:rPr lang="ja-JP" altLang="en-US" dirty="0"/>
              <a:t>南池袋公園「</a:t>
            </a:r>
            <a:r>
              <a:rPr lang="en-US" altLang="ja-JP" dirty="0" err="1"/>
              <a:t>Racines</a:t>
            </a:r>
            <a:r>
              <a:rPr lang="en-US" altLang="ja-JP" dirty="0"/>
              <a:t> FARM to PARK</a:t>
            </a:r>
            <a:r>
              <a:rPr lang="ja-JP" altLang="en-US" dirty="0"/>
              <a:t>」</a:t>
            </a:r>
            <a:r>
              <a:rPr lang="en-US" altLang="ja-JP" dirty="0"/>
              <a:t>				</a:t>
            </a:r>
          </a:p>
          <a:p>
            <a:r>
              <a:rPr lang="ja-JP" altLang="en-US" dirty="0"/>
              <a:t>静岡県</a:t>
            </a:r>
            <a:r>
              <a:rPr lang="en-US" altLang="ja-JP" dirty="0"/>
              <a:t>	</a:t>
            </a:r>
            <a:r>
              <a:rPr lang="ja-JP" altLang="en-US" dirty="0"/>
              <a:t>沼津市</a:t>
            </a:r>
            <a:r>
              <a:rPr lang="en-US" altLang="ja-JP" dirty="0"/>
              <a:t>		</a:t>
            </a:r>
            <a:r>
              <a:rPr lang="ja-JP" altLang="en-US" dirty="0"/>
              <a:t>愛鷹運動公園（</a:t>
            </a:r>
            <a:r>
              <a:rPr lang="en-US" altLang="ja-JP" dirty="0"/>
              <a:t>INN THE PARK</a:t>
            </a:r>
            <a:r>
              <a:rPr lang="ja-JP" altLang="en-US" dirty="0"/>
              <a:t>」</a:t>
            </a:r>
            <a:endParaRPr lang="en-US" altLang="ja-JP" dirty="0"/>
          </a:p>
          <a:p>
            <a:r>
              <a:rPr lang="ja-JP" altLang="en-US" dirty="0"/>
              <a:t>愛知県</a:t>
            </a:r>
            <a:r>
              <a:rPr lang="en-US" altLang="ja-JP" dirty="0"/>
              <a:t>	</a:t>
            </a:r>
            <a:r>
              <a:rPr lang="ja-JP" altLang="en-US" dirty="0"/>
              <a:t>名古屋市</a:t>
            </a:r>
            <a:r>
              <a:rPr lang="en-US" altLang="ja-JP" dirty="0"/>
              <a:t>		</a:t>
            </a:r>
            <a:r>
              <a:rPr lang="ja-JP" altLang="en-US" dirty="0"/>
              <a:t>名城公園「</a:t>
            </a:r>
            <a:r>
              <a:rPr lang="en-US" altLang="ja-JP" dirty="0" err="1"/>
              <a:t>tonarino</a:t>
            </a:r>
            <a:r>
              <a:rPr lang="ja-JP" altLang="en-US" dirty="0"/>
              <a:t>」</a:t>
            </a:r>
            <a:r>
              <a:rPr lang="en-US" altLang="ja-JP" dirty="0"/>
              <a:t>							</a:t>
            </a:r>
          </a:p>
          <a:p>
            <a:r>
              <a:rPr lang="ja-JP" altLang="en-US" dirty="0"/>
              <a:t>福岡県</a:t>
            </a:r>
            <a:r>
              <a:rPr lang="en-US" altLang="ja-JP" dirty="0"/>
              <a:t>	</a:t>
            </a:r>
            <a:r>
              <a:rPr lang="ja-JP" altLang="en-US" dirty="0"/>
              <a:t>福岡市</a:t>
            </a:r>
            <a:r>
              <a:rPr lang="en-US" altLang="ja-JP" dirty="0"/>
              <a:t>		</a:t>
            </a:r>
            <a:r>
              <a:rPr lang="ja-JP" altLang="en-US" dirty="0"/>
              <a:t>西南森の湖畔公園（レストラン）</a:t>
            </a:r>
            <a:r>
              <a:rPr lang="en-US" altLang="ja-JP" dirty="0"/>
              <a:t>				</a:t>
            </a:r>
          </a:p>
          <a:p>
            <a:r>
              <a:rPr lang="ja-JP" altLang="en-US" dirty="0"/>
              <a:t>群馬県</a:t>
            </a:r>
            <a:r>
              <a:rPr lang="en-US" altLang="ja-JP" dirty="0"/>
              <a:t>	</a:t>
            </a:r>
            <a:r>
              <a:rPr lang="ja-JP" altLang="en-US" dirty="0"/>
              <a:t>草津市</a:t>
            </a:r>
            <a:r>
              <a:rPr lang="en-US" altLang="ja-JP" dirty="0"/>
              <a:t>		</a:t>
            </a:r>
            <a:r>
              <a:rPr lang="ja-JP" altLang="en-US" dirty="0"/>
              <a:t>草津川跡地公園（レストラン）　</a:t>
            </a:r>
            <a:r>
              <a:rPr lang="en-US" altLang="ja-JP" dirty="0"/>
              <a:t>				</a:t>
            </a:r>
          </a:p>
          <a:p>
            <a:r>
              <a:rPr lang="ja-JP" altLang="en-US" dirty="0"/>
              <a:t>千葉県</a:t>
            </a:r>
            <a:r>
              <a:rPr lang="en-US" altLang="ja-JP" dirty="0"/>
              <a:t>	</a:t>
            </a:r>
            <a:r>
              <a:rPr lang="ja-JP" altLang="en-US" dirty="0"/>
              <a:t>千葉市</a:t>
            </a:r>
            <a:r>
              <a:rPr lang="en-US" altLang="ja-JP" dirty="0"/>
              <a:t>		</a:t>
            </a:r>
            <a:r>
              <a:rPr lang="ja-JP" altLang="en-US" dirty="0"/>
              <a:t>泉自然公園魅力度向上事業</a:t>
            </a:r>
            <a:endParaRPr lang="en-US" altLang="ja-JP" dirty="0"/>
          </a:p>
          <a:p>
            <a:r>
              <a:rPr lang="ja-JP" altLang="en-US" dirty="0"/>
              <a:t>東京都</a:t>
            </a:r>
            <a:r>
              <a:rPr lang="en-US" altLang="ja-JP" dirty="0"/>
              <a:t>				</a:t>
            </a:r>
            <a:r>
              <a:rPr lang="ja-JP" altLang="en-US" dirty="0"/>
              <a:t>駒澤公園「</a:t>
            </a:r>
            <a:r>
              <a:rPr lang="en-US" altLang="ja-JP" dirty="0" err="1"/>
              <a:t>Mr.Farmer</a:t>
            </a:r>
            <a:r>
              <a:rPr lang="ja-JP" altLang="en-US" dirty="0"/>
              <a:t>」</a:t>
            </a:r>
            <a:r>
              <a:rPr lang="en-US" altLang="ja-JP" dirty="0"/>
              <a:t>						</a:t>
            </a:r>
          </a:p>
          <a:p>
            <a:r>
              <a:rPr lang="ja-JP" altLang="en-US" dirty="0"/>
              <a:t>福岡県</a:t>
            </a:r>
            <a:r>
              <a:rPr lang="en-US" altLang="ja-JP" dirty="0"/>
              <a:t>	</a:t>
            </a:r>
            <a:r>
              <a:rPr lang="ja-JP" altLang="en-US" dirty="0"/>
              <a:t>福岡市</a:t>
            </a:r>
            <a:r>
              <a:rPr lang="en-US" altLang="ja-JP" dirty="0"/>
              <a:t>		</a:t>
            </a:r>
            <a:r>
              <a:rPr lang="ja-JP" altLang="en-US" dirty="0"/>
              <a:t>水上公園「</a:t>
            </a:r>
            <a:r>
              <a:rPr lang="en-US" altLang="ja-JP" dirty="0"/>
              <a:t>SHIPS’S  GARDEN</a:t>
            </a:r>
            <a:r>
              <a:rPr lang="ja-JP" altLang="en-US" dirty="0"/>
              <a:t>」</a:t>
            </a:r>
            <a:r>
              <a:rPr lang="en-US" altLang="ja-JP" dirty="0"/>
              <a:t>						</a:t>
            </a:r>
          </a:p>
          <a:p>
            <a:r>
              <a:rPr lang="ja-JP" altLang="en-US" dirty="0"/>
              <a:t>青森県</a:t>
            </a:r>
            <a:r>
              <a:rPr lang="en-US" altLang="ja-JP" dirty="0"/>
              <a:t>				</a:t>
            </a:r>
            <a:r>
              <a:rPr lang="ja-JP" altLang="en-US" dirty="0"/>
              <a:t>青い森公園</a:t>
            </a:r>
            <a:r>
              <a:rPr lang="en-US" altLang="ja-JP" dirty="0"/>
              <a:t>(</a:t>
            </a:r>
            <a:r>
              <a:rPr lang="ja-JP" altLang="en-US" dirty="0"/>
              <a:t>コンビニ）</a:t>
            </a:r>
            <a:r>
              <a:rPr lang="en-US" altLang="ja-JP" dirty="0"/>
              <a:t>								</a:t>
            </a:r>
          </a:p>
          <a:p>
            <a:r>
              <a:rPr lang="ja-JP" altLang="en-US" dirty="0"/>
              <a:t>千葉県</a:t>
            </a:r>
            <a:r>
              <a:rPr lang="en-US" altLang="ja-JP" dirty="0"/>
              <a:t>	</a:t>
            </a:r>
            <a:r>
              <a:rPr lang="ja-JP" altLang="en-US" dirty="0"/>
              <a:t>千葉市</a:t>
            </a:r>
            <a:r>
              <a:rPr lang="en-US" altLang="ja-JP" dirty="0"/>
              <a:t>		</a:t>
            </a:r>
            <a:r>
              <a:rPr lang="ja-JP" altLang="en-US" dirty="0"/>
              <a:t>稲毛海浜公園検見川地区「ザ・サーフォーシャンテラス」</a:t>
            </a:r>
            <a:endParaRPr lang="en-US" altLang="ja-JP" dirty="0"/>
          </a:p>
          <a:p>
            <a:r>
              <a:rPr lang="ja-JP" altLang="en-US" dirty="0"/>
              <a:t>静岡県</a:t>
            </a:r>
            <a:r>
              <a:rPr lang="en-US" altLang="ja-JP" dirty="0"/>
              <a:t>	</a:t>
            </a:r>
            <a:r>
              <a:rPr lang="ja-JP" altLang="en-US" dirty="0"/>
              <a:t>藤枝市</a:t>
            </a:r>
            <a:r>
              <a:rPr lang="en-US" altLang="ja-JP" dirty="0"/>
              <a:t>		</a:t>
            </a:r>
            <a:r>
              <a:rPr lang="ja-JP" altLang="en-US" dirty="0"/>
              <a:t>蓮華寺池公園</a:t>
            </a:r>
            <a:r>
              <a:rPr lang="en-US" altLang="ja-JP" dirty="0"/>
              <a:t>(</a:t>
            </a:r>
            <a:r>
              <a:rPr lang="ja-JP" altLang="en-US" dirty="0"/>
              <a:t>カフェ）</a:t>
            </a:r>
            <a:r>
              <a:rPr lang="en-US" altLang="ja-JP" dirty="0"/>
              <a:t>						</a:t>
            </a:r>
          </a:p>
          <a:p>
            <a:r>
              <a:rPr lang="ja-JP" altLang="en-US" dirty="0"/>
              <a:t>大阪府</a:t>
            </a:r>
            <a:r>
              <a:rPr lang="en-US" altLang="ja-JP" dirty="0"/>
              <a:t>	</a:t>
            </a:r>
            <a:r>
              <a:rPr lang="ja-JP" altLang="en-US" dirty="0"/>
              <a:t>大阪市</a:t>
            </a:r>
            <a:r>
              <a:rPr lang="en-US" altLang="ja-JP" dirty="0"/>
              <a:t>		</a:t>
            </a:r>
            <a:r>
              <a:rPr lang="ja-JP" altLang="en-US" dirty="0"/>
              <a:t>天王寺公園エントランスエリア「転子部」</a:t>
            </a:r>
            <a:r>
              <a:rPr lang="en-US" altLang="ja-JP" dirty="0"/>
              <a:t>					</a:t>
            </a:r>
          </a:p>
          <a:p>
            <a:r>
              <a:rPr lang="ja-JP" altLang="en-US" dirty="0"/>
              <a:t>大阪府</a:t>
            </a:r>
            <a:r>
              <a:rPr lang="en-US" altLang="ja-JP" dirty="0"/>
              <a:t>	</a:t>
            </a:r>
            <a:r>
              <a:rPr lang="ja-JP" altLang="en-US" dirty="0"/>
              <a:t>大阪市</a:t>
            </a:r>
            <a:r>
              <a:rPr lang="en-US" altLang="ja-JP" dirty="0"/>
              <a:t>		</a:t>
            </a:r>
            <a:r>
              <a:rPr lang="ja-JP" altLang="en-US" dirty="0"/>
              <a:t>大阪城公園パークマネージメント</a:t>
            </a:r>
            <a:endParaRPr lang="en-US" altLang="ja-JP" dirty="0"/>
          </a:p>
          <a:p>
            <a:r>
              <a:rPr lang="ja-JP" altLang="en-US" dirty="0"/>
              <a:t>京都府</a:t>
            </a:r>
            <a:r>
              <a:rPr lang="en-US" altLang="ja-JP" dirty="0"/>
              <a:t>	</a:t>
            </a:r>
            <a:r>
              <a:rPr lang="ja-JP" altLang="en-US" dirty="0"/>
              <a:t>京都市</a:t>
            </a:r>
            <a:r>
              <a:rPr lang="en-US" altLang="ja-JP" dirty="0"/>
              <a:t>		</a:t>
            </a:r>
            <a:r>
              <a:rPr lang="ja-JP" altLang="en-US" dirty="0"/>
              <a:t>梅小路公園（水族館）</a:t>
            </a:r>
            <a:endParaRPr lang="en-US" altLang="ja-JP" dirty="0"/>
          </a:p>
          <a:p>
            <a:r>
              <a:rPr lang="ja-JP" altLang="en-US" dirty="0"/>
              <a:t>富山県</a:t>
            </a:r>
            <a:r>
              <a:rPr lang="en-US" altLang="ja-JP" dirty="0"/>
              <a:t>	</a:t>
            </a:r>
            <a:r>
              <a:rPr lang="ja-JP" altLang="en-US" dirty="0"/>
              <a:t>富山市</a:t>
            </a:r>
            <a:r>
              <a:rPr lang="en-US" altLang="ja-JP" dirty="0"/>
              <a:t>		</a:t>
            </a:r>
            <a:r>
              <a:rPr lang="ja-JP" altLang="en-US" dirty="0"/>
              <a:t>冨岩運河環水公園（カフェ、レストラン）</a:t>
            </a:r>
            <a:r>
              <a:rPr lang="en-US" altLang="ja-JP" dirty="0"/>
              <a:t>		</a:t>
            </a:r>
          </a:p>
          <a:p>
            <a:endParaRPr lang="en-US" altLang="ja-JP" dirty="0"/>
          </a:p>
          <a:p>
            <a:endParaRPr lang="ja-JP" altLang="en-US" dirty="0"/>
          </a:p>
        </p:txBody>
      </p:sp>
    </p:spTree>
    <p:extLst>
      <p:ext uri="{BB962C8B-B14F-4D97-AF65-F5344CB8AC3E}">
        <p14:creationId xmlns:p14="http://schemas.microsoft.com/office/powerpoint/2010/main" val="4117318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5D0901-27FB-4B6D-A261-8BED1F4C1AE9}"/>
              </a:ext>
            </a:extLst>
          </p:cNvPr>
          <p:cNvSpPr>
            <a:spLocks noGrp="1"/>
          </p:cNvSpPr>
          <p:nvPr>
            <p:ph type="title"/>
          </p:nvPr>
        </p:nvSpPr>
        <p:spPr>
          <a:xfrm>
            <a:off x="2324100" y="365126"/>
            <a:ext cx="9029700" cy="664294"/>
          </a:xfrm>
        </p:spPr>
        <p:txBody>
          <a:bodyPr>
            <a:normAutofit/>
          </a:bodyPr>
          <a:lstStyle/>
          <a:p>
            <a:r>
              <a:rPr kumimoji="1" lang="ja-JP" altLang="en-US" dirty="0"/>
              <a:t>武生中央公園水泳場建替え</a:t>
            </a:r>
          </a:p>
        </p:txBody>
      </p:sp>
      <p:pic>
        <p:nvPicPr>
          <p:cNvPr id="2050" name="Picture 2">
            <a:extLst>
              <a:ext uri="{FF2B5EF4-FFF2-40B4-BE49-F238E27FC236}">
                <a16:creationId xmlns:a16="http://schemas.microsoft.com/office/drawing/2014/main" id="{E1A6636E-0E9C-4B89-98C6-6E52B5C63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300" y="1109149"/>
            <a:ext cx="7943821" cy="5616580"/>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EB6B8556-26DD-46BF-A652-33E9DA266404}"/>
              </a:ext>
            </a:extLst>
          </p:cNvPr>
          <p:cNvSpPr/>
          <p:nvPr/>
        </p:nvSpPr>
        <p:spPr>
          <a:xfrm>
            <a:off x="368060" y="1365848"/>
            <a:ext cx="2921480" cy="524198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a:t>公共が負担するのは</a:t>
            </a:r>
            <a:endParaRPr kumimoji="1" lang="en-US" altLang="ja-JP" sz="1600" dirty="0"/>
          </a:p>
          <a:p>
            <a:pPr algn="ctr"/>
            <a:r>
              <a:rPr kumimoji="1" lang="ja-JP" altLang="en-US" sz="1600" dirty="0"/>
              <a:t>プール整備</a:t>
            </a:r>
            <a:endParaRPr kumimoji="1" lang="en-US" altLang="ja-JP" sz="1600" dirty="0"/>
          </a:p>
          <a:p>
            <a:pPr algn="ctr"/>
            <a:r>
              <a:rPr kumimoji="1" lang="ja-JP" altLang="en-US" sz="1600" dirty="0"/>
              <a:t>外構整備</a:t>
            </a:r>
            <a:endParaRPr kumimoji="1" lang="en-US" altLang="ja-JP" sz="1600" dirty="0"/>
          </a:p>
          <a:p>
            <a:pPr algn="ctr"/>
            <a:r>
              <a:rPr kumimoji="1" lang="ja-JP" altLang="en-US" sz="1600" dirty="0"/>
              <a:t>プールの運営・維持管理</a:t>
            </a:r>
            <a:endParaRPr kumimoji="1" lang="en-US" altLang="ja-JP" sz="1600" dirty="0"/>
          </a:p>
          <a:p>
            <a:pPr algn="ctr"/>
            <a:r>
              <a:rPr kumimoji="1" lang="ja-JP" altLang="en-US" sz="1600" dirty="0"/>
              <a:t>指定管理料</a:t>
            </a:r>
            <a:endParaRPr kumimoji="1" lang="en-US" altLang="ja-JP" sz="1600" dirty="0"/>
          </a:p>
          <a:p>
            <a:pPr algn="ctr"/>
            <a:endParaRPr kumimoji="1" lang="en-US" altLang="ja-JP" sz="1600" dirty="0"/>
          </a:p>
          <a:p>
            <a:pPr algn="ctr"/>
            <a:r>
              <a:rPr kumimoji="1" lang="en-US" altLang="ja-JP" sz="1600" dirty="0"/>
              <a:t>20</a:t>
            </a:r>
            <a:r>
              <a:rPr kumimoji="1" lang="ja-JP" altLang="en-US" sz="1600" dirty="0"/>
              <a:t>年間で</a:t>
            </a:r>
            <a:r>
              <a:rPr kumimoji="1" lang="en-US" altLang="ja-JP" sz="1600" dirty="0"/>
              <a:t>7</a:t>
            </a:r>
            <a:r>
              <a:rPr kumimoji="1" lang="ja-JP" altLang="en-US" sz="1600" dirty="0"/>
              <a:t>億</a:t>
            </a:r>
            <a:r>
              <a:rPr kumimoji="1" lang="en-US" altLang="ja-JP" sz="1600" dirty="0"/>
              <a:t>3</a:t>
            </a:r>
            <a:r>
              <a:rPr kumimoji="1" lang="ja-JP" altLang="en-US" sz="1600" dirty="0"/>
              <a:t>千万程度</a:t>
            </a:r>
            <a:endParaRPr kumimoji="1" lang="en-US" altLang="ja-JP" sz="1600" dirty="0"/>
          </a:p>
          <a:p>
            <a:pPr algn="ctr"/>
            <a:endParaRPr kumimoji="1" lang="en-US" altLang="ja-JP" sz="1600" dirty="0"/>
          </a:p>
          <a:p>
            <a:pPr algn="ctr"/>
            <a:r>
              <a:rPr kumimoji="1" lang="ja-JP" altLang="en-US" sz="1600" dirty="0"/>
              <a:t>総事業費は</a:t>
            </a:r>
            <a:endParaRPr kumimoji="1" lang="en-US" altLang="ja-JP" sz="1600" dirty="0"/>
          </a:p>
          <a:p>
            <a:pPr algn="ctr"/>
            <a:r>
              <a:rPr kumimoji="1" lang="ja-JP" altLang="en-US" sz="1600" dirty="0"/>
              <a:t>提案で</a:t>
            </a:r>
            <a:r>
              <a:rPr kumimoji="1" lang="en-US" altLang="ja-JP" sz="1600" dirty="0"/>
              <a:t>10</a:t>
            </a:r>
            <a:r>
              <a:rPr kumimoji="1" lang="ja-JP" altLang="en-US" sz="1600" dirty="0"/>
              <a:t>億円程度</a:t>
            </a:r>
            <a:endParaRPr kumimoji="1" lang="en-US" altLang="ja-JP" sz="1600" dirty="0"/>
          </a:p>
          <a:p>
            <a:pPr algn="ctr"/>
            <a:endParaRPr kumimoji="1" lang="en-US" altLang="ja-JP" sz="1600" dirty="0"/>
          </a:p>
          <a:p>
            <a:pPr algn="ctr"/>
            <a:r>
              <a:rPr kumimoji="1" lang="en-US" altLang="ja-JP" sz="1600" dirty="0"/>
              <a:t>2</a:t>
            </a:r>
            <a:r>
              <a:rPr kumimoji="1" lang="ja-JP" altLang="en-US" sz="1600" dirty="0"/>
              <a:t>億</a:t>
            </a:r>
            <a:r>
              <a:rPr kumimoji="1" lang="en-US" altLang="ja-JP" sz="1600" dirty="0"/>
              <a:t>7</a:t>
            </a:r>
            <a:r>
              <a:rPr kumimoji="1" lang="ja-JP" altLang="en-US" sz="1600" dirty="0"/>
              <a:t>千万円は、</a:t>
            </a:r>
            <a:endParaRPr kumimoji="1" lang="en-US" altLang="ja-JP" sz="1600" dirty="0"/>
          </a:p>
          <a:p>
            <a:pPr algn="ctr"/>
            <a:r>
              <a:rPr kumimoji="1" lang="ja-JP" altLang="en-US" sz="1600" dirty="0"/>
              <a:t>民間が</a:t>
            </a:r>
            <a:endParaRPr kumimoji="1" lang="en-US" altLang="ja-JP" sz="1600" dirty="0"/>
          </a:p>
          <a:p>
            <a:pPr algn="ctr"/>
            <a:r>
              <a:rPr kumimoji="1" lang="ja-JP" altLang="en-US" sz="1600" dirty="0"/>
              <a:t>スポーツジム</a:t>
            </a:r>
            <a:endParaRPr kumimoji="1" lang="en-US" altLang="ja-JP" sz="1600" dirty="0"/>
          </a:p>
          <a:p>
            <a:pPr algn="ctr"/>
            <a:r>
              <a:rPr kumimoji="1" lang="ja-JP" altLang="en-US" sz="1600" dirty="0"/>
              <a:t>子供の遊び場</a:t>
            </a:r>
            <a:endParaRPr kumimoji="1" lang="en-US" altLang="ja-JP" sz="1600" dirty="0"/>
          </a:p>
          <a:p>
            <a:pPr algn="ctr"/>
            <a:r>
              <a:rPr kumimoji="1" lang="ja-JP" altLang="en-US" sz="1600" dirty="0"/>
              <a:t>広場のレンタルショップ</a:t>
            </a:r>
            <a:endParaRPr kumimoji="1" lang="en-US" altLang="ja-JP" sz="1600" dirty="0"/>
          </a:p>
          <a:p>
            <a:pPr algn="ctr"/>
            <a:r>
              <a:rPr kumimoji="1" lang="ja-JP" altLang="en-US" sz="1600" dirty="0"/>
              <a:t>運営で稼ぎ出す。</a:t>
            </a:r>
            <a:endParaRPr kumimoji="1" lang="en-US" altLang="ja-JP" sz="1600" dirty="0"/>
          </a:p>
          <a:p>
            <a:pPr algn="ctr"/>
            <a:endParaRPr kumimoji="1" lang="ja-JP" altLang="en-US" sz="1600" dirty="0"/>
          </a:p>
        </p:txBody>
      </p:sp>
    </p:spTree>
    <p:extLst>
      <p:ext uri="{BB962C8B-B14F-4D97-AF65-F5344CB8AC3E}">
        <p14:creationId xmlns:p14="http://schemas.microsoft.com/office/powerpoint/2010/main" val="297286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52D314C-E799-491A-8BED-F5EC59AA6B34}"/>
              </a:ext>
            </a:extLst>
          </p:cNvPr>
          <p:cNvSpPr>
            <a:spLocks noGrp="1"/>
          </p:cNvSpPr>
          <p:nvPr>
            <p:ph type="title"/>
          </p:nvPr>
        </p:nvSpPr>
        <p:spPr>
          <a:xfrm>
            <a:off x="2324100" y="365125"/>
            <a:ext cx="9029700" cy="624037"/>
          </a:xfrm>
        </p:spPr>
        <p:txBody>
          <a:bodyPr>
            <a:normAutofit fontScale="90000"/>
          </a:bodyPr>
          <a:lstStyle/>
          <a:p>
            <a:r>
              <a:rPr lang="ja-JP" altLang="en-US" dirty="0"/>
              <a:t>福井県越前市水泳場建替え事業</a:t>
            </a:r>
          </a:p>
        </p:txBody>
      </p:sp>
      <p:pic>
        <p:nvPicPr>
          <p:cNvPr id="1028" name="Picture 4">
            <a:extLst>
              <a:ext uri="{FF2B5EF4-FFF2-40B4-BE49-F238E27FC236}">
                <a16:creationId xmlns:a16="http://schemas.microsoft.com/office/drawing/2014/main" id="{BB36624D-141F-4D55-A954-5838E56DE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856" y="1063367"/>
            <a:ext cx="7748288" cy="547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05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D32790-BF12-4F29-87FA-A22AAB87468B}"/>
              </a:ext>
            </a:extLst>
          </p:cNvPr>
          <p:cNvPicPr>
            <a:picLocks noChangeAspect="1"/>
          </p:cNvPicPr>
          <p:nvPr/>
        </p:nvPicPr>
        <p:blipFill>
          <a:blip r:embed="rId2"/>
          <a:stretch>
            <a:fillRect/>
          </a:stretch>
        </p:blipFill>
        <p:spPr>
          <a:xfrm>
            <a:off x="345347" y="168980"/>
            <a:ext cx="6775630" cy="5258698"/>
          </a:xfrm>
          <a:prstGeom prst="rect">
            <a:avLst/>
          </a:prstGeom>
        </p:spPr>
      </p:pic>
      <p:pic>
        <p:nvPicPr>
          <p:cNvPr id="3" name="図 2">
            <a:extLst>
              <a:ext uri="{FF2B5EF4-FFF2-40B4-BE49-F238E27FC236}">
                <a16:creationId xmlns:a16="http://schemas.microsoft.com/office/drawing/2014/main" id="{50BB221E-7D33-43B8-9875-359FAE10D50A}"/>
              </a:ext>
            </a:extLst>
          </p:cNvPr>
          <p:cNvPicPr>
            <a:picLocks noChangeAspect="1"/>
          </p:cNvPicPr>
          <p:nvPr/>
        </p:nvPicPr>
        <p:blipFill>
          <a:blip r:embed="rId3"/>
          <a:stretch>
            <a:fillRect/>
          </a:stretch>
        </p:blipFill>
        <p:spPr>
          <a:xfrm>
            <a:off x="7189242" y="160592"/>
            <a:ext cx="4575635" cy="5426476"/>
          </a:xfrm>
          <a:prstGeom prst="rect">
            <a:avLst/>
          </a:prstGeom>
        </p:spPr>
      </p:pic>
    </p:spTree>
    <p:extLst>
      <p:ext uri="{BB962C8B-B14F-4D97-AF65-F5344CB8AC3E}">
        <p14:creationId xmlns:p14="http://schemas.microsoft.com/office/powerpoint/2010/main" val="166619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84462" y="335995"/>
            <a:ext cx="10935093" cy="5920164"/>
          </a:xfrm>
          <a:prstGeom prst="rect">
            <a:avLst/>
          </a:prstGeom>
        </p:spPr>
      </p:pic>
    </p:spTree>
    <p:extLst>
      <p:ext uri="{BB962C8B-B14F-4D97-AF65-F5344CB8AC3E}">
        <p14:creationId xmlns:p14="http://schemas.microsoft.com/office/powerpoint/2010/main" val="334055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368B9C-0F9A-4058-A0DC-701DD9423FA9}"/>
              </a:ext>
            </a:extLst>
          </p:cNvPr>
          <p:cNvPicPr>
            <a:picLocks noChangeAspect="1"/>
          </p:cNvPicPr>
          <p:nvPr/>
        </p:nvPicPr>
        <p:blipFill>
          <a:blip r:embed="rId2"/>
          <a:stretch>
            <a:fillRect/>
          </a:stretch>
        </p:blipFill>
        <p:spPr>
          <a:xfrm>
            <a:off x="496957" y="308918"/>
            <a:ext cx="8630094" cy="6240164"/>
          </a:xfrm>
          <a:prstGeom prst="rect">
            <a:avLst/>
          </a:prstGeom>
        </p:spPr>
      </p:pic>
      <p:sp>
        <p:nvSpPr>
          <p:cNvPr id="4" name="テキスト ボックス 3">
            <a:extLst>
              <a:ext uri="{FF2B5EF4-FFF2-40B4-BE49-F238E27FC236}">
                <a16:creationId xmlns:a16="http://schemas.microsoft.com/office/drawing/2014/main" id="{DE9C6ABF-AB7F-4378-BFE5-CC4B06175538}"/>
              </a:ext>
            </a:extLst>
          </p:cNvPr>
          <p:cNvSpPr txBox="1"/>
          <p:nvPr/>
        </p:nvSpPr>
        <p:spPr>
          <a:xfrm>
            <a:off x="10823713" y="200779"/>
            <a:ext cx="586409" cy="6494085"/>
          </a:xfrm>
          <a:prstGeom prst="rect">
            <a:avLst/>
          </a:prstGeom>
          <a:noFill/>
          <a:ln w="57150">
            <a:solidFill>
              <a:schemeClr val="tx1">
                <a:lumMod val="50000"/>
                <a:lumOff val="50000"/>
              </a:schemeClr>
            </a:solidFill>
          </a:ln>
        </p:spPr>
        <p:txBody>
          <a:bodyPr wrap="square" rtlCol="0">
            <a:spAutoFit/>
          </a:bodyPr>
          <a:lstStyle/>
          <a:p>
            <a:r>
              <a:rPr kumimoji="1" lang="ja-JP" altLang="en-US" sz="3200" dirty="0"/>
              <a:t>ＰＦＩ法の概要</a:t>
            </a:r>
            <a:endParaRPr kumimoji="1" lang="en-US" altLang="ja-JP" sz="3200" dirty="0"/>
          </a:p>
          <a:p>
            <a:endParaRPr kumimoji="1" lang="en-US" altLang="ja-JP" sz="3200" dirty="0"/>
          </a:p>
          <a:p>
            <a:r>
              <a:rPr kumimoji="1" lang="ja-JP" altLang="en-US" sz="3200" dirty="0"/>
              <a:t>内閣府資料</a:t>
            </a:r>
          </a:p>
        </p:txBody>
      </p:sp>
      <p:sp>
        <p:nvSpPr>
          <p:cNvPr id="5" name="楕円 4">
            <a:extLst>
              <a:ext uri="{FF2B5EF4-FFF2-40B4-BE49-F238E27FC236}">
                <a16:creationId xmlns:a16="http://schemas.microsoft.com/office/drawing/2014/main" id="{76B7101E-DF0C-4604-8253-BC3FCD4B69EB}"/>
              </a:ext>
            </a:extLst>
          </p:cNvPr>
          <p:cNvSpPr/>
          <p:nvPr/>
        </p:nvSpPr>
        <p:spPr>
          <a:xfrm>
            <a:off x="7690137" y="404258"/>
            <a:ext cx="1828800" cy="650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その１</a:t>
            </a:r>
          </a:p>
        </p:txBody>
      </p:sp>
    </p:spTree>
    <p:extLst>
      <p:ext uri="{BB962C8B-B14F-4D97-AF65-F5344CB8AC3E}">
        <p14:creationId xmlns:p14="http://schemas.microsoft.com/office/powerpoint/2010/main" val="559926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57820" y="537328"/>
            <a:ext cx="10995596" cy="5901179"/>
          </a:xfrm>
          <a:prstGeom prst="rect">
            <a:avLst/>
          </a:prstGeom>
        </p:spPr>
      </p:pic>
    </p:spTree>
    <p:extLst>
      <p:ext uri="{BB962C8B-B14F-4D97-AF65-F5344CB8AC3E}">
        <p14:creationId xmlns:p14="http://schemas.microsoft.com/office/powerpoint/2010/main" val="420102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フッター プレースホルダー 2"/>
          <p:cNvSpPr>
            <a:spLocks noGrp="1"/>
          </p:cNvSpPr>
          <p:nvPr>
            <p:ph type="ftr" sz="quarter" idx="11"/>
          </p:nvPr>
        </p:nvSpPr>
        <p:spPr>
          <a:xfrm>
            <a:off x="1524000" y="6644346"/>
            <a:ext cx="7713980" cy="213655"/>
          </a:xfrm>
        </p:spPr>
        <p:txBody>
          <a:bodyPr/>
          <a:lstStyle/>
          <a:p>
            <a:r>
              <a:rPr lang="en-US" altLang="ja-JP">
                <a:solidFill>
                  <a:srgbClr val="0070C0"/>
                </a:solidFill>
              </a:rPr>
              <a:t>Copyright(C) 2018</a:t>
            </a:r>
            <a:r>
              <a:rPr lang="ja-JP" altLang="en-US">
                <a:solidFill>
                  <a:srgbClr val="0070C0"/>
                </a:solidFill>
              </a:rPr>
              <a:t>　</a:t>
            </a:r>
            <a:r>
              <a:rPr lang="en-US" altLang="ja-JP">
                <a:solidFill>
                  <a:srgbClr val="0070C0"/>
                </a:solidFill>
              </a:rPr>
              <a:t>ORIENTAL CONSULTANTS All Rights Reserved.</a:t>
            </a:r>
            <a:endParaRPr lang="ja-JP" altLang="en-US" dirty="0">
              <a:solidFill>
                <a:srgbClr val="0070C0"/>
              </a:solidFill>
            </a:endParaRPr>
          </a:p>
        </p:txBody>
      </p:sp>
      <p:sp>
        <p:nvSpPr>
          <p:cNvPr id="12" name="正方形/長方形 11"/>
          <p:cNvSpPr/>
          <p:nvPr/>
        </p:nvSpPr>
        <p:spPr>
          <a:xfrm>
            <a:off x="2768012" y="3899565"/>
            <a:ext cx="3096344" cy="1384568"/>
          </a:xfrm>
          <a:prstGeom prst="rect">
            <a:avLst/>
          </a:prstGeom>
          <a:pattFill prst="pct5">
            <a:fgClr>
              <a:schemeClr val="bg1">
                <a:lumMod val="50000"/>
              </a:schemeClr>
            </a:fgClr>
            <a:bgClr>
              <a:schemeClr val="bg1"/>
            </a:bgClr>
          </a:patt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3" name="直線コネクタ 12"/>
          <p:cNvCxnSpPr/>
          <p:nvPr/>
        </p:nvCxnSpPr>
        <p:spPr>
          <a:xfrm>
            <a:off x="2263956" y="5284133"/>
            <a:ext cx="4104456"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タイトル 1"/>
          <p:cNvSpPr txBox="1">
            <a:spLocks/>
          </p:cNvSpPr>
          <p:nvPr/>
        </p:nvSpPr>
        <p:spPr>
          <a:xfrm>
            <a:off x="3385641" y="4072495"/>
            <a:ext cx="1853444" cy="611291"/>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buFont typeface="Times New Roman" pitchFamily="16" charset="0"/>
              <a:buNone/>
              <a:defRPr/>
            </a:pPr>
            <a:r>
              <a:rPr lang="ja-JP" altLang="en-US" sz="1800" b="1" dirty="0">
                <a:latin typeface="HGSｺﾞｼｯｸM" panose="020B0600000000000000" pitchFamily="50" charset="-128"/>
                <a:ea typeface="HGSｺﾞｼｯｸM" panose="020B0600000000000000" pitchFamily="50" charset="-128"/>
              </a:rPr>
              <a:t>公園施設</a:t>
            </a:r>
            <a:endParaRPr lang="en-US" altLang="ja-JP" sz="1800" b="1" dirty="0">
              <a:latin typeface="HGSｺﾞｼｯｸM" panose="020B0600000000000000" pitchFamily="50" charset="-128"/>
              <a:ea typeface="HGSｺﾞｼｯｸM" panose="020B0600000000000000" pitchFamily="50" charset="-128"/>
            </a:endParaRPr>
          </a:p>
          <a:p>
            <a:pPr>
              <a:buFont typeface="Times New Roman" pitchFamily="16" charset="0"/>
              <a:buNone/>
              <a:defRPr/>
            </a:pPr>
            <a:r>
              <a:rPr lang="ja-JP" altLang="en-US" sz="1400" b="1" dirty="0">
                <a:latin typeface="HGSｺﾞｼｯｸM" panose="020B0600000000000000" pitchFamily="50" charset="-128"/>
                <a:ea typeface="HGSｺﾞｼｯｸM" panose="020B0600000000000000" pitchFamily="50" charset="-128"/>
              </a:rPr>
              <a:t>（コンテナ活用）</a:t>
            </a:r>
            <a:r>
              <a:rPr lang="ja-JP" altLang="en-US" sz="1800" b="1" dirty="0">
                <a:latin typeface="HGSｺﾞｼｯｸM" panose="020B0600000000000000" pitchFamily="50" charset="-128"/>
                <a:ea typeface="HGSｺﾞｼｯｸM" panose="020B0600000000000000" pitchFamily="50" charset="-128"/>
              </a:rPr>
              <a:t>　　　　　　　　</a:t>
            </a:r>
            <a:endParaRPr lang="en-US" altLang="ja-JP" sz="1800" b="1" dirty="0">
              <a:latin typeface="HGSｺﾞｼｯｸM" panose="020B0600000000000000" pitchFamily="50" charset="-128"/>
              <a:ea typeface="HGSｺﾞｼｯｸM" panose="020B0600000000000000" pitchFamily="50" charset="-128"/>
            </a:endParaRPr>
          </a:p>
        </p:txBody>
      </p:sp>
      <p:sp>
        <p:nvSpPr>
          <p:cNvPr id="15" name="正方形/長方形 14"/>
          <p:cNvSpPr/>
          <p:nvPr/>
        </p:nvSpPr>
        <p:spPr>
          <a:xfrm>
            <a:off x="2263956" y="5309712"/>
            <a:ext cx="4104456" cy="528766"/>
          </a:xfrm>
          <a:prstGeom prst="rect">
            <a:avLst/>
          </a:prstGeom>
          <a:pattFill prst="dashHorz">
            <a:fgClr>
              <a:schemeClr val="bg1">
                <a:lumMod val="50000"/>
              </a:schemeClr>
            </a:fgClr>
            <a:bgClr>
              <a:schemeClr val="bg1"/>
            </a:bgClr>
          </a:patt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3391145" y="5430532"/>
            <a:ext cx="1872208" cy="276999"/>
          </a:xfrm>
          <a:prstGeom prst="rect">
            <a:avLst/>
          </a:prstGeom>
          <a:solidFill>
            <a:schemeClr val="bg1"/>
          </a:solidFill>
          <a:ln>
            <a:noFill/>
          </a:ln>
        </p:spPr>
        <p:txBody>
          <a:bodyPr wrap="square" rtlCol="0">
            <a:spAutoFit/>
          </a:bodyPr>
          <a:lstStyle/>
          <a:p>
            <a:pPr algn="ctr"/>
            <a:r>
              <a:rPr lang="ja-JP" altLang="en-US" sz="1200" dirty="0"/>
              <a:t>土地所有者：前橋市</a:t>
            </a:r>
            <a:endParaRPr lang="en-US" altLang="ja-JP" sz="1200" dirty="0"/>
          </a:p>
        </p:txBody>
      </p:sp>
      <p:sp>
        <p:nvSpPr>
          <p:cNvPr id="17" name="テキスト ボックス 16"/>
          <p:cNvSpPr txBox="1"/>
          <p:nvPr/>
        </p:nvSpPr>
        <p:spPr>
          <a:xfrm>
            <a:off x="3286160" y="4729581"/>
            <a:ext cx="2109926" cy="461665"/>
          </a:xfrm>
          <a:prstGeom prst="rect">
            <a:avLst/>
          </a:prstGeom>
          <a:solidFill>
            <a:schemeClr val="bg1"/>
          </a:solidFill>
          <a:ln>
            <a:noFill/>
          </a:ln>
        </p:spPr>
        <p:txBody>
          <a:bodyPr wrap="square" rtlCol="0">
            <a:spAutoFit/>
          </a:bodyPr>
          <a:lstStyle/>
          <a:p>
            <a:pPr algn="ctr"/>
            <a:r>
              <a:rPr lang="ja-JP" altLang="en-US" sz="1200" dirty="0"/>
              <a:t>施設所有者：</a:t>
            </a:r>
            <a:endParaRPr lang="en-US" altLang="ja-JP" sz="1200" dirty="0"/>
          </a:p>
          <a:p>
            <a:pPr algn="ctr"/>
            <a:r>
              <a:rPr lang="ja-JP" altLang="en-US" sz="1200" dirty="0"/>
              <a:t>（㈱オリエンタル群馬</a:t>
            </a:r>
            <a:r>
              <a:rPr lang="en-US" altLang="ja-JP" sz="1200" baseline="30000" dirty="0"/>
              <a:t>※</a:t>
            </a:r>
            <a:r>
              <a:rPr lang="ja-JP" altLang="en-US" sz="1200" dirty="0"/>
              <a:t>）</a:t>
            </a:r>
            <a:endParaRPr lang="en-US" altLang="ja-JP" sz="1200" dirty="0"/>
          </a:p>
        </p:txBody>
      </p:sp>
      <p:sp>
        <p:nvSpPr>
          <p:cNvPr id="21" name="右中かっこ 20"/>
          <p:cNvSpPr/>
          <p:nvPr/>
        </p:nvSpPr>
        <p:spPr>
          <a:xfrm>
            <a:off x="6430546" y="5276000"/>
            <a:ext cx="441922" cy="601273"/>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n>
                <a:solidFill>
                  <a:srgbClr val="00B050"/>
                </a:solidFill>
              </a:ln>
            </a:endParaRPr>
          </a:p>
        </p:txBody>
      </p:sp>
      <p:sp>
        <p:nvSpPr>
          <p:cNvPr id="22" name="右中かっこ 21"/>
          <p:cNvSpPr/>
          <p:nvPr/>
        </p:nvSpPr>
        <p:spPr>
          <a:xfrm>
            <a:off x="6430546" y="3899566"/>
            <a:ext cx="441922" cy="1358627"/>
          </a:xfrm>
          <a:prstGeom prst="rightBrace">
            <a:avLst>
              <a:gd name="adj1" fmla="val 11024"/>
              <a:gd name="adj2"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n>
                <a:solidFill>
                  <a:srgbClr val="00B050"/>
                </a:solidFill>
              </a:ln>
            </a:endParaRPr>
          </a:p>
        </p:txBody>
      </p:sp>
      <p:sp>
        <p:nvSpPr>
          <p:cNvPr id="23" name="タイトル 1"/>
          <p:cNvSpPr txBox="1">
            <a:spLocks/>
          </p:cNvSpPr>
          <p:nvPr/>
        </p:nvSpPr>
        <p:spPr>
          <a:xfrm>
            <a:off x="6947801" y="5258193"/>
            <a:ext cx="3170360" cy="469269"/>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1600" dirty="0">
                <a:latin typeface="HGP創英角ｺﾞｼｯｸUB" panose="020B0900000000000000" pitchFamily="50" charset="-128"/>
                <a:ea typeface="HGP創英角ｺﾞｼｯｸUB" panose="020B0900000000000000" pitchFamily="50" charset="-128"/>
                <a:cs typeface="+mn-cs"/>
              </a:rPr>
              <a:t>前橋市</a:t>
            </a:r>
            <a:endParaRPr lang="en-US" altLang="ja-JP" sz="1600" dirty="0">
              <a:latin typeface="HGP創英角ｺﾞｼｯｸUB" panose="020B0900000000000000" pitchFamily="50" charset="-128"/>
              <a:ea typeface="HGP創英角ｺﾞｼｯｸUB" panose="020B0900000000000000" pitchFamily="50" charset="-128"/>
              <a:cs typeface="+mn-cs"/>
            </a:endParaRPr>
          </a:p>
          <a:p>
            <a:pPr algn="l">
              <a:buFont typeface="Times New Roman" pitchFamily="16" charset="0"/>
              <a:buNone/>
              <a:defRPr/>
            </a:pPr>
            <a:r>
              <a:rPr lang="ja-JP" altLang="en-US" sz="1600" dirty="0">
                <a:latin typeface="HGPｺﾞｼｯｸM" panose="020B0600000000000000" pitchFamily="50" charset="-128"/>
                <a:ea typeface="HGPｺﾞｼｯｸM" panose="020B0600000000000000" pitchFamily="50" charset="-128"/>
                <a:cs typeface="+mn-cs"/>
              </a:rPr>
              <a:t>・インフラ整備（給排水等）   </a:t>
            </a:r>
            <a:endParaRPr lang="en-US" altLang="ja-JP" sz="1600" dirty="0">
              <a:latin typeface="HGPｺﾞｼｯｸM" panose="020B0600000000000000" pitchFamily="50" charset="-128"/>
              <a:ea typeface="HGPｺﾞｼｯｸM" panose="020B0600000000000000" pitchFamily="50" charset="-128"/>
              <a:cs typeface="+mn-cs"/>
            </a:endParaRPr>
          </a:p>
        </p:txBody>
      </p:sp>
      <p:sp>
        <p:nvSpPr>
          <p:cNvPr id="24" name="タイトル 1"/>
          <p:cNvSpPr txBox="1">
            <a:spLocks/>
          </p:cNvSpPr>
          <p:nvPr/>
        </p:nvSpPr>
        <p:spPr>
          <a:xfrm>
            <a:off x="6944477" y="4149498"/>
            <a:ext cx="3563888" cy="469269"/>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1600" dirty="0">
                <a:latin typeface="HGP創英角ｺﾞｼｯｸUB" panose="020B0900000000000000" pitchFamily="50" charset="-128"/>
                <a:ea typeface="HGP創英角ｺﾞｼｯｸUB" panose="020B0900000000000000" pitchFamily="50" charset="-128"/>
                <a:cs typeface="+mn-cs"/>
              </a:rPr>
              <a:t>指定管理者</a:t>
            </a:r>
            <a:endParaRPr lang="en-US" altLang="ja-JP" sz="1600" dirty="0">
              <a:latin typeface="HGP創英角ｺﾞｼｯｸUB" panose="020B0900000000000000" pitchFamily="50" charset="-128"/>
              <a:ea typeface="HGP創英角ｺﾞｼｯｸUB" panose="020B0900000000000000" pitchFamily="50" charset="-128"/>
              <a:cs typeface="+mn-cs"/>
            </a:endParaRPr>
          </a:p>
          <a:p>
            <a:pPr algn="l">
              <a:defRPr/>
            </a:pPr>
            <a:r>
              <a:rPr lang="ja-JP" altLang="en-US" sz="1600" dirty="0">
                <a:latin typeface="HGPｺﾞｼｯｸM" panose="020B0600000000000000" pitchFamily="50" charset="-128"/>
                <a:ea typeface="HGPｺﾞｼｯｸM" panose="020B0600000000000000" pitchFamily="50" charset="-128"/>
                <a:cs typeface="+mn-cs"/>
              </a:rPr>
              <a:t>・コンテナ・外構・電気・植栽・ＩＴ等整備</a:t>
            </a:r>
            <a:endParaRPr lang="en-US" altLang="ja-JP" sz="1600" dirty="0">
              <a:latin typeface="HGPｺﾞｼｯｸM" panose="020B0600000000000000" pitchFamily="50" charset="-128"/>
              <a:ea typeface="HGPｺﾞｼｯｸM" panose="020B0600000000000000" pitchFamily="50" charset="-128"/>
              <a:cs typeface="+mn-cs"/>
            </a:endParaRPr>
          </a:p>
          <a:p>
            <a:pPr marL="361950" indent="-361950" algn="l">
              <a:defRPr/>
            </a:pPr>
            <a:r>
              <a:rPr lang="ja-JP" altLang="en-US" sz="1600" dirty="0">
                <a:latin typeface="HGPｺﾞｼｯｸM" panose="020B0600000000000000" pitchFamily="50" charset="-128"/>
                <a:ea typeface="HGPｺﾞｼｯｸM" panose="020B0600000000000000" pitchFamily="50" charset="-128"/>
                <a:cs typeface="+mn-cs"/>
              </a:rPr>
              <a:t>　→施工は</a:t>
            </a:r>
            <a:r>
              <a:rPr lang="ja-JP" altLang="en-US" sz="1600" dirty="0">
                <a:solidFill>
                  <a:srgbClr val="0070C0"/>
                </a:solidFill>
                <a:latin typeface="HGP創英角ｺﾞｼｯｸUB" pitchFamily="50" charset="-128"/>
                <a:ea typeface="HGP創英角ｺﾞｼｯｸUB" pitchFamily="50" charset="-128"/>
                <a:cs typeface="+mn-cs"/>
              </a:rPr>
              <a:t>全て地元企業と連携</a:t>
            </a:r>
            <a:endParaRPr lang="en-US" altLang="ja-JP" sz="1600" dirty="0">
              <a:solidFill>
                <a:srgbClr val="0070C0"/>
              </a:solidFill>
              <a:latin typeface="HGP創英角ｺﾞｼｯｸUB" pitchFamily="50" charset="-128"/>
              <a:ea typeface="HGP創英角ｺﾞｼｯｸUB" pitchFamily="50" charset="-128"/>
              <a:cs typeface="+mn-cs"/>
            </a:endParaRPr>
          </a:p>
          <a:p>
            <a:pPr algn="l">
              <a:defRPr/>
            </a:pPr>
            <a:r>
              <a:rPr lang="ja-JP" altLang="en-US" sz="1600" dirty="0">
                <a:latin typeface="HGPｺﾞｼｯｸM" panose="020B0600000000000000" pitchFamily="50" charset="-128"/>
                <a:ea typeface="HGPｺﾞｼｯｸM" panose="020B0600000000000000" pitchFamily="50" charset="-128"/>
                <a:cs typeface="+mn-cs"/>
              </a:rPr>
              <a:t>　</a:t>
            </a:r>
            <a:r>
              <a:rPr lang="ja-JP" altLang="en-US" sz="1600" dirty="0">
                <a:latin typeface="HGPｺﾞｼｯｸM" panose="020B0600000000000000" pitchFamily="50" charset="-128"/>
                <a:ea typeface="HGPｺﾞｼｯｸM" panose="020B0600000000000000" pitchFamily="50" charset="-128"/>
              </a:rPr>
              <a:t>　（</a:t>
            </a:r>
            <a:r>
              <a:rPr lang="en-US" altLang="ja-JP" sz="1600" b="1" u="sng" dirty="0">
                <a:latin typeface="HGPｺﾞｼｯｸM" panose="020B0600000000000000" pitchFamily="50" charset="-128"/>
                <a:ea typeface="HGPｺﾞｼｯｸM" panose="020B0600000000000000" pitchFamily="50" charset="-128"/>
              </a:rPr>
              <a:t>Made in MAEBASHI project</a:t>
            </a:r>
            <a:r>
              <a:rPr lang="ja-JP" altLang="en-US" sz="1600" dirty="0">
                <a:latin typeface="HGPｺﾞｼｯｸM" panose="020B0600000000000000" pitchFamily="50" charset="-128"/>
                <a:ea typeface="HGPｺﾞｼｯｸM" panose="020B0600000000000000" pitchFamily="50" charset="-128"/>
              </a:rPr>
              <a:t>）</a:t>
            </a:r>
            <a:endParaRPr lang="en-US" altLang="ja-JP" sz="1600" dirty="0">
              <a:latin typeface="HGPｺﾞｼｯｸM" panose="020B0600000000000000" pitchFamily="50" charset="-128"/>
              <a:ea typeface="HGPｺﾞｼｯｸM" panose="020B0600000000000000" pitchFamily="50" charset="-128"/>
            </a:endParaRPr>
          </a:p>
          <a:p>
            <a:pPr algn="l">
              <a:defRPr/>
            </a:pPr>
            <a:endParaRPr lang="en-US" altLang="ja-JP" sz="1600" dirty="0">
              <a:latin typeface="HGPｺﾞｼｯｸM" panose="020B0600000000000000" pitchFamily="50" charset="-128"/>
              <a:ea typeface="HGPｺﾞｼｯｸM" panose="020B0600000000000000" pitchFamily="50" charset="-128"/>
              <a:cs typeface="+mn-cs"/>
            </a:endParaRPr>
          </a:p>
        </p:txBody>
      </p:sp>
      <p:sp>
        <p:nvSpPr>
          <p:cNvPr id="18" name="正方形/長方形 17"/>
          <p:cNvSpPr/>
          <p:nvPr/>
        </p:nvSpPr>
        <p:spPr>
          <a:xfrm>
            <a:off x="1674562" y="803797"/>
            <a:ext cx="7773540" cy="523220"/>
          </a:xfrm>
          <a:prstGeom prst="rect">
            <a:avLst/>
          </a:prstGeom>
        </p:spPr>
        <p:txBody>
          <a:bodyPr wrap="square">
            <a:spAutoFit/>
          </a:bodyPr>
          <a:lstStyle/>
          <a:p>
            <a:pPr marL="285750" indent="-285750">
              <a:buFont typeface="Wingdings" panose="05000000000000000000" pitchFamily="2" charset="2"/>
              <a:buChar char="Ø"/>
            </a:pPr>
            <a:r>
              <a:rPr lang="ja-JP" altLang="en-US" sz="2800" dirty="0">
                <a:latin typeface="HGP創英角ｺﾞｼｯｸUB" panose="020B0900000000000000" pitchFamily="50" charset="-128"/>
                <a:ea typeface="HGP創英角ｺﾞｼｯｸUB" panose="020B0900000000000000" pitchFamily="50" charset="-128"/>
              </a:rPr>
              <a:t>民間投資による公園施設整備事業</a:t>
            </a:r>
          </a:p>
        </p:txBody>
      </p:sp>
      <p:sp>
        <p:nvSpPr>
          <p:cNvPr id="20" name="タイトル 5"/>
          <p:cNvSpPr txBox="1">
            <a:spLocks/>
          </p:cNvSpPr>
          <p:nvPr/>
        </p:nvSpPr>
        <p:spPr>
          <a:xfrm>
            <a:off x="1774825" y="263585"/>
            <a:ext cx="8642349" cy="356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spc="0" baseline="0">
                <a:solidFill>
                  <a:srgbClr val="026288"/>
                </a:solidFill>
                <a:latin typeface="HGP創英角ｺﾞｼｯｸUB" panose="020B0900000000000000" pitchFamily="50" charset="-128"/>
                <a:ea typeface="HGP創英角ｺﾞｼｯｸUB" panose="020B0900000000000000" pitchFamily="50" charset="-128"/>
                <a:cs typeface="+mj-cs"/>
              </a:defRPr>
            </a:lvl1pPr>
          </a:lstStyle>
          <a:p>
            <a:pPr fontAlgn="base">
              <a:spcAft>
                <a:spcPct val="0"/>
              </a:spcAft>
            </a:pPr>
            <a:r>
              <a:rPr lang="ja-JP" altLang="en-US" sz="2800" dirty="0">
                <a:solidFill>
                  <a:srgbClr val="0070C0"/>
                </a:solidFill>
              </a:rPr>
              <a:t>事例１：前橋市中央児童遊園</a:t>
            </a:r>
            <a:r>
              <a:rPr lang="en-US" altLang="ja-JP" sz="2800" dirty="0">
                <a:solidFill>
                  <a:srgbClr val="0070C0"/>
                </a:solidFill>
              </a:rPr>
              <a:t>『</a:t>
            </a:r>
            <a:r>
              <a:rPr lang="ja-JP" altLang="en-US" sz="2800" dirty="0" err="1">
                <a:solidFill>
                  <a:srgbClr val="0070C0"/>
                </a:solidFill>
              </a:rPr>
              <a:t>るなぱ</a:t>
            </a:r>
            <a:r>
              <a:rPr lang="ja-JP" altLang="en-US" sz="2800" dirty="0">
                <a:solidFill>
                  <a:srgbClr val="0070C0"/>
                </a:solidFill>
              </a:rPr>
              <a:t>あく</a:t>
            </a:r>
            <a:r>
              <a:rPr lang="en-US" altLang="ja-JP" sz="2800" dirty="0">
                <a:solidFill>
                  <a:srgbClr val="0070C0"/>
                </a:solidFill>
              </a:rPr>
              <a:t>』</a:t>
            </a:r>
          </a:p>
        </p:txBody>
      </p:sp>
      <p:sp>
        <p:nvSpPr>
          <p:cNvPr id="26" name="テキスト ボックス 25"/>
          <p:cNvSpPr txBox="1"/>
          <p:nvPr/>
        </p:nvSpPr>
        <p:spPr>
          <a:xfrm>
            <a:off x="1794770" y="1700808"/>
            <a:ext cx="8507210" cy="1569660"/>
          </a:xfrm>
          <a:prstGeom prst="rect">
            <a:avLst/>
          </a:prstGeom>
          <a:noFill/>
          <a:ln w="28575">
            <a:noFill/>
          </a:ln>
        </p:spPr>
        <p:txBody>
          <a:bodyPr wrap="square" rtlCol="0">
            <a:spAutoFit/>
          </a:bodyPr>
          <a:lstStyle/>
          <a:p>
            <a:pPr marL="85725" indent="-85725"/>
            <a:r>
              <a:rPr lang="ja-JP" altLang="en-US" sz="2400" dirty="0">
                <a:latin typeface="HGP創英角ｺﾞｼｯｸUB" pitchFamily="50" charset="-128"/>
                <a:ea typeface="HGP創英角ｺﾞｼｯｸUB" pitchFamily="50" charset="-128"/>
              </a:rPr>
              <a:t>・</a:t>
            </a:r>
            <a:r>
              <a:rPr lang="ja-JP" altLang="en-US" sz="2400" dirty="0">
                <a:solidFill>
                  <a:srgbClr val="0070C0"/>
                </a:solidFill>
                <a:latin typeface="HGP創英角ｺﾞｼｯｸUB" pitchFamily="50" charset="-128"/>
                <a:ea typeface="HGP創英角ｺﾞｼｯｸUB" pitchFamily="50" charset="-128"/>
              </a:rPr>
              <a:t>公民連携事業</a:t>
            </a:r>
            <a:r>
              <a:rPr lang="ja-JP" altLang="en-US" sz="2400" dirty="0">
                <a:latin typeface="HGP創英角ｺﾞｼｯｸUB" pitchFamily="50" charset="-128"/>
                <a:ea typeface="HGP創英角ｺﾞｼｯｸUB" pitchFamily="50" charset="-128"/>
              </a:rPr>
              <a:t>（「</a:t>
            </a:r>
            <a:r>
              <a:rPr lang="en-US" altLang="ja-JP" sz="2400" dirty="0">
                <a:latin typeface="HGP創英角ｺﾞｼｯｸUB" pitchFamily="50" charset="-128"/>
                <a:ea typeface="HGP創英角ｺﾞｼｯｸUB" pitchFamily="50" charset="-128"/>
              </a:rPr>
              <a:t>Made in MAEBASHI project</a:t>
            </a:r>
            <a:r>
              <a:rPr lang="ja-JP" altLang="en-US" sz="2400" dirty="0">
                <a:latin typeface="HGP創英角ｺﾞｼｯｸUB" pitchFamily="50" charset="-128"/>
                <a:ea typeface="HGP創英角ｺﾞｼｯｸUB" pitchFamily="50" charset="-128"/>
              </a:rPr>
              <a:t>」）として実施。</a:t>
            </a:r>
            <a:endParaRPr lang="en-US" altLang="ja-JP" sz="2400" dirty="0">
              <a:latin typeface="HGP創英角ｺﾞｼｯｸUB" pitchFamily="50" charset="-128"/>
              <a:ea typeface="HGP創英角ｺﾞｼｯｸUB" pitchFamily="50" charset="-128"/>
            </a:endParaRPr>
          </a:p>
          <a:p>
            <a:pPr algn="ctr">
              <a:defRPr/>
            </a:pPr>
            <a:r>
              <a:rPr lang="ja-JP" altLang="en-US" sz="2400" dirty="0">
                <a:latin typeface="HGP創英角ｺﾞｼｯｸUB" panose="020B0900000000000000" pitchFamily="50" charset="-128"/>
                <a:ea typeface="HGP創英角ｺﾞｼｯｸUB" panose="020B0900000000000000" pitchFamily="50" charset="-128"/>
              </a:rPr>
              <a:t>▼</a:t>
            </a:r>
            <a:endParaRPr lang="en-US" altLang="ja-JP" sz="2400" dirty="0">
              <a:latin typeface="HGP創英角ｺﾞｼｯｸUB" panose="020B0900000000000000" pitchFamily="50" charset="-128"/>
              <a:ea typeface="HGP創英角ｺﾞｼｯｸUB" panose="020B0900000000000000" pitchFamily="50" charset="-128"/>
            </a:endParaRPr>
          </a:p>
          <a:p>
            <a:pPr marL="182563" indent="-182563">
              <a:defRPr/>
            </a:pPr>
            <a:r>
              <a:rPr lang="ja-JP" altLang="en-US" sz="2400" dirty="0">
                <a:latin typeface="HGP創英角ｺﾞｼｯｸUB" panose="020B0900000000000000" pitchFamily="50" charset="-128"/>
                <a:ea typeface="HGP創英角ｺﾞｼｯｸUB" panose="020B0900000000000000" pitchFamily="50" charset="-128"/>
              </a:rPr>
              <a:t>・「都市公園法第５条」</a:t>
            </a:r>
            <a:r>
              <a:rPr lang="ja-JP" altLang="en-US" sz="2400" dirty="0">
                <a:solidFill>
                  <a:srgbClr val="0070C0"/>
                </a:solidFill>
                <a:latin typeface="HGP創英角ｺﾞｼｯｸUB" panose="020B0900000000000000" pitchFamily="50" charset="-128"/>
                <a:ea typeface="HGP創英角ｺﾞｼｯｸUB" panose="020B0900000000000000" pitchFamily="50" charset="-128"/>
              </a:rPr>
              <a:t>設置・管理許可制度を活用</a:t>
            </a:r>
            <a:r>
              <a:rPr lang="ja-JP" altLang="en-US" sz="2400" dirty="0">
                <a:latin typeface="HGP創英角ｺﾞｼｯｸUB" panose="020B0900000000000000" pitchFamily="50" charset="-128"/>
                <a:ea typeface="HGP創英角ｺﾞｼｯｸUB" panose="020B0900000000000000" pitchFamily="50" charset="-128"/>
              </a:rPr>
              <a:t>（</a:t>
            </a:r>
            <a:r>
              <a:rPr lang="en-US" altLang="ja-JP" sz="2400" dirty="0">
                <a:latin typeface="HGP創英角ｺﾞｼｯｸUB" panose="020B0900000000000000" pitchFamily="50" charset="-128"/>
                <a:ea typeface="HGP創英角ｺﾞｼｯｸUB" panose="020B0900000000000000" pitchFamily="50" charset="-128"/>
              </a:rPr>
              <a:t>H28.12</a:t>
            </a:r>
            <a:r>
              <a:rPr lang="ja-JP" altLang="en-US" sz="2400" dirty="0">
                <a:latin typeface="HGP創英角ｺﾞｼｯｸUB" panose="020B0900000000000000" pitchFamily="50" charset="-128"/>
                <a:ea typeface="HGP創英角ｺﾞｼｯｸUB" panose="020B0900000000000000" pitchFamily="50" charset="-128"/>
              </a:rPr>
              <a:t>竣工）。</a:t>
            </a:r>
            <a:endParaRPr lang="en-US" altLang="ja-JP" sz="2400" dirty="0">
              <a:latin typeface="HGP創英角ｺﾞｼｯｸUB" panose="020B0900000000000000" pitchFamily="50" charset="-128"/>
              <a:ea typeface="HGP創英角ｺﾞｼｯｸUB" panose="020B0900000000000000" pitchFamily="50" charset="-128"/>
            </a:endParaRPr>
          </a:p>
          <a:p>
            <a:pPr marL="182563" indent="-182563">
              <a:defRPr/>
            </a:pPr>
            <a:r>
              <a:rPr lang="ja-JP" altLang="en-US" sz="2400" dirty="0">
                <a:latin typeface="HGPｺﾞｼｯｸM" pitchFamily="50" charset="-128"/>
                <a:ea typeface="HGPｺﾞｼｯｸM" pitchFamily="50" charset="-128"/>
              </a:rPr>
              <a:t>　（</a:t>
            </a:r>
            <a:r>
              <a:rPr lang="en-US" altLang="ja-JP" sz="2400" dirty="0">
                <a:latin typeface="HGPｺﾞｼｯｸM" pitchFamily="50" charset="-128"/>
                <a:ea typeface="HGPｺﾞｼｯｸM" pitchFamily="50" charset="-128"/>
              </a:rPr>
              <a:t>※</a:t>
            </a:r>
            <a:r>
              <a:rPr lang="ja-JP" altLang="en-US" sz="2400" dirty="0">
                <a:latin typeface="HGPｺﾞｼｯｸM" pitchFamily="50" charset="-128"/>
                <a:ea typeface="HGPｺﾞｼｯｸM" pitchFamily="50" charset="-128"/>
              </a:rPr>
              <a:t>市内・県内初の事業）</a:t>
            </a:r>
            <a:endParaRPr lang="en-US" altLang="ja-JP" sz="2400" dirty="0">
              <a:latin typeface="HGPｺﾞｼｯｸM" pitchFamily="50" charset="-128"/>
              <a:ea typeface="HGPｺﾞｼｯｸM" pitchFamily="50" charset="-128"/>
            </a:endParaRPr>
          </a:p>
        </p:txBody>
      </p:sp>
      <p:sp>
        <p:nvSpPr>
          <p:cNvPr id="19" name="スライド番号プレースホルダー 1"/>
          <p:cNvSpPr txBox="1">
            <a:spLocks/>
          </p:cNvSpPr>
          <p:nvPr/>
        </p:nvSpPr>
        <p:spPr>
          <a:xfrm>
            <a:off x="9645696" y="6487389"/>
            <a:ext cx="861060" cy="301756"/>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4C2A283C-841D-4446-993F-39ABBF49B3CB}" type="slidenum">
              <a:rPr lang="ja-JP" altLang="en-US" sz="120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pPr algn="r"/>
              <a:t>61</a:t>
            </a:fld>
            <a:endParaRPr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117281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5" y="836712"/>
            <a:ext cx="4331433"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a:stretch/>
        </p:blipFill>
        <p:spPr bwMode="auto">
          <a:xfrm>
            <a:off x="6096000" y="836712"/>
            <a:ext cx="4491562" cy="168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r="7443"/>
          <a:stretch/>
        </p:blipFill>
        <p:spPr bwMode="auto">
          <a:xfrm>
            <a:off x="4079777" y="4185674"/>
            <a:ext cx="6507786" cy="24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 name="下矢印 5"/>
          <p:cNvSpPr/>
          <p:nvPr/>
        </p:nvSpPr>
        <p:spPr>
          <a:xfrm>
            <a:off x="7923265" y="2708921"/>
            <a:ext cx="837032" cy="1368151"/>
          </a:xfrm>
          <a:prstGeom prst="downArrow">
            <a:avLst>
              <a:gd name="adj1" fmla="val 43172"/>
              <a:gd name="adj2" fmla="val 6067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 Box 11"/>
          <p:cNvSpPr txBox="1">
            <a:spLocks noChangeArrowheads="1"/>
          </p:cNvSpPr>
          <p:nvPr/>
        </p:nvSpPr>
        <p:spPr bwMode="auto">
          <a:xfrm>
            <a:off x="1649840" y="4195527"/>
            <a:ext cx="2357928" cy="52322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2800">
                <a:solidFill>
                  <a:srgbClr val="333333"/>
                </a:solidFill>
                <a:latin typeface="HGPｺﾞｼｯｸE" pitchFamily="50" charset="-128"/>
                <a:ea typeface="HGPｺﾞｼｯｸE" pitchFamily="50" charset="-128"/>
              </a:defRPr>
            </a:lvl1pPr>
            <a:lvl2pPr marL="742950" indent="-285750">
              <a:spcBef>
                <a:spcPct val="20000"/>
              </a:spcBef>
              <a:buChar char="–"/>
              <a:defRPr kumimoji="1" sz="2400">
                <a:solidFill>
                  <a:srgbClr val="333333"/>
                </a:solidFill>
                <a:latin typeface="HGPｺﾞｼｯｸE" pitchFamily="50" charset="-128"/>
                <a:ea typeface="HGPｺﾞｼｯｸE" pitchFamily="50" charset="-128"/>
              </a:defRPr>
            </a:lvl2pPr>
            <a:lvl3pPr marL="1143000" indent="-228600">
              <a:spcBef>
                <a:spcPct val="20000"/>
              </a:spcBef>
              <a:buChar char="•"/>
              <a:defRPr kumimoji="1" sz="2000">
                <a:solidFill>
                  <a:srgbClr val="333333"/>
                </a:solidFill>
                <a:latin typeface="HGPｺﾞｼｯｸE" pitchFamily="50" charset="-128"/>
                <a:ea typeface="HGPｺﾞｼｯｸE" pitchFamily="50" charset="-128"/>
              </a:defRPr>
            </a:lvl3pPr>
            <a:lvl4pPr marL="1600200" indent="-228600">
              <a:spcBef>
                <a:spcPct val="20000"/>
              </a:spcBef>
              <a:buChar char="–"/>
              <a:defRPr kumimoji="1">
                <a:solidFill>
                  <a:srgbClr val="333333"/>
                </a:solidFill>
                <a:latin typeface="HGPｺﾞｼｯｸE" pitchFamily="50" charset="-128"/>
                <a:ea typeface="HGPｺﾞｼｯｸE" pitchFamily="50" charset="-128"/>
              </a:defRPr>
            </a:lvl4pPr>
            <a:lvl5pPr marL="2057400" indent="-228600">
              <a:spcBef>
                <a:spcPct val="20000"/>
              </a:spcBef>
              <a:buChar char="»"/>
              <a:defRPr kumimoji="1" sz="1600">
                <a:solidFill>
                  <a:srgbClr val="333333"/>
                </a:solidFill>
                <a:latin typeface="HGPｺﾞｼｯｸE" pitchFamily="50" charset="-128"/>
                <a:ea typeface="HGPｺﾞｼｯｸE" pitchFamily="50" charset="-128"/>
              </a:defRPr>
            </a:lvl5pPr>
            <a:lvl6pPr marL="2514600" indent="-228600" eaLnBrk="0" fontAlgn="base" hangingPunct="0">
              <a:spcBef>
                <a:spcPct val="20000"/>
              </a:spcBef>
              <a:spcAft>
                <a:spcPct val="0"/>
              </a:spcAft>
              <a:buChar char="»"/>
              <a:defRPr kumimoji="1" sz="1600">
                <a:solidFill>
                  <a:srgbClr val="333333"/>
                </a:solidFill>
                <a:latin typeface="HGPｺﾞｼｯｸE" pitchFamily="50" charset="-128"/>
                <a:ea typeface="HGPｺﾞｼｯｸE" pitchFamily="50" charset="-128"/>
              </a:defRPr>
            </a:lvl6pPr>
            <a:lvl7pPr marL="2971800" indent="-228600" eaLnBrk="0" fontAlgn="base" hangingPunct="0">
              <a:spcBef>
                <a:spcPct val="20000"/>
              </a:spcBef>
              <a:spcAft>
                <a:spcPct val="0"/>
              </a:spcAft>
              <a:buChar char="»"/>
              <a:defRPr kumimoji="1" sz="1600">
                <a:solidFill>
                  <a:srgbClr val="333333"/>
                </a:solidFill>
                <a:latin typeface="HGPｺﾞｼｯｸE" pitchFamily="50" charset="-128"/>
                <a:ea typeface="HGPｺﾞｼｯｸE" pitchFamily="50" charset="-128"/>
              </a:defRPr>
            </a:lvl7pPr>
            <a:lvl8pPr marL="3429000" indent="-228600" eaLnBrk="0" fontAlgn="base" hangingPunct="0">
              <a:spcBef>
                <a:spcPct val="20000"/>
              </a:spcBef>
              <a:spcAft>
                <a:spcPct val="0"/>
              </a:spcAft>
              <a:buChar char="»"/>
              <a:defRPr kumimoji="1" sz="1600">
                <a:solidFill>
                  <a:srgbClr val="333333"/>
                </a:solidFill>
                <a:latin typeface="HGPｺﾞｼｯｸE" pitchFamily="50" charset="-128"/>
                <a:ea typeface="HGPｺﾞｼｯｸE" pitchFamily="50" charset="-128"/>
              </a:defRPr>
            </a:lvl8pPr>
            <a:lvl9pPr marL="3886200" indent="-228600" eaLnBrk="0" fontAlgn="base" hangingPunct="0">
              <a:spcBef>
                <a:spcPct val="20000"/>
              </a:spcBef>
              <a:spcAft>
                <a:spcPct val="0"/>
              </a:spcAft>
              <a:buChar char="»"/>
              <a:defRPr kumimoji="1" sz="1600">
                <a:solidFill>
                  <a:srgbClr val="333333"/>
                </a:solidFill>
                <a:latin typeface="HGPｺﾞｼｯｸE" pitchFamily="50" charset="-128"/>
                <a:ea typeface="HGPｺﾞｼｯｸE" pitchFamily="50" charset="-128"/>
              </a:defRPr>
            </a:lvl9pPr>
          </a:lstStyle>
          <a:p>
            <a:pPr marL="176213" indent="-176213">
              <a:spcBef>
                <a:spcPct val="0"/>
              </a:spcBef>
              <a:buNone/>
            </a:pPr>
            <a:r>
              <a:rPr lang="ja-JP" altLang="en-US" sz="1400" dirty="0">
                <a:solidFill>
                  <a:schemeClr val="tx1"/>
                </a:solidFill>
                <a:latin typeface="HGP創英角ｺﾞｼｯｸUB" pitchFamily="50" charset="-128"/>
                <a:ea typeface="HGP創英角ｺﾞｼｯｸUB" pitchFamily="50" charset="-128"/>
              </a:rPr>
              <a:t>■当該公園内の唯一の</a:t>
            </a:r>
            <a:endParaRPr lang="en-US" altLang="ja-JP" sz="1400" dirty="0">
              <a:solidFill>
                <a:schemeClr val="tx1"/>
              </a:solidFill>
              <a:latin typeface="HGP創英角ｺﾞｼｯｸUB" pitchFamily="50" charset="-128"/>
              <a:ea typeface="HGP創英角ｺﾞｼｯｸUB" pitchFamily="50" charset="-128"/>
            </a:endParaRPr>
          </a:p>
          <a:p>
            <a:pPr marL="176213" indent="-176213">
              <a:spcBef>
                <a:spcPct val="0"/>
              </a:spcBef>
              <a:buNone/>
            </a:pPr>
            <a:r>
              <a:rPr lang="ja-JP" altLang="en-US" sz="1400" dirty="0">
                <a:solidFill>
                  <a:schemeClr val="tx1"/>
                </a:solidFill>
                <a:latin typeface="HGP創英角ｺﾞｼｯｸUB" pitchFamily="50" charset="-128"/>
                <a:ea typeface="HGP創英角ｺﾞｼｯｸUB" pitchFamily="50" charset="-128"/>
              </a:rPr>
              <a:t>　未利用地を活用</a:t>
            </a:r>
            <a:endParaRPr lang="en-US" altLang="ja-JP" sz="1400" dirty="0">
              <a:solidFill>
                <a:schemeClr val="tx1"/>
              </a:solidFill>
              <a:latin typeface="HGP創英角ｺﾞｼｯｸUB" pitchFamily="50" charset="-128"/>
              <a:ea typeface="HGP創英角ｺﾞｼｯｸUB" pitchFamily="50" charset="-128"/>
            </a:endParaRPr>
          </a:p>
        </p:txBody>
      </p:sp>
      <p:sp>
        <p:nvSpPr>
          <p:cNvPr id="11" name="タイトル 5"/>
          <p:cNvSpPr>
            <a:spLocks noGrp="1"/>
          </p:cNvSpPr>
          <p:nvPr>
            <p:ph type="title"/>
          </p:nvPr>
        </p:nvSpPr>
        <p:spPr>
          <a:xfrm>
            <a:off x="1774825" y="263585"/>
            <a:ext cx="8642349" cy="356076"/>
          </a:xfrm>
        </p:spPr>
        <p:txBody>
          <a:bodyPr>
            <a:noAutofit/>
          </a:bodyPr>
          <a:lstStyle/>
          <a:p>
            <a:pPr fontAlgn="base">
              <a:spcAft>
                <a:spcPct val="0"/>
              </a:spcAft>
            </a:pPr>
            <a:r>
              <a:rPr lang="ja-JP" altLang="en-US" sz="2800" dirty="0">
                <a:solidFill>
                  <a:srgbClr val="0070C0"/>
                </a:solidFill>
              </a:rPr>
              <a:t>事例１：前橋市中央児童遊園</a:t>
            </a:r>
            <a:r>
              <a:rPr lang="en-US" altLang="ja-JP" sz="2800" dirty="0">
                <a:solidFill>
                  <a:srgbClr val="0070C0"/>
                </a:solidFill>
              </a:rPr>
              <a:t>『</a:t>
            </a:r>
            <a:r>
              <a:rPr lang="ja-JP" altLang="en-US" sz="2800" dirty="0" err="1">
                <a:solidFill>
                  <a:srgbClr val="0070C0"/>
                </a:solidFill>
              </a:rPr>
              <a:t>るなぱ</a:t>
            </a:r>
            <a:r>
              <a:rPr lang="ja-JP" altLang="en-US" sz="2800" dirty="0">
                <a:solidFill>
                  <a:srgbClr val="0070C0"/>
                </a:solidFill>
              </a:rPr>
              <a:t>あく</a:t>
            </a:r>
            <a:r>
              <a:rPr lang="en-US" altLang="ja-JP" sz="2800" dirty="0">
                <a:solidFill>
                  <a:srgbClr val="0070C0"/>
                </a:solidFill>
              </a:rPr>
              <a:t>』</a:t>
            </a:r>
          </a:p>
        </p:txBody>
      </p:sp>
      <p:sp>
        <p:nvSpPr>
          <p:cNvPr id="14" name="フッター プレースホルダー 2"/>
          <p:cNvSpPr>
            <a:spLocks noGrp="1"/>
          </p:cNvSpPr>
          <p:nvPr>
            <p:ph type="ftr" sz="quarter" idx="11"/>
          </p:nvPr>
        </p:nvSpPr>
        <p:spPr>
          <a:xfrm>
            <a:off x="1524000" y="6641977"/>
            <a:ext cx="7713980" cy="213655"/>
          </a:xfrm>
        </p:spPr>
        <p:txBody>
          <a:bodyPr/>
          <a:lstStyle/>
          <a:p>
            <a:r>
              <a:rPr lang="en-US" altLang="ja-JP" dirty="0">
                <a:solidFill>
                  <a:srgbClr val="0070C0"/>
                </a:solidFill>
              </a:rPr>
              <a:t>Copyright(C) 2018</a:t>
            </a:r>
            <a:r>
              <a:rPr lang="ja-JP" altLang="en-US" dirty="0">
                <a:solidFill>
                  <a:srgbClr val="0070C0"/>
                </a:solidFill>
              </a:rPr>
              <a:t>　</a:t>
            </a:r>
            <a:r>
              <a:rPr lang="en-US" altLang="ja-JP" dirty="0">
                <a:solidFill>
                  <a:srgbClr val="0070C0"/>
                </a:solidFill>
              </a:rPr>
              <a:t>ORIENTAL CONSULTANTS All Rights Reserved.</a:t>
            </a:r>
            <a:endParaRPr lang="ja-JP" altLang="en-US" dirty="0">
              <a:solidFill>
                <a:srgbClr val="0070C0"/>
              </a:solidFill>
            </a:endParaRPr>
          </a:p>
        </p:txBody>
      </p:sp>
      <p:sp>
        <p:nvSpPr>
          <p:cNvPr id="15" name="スライド番号プレースホルダー 1"/>
          <p:cNvSpPr>
            <a:spLocks noGrp="1"/>
          </p:cNvSpPr>
          <p:nvPr>
            <p:ph type="sldNum" sz="quarter" idx="12"/>
          </p:nvPr>
        </p:nvSpPr>
        <p:spPr>
          <a:xfrm>
            <a:off x="9645696" y="6453337"/>
            <a:ext cx="861060" cy="365125"/>
          </a:xfrm>
        </p:spPr>
        <p:txBody>
          <a:bodyPr/>
          <a:lstStyle/>
          <a:p>
            <a:fld id="{4C2A283C-841D-4446-993F-39ABBF49B3CB}" type="slidenum">
              <a:rPr lang="ja-JP" altLang="en-US" smtClean="0"/>
              <a:pPr/>
              <a:t>62</a:t>
            </a:fld>
            <a:endParaRPr lang="ja-JP" altLang="en-US" dirty="0"/>
          </a:p>
        </p:txBody>
      </p:sp>
    </p:spTree>
    <p:extLst>
      <p:ext uri="{BB962C8B-B14F-4D97-AF65-F5344CB8AC3E}">
        <p14:creationId xmlns:p14="http://schemas.microsoft.com/office/powerpoint/2010/main" val="374625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p:cNvSpPr txBox="1">
            <a:spLocks/>
          </p:cNvSpPr>
          <p:nvPr/>
        </p:nvSpPr>
        <p:spPr>
          <a:xfrm>
            <a:off x="9645696" y="6455706"/>
            <a:ext cx="86106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731EC335-A371-404D-9944-4153124BE0E9}" type="slidenum">
              <a:rPr lang="ja-JP" altLang="en-US" sz="1100">
                <a:solidFill>
                  <a:schemeClr val="bg1"/>
                </a:solidFill>
              </a:rPr>
              <a:pPr algn="r"/>
              <a:t>63</a:t>
            </a:fld>
            <a:endParaRPr lang="ja-JP" altLang="en-US" sz="1100" dirty="0">
              <a:solidFill>
                <a:schemeClr val="bg1"/>
              </a:solidFill>
            </a:endParaRPr>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483" r="6383"/>
          <a:stretch/>
        </p:blipFill>
        <p:spPr bwMode="auto">
          <a:xfrm>
            <a:off x="1514475" y="721272"/>
            <a:ext cx="9174035" cy="613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フッター プレースホルダー 2"/>
          <p:cNvSpPr>
            <a:spLocks noGrp="1"/>
          </p:cNvSpPr>
          <p:nvPr>
            <p:ph type="ftr" sz="quarter" idx="11"/>
          </p:nvPr>
        </p:nvSpPr>
        <p:spPr>
          <a:xfrm>
            <a:off x="1524000" y="6644346"/>
            <a:ext cx="7713980" cy="213655"/>
          </a:xfrm>
        </p:spPr>
        <p:txBody>
          <a:bodyPr/>
          <a:lstStyle/>
          <a:p>
            <a:r>
              <a:rPr lang="en-US" altLang="ja-JP">
                <a:solidFill>
                  <a:schemeClr val="bg1"/>
                </a:solidFill>
              </a:rPr>
              <a:t>Copyright(C) 2018</a:t>
            </a:r>
            <a:r>
              <a:rPr lang="ja-JP" altLang="en-US">
                <a:solidFill>
                  <a:schemeClr val="bg1"/>
                </a:solidFill>
              </a:rPr>
              <a:t>　</a:t>
            </a:r>
            <a:r>
              <a:rPr lang="en-US" altLang="ja-JP">
                <a:solidFill>
                  <a:schemeClr val="bg1"/>
                </a:solidFill>
              </a:rPr>
              <a:t>ORIENTAL CONSULTANTS All Rights Reserved.</a:t>
            </a:r>
            <a:endParaRPr lang="ja-JP" altLang="en-US" dirty="0">
              <a:solidFill>
                <a:schemeClr val="bg1"/>
              </a:solidFill>
            </a:endParaRPr>
          </a:p>
        </p:txBody>
      </p:sp>
      <p:sp>
        <p:nvSpPr>
          <p:cNvPr id="2" name="スライド番号プレースホルダー 1"/>
          <p:cNvSpPr>
            <a:spLocks noGrp="1"/>
          </p:cNvSpPr>
          <p:nvPr>
            <p:ph type="sldNum" sz="quarter" idx="12"/>
          </p:nvPr>
        </p:nvSpPr>
        <p:spPr/>
        <p:txBody>
          <a:bodyPr/>
          <a:lstStyle/>
          <a:p>
            <a:fld id="{4C2A283C-841D-4446-993F-39ABBF49B3CB}" type="slidenum">
              <a:rPr lang="ja-JP" altLang="en-US" smtClean="0">
                <a:solidFill>
                  <a:schemeClr val="bg1"/>
                </a:solidFill>
              </a:rPr>
              <a:pPr/>
              <a:t>63</a:t>
            </a:fld>
            <a:endParaRPr lang="ja-JP" altLang="en-US" dirty="0">
              <a:solidFill>
                <a:schemeClr val="bg1"/>
              </a:solidFill>
            </a:endParaRPr>
          </a:p>
        </p:txBody>
      </p:sp>
      <p:sp>
        <p:nvSpPr>
          <p:cNvPr id="10" name="タイトル 5"/>
          <p:cNvSpPr txBox="1">
            <a:spLocks/>
          </p:cNvSpPr>
          <p:nvPr/>
        </p:nvSpPr>
        <p:spPr>
          <a:xfrm>
            <a:off x="1774825" y="263585"/>
            <a:ext cx="8642349" cy="356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spc="0" baseline="0">
                <a:solidFill>
                  <a:srgbClr val="026288"/>
                </a:solidFill>
                <a:latin typeface="HGP創英角ｺﾞｼｯｸUB" panose="020B0900000000000000" pitchFamily="50" charset="-128"/>
                <a:ea typeface="HGP創英角ｺﾞｼｯｸUB" panose="020B0900000000000000" pitchFamily="50" charset="-128"/>
                <a:cs typeface="+mj-cs"/>
              </a:defRPr>
            </a:lvl1pPr>
          </a:lstStyle>
          <a:p>
            <a:pPr fontAlgn="base">
              <a:spcAft>
                <a:spcPct val="0"/>
              </a:spcAft>
            </a:pPr>
            <a:r>
              <a:rPr lang="ja-JP" altLang="en-US" sz="2800" dirty="0">
                <a:solidFill>
                  <a:srgbClr val="0070C0"/>
                </a:solidFill>
              </a:rPr>
              <a:t>事例１：前橋市中央児童遊園</a:t>
            </a:r>
            <a:r>
              <a:rPr lang="en-US" altLang="ja-JP" sz="2800" dirty="0">
                <a:solidFill>
                  <a:srgbClr val="0070C0"/>
                </a:solidFill>
              </a:rPr>
              <a:t>『</a:t>
            </a:r>
            <a:r>
              <a:rPr lang="ja-JP" altLang="en-US" sz="2800" dirty="0" err="1">
                <a:solidFill>
                  <a:srgbClr val="0070C0"/>
                </a:solidFill>
              </a:rPr>
              <a:t>るなぱ</a:t>
            </a:r>
            <a:r>
              <a:rPr lang="ja-JP" altLang="en-US" sz="2800" dirty="0">
                <a:solidFill>
                  <a:srgbClr val="0070C0"/>
                </a:solidFill>
              </a:rPr>
              <a:t>あく</a:t>
            </a:r>
            <a:r>
              <a:rPr lang="en-US" altLang="ja-JP" sz="2800" dirty="0">
                <a:solidFill>
                  <a:srgbClr val="0070C0"/>
                </a:solidFill>
              </a:rPr>
              <a:t>』</a:t>
            </a:r>
          </a:p>
        </p:txBody>
      </p:sp>
    </p:spTree>
    <p:extLst>
      <p:ext uri="{BB962C8B-B14F-4D97-AF65-F5344CB8AC3E}">
        <p14:creationId xmlns:p14="http://schemas.microsoft.com/office/powerpoint/2010/main" val="63505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450" r="7584" b="3419"/>
          <a:stretch/>
        </p:blipFill>
        <p:spPr bwMode="auto">
          <a:xfrm>
            <a:off x="1667995" y="1226006"/>
            <a:ext cx="4347031" cy="257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3" t="14388"/>
          <a:stretch/>
        </p:blipFill>
        <p:spPr bwMode="auto">
          <a:xfrm>
            <a:off x="1667994" y="2668419"/>
            <a:ext cx="1907726" cy="112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389"/>
          <a:stretch/>
        </p:blipFill>
        <p:spPr bwMode="auto">
          <a:xfrm>
            <a:off x="1667995" y="3858453"/>
            <a:ext cx="4338423" cy="300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25831" r="26534"/>
          <a:stretch/>
        </p:blipFill>
        <p:spPr bwMode="auto">
          <a:xfrm>
            <a:off x="6196714" y="3855875"/>
            <a:ext cx="4394853" cy="300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グループ化 9"/>
          <p:cNvGrpSpPr/>
          <p:nvPr/>
        </p:nvGrpSpPr>
        <p:grpSpPr>
          <a:xfrm>
            <a:off x="6171314" y="1226005"/>
            <a:ext cx="4427322" cy="2581104"/>
            <a:chOff x="4899024" y="896019"/>
            <a:chExt cx="4100298" cy="2390451"/>
          </a:xfrm>
        </p:grpSpPr>
        <p:pic>
          <p:nvPicPr>
            <p:cNvPr id="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0611" r="31086"/>
            <a:stretch/>
          </p:blipFill>
          <p:spPr bwMode="auto">
            <a:xfrm>
              <a:off x="6732240" y="896020"/>
              <a:ext cx="2267082" cy="238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1230"/>
            <a:stretch/>
          </p:blipFill>
          <p:spPr bwMode="auto">
            <a:xfrm>
              <a:off x="4899024" y="896019"/>
              <a:ext cx="1819548" cy="2390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フッター プレースホルダー 2"/>
          <p:cNvSpPr>
            <a:spLocks noGrp="1"/>
          </p:cNvSpPr>
          <p:nvPr>
            <p:ph type="ftr" sz="quarter" idx="11"/>
          </p:nvPr>
        </p:nvSpPr>
        <p:spPr>
          <a:xfrm>
            <a:off x="1524000" y="6644346"/>
            <a:ext cx="7713980" cy="213655"/>
          </a:xfrm>
        </p:spPr>
        <p:txBody>
          <a:bodyPr/>
          <a:lstStyle/>
          <a:p>
            <a:r>
              <a:rPr lang="en-US" altLang="ja-JP">
                <a:solidFill>
                  <a:schemeClr val="bg1"/>
                </a:solidFill>
              </a:rPr>
              <a:t>Copyright(C) 2018</a:t>
            </a:r>
            <a:r>
              <a:rPr lang="ja-JP" altLang="en-US">
                <a:solidFill>
                  <a:schemeClr val="bg1"/>
                </a:solidFill>
              </a:rPr>
              <a:t>　</a:t>
            </a:r>
            <a:r>
              <a:rPr lang="en-US" altLang="ja-JP">
                <a:solidFill>
                  <a:schemeClr val="bg1"/>
                </a:solidFill>
              </a:rPr>
              <a:t>ORIENTAL CONSULTANTS All Rights Reserved.</a:t>
            </a:r>
            <a:endParaRPr lang="ja-JP" altLang="en-US" dirty="0">
              <a:solidFill>
                <a:schemeClr val="bg1"/>
              </a:solidFill>
            </a:endParaRPr>
          </a:p>
        </p:txBody>
      </p:sp>
      <p:sp>
        <p:nvSpPr>
          <p:cNvPr id="2" name="スライド番号プレースホルダー 1"/>
          <p:cNvSpPr>
            <a:spLocks noGrp="1"/>
          </p:cNvSpPr>
          <p:nvPr>
            <p:ph type="sldNum" sz="quarter" idx="12"/>
          </p:nvPr>
        </p:nvSpPr>
        <p:spPr/>
        <p:txBody>
          <a:bodyPr/>
          <a:lstStyle/>
          <a:p>
            <a:fld id="{4C2A283C-841D-4446-993F-39ABBF49B3CB}" type="slidenum">
              <a:rPr lang="ja-JP" altLang="en-US" smtClean="0">
                <a:solidFill>
                  <a:schemeClr val="bg1"/>
                </a:solidFill>
              </a:rPr>
              <a:pPr/>
              <a:t>64</a:t>
            </a:fld>
            <a:endParaRPr lang="ja-JP" altLang="en-US" dirty="0">
              <a:solidFill>
                <a:schemeClr val="bg1"/>
              </a:solidFill>
            </a:endParaRPr>
          </a:p>
        </p:txBody>
      </p:sp>
      <p:sp>
        <p:nvSpPr>
          <p:cNvPr id="14" name="テキスト ボックス 13"/>
          <p:cNvSpPr txBox="1"/>
          <p:nvPr/>
        </p:nvSpPr>
        <p:spPr>
          <a:xfrm>
            <a:off x="1674937" y="762800"/>
            <a:ext cx="8064896" cy="461665"/>
          </a:xfrm>
          <a:prstGeom prst="rect">
            <a:avLst/>
          </a:prstGeom>
          <a:noFill/>
          <a:ln w="28575">
            <a:noFill/>
          </a:ln>
        </p:spPr>
        <p:txBody>
          <a:bodyPr wrap="square" rIns="0" rtlCol="0">
            <a:spAutoFit/>
          </a:bodyPr>
          <a:lstStyle/>
          <a:p>
            <a:pPr hangingPunct="0"/>
            <a:r>
              <a:rPr lang="ja-JP" altLang="en-US" sz="2400" dirty="0">
                <a:latin typeface="HGP創英角ｺﾞｼｯｸUB" pitchFamily="50" charset="-128"/>
                <a:ea typeface="HGP創英角ｺﾞｼｯｸUB" pitchFamily="50" charset="-128"/>
              </a:rPr>
              <a:t>・</a:t>
            </a:r>
            <a:r>
              <a:rPr lang="ja-JP" altLang="en-US" sz="2400" dirty="0">
                <a:solidFill>
                  <a:srgbClr val="0070C0"/>
                </a:solidFill>
                <a:latin typeface="HGP創英角ｺﾞｼｯｸUB" pitchFamily="50" charset="-128"/>
                <a:ea typeface="HGP創英角ｺﾞｼｯｸUB" pitchFamily="50" charset="-128"/>
              </a:rPr>
              <a:t>新たな活動による賑わいの創出</a:t>
            </a:r>
            <a:r>
              <a:rPr lang="ja-JP" altLang="en-US" sz="2400" dirty="0">
                <a:latin typeface="HGP創英角ｺﾞｼｯｸUB" pitchFamily="50" charset="-128"/>
                <a:ea typeface="HGP創英角ｺﾞｼｯｸUB" pitchFamily="50" charset="-128"/>
              </a:rPr>
              <a:t>。</a:t>
            </a:r>
            <a:r>
              <a:rPr lang="ja-JP" altLang="en-US" sz="2400" dirty="0">
                <a:solidFill>
                  <a:srgbClr val="0070C0"/>
                </a:solidFill>
                <a:latin typeface="HGP創英角ｺﾞｼｯｸUB" pitchFamily="50" charset="-128"/>
                <a:ea typeface="HGP創英角ｺﾞｼｯｸUB" pitchFamily="50" charset="-128"/>
              </a:rPr>
              <a:t>施設価値の向上</a:t>
            </a:r>
            <a:r>
              <a:rPr lang="ja-JP" altLang="en-US" sz="2400" dirty="0">
                <a:latin typeface="HGP創英角ｺﾞｼｯｸUB" pitchFamily="50" charset="-128"/>
                <a:ea typeface="HGP創英角ｺﾞｼｯｸUB" pitchFamily="50" charset="-128"/>
              </a:rPr>
              <a:t>。</a:t>
            </a:r>
            <a:endParaRPr lang="en-US" altLang="ja-JP" sz="2400" dirty="0">
              <a:latin typeface="HGP創英角ｺﾞｼｯｸUB" pitchFamily="50" charset="-128"/>
              <a:ea typeface="HGP創英角ｺﾞｼｯｸUB" pitchFamily="50" charset="-128"/>
            </a:endParaRPr>
          </a:p>
        </p:txBody>
      </p:sp>
      <p:sp>
        <p:nvSpPr>
          <p:cNvPr id="15" name="タイトル 5"/>
          <p:cNvSpPr txBox="1">
            <a:spLocks/>
          </p:cNvSpPr>
          <p:nvPr/>
        </p:nvSpPr>
        <p:spPr>
          <a:xfrm>
            <a:off x="1774825" y="263585"/>
            <a:ext cx="8642349" cy="356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spc="0" baseline="0">
                <a:solidFill>
                  <a:srgbClr val="026288"/>
                </a:solidFill>
                <a:latin typeface="HGP創英角ｺﾞｼｯｸUB" panose="020B0900000000000000" pitchFamily="50" charset="-128"/>
                <a:ea typeface="HGP創英角ｺﾞｼｯｸUB" panose="020B0900000000000000" pitchFamily="50" charset="-128"/>
                <a:cs typeface="+mj-cs"/>
              </a:defRPr>
            </a:lvl1pPr>
          </a:lstStyle>
          <a:p>
            <a:pPr fontAlgn="base">
              <a:spcAft>
                <a:spcPct val="0"/>
              </a:spcAft>
            </a:pPr>
            <a:r>
              <a:rPr lang="ja-JP" altLang="en-US" sz="2800" dirty="0">
                <a:solidFill>
                  <a:srgbClr val="0070C0"/>
                </a:solidFill>
              </a:rPr>
              <a:t>事例１：前橋市中央児童遊園</a:t>
            </a:r>
            <a:r>
              <a:rPr lang="en-US" altLang="ja-JP" sz="2800" dirty="0">
                <a:solidFill>
                  <a:srgbClr val="0070C0"/>
                </a:solidFill>
              </a:rPr>
              <a:t>『</a:t>
            </a:r>
            <a:r>
              <a:rPr lang="ja-JP" altLang="en-US" sz="2800" dirty="0" err="1">
                <a:solidFill>
                  <a:srgbClr val="0070C0"/>
                </a:solidFill>
              </a:rPr>
              <a:t>るなぱ</a:t>
            </a:r>
            <a:r>
              <a:rPr lang="ja-JP" altLang="en-US" sz="2800" dirty="0">
                <a:solidFill>
                  <a:srgbClr val="0070C0"/>
                </a:solidFill>
              </a:rPr>
              <a:t>あく</a:t>
            </a:r>
            <a:r>
              <a:rPr lang="en-US" altLang="ja-JP" sz="2800" dirty="0">
                <a:solidFill>
                  <a:srgbClr val="0070C0"/>
                </a:solidFill>
              </a:rPr>
              <a:t>』</a:t>
            </a:r>
          </a:p>
        </p:txBody>
      </p:sp>
    </p:spTree>
    <p:extLst>
      <p:ext uri="{BB962C8B-B14F-4D97-AF65-F5344CB8AC3E}">
        <p14:creationId xmlns:p14="http://schemas.microsoft.com/office/powerpoint/2010/main" val="2875261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9" t="2055" r="1144" b="2250"/>
          <a:stretch/>
        </p:blipFill>
        <p:spPr bwMode="auto">
          <a:xfrm>
            <a:off x="1836420" y="1844824"/>
            <a:ext cx="8519160" cy="41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9955183" y="1641603"/>
            <a:ext cx="461991" cy="45080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p:cNvSpPr/>
          <p:nvPr/>
        </p:nvSpPr>
        <p:spPr>
          <a:xfrm rot="10800000" flipH="1" flipV="1">
            <a:off x="6201262" y="5935445"/>
            <a:ext cx="152315" cy="293312"/>
          </a:xfrm>
          <a:prstGeom prst="triangl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780461" y="1241493"/>
            <a:ext cx="8443206" cy="461665"/>
          </a:xfrm>
          <a:prstGeom prst="rect">
            <a:avLst/>
          </a:prstGeom>
          <a:noFill/>
          <a:ln w="28575">
            <a:noFill/>
          </a:ln>
        </p:spPr>
        <p:txBody>
          <a:bodyPr wrap="square" rIns="0" rtlCol="0">
            <a:spAutoFit/>
          </a:bodyPr>
          <a:lstStyle/>
          <a:p>
            <a:pPr hangingPunct="0"/>
            <a:r>
              <a:rPr lang="ja-JP" altLang="en-US" sz="2400" dirty="0">
                <a:latin typeface="HGP創英角ｺﾞｼｯｸUB" panose="020B0900000000000000" pitchFamily="50" charset="-128"/>
                <a:ea typeface="HGP創英角ｺﾞｼｯｸUB" panose="020B0900000000000000" pitchFamily="50" charset="-128"/>
              </a:rPr>
              <a:t>・</a:t>
            </a:r>
            <a:r>
              <a:rPr lang="ja-JP" altLang="en-US" sz="2400" dirty="0">
                <a:latin typeface="HGPｺﾞｼｯｸM" pitchFamily="50" charset="-128"/>
                <a:ea typeface="HGPｺﾞｼｯｸM" pitchFamily="50" charset="-128"/>
              </a:rPr>
              <a:t>昭和２９年開園以来の</a:t>
            </a:r>
            <a:r>
              <a:rPr lang="ja-JP" altLang="en-US" sz="2400" u="sng" dirty="0">
                <a:solidFill>
                  <a:srgbClr val="0070C0"/>
                </a:solidFill>
                <a:latin typeface="HGP創英角ｺﾞｼｯｸUB" panose="020B0900000000000000" pitchFamily="50" charset="-128"/>
                <a:ea typeface="HGP創英角ｺﾞｼｯｸUB" panose="020B0900000000000000" pitchFamily="50" charset="-128"/>
              </a:rPr>
              <a:t>年間利用者数の記録を毎年更新中</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2" name="四角形吹き出し 1"/>
          <p:cNvSpPr/>
          <p:nvPr/>
        </p:nvSpPr>
        <p:spPr>
          <a:xfrm>
            <a:off x="9073103" y="724172"/>
            <a:ext cx="1391363" cy="517321"/>
          </a:xfrm>
          <a:prstGeom prst="wedgeRectCallout">
            <a:avLst>
              <a:gd name="adj1" fmla="val 40697"/>
              <a:gd name="adj2" fmla="val 1664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latin typeface="HGP創英角ｺﾞｼｯｸUB" panose="020B0900000000000000" pitchFamily="50" charset="-128"/>
                <a:ea typeface="HGP創英角ｺﾞｼｯｸUB" panose="020B0900000000000000" pitchFamily="50" charset="-128"/>
              </a:rPr>
              <a:t>１７１</a:t>
            </a:r>
            <a:r>
              <a:rPr kumimoji="1" lang="ja-JP" altLang="en-US" sz="1400">
                <a:latin typeface="HGP創英角ｺﾞｼｯｸUB" panose="020B0900000000000000" pitchFamily="50" charset="-128"/>
                <a:ea typeface="HGP創英角ｺﾞｼｯｸUB" panose="020B0900000000000000" pitchFamily="50" charset="-128"/>
              </a:rPr>
              <a:t>万人</a:t>
            </a:r>
            <a:r>
              <a:rPr kumimoji="1" lang="ja-JP" altLang="en-US" sz="1400" dirty="0">
                <a:latin typeface="HGP創英角ｺﾞｼｯｸUB" panose="020B0900000000000000" pitchFamily="50" charset="-128"/>
                <a:ea typeface="HGP創英角ｺﾞｼｯｸUB" panose="020B0900000000000000" pitchFamily="50" charset="-128"/>
              </a:rPr>
              <a:t>／年</a:t>
            </a:r>
            <a:endParaRPr kumimoji="1" lang="en-US" altLang="ja-JP" sz="1400" dirty="0">
              <a:latin typeface="HGP創英角ｺﾞｼｯｸUB" panose="020B0900000000000000" pitchFamily="50" charset="-128"/>
              <a:ea typeface="HGP創英角ｺﾞｼｯｸUB" panose="020B0900000000000000" pitchFamily="50" charset="-128"/>
            </a:endParaRPr>
          </a:p>
          <a:p>
            <a:pPr algn="ctr"/>
            <a:r>
              <a:rPr lang="ja-JP" altLang="en-US" sz="1400" dirty="0">
                <a:latin typeface="HGP創英角ｺﾞｼｯｸUB" panose="020B0900000000000000" pitchFamily="50" charset="-128"/>
                <a:ea typeface="HGP創英角ｺﾞｼｯｸUB" panose="020B0900000000000000" pitchFamily="50" charset="-128"/>
              </a:rPr>
              <a:t>（</a:t>
            </a:r>
            <a:r>
              <a:rPr lang="en-US" altLang="ja-JP" sz="1400" dirty="0">
                <a:latin typeface="HGP創英角ｺﾞｼｯｸUB" panose="020B0900000000000000" pitchFamily="50" charset="-128"/>
                <a:ea typeface="HGP創英角ｺﾞｼｯｸUB" panose="020B0900000000000000" pitchFamily="50" charset="-128"/>
              </a:rPr>
              <a:t>※</a:t>
            </a:r>
            <a:r>
              <a:rPr lang="ja-JP" altLang="en-US" sz="1400" dirty="0">
                <a:latin typeface="HGP創英角ｺﾞｼｯｸUB" panose="020B0900000000000000" pitchFamily="50" charset="-128"/>
                <a:ea typeface="HGP創英角ｺﾞｼｯｸUB" panose="020B0900000000000000" pitchFamily="50" charset="-128"/>
              </a:rPr>
              <a:t>延べ）</a:t>
            </a:r>
            <a:endParaRPr kumimoji="1" lang="ja-JP" altLang="en-US" sz="1400" dirty="0">
              <a:latin typeface="HGP創英角ｺﾞｼｯｸUB" panose="020B0900000000000000" pitchFamily="50" charset="-128"/>
              <a:ea typeface="HGP創英角ｺﾞｼｯｸUB" panose="020B0900000000000000" pitchFamily="50" charset="-128"/>
            </a:endParaRPr>
          </a:p>
        </p:txBody>
      </p:sp>
      <p:sp>
        <p:nvSpPr>
          <p:cNvPr id="10" name="タイトル 5"/>
          <p:cNvSpPr txBox="1">
            <a:spLocks/>
          </p:cNvSpPr>
          <p:nvPr/>
        </p:nvSpPr>
        <p:spPr>
          <a:xfrm>
            <a:off x="1774825" y="263585"/>
            <a:ext cx="8642349" cy="356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spc="0" baseline="0">
                <a:solidFill>
                  <a:srgbClr val="026288"/>
                </a:solidFill>
                <a:latin typeface="HGP創英角ｺﾞｼｯｸUB" panose="020B0900000000000000" pitchFamily="50" charset="-128"/>
                <a:ea typeface="HGP創英角ｺﾞｼｯｸUB" panose="020B0900000000000000" pitchFamily="50" charset="-128"/>
                <a:cs typeface="+mj-cs"/>
              </a:defRPr>
            </a:lvl1pPr>
          </a:lstStyle>
          <a:p>
            <a:pPr fontAlgn="base">
              <a:spcAft>
                <a:spcPct val="0"/>
              </a:spcAft>
            </a:pPr>
            <a:r>
              <a:rPr lang="ja-JP" altLang="en-US" sz="2800" dirty="0">
                <a:solidFill>
                  <a:srgbClr val="0070C0"/>
                </a:solidFill>
              </a:rPr>
              <a:t>事例１：前橋市中央児童遊園</a:t>
            </a:r>
            <a:r>
              <a:rPr lang="en-US" altLang="ja-JP" sz="2800" dirty="0">
                <a:solidFill>
                  <a:srgbClr val="0070C0"/>
                </a:solidFill>
              </a:rPr>
              <a:t>『</a:t>
            </a:r>
            <a:r>
              <a:rPr lang="ja-JP" altLang="en-US" sz="2800" dirty="0" err="1">
                <a:solidFill>
                  <a:srgbClr val="0070C0"/>
                </a:solidFill>
              </a:rPr>
              <a:t>るなぱ</a:t>
            </a:r>
            <a:r>
              <a:rPr lang="ja-JP" altLang="en-US" sz="2800" dirty="0">
                <a:solidFill>
                  <a:srgbClr val="0070C0"/>
                </a:solidFill>
              </a:rPr>
              <a:t>あく</a:t>
            </a:r>
            <a:r>
              <a:rPr lang="en-US" altLang="ja-JP" sz="2800" dirty="0">
                <a:solidFill>
                  <a:srgbClr val="0070C0"/>
                </a:solidFill>
              </a:rPr>
              <a:t>』</a:t>
            </a:r>
          </a:p>
        </p:txBody>
      </p:sp>
      <p:sp>
        <p:nvSpPr>
          <p:cNvPr id="14" name="正方形/長方形 13"/>
          <p:cNvSpPr/>
          <p:nvPr/>
        </p:nvSpPr>
        <p:spPr>
          <a:xfrm>
            <a:off x="1526838" y="807096"/>
            <a:ext cx="7773540" cy="461665"/>
          </a:xfrm>
          <a:prstGeom prst="rect">
            <a:avLst/>
          </a:prstGeom>
        </p:spPr>
        <p:txBody>
          <a:bodyPr wrap="square">
            <a:spAutoFit/>
          </a:bodyPr>
          <a:lstStyle/>
          <a:p>
            <a:pPr marL="285750" indent="-285750">
              <a:buFont typeface="Wingdings" panose="05000000000000000000" pitchFamily="2" charset="2"/>
              <a:buChar char="Ø"/>
            </a:pPr>
            <a:r>
              <a:rPr lang="ja-JP" altLang="en-US" sz="2400" dirty="0">
                <a:latin typeface="HGP創英角ｺﾞｼｯｸUB" panose="020B0900000000000000" pitchFamily="50" charset="-128"/>
                <a:ea typeface="HGP創英角ｺﾞｼｯｸUB" panose="020B0900000000000000" pitchFamily="50" charset="-128"/>
              </a:rPr>
              <a:t>利用状況</a:t>
            </a:r>
          </a:p>
        </p:txBody>
      </p:sp>
      <p:cxnSp>
        <p:nvCxnSpPr>
          <p:cNvPr id="4" name="直線コネクタ 3"/>
          <p:cNvCxnSpPr/>
          <p:nvPr/>
        </p:nvCxnSpPr>
        <p:spPr>
          <a:xfrm flipV="1">
            <a:off x="10304778" y="1799559"/>
            <a:ext cx="0" cy="374441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ー 2"/>
          <p:cNvSpPr>
            <a:spLocks noGrp="1"/>
          </p:cNvSpPr>
          <p:nvPr>
            <p:ph type="ftr" sz="quarter" idx="11"/>
          </p:nvPr>
        </p:nvSpPr>
        <p:spPr>
          <a:xfrm>
            <a:off x="1524000" y="6644346"/>
            <a:ext cx="7713980" cy="213655"/>
          </a:xfrm>
        </p:spPr>
        <p:txBody>
          <a:bodyPr/>
          <a:lstStyle/>
          <a:p>
            <a:r>
              <a:rPr lang="en-US" altLang="ja-JP" dirty="0">
                <a:solidFill>
                  <a:srgbClr val="0070C0"/>
                </a:solidFill>
              </a:rPr>
              <a:t>Copyright(C) 2018</a:t>
            </a:r>
            <a:r>
              <a:rPr lang="ja-JP" altLang="en-US" dirty="0">
                <a:solidFill>
                  <a:srgbClr val="0070C0"/>
                </a:solidFill>
              </a:rPr>
              <a:t>　</a:t>
            </a:r>
            <a:r>
              <a:rPr lang="en-US" altLang="ja-JP" dirty="0">
                <a:solidFill>
                  <a:srgbClr val="0070C0"/>
                </a:solidFill>
              </a:rPr>
              <a:t>ORIENTAL CONSULTANTS All Rights Reserved.</a:t>
            </a:r>
            <a:endParaRPr lang="ja-JP" altLang="en-US" dirty="0">
              <a:solidFill>
                <a:srgbClr val="0070C0"/>
              </a:solidFill>
            </a:endParaRPr>
          </a:p>
        </p:txBody>
      </p:sp>
      <p:sp>
        <p:nvSpPr>
          <p:cNvPr id="15" name="スライド番号プレースホルダー 1"/>
          <p:cNvSpPr>
            <a:spLocks noGrp="1"/>
          </p:cNvSpPr>
          <p:nvPr>
            <p:ph type="sldNum" sz="quarter" idx="12"/>
          </p:nvPr>
        </p:nvSpPr>
        <p:spPr>
          <a:xfrm>
            <a:off x="9645696" y="6455706"/>
            <a:ext cx="861060" cy="365125"/>
          </a:xfrm>
        </p:spPr>
        <p:txBody>
          <a:bodyPr/>
          <a:lstStyle/>
          <a:p>
            <a:fld id="{4C2A283C-841D-4446-993F-39ABBF49B3CB}" type="slidenum">
              <a:rPr lang="ja-JP" altLang="en-US" smtClean="0"/>
              <a:pPr/>
              <a:t>65</a:t>
            </a:fld>
            <a:endParaRPr lang="ja-JP" altLang="en-US" dirty="0"/>
          </a:p>
        </p:txBody>
      </p:sp>
    </p:spTree>
    <p:extLst>
      <p:ext uri="{BB962C8B-B14F-4D97-AF65-F5344CB8AC3E}">
        <p14:creationId xmlns:p14="http://schemas.microsoft.com/office/powerpoint/2010/main" val="3615899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5" y="836713"/>
            <a:ext cx="4752528" cy="320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081" y="4110981"/>
            <a:ext cx="3799377"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293"/>
          <a:stretch/>
        </p:blipFill>
        <p:spPr bwMode="auto">
          <a:xfrm>
            <a:off x="6507824" y="836713"/>
            <a:ext cx="3908657" cy="518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1"/>
          <p:cNvSpPr txBox="1">
            <a:spLocks noChangeArrowheads="1"/>
          </p:cNvSpPr>
          <p:nvPr/>
        </p:nvSpPr>
        <p:spPr bwMode="auto">
          <a:xfrm>
            <a:off x="6463160" y="6145559"/>
            <a:ext cx="3954014" cy="52322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2800">
                <a:solidFill>
                  <a:srgbClr val="333333"/>
                </a:solidFill>
                <a:latin typeface="HGPｺﾞｼｯｸE" pitchFamily="50" charset="-128"/>
                <a:ea typeface="HGPｺﾞｼｯｸE" pitchFamily="50" charset="-128"/>
              </a:defRPr>
            </a:lvl1pPr>
            <a:lvl2pPr marL="742950" indent="-285750">
              <a:spcBef>
                <a:spcPct val="20000"/>
              </a:spcBef>
              <a:buChar char="–"/>
              <a:defRPr kumimoji="1" sz="2400">
                <a:solidFill>
                  <a:srgbClr val="333333"/>
                </a:solidFill>
                <a:latin typeface="HGPｺﾞｼｯｸE" pitchFamily="50" charset="-128"/>
                <a:ea typeface="HGPｺﾞｼｯｸE" pitchFamily="50" charset="-128"/>
              </a:defRPr>
            </a:lvl2pPr>
            <a:lvl3pPr marL="1143000" indent="-228600">
              <a:spcBef>
                <a:spcPct val="20000"/>
              </a:spcBef>
              <a:buChar char="•"/>
              <a:defRPr kumimoji="1" sz="2000">
                <a:solidFill>
                  <a:srgbClr val="333333"/>
                </a:solidFill>
                <a:latin typeface="HGPｺﾞｼｯｸE" pitchFamily="50" charset="-128"/>
                <a:ea typeface="HGPｺﾞｼｯｸE" pitchFamily="50" charset="-128"/>
              </a:defRPr>
            </a:lvl3pPr>
            <a:lvl4pPr marL="1600200" indent="-228600">
              <a:spcBef>
                <a:spcPct val="20000"/>
              </a:spcBef>
              <a:buChar char="–"/>
              <a:defRPr kumimoji="1">
                <a:solidFill>
                  <a:srgbClr val="333333"/>
                </a:solidFill>
                <a:latin typeface="HGPｺﾞｼｯｸE" pitchFamily="50" charset="-128"/>
                <a:ea typeface="HGPｺﾞｼｯｸE" pitchFamily="50" charset="-128"/>
              </a:defRPr>
            </a:lvl4pPr>
            <a:lvl5pPr marL="2057400" indent="-228600">
              <a:spcBef>
                <a:spcPct val="20000"/>
              </a:spcBef>
              <a:buChar char="»"/>
              <a:defRPr kumimoji="1" sz="1600">
                <a:solidFill>
                  <a:srgbClr val="333333"/>
                </a:solidFill>
                <a:latin typeface="HGPｺﾞｼｯｸE" pitchFamily="50" charset="-128"/>
                <a:ea typeface="HGPｺﾞｼｯｸE" pitchFamily="50" charset="-128"/>
              </a:defRPr>
            </a:lvl5pPr>
            <a:lvl6pPr marL="2514600" indent="-228600" eaLnBrk="0" fontAlgn="base" hangingPunct="0">
              <a:spcBef>
                <a:spcPct val="20000"/>
              </a:spcBef>
              <a:spcAft>
                <a:spcPct val="0"/>
              </a:spcAft>
              <a:buChar char="»"/>
              <a:defRPr kumimoji="1" sz="1600">
                <a:solidFill>
                  <a:srgbClr val="333333"/>
                </a:solidFill>
                <a:latin typeface="HGPｺﾞｼｯｸE" pitchFamily="50" charset="-128"/>
                <a:ea typeface="HGPｺﾞｼｯｸE" pitchFamily="50" charset="-128"/>
              </a:defRPr>
            </a:lvl6pPr>
            <a:lvl7pPr marL="2971800" indent="-228600" eaLnBrk="0" fontAlgn="base" hangingPunct="0">
              <a:spcBef>
                <a:spcPct val="20000"/>
              </a:spcBef>
              <a:spcAft>
                <a:spcPct val="0"/>
              </a:spcAft>
              <a:buChar char="»"/>
              <a:defRPr kumimoji="1" sz="1600">
                <a:solidFill>
                  <a:srgbClr val="333333"/>
                </a:solidFill>
                <a:latin typeface="HGPｺﾞｼｯｸE" pitchFamily="50" charset="-128"/>
                <a:ea typeface="HGPｺﾞｼｯｸE" pitchFamily="50" charset="-128"/>
              </a:defRPr>
            </a:lvl7pPr>
            <a:lvl8pPr marL="3429000" indent="-228600" eaLnBrk="0" fontAlgn="base" hangingPunct="0">
              <a:spcBef>
                <a:spcPct val="20000"/>
              </a:spcBef>
              <a:spcAft>
                <a:spcPct val="0"/>
              </a:spcAft>
              <a:buChar char="»"/>
              <a:defRPr kumimoji="1" sz="1600">
                <a:solidFill>
                  <a:srgbClr val="333333"/>
                </a:solidFill>
                <a:latin typeface="HGPｺﾞｼｯｸE" pitchFamily="50" charset="-128"/>
                <a:ea typeface="HGPｺﾞｼｯｸE" pitchFamily="50" charset="-128"/>
              </a:defRPr>
            </a:lvl8pPr>
            <a:lvl9pPr marL="3886200" indent="-228600" eaLnBrk="0" fontAlgn="base" hangingPunct="0">
              <a:spcBef>
                <a:spcPct val="20000"/>
              </a:spcBef>
              <a:spcAft>
                <a:spcPct val="0"/>
              </a:spcAft>
              <a:buChar char="»"/>
              <a:defRPr kumimoji="1" sz="1600">
                <a:solidFill>
                  <a:srgbClr val="333333"/>
                </a:solidFill>
                <a:latin typeface="HGPｺﾞｼｯｸE" pitchFamily="50" charset="-128"/>
                <a:ea typeface="HGPｺﾞｼｯｸE" pitchFamily="50" charset="-128"/>
              </a:defRPr>
            </a:lvl9pPr>
          </a:lstStyle>
          <a:p>
            <a:pPr>
              <a:spcBef>
                <a:spcPct val="0"/>
              </a:spcBef>
              <a:buFontTx/>
              <a:buNone/>
            </a:pPr>
            <a:r>
              <a:rPr lang="ja-JP" altLang="en-US" sz="1400" dirty="0">
                <a:solidFill>
                  <a:schemeClr val="tx1"/>
                </a:solidFill>
                <a:latin typeface="HGP創英角ｺﾞｼｯｸUB" pitchFamily="50" charset="-128"/>
                <a:ea typeface="HGP創英角ｺﾞｼｯｸUB" pitchFamily="50" charset="-128"/>
              </a:rPr>
              <a:t>■新設した公園施設の片隅に小さな事業として</a:t>
            </a:r>
            <a:endParaRPr lang="en-US" altLang="ja-JP" sz="1400" dirty="0">
              <a:solidFill>
                <a:schemeClr val="tx1"/>
              </a:solidFill>
              <a:latin typeface="HGP創英角ｺﾞｼｯｸUB" pitchFamily="50" charset="-128"/>
              <a:ea typeface="HGP創英角ｺﾞｼｯｸUB" pitchFamily="50" charset="-128"/>
            </a:endParaRPr>
          </a:p>
          <a:p>
            <a:pPr>
              <a:spcBef>
                <a:spcPct val="0"/>
              </a:spcBef>
              <a:buFontTx/>
              <a:buNone/>
            </a:pPr>
            <a:r>
              <a:rPr lang="ja-JP" altLang="en-US" sz="1400" dirty="0">
                <a:solidFill>
                  <a:schemeClr val="tx1"/>
                </a:solidFill>
                <a:latin typeface="HGP創英角ｺﾞｼｯｸUB" pitchFamily="50" charset="-128"/>
                <a:ea typeface="HGP創英角ｺﾞｼｯｸUB" pitchFamily="50" charset="-128"/>
              </a:rPr>
              <a:t>　六次化</a:t>
            </a:r>
            <a:r>
              <a:rPr lang="en-US" altLang="ja-JP" sz="1400" dirty="0">
                <a:solidFill>
                  <a:schemeClr val="tx1"/>
                </a:solidFill>
                <a:latin typeface="HGP創英角ｺﾞｼｯｸUB" pitchFamily="50" charset="-128"/>
                <a:ea typeface="HGP創英角ｺﾞｼｯｸUB" pitchFamily="50" charset="-128"/>
              </a:rPr>
              <a:t>Café</a:t>
            </a:r>
            <a:r>
              <a:rPr lang="ja-JP" altLang="en-US" sz="1400" dirty="0">
                <a:solidFill>
                  <a:schemeClr val="tx1"/>
                </a:solidFill>
                <a:latin typeface="HGP創英角ｺﾞｼｯｸUB" pitchFamily="50" charset="-128"/>
                <a:ea typeface="HGP創英角ｺﾞｼｯｸUB" pitchFamily="50" charset="-128"/>
              </a:rPr>
              <a:t>をスタート。</a:t>
            </a:r>
          </a:p>
        </p:txBody>
      </p:sp>
      <p:sp>
        <p:nvSpPr>
          <p:cNvPr id="11" name="タイトル 5"/>
          <p:cNvSpPr>
            <a:spLocks noGrp="1"/>
          </p:cNvSpPr>
          <p:nvPr>
            <p:ph type="title"/>
          </p:nvPr>
        </p:nvSpPr>
        <p:spPr>
          <a:xfrm>
            <a:off x="1774825" y="263585"/>
            <a:ext cx="8642349" cy="356076"/>
          </a:xfrm>
        </p:spPr>
        <p:txBody>
          <a:bodyPr>
            <a:noAutofit/>
          </a:bodyPr>
          <a:lstStyle/>
          <a:p>
            <a:pPr fontAlgn="base">
              <a:spcAft>
                <a:spcPct val="0"/>
              </a:spcAft>
            </a:pPr>
            <a:r>
              <a:rPr lang="ja-JP" altLang="en-US" sz="2800" dirty="0">
                <a:solidFill>
                  <a:srgbClr val="0070C0"/>
                </a:solidFill>
              </a:rPr>
              <a:t>事例１：前橋市中央児童遊園</a:t>
            </a:r>
            <a:r>
              <a:rPr lang="en-US" altLang="ja-JP" sz="2800" dirty="0">
                <a:solidFill>
                  <a:srgbClr val="0070C0"/>
                </a:solidFill>
              </a:rPr>
              <a:t>『</a:t>
            </a:r>
            <a:r>
              <a:rPr lang="ja-JP" altLang="en-US" sz="2800" dirty="0" err="1">
                <a:solidFill>
                  <a:srgbClr val="0070C0"/>
                </a:solidFill>
              </a:rPr>
              <a:t>るなぱ</a:t>
            </a:r>
            <a:r>
              <a:rPr lang="ja-JP" altLang="en-US" sz="2800" dirty="0">
                <a:solidFill>
                  <a:srgbClr val="0070C0"/>
                </a:solidFill>
              </a:rPr>
              <a:t>あく</a:t>
            </a:r>
            <a:r>
              <a:rPr lang="en-US" altLang="ja-JP" sz="2800" dirty="0">
                <a:solidFill>
                  <a:srgbClr val="0070C0"/>
                </a:solidFill>
              </a:rPr>
              <a:t>』</a:t>
            </a:r>
          </a:p>
        </p:txBody>
      </p:sp>
      <p:sp>
        <p:nvSpPr>
          <p:cNvPr id="12" name="フッター プレースホルダー 2"/>
          <p:cNvSpPr>
            <a:spLocks noGrp="1"/>
          </p:cNvSpPr>
          <p:nvPr>
            <p:ph type="ftr" sz="quarter" idx="11"/>
          </p:nvPr>
        </p:nvSpPr>
        <p:spPr>
          <a:xfrm>
            <a:off x="1524000" y="6644346"/>
            <a:ext cx="7713980" cy="213655"/>
          </a:xfrm>
        </p:spPr>
        <p:txBody>
          <a:bodyPr/>
          <a:lstStyle/>
          <a:p>
            <a:r>
              <a:rPr lang="en-US" altLang="ja-JP" dirty="0">
                <a:solidFill>
                  <a:srgbClr val="0070C0"/>
                </a:solidFill>
              </a:rPr>
              <a:t>Copyright(C) 2018</a:t>
            </a:r>
            <a:r>
              <a:rPr lang="ja-JP" altLang="en-US" dirty="0">
                <a:solidFill>
                  <a:srgbClr val="0070C0"/>
                </a:solidFill>
              </a:rPr>
              <a:t>　</a:t>
            </a:r>
            <a:r>
              <a:rPr lang="en-US" altLang="ja-JP" dirty="0">
                <a:solidFill>
                  <a:srgbClr val="0070C0"/>
                </a:solidFill>
              </a:rPr>
              <a:t>ORIENTAL CONSULTANTS All Rights Reserved.</a:t>
            </a:r>
            <a:endParaRPr lang="ja-JP" altLang="en-US" dirty="0">
              <a:solidFill>
                <a:srgbClr val="0070C0"/>
              </a:solidFill>
            </a:endParaRPr>
          </a:p>
        </p:txBody>
      </p:sp>
      <p:sp>
        <p:nvSpPr>
          <p:cNvPr id="13" name="スライド番号プレースホルダー 1"/>
          <p:cNvSpPr>
            <a:spLocks noGrp="1"/>
          </p:cNvSpPr>
          <p:nvPr>
            <p:ph type="sldNum" sz="quarter" idx="12"/>
          </p:nvPr>
        </p:nvSpPr>
        <p:spPr>
          <a:xfrm>
            <a:off x="9645696" y="6455706"/>
            <a:ext cx="861060" cy="365125"/>
          </a:xfrm>
        </p:spPr>
        <p:txBody>
          <a:bodyPr/>
          <a:lstStyle/>
          <a:p>
            <a:fld id="{4C2A283C-841D-4446-993F-39ABBF49B3CB}" type="slidenum">
              <a:rPr lang="ja-JP" altLang="en-US" smtClean="0"/>
              <a:pPr/>
              <a:t>66</a:t>
            </a:fld>
            <a:endParaRPr lang="ja-JP" altLang="en-US" dirty="0"/>
          </a:p>
        </p:txBody>
      </p:sp>
    </p:spTree>
    <p:extLst>
      <p:ext uri="{BB962C8B-B14F-4D97-AF65-F5344CB8AC3E}">
        <p14:creationId xmlns:p14="http://schemas.microsoft.com/office/powerpoint/2010/main" val="330694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l="7244" r="13496"/>
          <a:stretch/>
        </p:blipFill>
        <p:spPr bwMode="auto">
          <a:xfrm>
            <a:off x="2131799" y="758209"/>
            <a:ext cx="179863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9839" y="777259"/>
            <a:ext cx="174674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845" r="4086" b="12470"/>
          <a:stretch/>
        </p:blipFill>
        <p:spPr bwMode="auto">
          <a:xfrm>
            <a:off x="2136641" y="4849882"/>
            <a:ext cx="1513273"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6508" y="774409"/>
            <a:ext cx="153257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673" r="9812" b="-955"/>
          <a:stretch/>
        </p:blipFill>
        <p:spPr bwMode="auto">
          <a:xfrm>
            <a:off x="4206356" y="2802318"/>
            <a:ext cx="1380216"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0876" y="2796612"/>
            <a:ext cx="202120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9009" y="2794445"/>
            <a:ext cx="1806767"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34129" y="2778047"/>
            <a:ext cx="1649057"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312" r="9904"/>
          <a:stretch/>
        </p:blipFill>
        <p:spPr bwMode="auto">
          <a:xfrm>
            <a:off x="3889712" y="4849882"/>
            <a:ext cx="2063557"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2147" y="4849882"/>
            <a:ext cx="169994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7478" t="12955" r="19658" b="17452"/>
          <a:stretch/>
        </p:blipFill>
        <p:spPr bwMode="auto">
          <a:xfrm>
            <a:off x="8398193" y="4836342"/>
            <a:ext cx="167919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752" t="13880"/>
          <a:stretch/>
        </p:blipFill>
        <p:spPr bwMode="auto">
          <a:xfrm>
            <a:off x="4395642" y="759030"/>
            <a:ext cx="161862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2136640" y="2520634"/>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監修　菜穀和食むくび</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18" name="正方形/長方形 17"/>
          <p:cNvSpPr/>
          <p:nvPr/>
        </p:nvSpPr>
        <p:spPr>
          <a:xfrm>
            <a:off x="4356311" y="2520634"/>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米　平野屋米穀店</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19" name="正方形/長方形 18"/>
          <p:cNvSpPr/>
          <p:nvPr/>
        </p:nvSpPr>
        <p:spPr>
          <a:xfrm>
            <a:off x="6404217" y="2539684"/>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海苔　鳥山海苔店</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8290602" y="2539684"/>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野菜　良農園</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1" name="正方形/長方形 20"/>
          <p:cNvSpPr/>
          <p:nvPr/>
        </p:nvSpPr>
        <p:spPr>
          <a:xfrm>
            <a:off x="2136640" y="4546443"/>
            <a:ext cx="2069716"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ﾁｰｽﾞ　ﾁｰｽﾞ工房ｽﾘｰブラウン</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2" name="正方形/長方形 21"/>
          <p:cNvSpPr/>
          <p:nvPr/>
        </p:nvSpPr>
        <p:spPr>
          <a:xfrm>
            <a:off x="4206356" y="4546443"/>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麹　</a:t>
            </a:r>
            <a:r>
              <a:rPr lang="zh-TW"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麹屋須田商店</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5930875" y="4546443"/>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鳥肉　赤岩肉店</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4" name="正方形/長方形 23"/>
          <p:cNvSpPr/>
          <p:nvPr/>
        </p:nvSpPr>
        <p:spPr>
          <a:xfrm>
            <a:off x="8269008" y="4546443"/>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梅　榛名ゆあさ農園</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5" name="正方形/長方形 24"/>
          <p:cNvSpPr/>
          <p:nvPr/>
        </p:nvSpPr>
        <p:spPr>
          <a:xfrm>
            <a:off x="2136640" y="6607168"/>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豚肉　近藤ｽﾜﾝﾎﾟｰｸ</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6" name="正方形/長方形 25"/>
          <p:cNvSpPr/>
          <p:nvPr/>
        </p:nvSpPr>
        <p:spPr>
          <a:xfrm>
            <a:off x="3909706" y="6607168"/>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ﾊﾟｽﾀ　ｺﾅﾘｴ</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7" name="正方形/長方形 26"/>
          <p:cNvSpPr/>
          <p:nvPr/>
        </p:nvSpPr>
        <p:spPr>
          <a:xfrm>
            <a:off x="6262147" y="6607168"/>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パン　ﾊﾟﾝ工房シャトア</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28" name="正方形/長方形 27"/>
          <p:cNvSpPr/>
          <p:nvPr/>
        </p:nvSpPr>
        <p:spPr>
          <a:xfrm>
            <a:off x="8398192" y="6607168"/>
            <a:ext cx="1823194" cy="230832"/>
          </a:xfrm>
          <a:prstGeom prst="rect">
            <a:avLst/>
          </a:prstGeom>
        </p:spPr>
        <p:txBody>
          <a:bodyPr wrap="square">
            <a:spAutoFit/>
          </a:bodyPr>
          <a:lstStyle/>
          <a:p>
            <a:r>
              <a:rPr lang="ja-JP" altLang="en-US" sz="900" dirty="0">
                <a:solidFill>
                  <a:schemeClr val="tx1">
                    <a:lumMod val="50000"/>
                    <a:lumOff val="50000"/>
                  </a:schemeClr>
                </a:solidFill>
                <a:latin typeface="HGPｺﾞｼｯｸM" panose="020B0600000000000000" pitchFamily="50" charset="-128"/>
                <a:ea typeface="HGPｺﾞｼｯｸM" panose="020B0600000000000000" pitchFamily="50" charset="-128"/>
              </a:rPr>
              <a:t>ｽｰﾌﾟ　空島ｷｯﾁﾝ</a:t>
            </a:r>
            <a:endParaRPr lang="en-US" altLang="ja-JP" sz="900" dirty="0">
              <a:solidFill>
                <a:schemeClr val="tx1">
                  <a:lumMod val="50000"/>
                  <a:lumOff val="50000"/>
                </a:schemeClr>
              </a:solidFill>
              <a:latin typeface="HGPｺﾞｼｯｸM" panose="020B0600000000000000" pitchFamily="50" charset="-128"/>
              <a:ea typeface="HGPｺﾞｼｯｸM" panose="020B0600000000000000" pitchFamily="50" charset="-128"/>
            </a:endParaRPr>
          </a:p>
        </p:txBody>
      </p:sp>
      <p:sp>
        <p:nvSpPr>
          <p:cNvPr id="31" name="タイトル 5"/>
          <p:cNvSpPr>
            <a:spLocks noGrp="1"/>
          </p:cNvSpPr>
          <p:nvPr>
            <p:ph type="title"/>
          </p:nvPr>
        </p:nvSpPr>
        <p:spPr>
          <a:xfrm>
            <a:off x="1774825" y="263585"/>
            <a:ext cx="8642349" cy="356076"/>
          </a:xfrm>
        </p:spPr>
        <p:txBody>
          <a:bodyPr>
            <a:noAutofit/>
          </a:bodyPr>
          <a:lstStyle/>
          <a:p>
            <a:pPr fontAlgn="base">
              <a:spcAft>
                <a:spcPct val="0"/>
              </a:spcAft>
            </a:pPr>
            <a:r>
              <a:rPr lang="ja-JP" altLang="en-US" sz="2800" dirty="0">
                <a:solidFill>
                  <a:srgbClr val="0070C0"/>
                </a:solidFill>
              </a:rPr>
              <a:t>事例１：前橋市中央児童遊園</a:t>
            </a:r>
            <a:r>
              <a:rPr lang="en-US" altLang="ja-JP" sz="2800" dirty="0">
                <a:solidFill>
                  <a:srgbClr val="0070C0"/>
                </a:solidFill>
              </a:rPr>
              <a:t>『</a:t>
            </a:r>
            <a:r>
              <a:rPr lang="ja-JP" altLang="en-US" sz="2800" dirty="0" err="1">
                <a:solidFill>
                  <a:srgbClr val="0070C0"/>
                </a:solidFill>
              </a:rPr>
              <a:t>るなぱ</a:t>
            </a:r>
            <a:r>
              <a:rPr lang="ja-JP" altLang="en-US" sz="2800" dirty="0">
                <a:solidFill>
                  <a:srgbClr val="0070C0"/>
                </a:solidFill>
              </a:rPr>
              <a:t>あく</a:t>
            </a:r>
            <a:r>
              <a:rPr lang="en-US" altLang="ja-JP" sz="2800" dirty="0">
                <a:solidFill>
                  <a:srgbClr val="0070C0"/>
                </a:solidFill>
              </a:rPr>
              <a:t>』</a:t>
            </a:r>
          </a:p>
        </p:txBody>
      </p:sp>
      <p:sp>
        <p:nvSpPr>
          <p:cNvPr id="29" name="スライド番号プレースホルダー 1"/>
          <p:cNvSpPr txBox="1">
            <a:spLocks/>
          </p:cNvSpPr>
          <p:nvPr/>
        </p:nvSpPr>
        <p:spPr>
          <a:xfrm>
            <a:off x="9645696" y="6487389"/>
            <a:ext cx="861060" cy="301756"/>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4C2A283C-841D-4446-993F-39ABBF49B3CB}" type="slidenum">
              <a:rPr lang="ja-JP" altLang="en-US" sz="120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pPr algn="r"/>
              <a:t>67</a:t>
            </a:fld>
            <a:endParaRPr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67510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CA44007-34F8-4381-BCA6-8A9E6AE89011}"/>
              </a:ext>
            </a:extLst>
          </p:cNvPr>
          <p:cNvSpPr>
            <a:spLocks noGrp="1"/>
          </p:cNvSpPr>
          <p:nvPr>
            <p:ph type="title"/>
          </p:nvPr>
        </p:nvSpPr>
        <p:spPr>
          <a:xfrm>
            <a:off x="462845" y="1020871"/>
            <a:ext cx="9790304" cy="2849671"/>
          </a:xfrm>
        </p:spPr>
        <p:txBody>
          <a:bodyPr vert="horz" lIns="91440" tIns="45720" rIns="91440" bIns="45720" rtlCol="0" anchor="b">
            <a:normAutofit/>
          </a:bodyPr>
          <a:lstStyle/>
          <a:p>
            <a:pPr>
              <a:lnSpc>
                <a:spcPct val="90000"/>
              </a:lnSpc>
            </a:pPr>
            <a:r>
              <a:rPr kumimoji="1" lang="ja-JP" altLang="en-US" sz="6600">
                <a:solidFill>
                  <a:srgbClr val="FFFFFF"/>
                </a:solidFill>
              </a:rPr>
              <a:t>採算がとれない事業での</a:t>
            </a:r>
            <a:br>
              <a:rPr kumimoji="1" lang="en-US" altLang="ja-JP" sz="6600">
                <a:solidFill>
                  <a:srgbClr val="FFFFFF"/>
                </a:solidFill>
              </a:rPr>
            </a:br>
            <a:r>
              <a:rPr kumimoji="1" lang="ja-JP" altLang="en-US" sz="6600">
                <a:solidFill>
                  <a:srgbClr val="FFFFFF"/>
                </a:solidFill>
              </a:rPr>
              <a:t>運営権事業</a:t>
            </a:r>
          </a:p>
        </p:txBody>
      </p:sp>
      <p:sp>
        <p:nvSpPr>
          <p:cNvPr id="3" name="テキスト プレースホルダー 2">
            <a:extLst>
              <a:ext uri="{FF2B5EF4-FFF2-40B4-BE49-F238E27FC236}">
                <a16:creationId xmlns:a16="http://schemas.microsoft.com/office/drawing/2014/main" id="{8216722E-4987-41F4-A6A3-EE00708B135C}"/>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endParaRPr kumimoji="1" lang="en-US" altLang="ja-JP">
              <a:solidFill>
                <a:srgbClr val="FFFFFF">
                  <a:alpha val="70000"/>
                </a:srgbClr>
              </a:solidFill>
            </a:endParaRPr>
          </a:p>
        </p:txBody>
      </p:sp>
      <p:sp>
        <p:nvSpPr>
          <p:cNvPr id="38"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798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512598-4AA4-48A7-888B-CA8400D82482}"/>
              </a:ext>
            </a:extLst>
          </p:cNvPr>
          <p:cNvSpPr>
            <a:spLocks noGrp="1"/>
          </p:cNvSpPr>
          <p:nvPr>
            <p:ph type="title"/>
          </p:nvPr>
        </p:nvSpPr>
        <p:spPr>
          <a:xfrm>
            <a:off x="452761" y="122561"/>
            <a:ext cx="10901039" cy="1063445"/>
          </a:xfrm>
        </p:spPr>
        <p:style>
          <a:lnRef idx="2">
            <a:schemeClr val="accent4"/>
          </a:lnRef>
          <a:fillRef idx="1">
            <a:schemeClr val="lt1"/>
          </a:fillRef>
          <a:effectRef idx="0">
            <a:schemeClr val="accent4"/>
          </a:effectRef>
          <a:fontRef idx="minor">
            <a:schemeClr val="dk1"/>
          </a:fontRef>
        </p:style>
        <p:txBody>
          <a:bodyPr>
            <a:noAutofit/>
          </a:bodyPr>
          <a:lstStyle/>
          <a:p>
            <a:r>
              <a:rPr kumimoji="1" lang="ja-JP" altLang="en-US" sz="2800" dirty="0"/>
              <a:t>なぜ、採算の取れない公営住宅で成立するのか？</a:t>
            </a:r>
            <a:br>
              <a:rPr kumimoji="1" lang="en-US" altLang="ja-JP" sz="2800" dirty="0"/>
            </a:br>
            <a:r>
              <a:rPr kumimoji="1" lang="ja-JP" altLang="en-US" sz="2800" dirty="0"/>
              <a:t>持参金付き運営権の提案（</a:t>
            </a:r>
            <a:r>
              <a:rPr kumimoji="1" lang="ja-JP" altLang="en-US" sz="2000" dirty="0"/>
              <a:t>たしかに家賃が安くて成立しないように見えるが？）</a:t>
            </a:r>
            <a:endParaRPr kumimoji="1" lang="ja-JP" altLang="en-US" sz="2800" dirty="0"/>
          </a:p>
        </p:txBody>
      </p:sp>
      <p:sp>
        <p:nvSpPr>
          <p:cNvPr id="3" name="正方形/長方形 2">
            <a:extLst>
              <a:ext uri="{FF2B5EF4-FFF2-40B4-BE49-F238E27FC236}">
                <a16:creationId xmlns:a16="http://schemas.microsoft.com/office/drawing/2014/main" id="{19122337-653F-447A-9A01-755D62133584}"/>
              </a:ext>
            </a:extLst>
          </p:cNvPr>
          <p:cNvSpPr/>
          <p:nvPr/>
        </p:nvSpPr>
        <p:spPr>
          <a:xfrm>
            <a:off x="1225118" y="3364637"/>
            <a:ext cx="754602" cy="27964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a:t>住宅整備費</a:t>
            </a:r>
          </a:p>
        </p:txBody>
      </p:sp>
      <p:sp>
        <p:nvSpPr>
          <p:cNvPr id="5" name="正方形/長方形 4">
            <a:extLst>
              <a:ext uri="{FF2B5EF4-FFF2-40B4-BE49-F238E27FC236}">
                <a16:creationId xmlns:a16="http://schemas.microsoft.com/office/drawing/2014/main" id="{8B2A490E-ABE8-4456-8CDA-930F0198EE92}"/>
              </a:ext>
            </a:extLst>
          </p:cNvPr>
          <p:cNvSpPr/>
          <p:nvPr/>
        </p:nvSpPr>
        <p:spPr>
          <a:xfrm>
            <a:off x="688019" y="1233996"/>
            <a:ext cx="1828800" cy="8688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交付金</a:t>
            </a:r>
            <a:endParaRPr kumimoji="1" lang="en-US" altLang="ja-JP" dirty="0"/>
          </a:p>
          <a:p>
            <a:pPr algn="ctr"/>
            <a:r>
              <a:rPr lang="ja-JP" altLang="en-US" dirty="0"/>
              <a:t>自治体財政</a:t>
            </a:r>
            <a:endParaRPr lang="en-US" altLang="ja-JP" dirty="0"/>
          </a:p>
          <a:p>
            <a:pPr algn="ctr"/>
            <a:r>
              <a:rPr kumimoji="1" lang="ja-JP" altLang="en-US" dirty="0"/>
              <a:t>で整備</a:t>
            </a:r>
          </a:p>
        </p:txBody>
      </p:sp>
      <p:cxnSp>
        <p:nvCxnSpPr>
          <p:cNvPr id="6" name="直線矢印コネクタ 5">
            <a:extLst>
              <a:ext uri="{FF2B5EF4-FFF2-40B4-BE49-F238E27FC236}">
                <a16:creationId xmlns:a16="http://schemas.microsoft.com/office/drawing/2014/main" id="{4E693F7E-67AF-4BC7-98B7-5156256746A4}"/>
              </a:ext>
            </a:extLst>
          </p:cNvPr>
          <p:cNvCxnSpPr>
            <a:cxnSpLocks/>
            <a:stCxn id="5" idx="2"/>
            <a:endCxn id="3" idx="0"/>
          </p:cNvCxnSpPr>
          <p:nvPr/>
        </p:nvCxnSpPr>
        <p:spPr>
          <a:xfrm>
            <a:off x="1602419" y="2102867"/>
            <a:ext cx="0" cy="1261770"/>
          </a:xfrm>
          <a:prstGeom prst="straightConnector1">
            <a:avLst/>
          </a:prstGeom>
          <a:ln w="57150">
            <a:solidFill>
              <a:srgbClr val="185790">
                <a:alpha val="50196"/>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6D43B2E6-A390-401A-8233-D6E9FB5A9792}"/>
              </a:ext>
            </a:extLst>
          </p:cNvPr>
          <p:cNvSpPr txBox="1"/>
          <p:nvPr/>
        </p:nvSpPr>
        <p:spPr>
          <a:xfrm>
            <a:off x="541519" y="2330386"/>
            <a:ext cx="2152835" cy="923330"/>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過年度に整備済み</a:t>
            </a:r>
            <a:endParaRPr kumimoji="1" lang="en-US" altLang="ja-JP" sz="1800" kern="1200" dirty="0">
              <a:solidFill>
                <a:schemeClr val="tx1"/>
              </a:solidFill>
              <a:latin typeface="+mn-lt"/>
              <a:ea typeface="+mn-ea"/>
              <a:cs typeface="+mn-cs"/>
            </a:endParaRPr>
          </a:p>
          <a:p>
            <a:r>
              <a:rPr lang="ja-JP" altLang="en-US" dirty="0"/>
              <a:t>回収しなくてよい費用</a:t>
            </a:r>
            <a:endParaRPr kumimoji="1" lang="ja-JP" altLang="en-US" sz="1800" kern="1200" dirty="0">
              <a:solidFill>
                <a:schemeClr val="tx1"/>
              </a:solidFill>
              <a:latin typeface="+mn-lt"/>
              <a:ea typeface="+mn-ea"/>
              <a:cs typeface="+mn-cs"/>
            </a:endParaRPr>
          </a:p>
        </p:txBody>
      </p:sp>
      <p:sp>
        <p:nvSpPr>
          <p:cNvPr id="13" name="正方形/長方形 12">
            <a:extLst>
              <a:ext uri="{FF2B5EF4-FFF2-40B4-BE49-F238E27FC236}">
                <a16:creationId xmlns:a16="http://schemas.microsoft.com/office/drawing/2014/main" id="{CEE0858F-1DC0-4B48-8FDC-3E1DB8E9656B}"/>
              </a:ext>
            </a:extLst>
          </p:cNvPr>
          <p:cNvSpPr/>
          <p:nvPr/>
        </p:nvSpPr>
        <p:spPr>
          <a:xfrm>
            <a:off x="3160449" y="5102089"/>
            <a:ext cx="4953741" cy="10634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維持管理費　運営権者</a:t>
            </a:r>
          </a:p>
        </p:txBody>
      </p:sp>
      <p:cxnSp>
        <p:nvCxnSpPr>
          <p:cNvPr id="14" name="直線矢印コネクタ 13">
            <a:extLst>
              <a:ext uri="{FF2B5EF4-FFF2-40B4-BE49-F238E27FC236}">
                <a16:creationId xmlns:a16="http://schemas.microsoft.com/office/drawing/2014/main" id="{2D3E40AF-CB76-4F72-B6C1-92061224F3D4}"/>
              </a:ext>
            </a:extLst>
          </p:cNvPr>
          <p:cNvCxnSpPr>
            <a:cxnSpLocks/>
          </p:cNvCxnSpPr>
          <p:nvPr/>
        </p:nvCxnSpPr>
        <p:spPr>
          <a:xfrm>
            <a:off x="3209275" y="1641795"/>
            <a:ext cx="4749567"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EACB66C6-5B2B-4314-A6FE-612740F70D38}"/>
              </a:ext>
            </a:extLst>
          </p:cNvPr>
          <p:cNvSpPr txBox="1"/>
          <p:nvPr/>
        </p:nvSpPr>
        <p:spPr>
          <a:xfrm>
            <a:off x="5180120" y="1291698"/>
            <a:ext cx="1828800" cy="369332"/>
          </a:xfrm>
          <a:prstGeom prst="rect">
            <a:avLst/>
          </a:prstGeom>
          <a:noFill/>
        </p:spPr>
        <p:txBody>
          <a:bodyPr wrap="square" rtlCol="0">
            <a:spAutoFit/>
          </a:bodyPr>
          <a:lstStyle/>
          <a:p>
            <a:r>
              <a:rPr kumimoji="1" lang="ja-JP" altLang="en-US" sz="1800" kern="1200" dirty="0">
                <a:solidFill>
                  <a:schemeClr val="tx1"/>
                </a:solidFill>
                <a:latin typeface="+mn-lt"/>
                <a:ea typeface="+mn-ea"/>
                <a:cs typeface="+mn-cs"/>
              </a:rPr>
              <a:t>事業期間</a:t>
            </a:r>
          </a:p>
        </p:txBody>
      </p:sp>
      <p:sp>
        <p:nvSpPr>
          <p:cNvPr id="21" name="正方形/長方形 20">
            <a:extLst>
              <a:ext uri="{FF2B5EF4-FFF2-40B4-BE49-F238E27FC236}">
                <a16:creationId xmlns:a16="http://schemas.microsoft.com/office/drawing/2014/main" id="{D6DA20CF-08E0-4A1B-BF5B-CF38E9B050E8}"/>
              </a:ext>
            </a:extLst>
          </p:cNvPr>
          <p:cNvSpPr/>
          <p:nvPr/>
        </p:nvSpPr>
        <p:spPr>
          <a:xfrm>
            <a:off x="8300625" y="4918229"/>
            <a:ext cx="1890942" cy="12428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家賃収入</a:t>
            </a:r>
            <a:r>
              <a:rPr lang="ja-JP" altLang="en-US" dirty="0"/>
              <a:t>が</a:t>
            </a:r>
            <a:endParaRPr lang="en-US" altLang="ja-JP" dirty="0"/>
          </a:p>
          <a:p>
            <a:pPr algn="ctr"/>
            <a:r>
              <a:rPr kumimoji="1" lang="ja-JP" altLang="en-US" dirty="0"/>
              <a:t>維持管理費より</a:t>
            </a:r>
            <a:endParaRPr kumimoji="1" lang="en-US" altLang="ja-JP" dirty="0"/>
          </a:p>
          <a:p>
            <a:pPr algn="ctr"/>
            <a:r>
              <a:rPr lang="ja-JP" altLang="en-US" dirty="0"/>
              <a:t>多ければ採算</a:t>
            </a:r>
            <a:endParaRPr kumimoji="1" lang="ja-JP" altLang="en-US" dirty="0"/>
          </a:p>
        </p:txBody>
      </p:sp>
      <p:sp>
        <p:nvSpPr>
          <p:cNvPr id="22" name="正方形/長方形 21">
            <a:extLst>
              <a:ext uri="{FF2B5EF4-FFF2-40B4-BE49-F238E27FC236}">
                <a16:creationId xmlns:a16="http://schemas.microsoft.com/office/drawing/2014/main" id="{B0B95801-9F0B-44CA-8819-16AA607ACA8F}"/>
              </a:ext>
            </a:extLst>
          </p:cNvPr>
          <p:cNvSpPr/>
          <p:nvPr/>
        </p:nvSpPr>
        <p:spPr>
          <a:xfrm>
            <a:off x="10255193" y="5113534"/>
            <a:ext cx="1507720" cy="5252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少なければ</a:t>
            </a:r>
            <a:endParaRPr kumimoji="1" lang="en-US" altLang="ja-JP" dirty="0"/>
          </a:p>
          <a:p>
            <a:pPr algn="ctr"/>
            <a:r>
              <a:rPr kumimoji="1" lang="ja-JP" altLang="en-US" dirty="0"/>
              <a:t>行政負担</a:t>
            </a:r>
          </a:p>
        </p:txBody>
      </p:sp>
      <p:sp>
        <p:nvSpPr>
          <p:cNvPr id="23" name="正方形/長方形 22">
            <a:extLst>
              <a:ext uri="{FF2B5EF4-FFF2-40B4-BE49-F238E27FC236}">
                <a16:creationId xmlns:a16="http://schemas.microsoft.com/office/drawing/2014/main" id="{4F20EABF-9DF4-4706-A07F-E1FFBFB50B79}"/>
              </a:ext>
            </a:extLst>
          </p:cNvPr>
          <p:cNvSpPr/>
          <p:nvPr/>
        </p:nvSpPr>
        <p:spPr>
          <a:xfrm>
            <a:off x="10256671" y="5656557"/>
            <a:ext cx="1507720" cy="5252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dirty="0"/>
              <a:t>家賃収入</a:t>
            </a:r>
            <a:endParaRPr kumimoji="1" lang="en-US" altLang="ja-JP" dirty="0"/>
          </a:p>
        </p:txBody>
      </p:sp>
      <p:sp>
        <p:nvSpPr>
          <p:cNvPr id="24" name="矢印: 下 23">
            <a:extLst>
              <a:ext uri="{FF2B5EF4-FFF2-40B4-BE49-F238E27FC236}">
                <a16:creationId xmlns:a16="http://schemas.microsoft.com/office/drawing/2014/main" id="{5D79CA8C-94D8-49B1-845E-F3F804A7F0D3}"/>
              </a:ext>
            </a:extLst>
          </p:cNvPr>
          <p:cNvSpPr/>
          <p:nvPr/>
        </p:nvSpPr>
        <p:spPr>
          <a:xfrm>
            <a:off x="10378002" y="3781886"/>
            <a:ext cx="1021736" cy="13202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3721FD8-9092-4F19-B02E-CE4EA042CD56}"/>
              </a:ext>
            </a:extLst>
          </p:cNvPr>
          <p:cNvSpPr/>
          <p:nvPr/>
        </p:nvSpPr>
        <p:spPr>
          <a:xfrm>
            <a:off x="9641156" y="1661030"/>
            <a:ext cx="2152835" cy="20542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持参金付き</a:t>
            </a:r>
            <a:endParaRPr kumimoji="1" lang="en-US" altLang="ja-JP" dirty="0"/>
          </a:p>
          <a:p>
            <a:pPr algn="ctr"/>
            <a:r>
              <a:rPr lang="ja-JP" altLang="en-US" dirty="0"/>
              <a:t>運営権</a:t>
            </a:r>
            <a:endParaRPr lang="en-US" altLang="ja-JP" dirty="0"/>
          </a:p>
          <a:p>
            <a:pPr algn="ctr"/>
            <a:endParaRPr kumimoji="1" lang="en-US" altLang="ja-JP" dirty="0"/>
          </a:p>
          <a:p>
            <a:pPr algn="ctr"/>
            <a:r>
              <a:rPr lang="ja-JP" altLang="en-US" dirty="0"/>
              <a:t>それでも</a:t>
            </a:r>
            <a:endParaRPr lang="en-US" altLang="ja-JP" dirty="0"/>
          </a:p>
          <a:p>
            <a:pPr algn="ctr"/>
            <a:r>
              <a:rPr lang="ja-JP" altLang="en-US" dirty="0"/>
              <a:t>自治体負担が</a:t>
            </a:r>
            <a:endParaRPr lang="en-US" altLang="ja-JP" dirty="0"/>
          </a:p>
          <a:p>
            <a:pPr algn="ctr"/>
            <a:r>
              <a:rPr kumimoji="1" lang="ja-JP" altLang="en-US" dirty="0"/>
              <a:t>減れば</a:t>
            </a:r>
            <a:endParaRPr kumimoji="1" lang="en-US" altLang="ja-JP" dirty="0"/>
          </a:p>
          <a:p>
            <a:pPr algn="ctr"/>
            <a:r>
              <a:rPr kumimoji="1" lang="ja-JP" altLang="en-US" dirty="0"/>
              <a:t>成立する。</a:t>
            </a:r>
          </a:p>
        </p:txBody>
      </p:sp>
      <p:cxnSp>
        <p:nvCxnSpPr>
          <p:cNvPr id="26" name="直線矢印コネクタ 25">
            <a:extLst>
              <a:ext uri="{FF2B5EF4-FFF2-40B4-BE49-F238E27FC236}">
                <a16:creationId xmlns:a16="http://schemas.microsoft.com/office/drawing/2014/main" id="{C6382738-4690-4E27-95D5-107B1ACC911C}"/>
              </a:ext>
            </a:extLst>
          </p:cNvPr>
          <p:cNvCxnSpPr>
            <a:cxnSpLocks/>
          </p:cNvCxnSpPr>
          <p:nvPr/>
        </p:nvCxnSpPr>
        <p:spPr>
          <a:xfrm flipH="1">
            <a:off x="7680301" y="2636671"/>
            <a:ext cx="197861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6DB63E0E-08ED-4122-BEFD-83B1AAD68663}"/>
              </a:ext>
            </a:extLst>
          </p:cNvPr>
          <p:cNvSpPr/>
          <p:nvPr/>
        </p:nvSpPr>
        <p:spPr>
          <a:xfrm>
            <a:off x="3209275" y="1795154"/>
            <a:ext cx="4663006" cy="32270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維持管理費が</a:t>
            </a:r>
            <a:endParaRPr kumimoji="1" lang="en-US" altLang="ja-JP" dirty="0"/>
          </a:p>
          <a:p>
            <a:pPr algn="ctr"/>
            <a:endParaRPr lang="en-US" altLang="ja-JP" dirty="0"/>
          </a:p>
          <a:p>
            <a:pPr algn="ctr"/>
            <a:r>
              <a:rPr kumimoji="1" lang="ja-JP" altLang="en-US" dirty="0"/>
              <a:t>自治体直轄で実施より</a:t>
            </a:r>
            <a:endParaRPr kumimoji="1" lang="en-US" altLang="ja-JP" dirty="0"/>
          </a:p>
          <a:p>
            <a:pPr algn="ctr"/>
            <a:endParaRPr lang="en-US" altLang="ja-JP" dirty="0"/>
          </a:p>
          <a:p>
            <a:pPr algn="ctr"/>
            <a:r>
              <a:rPr kumimoji="1" lang="ja-JP" altLang="en-US" dirty="0"/>
              <a:t>下がるかどうかだけ。</a:t>
            </a:r>
            <a:endParaRPr kumimoji="1" lang="en-US" altLang="ja-JP" dirty="0"/>
          </a:p>
          <a:p>
            <a:pPr algn="ctr"/>
            <a:endParaRPr kumimoji="1" lang="en-US" altLang="ja-JP" dirty="0"/>
          </a:p>
          <a:p>
            <a:pPr algn="ctr"/>
            <a:r>
              <a:rPr lang="ja-JP" altLang="en-US" dirty="0"/>
              <a:t>自治体：職員給与・経費など実際かかっている経費等算定</a:t>
            </a:r>
            <a:endParaRPr lang="en-US" altLang="ja-JP" dirty="0"/>
          </a:p>
          <a:p>
            <a:pPr algn="ctr"/>
            <a:endParaRPr kumimoji="1" lang="en-US" altLang="ja-JP" dirty="0"/>
          </a:p>
          <a:p>
            <a:pPr algn="ctr"/>
            <a:r>
              <a:rPr lang="ja-JP" altLang="en-US" dirty="0"/>
              <a:t>民間運営権算定提案</a:t>
            </a:r>
            <a:endParaRPr lang="en-US" altLang="ja-JP" dirty="0"/>
          </a:p>
          <a:p>
            <a:pPr algn="ctr"/>
            <a:endParaRPr kumimoji="1" lang="ja-JP" altLang="en-US" dirty="0"/>
          </a:p>
        </p:txBody>
      </p:sp>
      <p:sp>
        <p:nvSpPr>
          <p:cNvPr id="4" name="正方形/長方形 3">
            <a:extLst>
              <a:ext uri="{FF2B5EF4-FFF2-40B4-BE49-F238E27FC236}">
                <a16:creationId xmlns:a16="http://schemas.microsoft.com/office/drawing/2014/main" id="{C3FCBBB2-BA37-441C-9DCA-5EB527BD22D3}"/>
              </a:ext>
            </a:extLst>
          </p:cNvPr>
          <p:cNvSpPr/>
          <p:nvPr/>
        </p:nvSpPr>
        <p:spPr>
          <a:xfrm>
            <a:off x="2099562" y="4873839"/>
            <a:ext cx="874452" cy="76495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維持管理費</a:t>
            </a:r>
            <a:endParaRPr lang="en-US" altLang="ja-JP" dirty="0"/>
          </a:p>
          <a:p>
            <a:pPr algn="ctr"/>
            <a:r>
              <a:rPr kumimoji="1" lang="ja-JP" altLang="en-US" dirty="0"/>
              <a:t>直轄</a:t>
            </a:r>
          </a:p>
        </p:txBody>
      </p:sp>
      <p:sp>
        <p:nvSpPr>
          <p:cNvPr id="19" name="正方形/長方形 18">
            <a:extLst>
              <a:ext uri="{FF2B5EF4-FFF2-40B4-BE49-F238E27FC236}">
                <a16:creationId xmlns:a16="http://schemas.microsoft.com/office/drawing/2014/main" id="{E0FD4BC7-A5AD-4C27-B6D0-0B8942A81FE6}"/>
              </a:ext>
            </a:extLst>
          </p:cNvPr>
          <p:cNvSpPr/>
          <p:nvPr/>
        </p:nvSpPr>
        <p:spPr>
          <a:xfrm>
            <a:off x="2099562" y="5656557"/>
            <a:ext cx="874452" cy="50454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dirty="0"/>
              <a:t>家賃</a:t>
            </a:r>
            <a:endParaRPr lang="en-US" altLang="ja-JP" dirty="0"/>
          </a:p>
          <a:p>
            <a:pPr algn="ctr"/>
            <a:r>
              <a:rPr lang="ja-JP" altLang="en-US" dirty="0"/>
              <a:t>収入</a:t>
            </a:r>
            <a:endParaRPr kumimoji="1" lang="en-US" altLang="ja-JP" dirty="0"/>
          </a:p>
        </p:txBody>
      </p:sp>
    </p:spTree>
    <p:extLst>
      <p:ext uri="{BB962C8B-B14F-4D97-AF65-F5344CB8AC3E}">
        <p14:creationId xmlns:p14="http://schemas.microsoft.com/office/powerpoint/2010/main" val="96802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40E2AC-90F6-410B-AAFA-5EBF5D35FA51}"/>
              </a:ext>
            </a:extLst>
          </p:cNvPr>
          <p:cNvPicPr>
            <a:picLocks noChangeAspect="1"/>
          </p:cNvPicPr>
          <p:nvPr/>
        </p:nvPicPr>
        <p:blipFill>
          <a:blip r:embed="rId2"/>
          <a:stretch>
            <a:fillRect/>
          </a:stretch>
        </p:blipFill>
        <p:spPr>
          <a:xfrm>
            <a:off x="622997" y="91745"/>
            <a:ext cx="8847970" cy="6479877"/>
          </a:xfrm>
          <a:prstGeom prst="rect">
            <a:avLst/>
          </a:prstGeom>
        </p:spPr>
      </p:pic>
      <p:sp>
        <p:nvSpPr>
          <p:cNvPr id="4" name="テキスト ボックス 3">
            <a:extLst>
              <a:ext uri="{FF2B5EF4-FFF2-40B4-BE49-F238E27FC236}">
                <a16:creationId xmlns:a16="http://schemas.microsoft.com/office/drawing/2014/main" id="{D0EF69DC-0073-41AD-997C-9448E194769C}"/>
              </a:ext>
            </a:extLst>
          </p:cNvPr>
          <p:cNvSpPr txBox="1"/>
          <p:nvPr/>
        </p:nvSpPr>
        <p:spPr>
          <a:xfrm>
            <a:off x="10823713" y="200779"/>
            <a:ext cx="586409" cy="6494085"/>
          </a:xfrm>
          <a:prstGeom prst="rect">
            <a:avLst/>
          </a:prstGeom>
          <a:noFill/>
          <a:ln w="57150">
            <a:solidFill>
              <a:schemeClr val="tx1">
                <a:lumMod val="50000"/>
                <a:lumOff val="50000"/>
              </a:schemeClr>
            </a:solidFill>
          </a:ln>
        </p:spPr>
        <p:txBody>
          <a:bodyPr wrap="square" rtlCol="0">
            <a:spAutoFit/>
          </a:bodyPr>
          <a:lstStyle/>
          <a:p>
            <a:r>
              <a:rPr kumimoji="1" lang="ja-JP" altLang="en-US" sz="3200" dirty="0"/>
              <a:t>ＰＦＩ法の概要</a:t>
            </a:r>
            <a:endParaRPr kumimoji="1" lang="en-US" altLang="ja-JP" sz="3200" dirty="0"/>
          </a:p>
          <a:p>
            <a:endParaRPr kumimoji="1" lang="en-US" altLang="ja-JP" sz="3200" dirty="0"/>
          </a:p>
          <a:p>
            <a:r>
              <a:rPr kumimoji="1" lang="ja-JP" altLang="en-US" sz="3200" dirty="0"/>
              <a:t>内閣府資料</a:t>
            </a:r>
          </a:p>
        </p:txBody>
      </p:sp>
      <p:sp>
        <p:nvSpPr>
          <p:cNvPr id="6" name="楕円 5">
            <a:extLst>
              <a:ext uri="{FF2B5EF4-FFF2-40B4-BE49-F238E27FC236}">
                <a16:creationId xmlns:a16="http://schemas.microsoft.com/office/drawing/2014/main" id="{78A9098B-CC4F-4FA2-A151-A1F2BE97912C}"/>
              </a:ext>
            </a:extLst>
          </p:cNvPr>
          <p:cNvSpPr/>
          <p:nvPr/>
        </p:nvSpPr>
        <p:spPr>
          <a:xfrm>
            <a:off x="7690137" y="163099"/>
            <a:ext cx="1828800" cy="650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その２</a:t>
            </a:r>
          </a:p>
        </p:txBody>
      </p:sp>
    </p:spTree>
    <p:extLst>
      <p:ext uri="{BB962C8B-B14F-4D97-AF65-F5344CB8AC3E}">
        <p14:creationId xmlns:p14="http://schemas.microsoft.com/office/powerpoint/2010/main" val="34159928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05929F-A5B9-443F-BE55-5555E829FF89}"/>
              </a:ext>
            </a:extLst>
          </p:cNvPr>
          <p:cNvSpPr>
            <a:spLocks noGrp="1"/>
          </p:cNvSpPr>
          <p:nvPr>
            <p:ph type="title"/>
          </p:nvPr>
        </p:nvSpPr>
        <p:spPr>
          <a:xfrm>
            <a:off x="337255" y="365125"/>
            <a:ext cx="7181145" cy="1667861"/>
          </a:xfrm>
        </p:spPr>
        <p:txBody>
          <a:bodyPr>
            <a:normAutofit fontScale="90000"/>
          </a:bodyPr>
          <a:lstStyle/>
          <a:p>
            <a:r>
              <a:rPr lang="en-US" altLang="zh-TW" b="1" dirty="0"/>
              <a:t>794</a:t>
            </a:r>
            <a:r>
              <a:rPr lang="zh-TW" altLang="en-US" b="1" dirty="0"/>
              <a:t>　</a:t>
            </a:r>
            <a:r>
              <a:rPr lang="ja-JP" altLang="en-US" b="1" dirty="0"/>
              <a:t>岡山県</a:t>
            </a:r>
            <a:r>
              <a:rPr lang="en-US" altLang="ja-JP" b="1" dirty="0"/>
              <a:t>	</a:t>
            </a:r>
            <a:r>
              <a:rPr lang="ja-JP" altLang="en-US" b="1" dirty="0"/>
              <a:t>津山市</a:t>
            </a:r>
            <a:br>
              <a:rPr lang="en-US" altLang="ja-JP" b="1" dirty="0"/>
            </a:br>
            <a:r>
              <a:rPr lang="ja-JP" altLang="en-US" b="1" dirty="0"/>
              <a:t>旧苅田家町家群を活用した施設の</a:t>
            </a:r>
            <a:br>
              <a:rPr lang="en-US" altLang="ja-JP" b="1" dirty="0"/>
            </a:br>
            <a:r>
              <a:rPr lang="ja-JP" altLang="en-US" b="1" dirty="0"/>
              <a:t>公共施設等</a:t>
            </a:r>
            <a:r>
              <a:rPr lang="ja-JP" altLang="en-US" sz="5300" b="1" dirty="0">
                <a:solidFill>
                  <a:srgbClr val="FF0000"/>
                </a:solidFill>
              </a:rPr>
              <a:t>運営権</a:t>
            </a:r>
            <a:r>
              <a:rPr lang="en-US" altLang="ja-JP" b="1" dirty="0"/>
              <a:t>	18/12</a:t>
            </a:r>
            <a:endParaRPr lang="en-US" altLang="zh-TW" b="1" dirty="0"/>
          </a:p>
        </p:txBody>
      </p:sp>
      <p:sp>
        <p:nvSpPr>
          <p:cNvPr id="3" name="コンテンツ プレースホルダー 2">
            <a:extLst>
              <a:ext uri="{FF2B5EF4-FFF2-40B4-BE49-F238E27FC236}">
                <a16:creationId xmlns:a16="http://schemas.microsoft.com/office/drawing/2014/main" id="{A70E396C-24CA-4C49-93FF-9DF7DED11471}"/>
              </a:ext>
            </a:extLst>
          </p:cNvPr>
          <p:cNvSpPr>
            <a:spLocks noGrp="1"/>
          </p:cNvSpPr>
          <p:nvPr>
            <p:ph idx="1"/>
          </p:nvPr>
        </p:nvSpPr>
        <p:spPr>
          <a:xfrm>
            <a:off x="692458" y="2334830"/>
            <a:ext cx="10661342" cy="4046322"/>
          </a:xfrm>
        </p:spPr>
        <p:txBody>
          <a:bodyPr>
            <a:normAutofit fontScale="92500" lnSpcReduction="20000"/>
          </a:bodyPr>
          <a:lstStyle/>
          <a:p>
            <a:r>
              <a:rPr lang="ja-JP" altLang="en-US" dirty="0"/>
              <a:t>発注者</a:t>
            </a:r>
            <a:r>
              <a:rPr lang="en-US" altLang="ja-JP" dirty="0"/>
              <a:t>	</a:t>
            </a:r>
            <a:r>
              <a:rPr lang="ja-JP" altLang="en-US" dirty="0"/>
              <a:t>岡山県</a:t>
            </a:r>
            <a:r>
              <a:rPr lang="en-US" altLang="ja-JP" dirty="0"/>
              <a:t>	</a:t>
            </a:r>
            <a:r>
              <a:rPr lang="ja-JP" altLang="en-US" dirty="0"/>
              <a:t>津山市　歴史まちづくり推進室　</a:t>
            </a:r>
            <a:endParaRPr lang="en-US" altLang="ja-JP" dirty="0"/>
          </a:p>
          <a:p>
            <a:endParaRPr lang="en-US" altLang="ja-JP" dirty="0"/>
          </a:p>
          <a:p>
            <a:r>
              <a:rPr lang="ja-JP" altLang="en-US" dirty="0"/>
              <a:t>分野：</a:t>
            </a:r>
            <a:r>
              <a:rPr lang="en-US" altLang="ja-JP" dirty="0"/>
              <a:t>	</a:t>
            </a:r>
            <a:r>
              <a:rPr lang="ja-JP" altLang="en-US" dirty="0"/>
              <a:t>教育文化施設その他</a:t>
            </a:r>
          </a:p>
          <a:p>
            <a:endParaRPr lang="ja-JP" altLang="en-US" dirty="0"/>
          </a:p>
          <a:p>
            <a:r>
              <a:rPr lang="ja-JP" altLang="en-US" dirty="0"/>
              <a:t>事業内容：旧苅田家付属町家群を活用した施設を整備する。</a:t>
            </a:r>
          </a:p>
          <a:p>
            <a:endParaRPr lang="ja-JP" altLang="en-US" dirty="0"/>
          </a:p>
          <a:p>
            <a:r>
              <a:rPr lang="ja-JP" altLang="en-US" dirty="0"/>
              <a:t>事業期間：</a:t>
            </a:r>
            <a:r>
              <a:rPr lang="ja-JP" altLang="en-US" sz="4600" b="1" dirty="0"/>
              <a:t>運営権</a:t>
            </a:r>
            <a:r>
              <a:rPr lang="ja-JP" altLang="en-US" dirty="0"/>
              <a:t>設定日から２０４０年３月末日まで（</a:t>
            </a:r>
            <a:r>
              <a:rPr lang="en-US" altLang="ja-JP" dirty="0"/>
              <a:t>20</a:t>
            </a:r>
            <a:r>
              <a:rPr lang="ja-JP" altLang="en-US" dirty="0"/>
              <a:t>年）</a:t>
            </a:r>
          </a:p>
          <a:p>
            <a:endParaRPr lang="ja-JP" altLang="en-US" dirty="0"/>
          </a:p>
          <a:p>
            <a:r>
              <a:rPr lang="ja-JP" altLang="en-US" dirty="0"/>
              <a:t>事業方式：サービス購入型＋独立採算型</a:t>
            </a:r>
            <a:r>
              <a:rPr lang="en-US" altLang="ja-JP" dirty="0"/>
              <a:t>	</a:t>
            </a:r>
            <a:r>
              <a:rPr lang="ja-JP" altLang="en-US" dirty="0"/>
              <a:t>運営権方式：</a:t>
            </a:r>
            <a:r>
              <a:rPr lang="ja-JP" altLang="en-US" dirty="0">
                <a:solidFill>
                  <a:srgbClr val="FF0000"/>
                </a:solidFill>
              </a:rPr>
              <a:t>持参金付き運営権</a:t>
            </a:r>
          </a:p>
          <a:p>
            <a:endParaRPr lang="ja-JP" altLang="en-US" dirty="0"/>
          </a:p>
          <a:p>
            <a:r>
              <a:rPr lang="ja-JP" altLang="en-US" dirty="0"/>
              <a:t>事業選定方法：公募型プロポーザル</a:t>
            </a:r>
          </a:p>
          <a:p>
            <a:endParaRPr kumimoji="1" lang="ja-JP" altLang="en-US" dirty="0"/>
          </a:p>
        </p:txBody>
      </p:sp>
      <p:sp>
        <p:nvSpPr>
          <p:cNvPr id="4" name="楕円 3">
            <a:extLst>
              <a:ext uri="{FF2B5EF4-FFF2-40B4-BE49-F238E27FC236}">
                <a16:creationId xmlns:a16="http://schemas.microsoft.com/office/drawing/2014/main" id="{31B7FC76-CD7E-4DFA-819F-490D0FEAF062}"/>
              </a:ext>
            </a:extLst>
          </p:cNvPr>
          <p:cNvSpPr/>
          <p:nvPr/>
        </p:nvSpPr>
        <p:spPr>
          <a:xfrm>
            <a:off x="8253591" y="3554041"/>
            <a:ext cx="2745441" cy="325914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持参金付き</a:t>
            </a:r>
            <a:endParaRPr kumimoji="1" lang="en-US" altLang="ja-JP" dirty="0"/>
          </a:p>
          <a:p>
            <a:pPr algn="ctr"/>
            <a:r>
              <a:rPr kumimoji="1" lang="ja-JP" altLang="en-US" dirty="0"/>
              <a:t>運営権</a:t>
            </a:r>
            <a:endParaRPr kumimoji="1" lang="en-US" altLang="ja-JP" dirty="0"/>
          </a:p>
          <a:p>
            <a:pPr algn="ctr"/>
            <a:endParaRPr kumimoji="1" lang="en-US" altLang="ja-JP" dirty="0"/>
          </a:p>
          <a:p>
            <a:pPr algn="ctr"/>
            <a:r>
              <a:rPr kumimoji="1" lang="ja-JP" altLang="en-US" dirty="0"/>
              <a:t>サービス購入型</a:t>
            </a:r>
            <a:endParaRPr kumimoji="1" lang="en-US" altLang="ja-JP" dirty="0"/>
          </a:p>
          <a:p>
            <a:pPr algn="ctr"/>
            <a:r>
              <a:rPr kumimoji="1" lang="ja-JP" altLang="en-US" dirty="0"/>
              <a:t>運営権</a:t>
            </a:r>
          </a:p>
        </p:txBody>
      </p:sp>
      <p:sp>
        <p:nvSpPr>
          <p:cNvPr id="6" name="楕円 5">
            <a:extLst>
              <a:ext uri="{FF2B5EF4-FFF2-40B4-BE49-F238E27FC236}">
                <a16:creationId xmlns:a16="http://schemas.microsoft.com/office/drawing/2014/main" id="{566ABCAB-6C07-4555-98B4-041F7A6DFD27}"/>
              </a:ext>
            </a:extLst>
          </p:cNvPr>
          <p:cNvSpPr/>
          <p:nvPr/>
        </p:nvSpPr>
        <p:spPr>
          <a:xfrm>
            <a:off x="7030928" y="343594"/>
            <a:ext cx="4821382" cy="361880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dirty="0"/>
              <a:t>直轄でやるより</a:t>
            </a:r>
            <a:endParaRPr kumimoji="1" lang="en-US" altLang="ja-JP" sz="1600" dirty="0"/>
          </a:p>
          <a:p>
            <a:pPr algn="ctr"/>
            <a:r>
              <a:rPr kumimoji="1" lang="ja-JP" altLang="en-US" sz="1600" dirty="0"/>
              <a:t>財政負担が下がる提案があれば民間にまかせる（運営権）</a:t>
            </a:r>
            <a:endParaRPr kumimoji="1" lang="en-US" altLang="ja-JP" sz="1600" dirty="0"/>
          </a:p>
          <a:p>
            <a:pPr algn="ctr"/>
            <a:r>
              <a:rPr kumimoji="1" lang="ja-JP" altLang="en-US" sz="1600" dirty="0"/>
              <a:t>財政負担が「０」になれば</a:t>
            </a:r>
            <a:endParaRPr kumimoji="1" lang="en-US" altLang="ja-JP" sz="1600" dirty="0"/>
          </a:p>
          <a:p>
            <a:pPr algn="ctr"/>
            <a:r>
              <a:rPr kumimoji="1" lang="ja-JP" altLang="en-US" sz="1600" dirty="0"/>
              <a:t>もっといい。</a:t>
            </a:r>
            <a:endParaRPr kumimoji="1" lang="en-US" altLang="ja-JP" sz="1600" dirty="0"/>
          </a:p>
          <a:p>
            <a:pPr algn="ctr"/>
            <a:r>
              <a:rPr kumimoji="1" lang="ja-JP" altLang="en-US" sz="1600" dirty="0"/>
              <a:t>さらに</a:t>
            </a:r>
            <a:endParaRPr kumimoji="1" lang="en-US" altLang="ja-JP" sz="1600" dirty="0"/>
          </a:p>
          <a:p>
            <a:pPr algn="ctr"/>
            <a:r>
              <a:rPr kumimoji="1" lang="ja-JP" altLang="en-US" sz="1600" dirty="0"/>
              <a:t>運営権料はらってくれるなら</a:t>
            </a:r>
            <a:endParaRPr kumimoji="1" lang="en-US" altLang="ja-JP" sz="1600" dirty="0"/>
          </a:p>
          <a:p>
            <a:pPr algn="ctr"/>
            <a:r>
              <a:rPr kumimoji="1" lang="ja-JP" altLang="en-US" sz="1600" dirty="0"/>
              <a:t>もっといい</a:t>
            </a:r>
            <a:endParaRPr kumimoji="1" lang="en-US" altLang="ja-JP" sz="1600" dirty="0"/>
          </a:p>
          <a:p>
            <a:pPr algn="ctr"/>
            <a:endParaRPr kumimoji="1" lang="en-US" altLang="ja-JP" sz="1600" dirty="0"/>
          </a:p>
          <a:p>
            <a:pPr algn="ctr"/>
            <a:r>
              <a:rPr kumimoji="1" lang="ja-JP" altLang="en-US" sz="1600" dirty="0"/>
              <a:t>来訪者が増える・観光客が来る</a:t>
            </a:r>
            <a:endParaRPr kumimoji="1" lang="en-US" altLang="ja-JP" sz="1600" dirty="0"/>
          </a:p>
          <a:p>
            <a:pPr algn="ctr"/>
            <a:r>
              <a:rPr kumimoji="1" lang="ja-JP" altLang="en-US" sz="1600" dirty="0"/>
              <a:t>地域の活性化・消費税収入</a:t>
            </a:r>
            <a:endParaRPr kumimoji="1" lang="en-US" altLang="ja-JP" sz="1600" dirty="0"/>
          </a:p>
          <a:p>
            <a:pPr algn="ctr"/>
            <a:r>
              <a:rPr kumimoji="1" lang="ja-JP" altLang="en-US" sz="1600" dirty="0"/>
              <a:t>地元企業の収入増</a:t>
            </a:r>
            <a:endParaRPr kumimoji="1" lang="en-US" altLang="ja-JP" sz="1600" dirty="0"/>
          </a:p>
          <a:p>
            <a:pPr algn="ctr"/>
            <a:r>
              <a:rPr kumimoji="1" lang="ja-JP" altLang="en-US" sz="1600" dirty="0"/>
              <a:t>などの効果</a:t>
            </a:r>
          </a:p>
        </p:txBody>
      </p:sp>
    </p:spTree>
    <p:extLst>
      <p:ext uri="{BB962C8B-B14F-4D97-AF65-F5344CB8AC3E}">
        <p14:creationId xmlns:p14="http://schemas.microsoft.com/office/powerpoint/2010/main" val="34569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143000" y="4034972"/>
            <a:ext cx="9906000" cy="28230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914400"/>
            <a:endParaRPr lang="ja-JP" altLang="en-US" sz="1463" dirty="0">
              <a:solidFill>
                <a:prstClr val="white"/>
              </a:solidFill>
            </a:endParaRPr>
          </a:p>
        </p:txBody>
      </p:sp>
      <p:sp>
        <p:nvSpPr>
          <p:cNvPr id="2" name="テキスト ボックス 1"/>
          <p:cNvSpPr txBox="1"/>
          <p:nvPr/>
        </p:nvSpPr>
        <p:spPr>
          <a:xfrm>
            <a:off x="8747303" y="3426072"/>
            <a:ext cx="2060436" cy="467500"/>
          </a:xfrm>
          <a:prstGeom prst="rect">
            <a:avLst/>
          </a:prstGeom>
          <a:noFill/>
        </p:spPr>
        <p:txBody>
          <a:bodyPr wrap="none" rtlCol="0">
            <a:spAutoFit/>
          </a:bodyPr>
          <a:lstStyle/>
          <a:p>
            <a:pPr algn="r" defTabSz="914400"/>
            <a:r>
              <a:rPr lang="ja-JP" altLang="en-US" sz="2438" b="1" spc="-40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 ３１年２月</a:t>
            </a:r>
          </a:p>
        </p:txBody>
      </p:sp>
      <p:grpSp>
        <p:nvGrpSpPr>
          <p:cNvPr id="20" name="グループ化 19"/>
          <p:cNvGrpSpPr/>
          <p:nvPr/>
        </p:nvGrpSpPr>
        <p:grpSpPr>
          <a:xfrm>
            <a:off x="-755092" y="44624"/>
            <a:ext cx="6768752" cy="6768752"/>
            <a:chOff x="-1886857" y="200704"/>
            <a:chExt cx="6604000" cy="6604000"/>
          </a:xfrm>
        </p:grpSpPr>
        <p:sp>
          <p:nvSpPr>
            <p:cNvPr id="16" name="円/楕円 15"/>
            <p:cNvSpPr/>
            <p:nvPr/>
          </p:nvSpPr>
          <p:spPr>
            <a:xfrm>
              <a:off x="-1886857" y="200704"/>
              <a:ext cx="6604000" cy="660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914400"/>
              <a:endParaRPr lang="ja-JP" altLang="en-US" sz="1463" dirty="0">
                <a:solidFill>
                  <a:prstClr val="white"/>
                </a:solidFill>
              </a:endParaRPr>
            </a:p>
          </p:txBody>
        </p:sp>
        <p:sp>
          <p:nvSpPr>
            <p:cNvPr id="15" name="円/楕円 14"/>
            <p:cNvSpPr/>
            <p:nvPr/>
          </p:nvSpPr>
          <p:spPr>
            <a:xfrm>
              <a:off x="-1586141" y="454250"/>
              <a:ext cx="6014359" cy="6014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914400"/>
              <a:endParaRPr lang="ja-JP" altLang="en-US" sz="1463" dirty="0">
                <a:solidFill>
                  <a:prstClr val="white"/>
                </a:solidFill>
              </a:endParaRPr>
            </a:p>
          </p:txBody>
        </p:sp>
        <p:sp>
          <p:nvSpPr>
            <p:cNvPr id="3" name="円/楕円 2"/>
            <p:cNvSpPr/>
            <p:nvPr/>
          </p:nvSpPr>
          <p:spPr>
            <a:xfrm>
              <a:off x="-1480005" y="560386"/>
              <a:ext cx="5802087" cy="5802087"/>
            </a:xfrm>
            <a:prstGeom prst="ellipse">
              <a:avLst/>
            </a:prstGeom>
            <a:blipFill>
              <a:blip r:embed="rId2">
                <a:duotone>
                  <a:prstClr val="black"/>
                  <a:schemeClr val="accent1">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914400"/>
              <a:endParaRPr lang="ja-JP" altLang="en-US" sz="1463" dirty="0">
                <a:solidFill>
                  <a:prstClr val="white"/>
                </a:solidFill>
              </a:endParaRPr>
            </a:p>
          </p:txBody>
        </p:sp>
        <p:sp>
          <p:nvSpPr>
            <p:cNvPr id="18" name="テキスト ボックス 17"/>
            <p:cNvSpPr txBox="1"/>
            <p:nvPr/>
          </p:nvSpPr>
          <p:spPr>
            <a:xfrm>
              <a:off x="-34965" y="3373109"/>
              <a:ext cx="4463183" cy="450428"/>
            </a:xfrm>
            <a:prstGeom prst="rect">
              <a:avLst/>
            </a:prstGeom>
            <a:noFill/>
          </p:spPr>
          <p:txBody>
            <a:bodyPr wrap="square" rtlCol="0">
              <a:spAutoFit/>
            </a:bodyPr>
            <a:lstStyle/>
            <a:p>
              <a:pPr algn="ctr" defTabSz="914400"/>
              <a:r>
                <a:rPr lang="en-US" altLang="ja-JP" sz="2400" dirty="0">
                  <a:solidFill>
                    <a:prstClr val="white"/>
                  </a:solidFill>
                  <a:effectLst>
                    <a:reflection blurRad="6350" stA="55000" endA="300" endPos="45500" dir="5400000" sy="-100000" algn="bl"/>
                  </a:effectLst>
                  <a:latin typeface="Lucida Calligraphy" panose="03010101010101010101" pitchFamily="66" charset="0"/>
                  <a:cs typeface="Segoe UI" panose="020B0502040204020203" pitchFamily="34" charset="0"/>
                </a:rPr>
                <a:t>Management Revolution</a:t>
              </a:r>
              <a:endParaRPr lang="ja-JP" altLang="ja-JP" sz="2400" dirty="0">
                <a:solidFill>
                  <a:prstClr val="white"/>
                </a:solidFill>
                <a:effectLst>
                  <a:reflection blurRad="6350" stA="55000" endA="300" endPos="45500" dir="5400000" sy="-100000" algn="bl"/>
                </a:effectLst>
                <a:latin typeface="Lucida Calligraphy" panose="03010101010101010101" pitchFamily="66" charset="0"/>
                <a:cs typeface="ＭＳ Ｐゴシック" panose="020B0600070205080204" pitchFamily="50" charset="-128"/>
              </a:endParaRPr>
            </a:p>
          </p:txBody>
        </p:sp>
      </p:grpSp>
      <p:sp>
        <p:nvSpPr>
          <p:cNvPr id="4" name="テキスト ボックス 3"/>
          <p:cNvSpPr txBox="1"/>
          <p:nvPr/>
        </p:nvSpPr>
        <p:spPr>
          <a:xfrm>
            <a:off x="5845629" y="901963"/>
            <a:ext cx="5203372" cy="1796646"/>
          </a:xfrm>
          <a:prstGeom prst="rect">
            <a:avLst/>
          </a:prstGeom>
          <a:noFill/>
        </p:spPr>
        <p:txBody>
          <a:bodyPr wrap="square" rtlCol="0">
            <a:spAutoFit/>
          </a:bodyPr>
          <a:lstStyle/>
          <a:p>
            <a:pPr algn="ctr" defTabSz="914400">
              <a:lnSpc>
                <a:spcPts val="2438"/>
              </a:lnSpc>
            </a:pPr>
            <a:r>
              <a:rPr lang="ja-JP" altLang="ja-JP" sz="3250" b="1" dirty="0">
                <a:solidFill>
                  <a:prstClr val="black"/>
                </a:solidFill>
                <a:latin typeface="メイリオ" panose="020B0604030504040204" pitchFamily="50" charset="-128"/>
                <a:ea typeface="メイリオ" panose="020B0604030504040204" pitchFamily="50" charset="-128"/>
              </a:rPr>
              <a:t>須崎市</a:t>
            </a:r>
            <a:endParaRPr lang="en-US" altLang="ja-JP" sz="3250" b="1" dirty="0">
              <a:solidFill>
                <a:prstClr val="black"/>
              </a:solidFill>
              <a:latin typeface="メイリオ" panose="020B0604030504040204" pitchFamily="50" charset="-128"/>
              <a:ea typeface="メイリオ" panose="020B0604030504040204" pitchFamily="50" charset="-128"/>
            </a:endParaRPr>
          </a:p>
          <a:p>
            <a:pPr algn="ctr" defTabSz="914400">
              <a:lnSpc>
                <a:spcPct val="150000"/>
              </a:lnSpc>
            </a:pPr>
            <a:r>
              <a:rPr lang="ja-JP" altLang="ja-JP" sz="3250" b="1" dirty="0">
                <a:solidFill>
                  <a:prstClr val="black"/>
                </a:solidFill>
                <a:latin typeface="メイリオ" panose="020B0604030504040204" pitchFamily="50" charset="-128"/>
                <a:ea typeface="メイリオ" panose="020B0604030504040204" pitchFamily="50" charset="-128"/>
              </a:rPr>
              <a:t>公共下水道施設等運営事業</a:t>
            </a:r>
            <a:endParaRPr lang="en-US" altLang="ja-JP" sz="3250" b="1" dirty="0">
              <a:solidFill>
                <a:prstClr val="black"/>
              </a:solidFill>
              <a:latin typeface="メイリオ" panose="020B0604030504040204" pitchFamily="50" charset="-128"/>
              <a:ea typeface="メイリオ" panose="020B0604030504040204" pitchFamily="50" charset="-128"/>
            </a:endParaRPr>
          </a:p>
          <a:p>
            <a:pPr algn="ctr" defTabSz="914400">
              <a:lnSpc>
                <a:spcPct val="150000"/>
              </a:lnSpc>
            </a:pPr>
            <a:r>
              <a:rPr lang="ja-JP" altLang="en-US" sz="2800" b="1" dirty="0">
                <a:solidFill>
                  <a:prstClr val="black"/>
                </a:solidFill>
                <a:latin typeface="メイリオ" panose="020B0604030504040204" pitchFamily="50" charset="-128"/>
                <a:ea typeface="メイリオ" panose="020B0604030504040204" pitchFamily="50" charset="-128"/>
              </a:rPr>
              <a:t>－ 提案の概要 －</a:t>
            </a:r>
          </a:p>
        </p:txBody>
      </p:sp>
      <p:sp>
        <p:nvSpPr>
          <p:cNvPr id="10" name="テキスト ボックス 491"/>
          <p:cNvSpPr txBox="1"/>
          <p:nvPr/>
        </p:nvSpPr>
        <p:spPr>
          <a:xfrm>
            <a:off x="4979895" y="5000335"/>
            <a:ext cx="6060141" cy="15011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14400">
              <a:lnSpc>
                <a:spcPts val="2700"/>
              </a:lnSpc>
            </a:pPr>
            <a:r>
              <a:rPr lang="en-US" altLang="ja-JP" sz="2000" kern="100" dirty="0">
                <a:solidFill>
                  <a:srgbClr val="FFFFFF"/>
                </a:solidFill>
                <a:ea typeface="メイリオ" panose="020B0604030504040204" pitchFamily="50" charset="-128"/>
                <a:cs typeface="メイリオ" panose="020B0604030504040204" pitchFamily="50" charset="-128"/>
              </a:rPr>
              <a:t>【</a:t>
            </a:r>
            <a:r>
              <a:rPr lang="ja-JP" altLang="en-US" sz="2000" kern="100" dirty="0">
                <a:solidFill>
                  <a:srgbClr val="FFFFFF"/>
                </a:solidFill>
                <a:ea typeface="メイリオ" panose="020B0604030504040204" pitchFamily="50" charset="-128"/>
                <a:cs typeface="メイリオ" panose="020B0604030504040204" pitchFamily="50" charset="-128"/>
              </a:rPr>
              <a:t>代表企業</a:t>
            </a:r>
            <a:r>
              <a:rPr lang="en-US" altLang="ja-JP" sz="2000" kern="100" dirty="0">
                <a:solidFill>
                  <a:srgbClr val="FFFFFF"/>
                </a:solidFill>
                <a:ea typeface="メイリオ" panose="020B0604030504040204" pitchFamily="50" charset="-128"/>
                <a:cs typeface="メイリオ" panose="020B0604030504040204" pitchFamily="50" charset="-128"/>
              </a:rPr>
              <a:t>】</a:t>
            </a:r>
            <a:r>
              <a:rPr lang="ja-JP" altLang="en-US" sz="2000" kern="100" dirty="0">
                <a:solidFill>
                  <a:srgbClr val="FFFFFF"/>
                </a:solidFill>
                <a:ea typeface="メイリオ" panose="020B0604030504040204" pitchFamily="50" charset="-128"/>
                <a:cs typeface="メイリオ" panose="020B0604030504040204" pitchFamily="50" charset="-128"/>
              </a:rPr>
              <a:t>株式会社ＮＪＳ</a:t>
            </a:r>
            <a:endParaRPr lang="ja-JP" altLang="en-US" sz="2000" kern="100" dirty="0">
              <a:solidFill>
                <a:prstClr val="black"/>
              </a:solidFill>
              <a:ea typeface="ＭＳ 明朝" panose="02020609040205080304" pitchFamily="17" charset="-128"/>
              <a:cs typeface="Times New Roman" panose="02020603050405020304" pitchFamily="18" charset="0"/>
            </a:endParaRPr>
          </a:p>
          <a:p>
            <a:pPr defTabSz="914400">
              <a:lnSpc>
                <a:spcPts val="2700"/>
              </a:lnSpc>
            </a:pPr>
            <a:r>
              <a:rPr lang="en-US" altLang="ja-JP" sz="2000" kern="100" dirty="0">
                <a:solidFill>
                  <a:srgbClr val="FFFFFF"/>
                </a:solidFill>
                <a:ea typeface="メイリオ" panose="020B0604030504040204" pitchFamily="50" charset="-128"/>
                <a:cs typeface="メイリオ" panose="020B0604030504040204" pitchFamily="50" charset="-128"/>
              </a:rPr>
              <a:t>【</a:t>
            </a:r>
            <a:r>
              <a:rPr lang="ja-JP" altLang="en-US" sz="2000" kern="100" dirty="0">
                <a:solidFill>
                  <a:srgbClr val="FFFFFF"/>
                </a:solidFill>
                <a:ea typeface="メイリオ" panose="020B0604030504040204" pitchFamily="50" charset="-128"/>
                <a:cs typeface="メイリオ" panose="020B0604030504040204" pitchFamily="50" charset="-128"/>
              </a:rPr>
              <a:t>構成企業</a:t>
            </a:r>
            <a:r>
              <a:rPr lang="en-US" altLang="ja-JP" sz="2000" kern="100" dirty="0">
                <a:solidFill>
                  <a:srgbClr val="FFFFFF"/>
                </a:solidFill>
                <a:ea typeface="メイリオ" panose="020B0604030504040204" pitchFamily="50" charset="-128"/>
                <a:cs typeface="メイリオ" panose="020B0604030504040204" pitchFamily="50" charset="-128"/>
              </a:rPr>
              <a:t>】</a:t>
            </a:r>
            <a:r>
              <a:rPr lang="ja-JP" altLang="en-US" sz="2000" kern="100" dirty="0">
                <a:solidFill>
                  <a:srgbClr val="FFFFFF"/>
                </a:solidFill>
                <a:ea typeface="メイリオ" panose="020B0604030504040204" pitchFamily="50" charset="-128"/>
                <a:cs typeface="メイリオ" panose="020B0604030504040204" pitchFamily="50" charset="-128"/>
              </a:rPr>
              <a:t>株式会社四国ポンプセンター</a:t>
            </a:r>
            <a:endParaRPr lang="ja-JP" altLang="en-US" sz="2000" kern="100" dirty="0">
              <a:solidFill>
                <a:prstClr val="black"/>
              </a:solidFill>
              <a:ea typeface="ＭＳ 明朝" panose="02020609040205080304" pitchFamily="17" charset="-128"/>
              <a:cs typeface="Times New Roman" panose="02020603050405020304" pitchFamily="18" charset="0"/>
            </a:endParaRPr>
          </a:p>
          <a:p>
            <a:pPr defTabSz="914400">
              <a:lnSpc>
                <a:spcPts val="2700"/>
              </a:lnSpc>
            </a:pPr>
            <a:r>
              <a:rPr lang="ja-JP" altLang="en-US" sz="2000" kern="100" dirty="0">
                <a:solidFill>
                  <a:srgbClr val="FFFFFF"/>
                </a:solidFill>
                <a:ea typeface="メイリオ" panose="020B0604030504040204" pitchFamily="50" charset="-128"/>
                <a:cs typeface="メイリオ" panose="020B0604030504040204" pitchFamily="50" charset="-128"/>
              </a:rPr>
              <a:t>　　　　　　日立造船中国工事株式会社</a:t>
            </a:r>
            <a:endParaRPr lang="ja-JP" altLang="en-US" sz="2000" kern="100" dirty="0">
              <a:solidFill>
                <a:prstClr val="black"/>
              </a:solidFill>
              <a:ea typeface="ＭＳ 明朝" panose="02020609040205080304" pitchFamily="17" charset="-128"/>
              <a:cs typeface="Times New Roman" panose="02020603050405020304" pitchFamily="18" charset="0"/>
            </a:endParaRPr>
          </a:p>
          <a:p>
            <a:pPr defTabSz="914400">
              <a:lnSpc>
                <a:spcPts val="2700"/>
              </a:lnSpc>
            </a:pPr>
            <a:r>
              <a:rPr lang="ja-JP" altLang="en-US" sz="2000" kern="100" dirty="0">
                <a:solidFill>
                  <a:srgbClr val="FFFFFF"/>
                </a:solidFill>
                <a:ea typeface="メイリオ" panose="020B0604030504040204" pitchFamily="50" charset="-128"/>
                <a:cs typeface="メイリオ" panose="020B0604030504040204" pitchFamily="50" charset="-128"/>
              </a:rPr>
              <a:t>　　　　　　株式会社民間資金等活用事業推進機構</a:t>
            </a:r>
            <a:endParaRPr lang="ja-JP" altLang="en-US" sz="2000" kern="100" dirty="0">
              <a:solidFill>
                <a:prstClr val="black"/>
              </a:solidFill>
              <a:ea typeface="ＭＳ 明朝" panose="02020609040205080304" pitchFamily="17" charset="-128"/>
              <a:cs typeface="Times New Roman" panose="02020603050405020304" pitchFamily="18" charset="0"/>
            </a:endParaRPr>
          </a:p>
          <a:p>
            <a:pPr defTabSz="914400">
              <a:lnSpc>
                <a:spcPts val="2700"/>
              </a:lnSpc>
            </a:pPr>
            <a:r>
              <a:rPr lang="ja-JP" altLang="en-US" sz="2000" kern="100" dirty="0">
                <a:solidFill>
                  <a:srgbClr val="FFFFFF"/>
                </a:solidFill>
                <a:ea typeface="メイリオ" panose="020B0604030504040204" pitchFamily="50" charset="-128"/>
                <a:cs typeface="メイリオ" panose="020B0604030504040204" pitchFamily="50" charset="-128"/>
              </a:rPr>
              <a:t>　　　　　　株式会社四国銀行</a:t>
            </a:r>
            <a:endParaRPr lang="ja-JP" altLang="en-US" sz="2000" kern="100" dirty="0">
              <a:solidFill>
                <a:prstClr val="black"/>
              </a:solidFill>
              <a:ea typeface="ＭＳ 明朝" panose="02020609040205080304" pitchFamily="17" charset="-128"/>
              <a:cs typeface="Times New Roman" panose="02020603050405020304" pitchFamily="18" charset="0"/>
            </a:endParaRPr>
          </a:p>
        </p:txBody>
      </p:sp>
      <p:sp>
        <p:nvSpPr>
          <p:cNvPr id="7" name="楕円 6">
            <a:extLst>
              <a:ext uri="{FF2B5EF4-FFF2-40B4-BE49-F238E27FC236}">
                <a16:creationId xmlns:a16="http://schemas.microsoft.com/office/drawing/2014/main" id="{CF6E193F-704A-4675-A71D-04CDC365BFCA}"/>
              </a:ext>
            </a:extLst>
          </p:cNvPr>
          <p:cNvSpPr/>
          <p:nvPr/>
        </p:nvSpPr>
        <p:spPr>
          <a:xfrm>
            <a:off x="2212622" y="1975556"/>
            <a:ext cx="5565419" cy="24722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800" dirty="0"/>
              <a:t>これも</a:t>
            </a:r>
            <a:endParaRPr kumimoji="1" lang="en-US" altLang="ja-JP" sz="2800" dirty="0"/>
          </a:p>
          <a:p>
            <a:pPr algn="ctr"/>
            <a:r>
              <a:rPr kumimoji="1" lang="ja-JP" altLang="en-US" sz="2800" dirty="0"/>
              <a:t>採算のとれない運営権</a:t>
            </a:r>
            <a:endParaRPr kumimoji="1" lang="en-US" altLang="ja-JP" sz="2800" dirty="0"/>
          </a:p>
          <a:p>
            <a:pPr algn="ctr"/>
            <a:endParaRPr kumimoji="1" lang="en-US" altLang="ja-JP" sz="2800" dirty="0"/>
          </a:p>
          <a:p>
            <a:pPr algn="ctr"/>
            <a:r>
              <a:rPr kumimoji="1" lang="ja-JP" altLang="en-US" sz="2800" dirty="0"/>
              <a:t>持参金付き</a:t>
            </a:r>
          </a:p>
        </p:txBody>
      </p:sp>
    </p:spTree>
    <p:extLst>
      <p:ext uri="{BB962C8B-B14F-4D97-AF65-F5344CB8AC3E}">
        <p14:creationId xmlns:p14="http://schemas.microsoft.com/office/powerpoint/2010/main" val="2122066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0425414-D977-40DA-B927-BB3A48B1976B}"/>
              </a:ext>
            </a:extLst>
          </p:cNvPr>
          <p:cNvSpPr>
            <a:spLocks noGrp="1"/>
          </p:cNvSpPr>
          <p:nvPr>
            <p:ph type="title"/>
          </p:nvPr>
        </p:nvSpPr>
        <p:spPr>
          <a:xfrm>
            <a:off x="1196621" y="847872"/>
            <a:ext cx="9922935" cy="2888749"/>
          </a:xfrm>
        </p:spPr>
        <p:txBody>
          <a:bodyPr>
            <a:normAutofit/>
          </a:bodyPr>
          <a:lstStyle/>
          <a:p>
            <a:r>
              <a:rPr lang="ja-JP" altLang="en-US" dirty="0"/>
              <a:t>既存施設を対象に</a:t>
            </a:r>
            <a:br>
              <a:rPr lang="en-US" altLang="ja-JP" dirty="0"/>
            </a:br>
            <a:r>
              <a:rPr lang="ja-JP" altLang="en-US" dirty="0"/>
              <a:t>運営だけの運営権事業</a:t>
            </a:r>
            <a:br>
              <a:rPr lang="en-US" altLang="ja-JP" dirty="0"/>
            </a:br>
            <a:br>
              <a:rPr lang="en-US" altLang="ja-JP" dirty="0"/>
            </a:br>
            <a:r>
              <a:rPr lang="ja-JP" altLang="en-US" dirty="0"/>
              <a:t>これに民間が施設付加する権利</a:t>
            </a:r>
          </a:p>
        </p:txBody>
      </p:sp>
      <p:sp>
        <p:nvSpPr>
          <p:cNvPr id="5" name="テキスト プレースホルダー 4">
            <a:extLst>
              <a:ext uri="{FF2B5EF4-FFF2-40B4-BE49-F238E27FC236}">
                <a16:creationId xmlns:a16="http://schemas.microsoft.com/office/drawing/2014/main" id="{379A8877-7BE3-433E-A77A-99405FC9F2F8}"/>
              </a:ext>
            </a:extLst>
          </p:cNvPr>
          <p:cNvSpPr>
            <a:spLocks noGrp="1"/>
          </p:cNvSpPr>
          <p:nvPr>
            <p:ph type="body" idx="1"/>
          </p:nvPr>
        </p:nvSpPr>
        <p:spPr>
          <a:xfrm>
            <a:off x="733778" y="4008159"/>
            <a:ext cx="10724443" cy="2370063"/>
          </a:xfrm>
          <a:ln w="57150">
            <a:solidFill>
              <a:schemeClr val="accent2">
                <a:lumMod val="75000"/>
              </a:schemeClr>
            </a:solidFill>
          </a:ln>
        </p:spPr>
        <p:txBody>
          <a:bodyPr>
            <a:normAutofit/>
          </a:bodyPr>
          <a:lstStyle/>
          <a:p>
            <a:endParaRPr lang="en-US" altLang="ja-JP" sz="2400" b="1" dirty="0"/>
          </a:p>
          <a:p>
            <a:r>
              <a:rPr lang="ja-JP" altLang="en-US" sz="2400" b="1" dirty="0"/>
              <a:t>これからはたくさん発注されるでしょう。：誰がプレーヤーになるのか？</a:t>
            </a:r>
            <a:endParaRPr lang="en-US" altLang="ja-JP" sz="2400" b="1" dirty="0"/>
          </a:p>
          <a:p>
            <a:r>
              <a:rPr lang="en-US" altLang="ja-JP" sz="2400" b="1" dirty="0"/>
              <a:t>	</a:t>
            </a:r>
          </a:p>
          <a:p>
            <a:r>
              <a:rPr lang="ja-JP" altLang="en-US" sz="2400" b="1" dirty="0"/>
              <a:t>建設業界はサブプレーヤー・バイプレーヤーか？中心に座れるか？</a:t>
            </a:r>
          </a:p>
        </p:txBody>
      </p:sp>
    </p:spTree>
    <p:extLst>
      <p:ext uri="{BB962C8B-B14F-4D97-AF65-F5344CB8AC3E}">
        <p14:creationId xmlns:p14="http://schemas.microsoft.com/office/powerpoint/2010/main" val="2984609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EF8CD-E4ED-4366-A89B-D1467647B5CA}"/>
              </a:ext>
            </a:extLst>
          </p:cNvPr>
          <p:cNvSpPr>
            <a:spLocks noGrp="1"/>
          </p:cNvSpPr>
          <p:nvPr>
            <p:ph type="title"/>
          </p:nvPr>
        </p:nvSpPr>
        <p:spPr>
          <a:xfrm>
            <a:off x="1104899" y="365125"/>
            <a:ext cx="3547783" cy="961651"/>
          </a:xfrm>
        </p:spPr>
        <p:txBody>
          <a:bodyPr/>
          <a:lstStyle/>
          <a:p>
            <a:r>
              <a:rPr kumimoji="1" lang="ja-JP" altLang="en-US" dirty="0"/>
              <a:t>有明アリーナ</a:t>
            </a:r>
          </a:p>
        </p:txBody>
      </p:sp>
      <p:pic>
        <p:nvPicPr>
          <p:cNvPr id="3" name="図 2">
            <a:extLst>
              <a:ext uri="{FF2B5EF4-FFF2-40B4-BE49-F238E27FC236}">
                <a16:creationId xmlns:a16="http://schemas.microsoft.com/office/drawing/2014/main" id="{D1E46D1E-F38F-46C7-8F14-7D0A2F2AB4E3}"/>
              </a:ext>
            </a:extLst>
          </p:cNvPr>
          <p:cNvPicPr>
            <a:picLocks noChangeAspect="1"/>
          </p:cNvPicPr>
          <p:nvPr/>
        </p:nvPicPr>
        <p:blipFill>
          <a:blip r:embed="rId2"/>
          <a:stretch>
            <a:fillRect/>
          </a:stretch>
        </p:blipFill>
        <p:spPr>
          <a:xfrm>
            <a:off x="1347960" y="1134372"/>
            <a:ext cx="10348174" cy="5266428"/>
          </a:xfrm>
          <a:prstGeom prst="rect">
            <a:avLst/>
          </a:prstGeom>
        </p:spPr>
      </p:pic>
      <p:sp>
        <p:nvSpPr>
          <p:cNvPr id="4" name="楕円 3">
            <a:extLst>
              <a:ext uri="{FF2B5EF4-FFF2-40B4-BE49-F238E27FC236}">
                <a16:creationId xmlns:a16="http://schemas.microsoft.com/office/drawing/2014/main" id="{1566973E-848A-419C-BD52-7147E671E972}"/>
              </a:ext>
            </a:extLst>
          </p:cNvPr>
          <p:cNvSpPr/>
          <p:nvPr/>
        </p:nvSpPr>
        <p:spPr>
          <a:xfrm>
            <a:off x="5010149" y="0"/>
            <a:ext cx="5747497" cy="1210235"/>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t>チームつくりが重要</a:t>
            </a:r>
            <a:endParaRPr kumimoji="1" lang="en-US" altLang="ja-JP" dirty="0"/>
          </a:p>
          <a:p>
            <a:pPr algn="ctr"/>
            <a:r>
              <a:rPr kumimoji="1" lang="ja-JP" altLang="en-US" dirty="0"/>
              <a:t>多様な能力・多様な企業</a:t>
            </a:r>
          </a:p>
        </p:txBody>
      </p:sp>
    </p:spTree>
    <p:extLst>
      <p:ext uri="{BB962C8B-B14F-4D97-AF65-F5344CB8AC3E}">
        <p14:creationId xmlns:p14="http://schemas.microsoft.com/office/powerpoint/2010/main" val="355074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97001" y="2510899"/>
            <a:ext cx="5915025" cy="994172"/>
          </a:xfrm>
        </p:spPr>
        <p:txBody>
          <a:bodyPr>
            <a:normAutofit fontScale="90000"/>
          </a:bodyPr>
          <a:lstStyle/>
          <a:p>
            <a:pPr algn="ctr"/>
            <a:r>
              <a:rPr kumimoji="1" lang="ja-JP" altLang="en-US" dirty="0"/>
              <a:t>ご清聴　</a:t>
            </a:r>
            <a:br>
              <a:rPr kumimoji="1" lang="en-US" altLang="ja-JP" dirty="0"/>
            </a:br>
            <a:r>
              <a:rPr kumimoji="1" lang="ja-JP" altLang="en-US" dirty="0"/>
              <a:t>ありがとうございました。</a:t>
            </a:r>
          </a:p>
        </p:txBody>
      </p:sp>
      <p:sp>
        <p:nvSpPr>
          <p:cNvPr id="3" name="コンテンツ プレースホルダー 2"/>
          <p:cNvSpPr>
            <a:spLocks noGrp="1"/>
          </p:cNvSpPr>
          <p:nvPr>
            <p:ph idx="1"/>
          </p:nvPr>
        </p:nvSpPr>
        <p:spPr>
          <a:xfrm>
            <a:off x="4185501" y="4347101"/>
            <a:ext cx="6655323" cy="1940577"/>
          </a:xfrm>
        </p:spPr>
        <p:txBody>
          <a:bodyPr>
            <a:noAutofit/>
          </a:bodyPr>
          <a:lstStyle/>
          <a:p>
            <a:endParaRPr lang="en-US" altLang="ja-JP" dirty="0"/>
          </a:p>
          <a:p>
            <a:r>
              <a:rPr lang="ja-JP" altLang="en-US" dirty="0"/>
              <a:t>文責：        伊庭　良知</a:t>
            </a:r>
            <a:endParaRPr lang="en-US" altLang="ja-JP" dirty="0"/>
          </a:p>
          <a:p>
            <a:r>
              <a:rPr kumimoji="1" lang="ja-JP" altLang="en-US" dirty="0"/>
              <a:t>質問：</a:t>
            </a:r>
            <a:r>
              <a:rPr kumimoji="1" lang="en-US" altLang="ja-JP" dirty="0">
                <a:hlinkClick r:id="rId3"/>
              </a:rPr>
              <a:t>iba@image.ocn.ne.jp</a:t>
            </a:r>
            <a:endParaRPr kumimoji="1"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pPr>
              <a:defRPr/>
            </a:pPr>
            <a:fld id="{E3503048-72AE-44BE-BA19-DE0604AEE975}" type="slidenum">
              <a:rPr lang="en-US" altLang="ja-JP" smtClean="0"/>
              <a:pPr>
                <a:defRPr/>
              </a:pPr>
              <a:t>74</a:t>
            </a:fld>
            <a:endParaRPr lang="en-US" altLang="ja-JP"/>
          </a:p>
        </p:txBody>
      </p:sp>
    </p:spTree>
    <p:extLst>
      <p:ext uri="{BB962C8B-B14F-4D97-AF65-F5344CB8AC3E}">
        <p14:creationId xmlns:p14="http://schemas.microsoft.com/office/powerpoint/2010/main" val="144192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E847ED2-EEB5-4A39-B6A5-1678CEA2A359}"/>
              </a:ext>
            </a:extLst>
          </p:cNvPr>
          <p:cNvPicPr>
            <a:picLocks noChangeAspect="1"/>
          </p:cNvPicPr>
          <p:nvPr/>
        </p:nvPicPr>
        <p:blipFill>
          <a:blip r:embed="rId2"/>
          <a:stretch>
            <a:fillRect/>
          </a:stretch>
        </p:blipFill>
        <p:spPr>
          <a:xfrm>
            <a:off x="381837" y="222018"/>
            <a:ext cx="9274628" cy="6413963"/>
          </a:xfrm>
          <a:prstGeom prst="rect">
            <a:avLst/>
          </a:prstGeom>
        </p:spPr>
      </p:pic>
    </p:spTree>
    <p:extLst>
      <p:ext uri="{BB962C8B-B14F-4D97-AF65-F5344CB8AC3E}">
        <p14:creationId xmlns:p14="http://schemas.microsoft.com/office/powerpoint/2010/main" val="2598349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0CA603F-80E4-4E7D-BE3C-587D847E06F2}"/>
              </a:ext>
            </a:extLst>
          </p:cNvPr>
          <p:cNvSpPr>
            <a:spLocks noGrp="1"/>
          </p:cNvSpPr>
          <p:nvPr>
            <p:ph type="title"/>
          </p:nvPr>
        </p:nvSpPr>
        <p:spPr/>
        <p:txBody>
          <a:bodyPr/>
          <a:lstStyle/>
          <a:p>
            <a:r>
              <a:rPr kumimoji="1" lang="ja-JP" altLang="en-US" dirty="0"/>
              <a:t>運営権の本質・多様な運営権</a:t>
            </a:r>
          </a:p>
        </p:txBody>
      </p:sp>
      <p:sp>
        <p:nvSpPr>
          <p:cNvPr id="4" name="テキスト プレースホルダー 3">
            <a:extLst>
              <a:ext uri="{FF2B5EF4-FFF2-40B4-BE49-F238E27FC236}">
                <a16:creationId xmlns:a16="http://schemas.microsoft.com/office/drawing/2014/main" id="{2C8C85DA-C869-4033-9F7E-14D640B4BF6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56799429"/>
      </p:ext>
    </p:extLst>
  </p:cSld>
  <p:clrMapOvr>
    <a:masterClrMapping/>
  </p:clrMapOvr>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5748</Words>
  <Application>Microsoft Office PowerPoint</Application>
  <PresentationFormat>ワイド画面</PresentationFormat>
  <Paragraphs>873</Paragraphs>
  <Slides>74</Slides>
  <Notes>9</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74</vt:i4>
      </vt:variant>
    </vt:vector>
  </HeadingPairs>
  <TitlesOfParts>
    <vt:vector size="92" baseType="lpstr">
      <vt:lpstr>Arial Unicode MS</vt:lpstr>
      <vt:lpstr>HGPｺﾞｼｯｸM</vt:lpstr>
      <vt:lpstr>HGP創英角ｺﾞｼｯｸUB</vt:lpstr>
      <vt:lpstr>HGSｺﾞｼｯｸM</vt:lpstr>
      <vt:lpstr>HG丸ｺﾞｼｯｸM-PRO</vt:lpstr>
      <vt:lpstr>ＭＳ Ｐゴシック</vt:lpstr>
      <vt:lpstr>ＭＳ 明朝</vt:lpstr>
      <vt:lpstr>メイリオ</vt:lpstr>
      <vt:lpstr>小塚ゴシック Pro R</vt:lpstr>
      <vt:lpstr>游ゴシック</vt:lpstr>
      <vt:lpstr>Arial</vt:lpstr>
      <vt:lpstr>Century</vt:lpstr>
      <vt:lpstr>Lucida Calligraphy</vt:lpstr>
      <vt:lpstr>Times New Roman</vt:lpstr>
      <vt:lpstr>Trebuchet MS</vt:lpstr>
      <vt:lpstr>Wingdings</vt:lpstr>
      <vt:lpstr>Wingdings 3</vt:lpstr>
      <vt:lpstr>ファセット</vt:lpstr>
      <vt:lpstr>コンセッション事業の進め方</vt:lpstr>
      <vt:lpstr>コンセッション（運営権） 事業の概要</vt:lpstr>
      <vt:lpstr>運営権はＰＦＩ法に規定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運営権の本質・多様な運営権</vt:lpstr>
      <vt:lpstr>コンセッション（運営権事業）のねらい</vt:lpstr>
      <vt:lpstr>運営権事業の概要・とらえ方の視点</vt:lpstr>
      <vt:lpstr>運営権事業：誰でも参入できるＭ＆Ａ案件です。</vt:lpstr>
      <vt:lpstr>運営権事業：誰でも参入できるＭ＆Ａ案件です。</vt:lpstr>
      <vt:lpstr>737　須崎市公共下水道等運営事業</vt:lpstr>
      <vt:lpstr>18年2月実施方針　高知県須崎市 公共下水道等運営事業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運営権手法の効果 浜松市下水道運営権概要</vt:lpstr>
      <vt:lpstr>北海道内空港運営権 包括の例 多様な能力の要求 混合型（一部持参金付き）</vt:lpstr>
      <vt:lpstr>PowerPoint プレゼンテーション</vt:lpstr>
      <vt:lpstr>公共の資産を使ってやる完全な自主事業 事業参入の考え方：チームに必要な能力</vt:lpstr>
      <vt:lpstr>自社にできること・できないこと 誰でもできるアウトソーシング事業</vt:lpstr>
      <vt:lpstr>自社にできること・できないこと 誰でもできるアウトソーシング事業</vt:lpstr>
      <vt:lpstr>自社にできること・できないこと 誰でもできるアウトソーシング事業</vt:lpstr>
      <vt:lpstr>自社にできること・できないこと 誰でもできるアウトソーシング事業</vt:lpstr>
      <vt:lpstr>福岡空港運営権 2次審査参加チーム</vt:lpstr>
      <vt:lpstr>高松空港参加チーム（１次審査）</vt:lpstr>
      <vt:lpstr>１次審査点数</vt:lpstr>
      <vt:lpstr>２次審査点数</vt:lpstr>
      <vt:lpstr>VFMの評価方法</vt:lpstr>
      <vt:lpstr>PFI事業で実施してよかった点</vt:lpstr>
      <vt:lpstr>優先交渉権者提案概要P１～２</vt:lpstr>
      <vt:lpstr>優先交渉権者提案概要P3</vt:lpstr>
      <vt:lpstr>運営権発注検討 の 状況概要</vt:lpstr>
      <vt:lpstr>運営権事案リスト(ここ4か月ほど）</vt:lpstr>
      <vt:lpstr>ＰＦＩへの 取り組み</vt:lpstr>
      <vt:lpstr>ＰＦＩへの取り組み手順</vt:lpstr>
      <vt:lpstr>ＰＦＩ事業への取り組み</vt:lpstr>
      <vt:lpstr>運営権に似たスキーム ＰＦＩに似たスキーム Park-PFI</vt:lpstr>
      <vt:lpstr>ＰＦＩと Park-PFIについて</vt:lpstr>
      <vt:lpstr>PowerPoint プレゼンテーション</vt:lpstr>
      <vt:lpstr>PowerPoint プレゼンテーション</vt:lpstr>
      <vt:lpstr>公園施設の建ぺい率の規定</vt:lpstr>
      <vt:lpstr>公園施設及び公募対象公園施設の一覧</vt:lpstr>
      <vt:lpstr>社会資本整備総合交付金 （官民連携型賑わい拠点創出事業）</vt:lpstr>
      <vt:lpstr>パークＰＦＩ事例(その１）</vt:lpstr>
      <vt:lpstr>パークＰＦＩ事例(その２）</vt:lpstr>
      <vt:lpstr>武生中央公園水泳場建替え</vt:lpstr>
      <vt:lpstr>福井県越前市水泳場建替え事業</vt:lpstr>
      <vt:lpstr>PowerPoint プレゼンテーション</vt:lpstr>
      <vt:lpstr>PowerPoint プレゼンテーション</vt:lpstr>
      <vt:lpstr>PowerPoint プレゼンテーション</vt:lpstr>
      <vt:lpstr>PowerPoint プレゼンテーション</vt:lpstr>
      <vt:lpstr>事例１：前橋市中央児童遊園『るなぱあく』</vt:lpstr>
      <vt:lpstr>PowerPoint プレゼンテーション</vt:lpstr>
      <vt:lpstr>PowerPoint プレゼンテーション</vt:lpstr>
      <vt:lpstr>PowerPoint プレゼンテーション</vt:lpstr>
      <vt:lpstr>事例１：前橋市中央児童遊園『るなぱあく』</vt:lpstr>
      <vt:lpstr>事例１：前橋市中央児童遊園『るなぱあく』</vt:lpstr>
      <vt:lpstr>採算がとれない事業での 運営権事業</vt:lpstr>
      <vt:lpstr>なぜ、採算の取れない公営住宅で成立するのか？ 持参金付き運営権の提案（たしかに家賃が安くて成立しないように見えるが？）</vt:lpstr>
      <vt:lpstr>794　岡山県 津山市 旧苅田家町家群を活用した施設の 公共施設等運営権 18/12</vt:lpstr>
      <vt:lpstr>PowerPoint プレゼンテーション</vt:lpstr>
      <vt:lpstr>既存施設を対象に 運営だけの運営権事業  これに民間が施設付加する権利</vt:lpstr>
      <vt:lpstr>有明アリーナ</vt:lpstr>
      <vt:lpstr>ご清聴　 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コンセッション事業の進め方</dc:title>
  <dc:creator>tanuki kazehiki</dc:creator>
  <cp:lastModifiedBy>tanuki kazehiki</cp:lastModifiedBy>
  <cp:revision>7</cp:revision>
  <dcterms:created xsi:type="dcterms:W3CDTF">2020-11-11T14:26:02Z</dcterms:created>
  <dcterms:modified xsi:type="dcterms:W3CDTF">2022-05-13T12:41:22Z</dcterms:modified>
</cp:coreProperties>
</file>