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06" r:id="rId2"/>
    <p:sldMasterId id="2147483712" r:id="rId3"/>
    <p:sldMasterId id="2147483724" r:id="rId4"/>
  </p:sldMasterIdLst>
  <p:notesMasterIdLst>
    <p:notesMasterId r:id="rId42"/>
  </p:notesMasterIdLst>
  <p:handoutMasterIdLst>
    <p:handoutMasterId r:id="rId43"/>
  </p:handoutMasterIdLst>
  <p:sldIdLst>
    <p:sldId id="446" r:id="rId5"/>
    <p:sldId id="453" r:id="rId6"/>
    <p:sldId id="454" r:id="rId7"/>
    <p:sldId id="483" r:id="rId8"/>
    <p:sldId id="455" r:id="rId9"/>
    <p:sldId id="456" r:id="rId10"/>
    <p:sldId id="457" r:id="rId11"/>
    <p:sldId id="458" r:id="rId12"/>
    <p:sldId id="459" r:id="rId13"/>
    <p:sldId id="460" r:id="rId14"/>
    <p:sldId id="484" r:id="rId15"/>
    <p:sldId id="462" r:id="rId16"/>
    <p:sldId id="461" r:id="rId17"/>
    <p:sldId id="463" r:id="rId18"/>
    <p:sldId id="488" r:id="rId19"/>
    <p:sldId id="464" r:id="rId20"/>
    <p:sldId id="465" r:id="rId21"/>
    <p:sldId id="467" r:id="rId22"/>
    <p:sldId id="468" r:id="rId23"/>
    <p:sldId id="487" r:id="rId24"/>
    <p:sldId id="469" r:id="rId25"/>
    <p:sldId id="486" r:id="rId26"/>
    <p:sldId id="466" r:id="rId27"/>
    <p:sldId id="470" r:id="rId28"/>
    <p:sldId id="471" r:id="rId29"/>
    <p:sldId id="472" r:id="rId30"/>
    <p:sldId id="473" r:id="rId31"/>
    <p:sldId id="475" r:id="rId32"/>
    <p:sldId id="474" r:id="rId33"/>
    <p:sldId id="476" r:id="rId34"/>
    <p:sldId id="477" r:id="rId35"/>
    <p:sldId id="478" r:id="rId36"/>
    <p:sldId id="485" r:id="rId37"/>
    <p:sldId id="480" r:id="rId38"/>
    <p:sldId id="481" r:id="rId39"/>
    <p:sldId id="482" r:id="rId40"/>
    <p:sldId id="479" r:id="rId41"/>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078"/>
    <a:srgbClr val="8C5896"/>
    <a:srgbClr val="7C6560"/>
    <a:srgbClr val="29282D"/>
    <a:srgbClr val="E288B6"/>
    <a:srgbClr val="B38F6A"/>
    <a:srgbClr val="6667AB"/>
    <a:srgbClr val="BBBBBB"/>
    <a:srgbClr val="B9B9B9"/>
    <a:srgbClr val="85A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p:scale>
          <a:sx n="76" d="100"/>
          <a:sy n="76" d="100"/>
        </p:scale>
        <p:origin x="56" y="40"/>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632" y="13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E548C9D-3339-4FCA-98D3-BDD9E0FA080D}" type="datetime1">
              <a:rPr lang="ja-JP" altLang="en-US" smtClean="0">
                <a:latin typeface="Meiryo UI" panose="020B0604030504040204" pitchFamily="50" charset="-128"/>
                <a:ea typeface="Meiryo UI" panose="020B0604030504040204" pitchFamily="50" charset="-128"/>
              </a:rPr>
              <a:t>2022/6/27</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2004FE7-BA7C-4FF4-9756-C6A1F2BCA37F}"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F1C13A58-0E72-4BDE-8C48-BC8D5AAA5A8B}" type="datetime1">
              <a:rPr lang="ja-JP" altLang="en-US" smtClean="0"/>
              <a:pPr/>
              <a:t>2022/6/27</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6B83F1C3-4FA3-4491-97F4-43CA9C8BDFDF}" type="slidenum">
              <a:rPr lang="en-US" altLang="ja-JP" smtClean="0"/>
              <a:p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1</a:t>
            </a:fld>
            <a:endParaRPr lang="ja-JP" altLang="en-US"/>
          </a:p>
        </p:txBody>
      </p:sp>
    </p:spTree>
    <p:extLst>
      <p:ext uri="{BB962C8B-B14F-4D97-AF65-F5344CB8AC3E}">
        <p14:creationId xmlns:p14="http://schemas.microsoft.com/office/powerpoint/2010/main" val="363195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10</a:t>
            </a:fld>
            <a:endParaRPr lang="ja-JP" altLang="en-US"/>
          </a:p>
        </p:txBody>
      </p:sp>
    </p:spTree>
    <p:extLst>
      <p:ext uri="{BB962C8B-B14F-4D97-AF65-F5344CB8AC3E}">
        <p14:creationId xmlns:p14="http://schemas.microsoft.com/office/powerpoint/2010/main" val="3575532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11</a:t>
            </a:fld>
            <a:endParaRPr lang="ja-JP" altLang="en-US"/>
          </a:p>
        </p:txBody>
      </p:sp>
    </p:spTree>
    <p:extLst>
      <p:ext uri="{BB962C8B-B14F-4D97-AF65-F5344CB8AC3E}">
        <p14:creationId xmlns:p14="http://schemas.microsoft.com/office/powerpoint/2010/main" val="2553529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12</a:t>
            </a:fld>
            <a:endParaRPr lang="ja-JP" altLang="en-US"/>
          </a:p>
        </p:txBody>
      </p:sp>
    </p:spTree>
    <p:extLst>
      <p:ext uri="{BB962C8B-B14F-4D97-AF65-F5344CB8AC3E}">
        <p14:creationId xmlns:p14="http://schemas.microsoft.com/office/powerpoint/2010/main" val="2866779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13</a:t>
            </a:fld>
            <a:endParaRPr lang="ja-JP" altLang="en-US"/>
          </a:p>
        </p:txBody>
      </p:sp>
    </p:spTree>
    <p:extLst>
      <p:ext uri="{BB962C8B-B14F-4D97-AF65-F5344CB8AC3E}">
        <p14:creationId xmlns:p14="http://schemas.microsoft.com/office/powerpoint/2010/main" val="1709205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14</a:t>
            </a:fld>
            <a:endParaRPr lang="ja-JP" altLang="en-US"/>
          </a:p>
        </p:txBody>
      </p:sp>
    </p:spTree>
    <p:extLst>
      <p:ext uri="{BB962C8B-B14F-4D97-AF65-F5344CB8AC3E}">
        <p14:creationId xmlns:p14="http://schemas.microsoft.com/office/powerpoint/2010/main" val="1196831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15</a:t>
            </a:fld>
            <a:endParaRPr lang="ja-JP" altLang="en-US"/>
          </a:p>
        </p:txBody>
      </p:sp>
    </p:spTree>
    <p:extLst>
      <p:ext uri="{BB962C8B-B14F-4D97-AF65-F5344CB8AC3E}">
        <p14:creationId xmlns:p14="http://schemas.microsoft.com/office/powerpoint/2010/main" val="3230467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16</a:t>
            </a:fld>
            <a:endParaRPr lang="ja-JP" altLang="en-US"/>
          </a:p>
        </p:txBody>
      </p:sp>
    </p:spTree>
    <p:extLst>
      <p:ext uri="{BB962C8B-B14F-4D97-AF65-F5344CB8AC3E}">
        <p14:creationId xmlns:p14="http://schemas.microsoft.com/office/powerpoint/2010/main" val="284141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17</a:t>
            </a:fld>
            <a:endParaRPr lang="ja-JP" altLang="en-US"/>
          </a:p>
        </p:txBody>
      </p:sp>
    </p:spTree>
    <p:extLst>
      <p:ext uri="{BB962C8B-B14F-4D97-AF65-F5344CB8AC3E}">
        <p14:creationId xmlns:p14="http://schemas.microsoft.com/office/powerpoint/2010/main" val="2032503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18</a:t>
            </a:fld>
            <a:endParaRPr lang="ja-JP" altLang="en-US"/>
          </a:p>
        </p:txBody>
      </p:sp>
    </p:spTree>
    <p:extLst>
      <p:ext uri="{BB962C8B-B14F-4D97-AF65-F5344CB8AC3E}">
        <p14:creationId xmlns:p14="http://schemas.microsoft.com/office/powerpoint/2010/main" val="4143502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19</a:t>
            </a:fld>
            <a:endParaRPr lang="ja-JP" altLang="en-US"/>
          </a:p>
        </p:txBody>
      </p:sp>
    </p:spTree>
    <p:extLst>
      <p:ext uri="{BB962C8B-B14F-4D97-AF65-F5344CB8AC3E}">
        <p14:creationId xmlns:p14="http://schemas.microsoft.com/office/powerpoint/2010/main" val="107354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2</a:t>
            </a:fld>
            <a:endParaRPr lang="ja-JP" altLang="en-US"/>
          </a:p>
        </p:txBody>
      </p:sp>
    </p:spTree>
    <p:extLst>
      <p:ext uri="{BB962C8B-B14F-4D97-AF65-F5344CB8AC3E}">
        <p14:creationId xmlns:p14="http://schemas.microsoft.com/office/powerpoint/2010/main" val="1057653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20</a:t>
            </a:fld>
            <a:endParaRPr lang="ja-JP" altLang="en-US"/>
          </a:p>
        </p:txBody>
      </p:sp>
    </p:spTree>
    <p:extLst>
      <p:ext uri="{BB962C8B-B14F-4D97-AF65-F5344CB8AC3E}">
        <p14:creationId xmlns:p14="http://schemas.microsoft.com/office/powerpoint/2010/main" val="2018204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21</a:t>
            </a:fld>
            <a:endParaRPr lang="ja-JP" altLang="en-US"/>
          </a:p>
        </p:txBody>
      </p:sp>
    </p:spTree>
    <p:extLst>
      <p:ext uri="{BB962C8B-B14F-4D97-AF65-F5344CB8AC3E}">
        <p14:creationId xmlns:p14="http://schemas.microsoft.com/office/powerpoint/2010/main" val="3506047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22</a:t>
            </a:fld>
            <a:endParaRPr lang="ja-JP" altLang="en-US"/>
          </a:p>
        </p:txBody>
      </p:sp>
    </p:spTree>
    <p:extLst>
      <p:ext uri="{BB962C8B-B14F-4D97-AF65-F5344CB8AC3E}">
        <p14:creationId xmlns:p14="http://schemas.microsoft.com/office/powerpoint/2010/main" val="3068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23</a:t>
            </a:fld>
            <a:endParaRPr lang="ja-JP" altLang="en-US"/>
          </a:p>
        </p:txBody>
      </p:sp>
    </p:spTree>
    <p:extLst>
      <p:ext uri="{BB962C8B-B14F-4D97-AF65-F5344CB8AC3E}">
        <p14:creationId xmlns:p14="http://schemas.microsoft.com/office/powerpoint/2010/main" val="1614602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24</a:t>
            </a:fld>
            <a:endParaRPr lang="ja-JP" altLang="en-US"/>
          </a:p>
        </p:txBody>
      </p:sp>
    </p:spTree>
    <p:extLst>
      <p:ext uri="{BB962C8B-B14F-4D97-AF65-F5344CB8AC3E}">
        <p14:creationId xmlns:p14="http://schemas.microsoft.com/office/powerpoint/2010/main" val="3642105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25</a:t>
            </a:fld>
            <a:endParaRPr lang="ja-JP" altLang="en-US"/>
          </a:p>
        </p:txBody>
      </p:sp>
    </p:spTree>
    <p:extLst>
      <p:ext uri="{BB962C8B-B14F-4D97-AF65-F5344CB8AC3E}">
        <p14:creationId xmlns:p14="http://schemas.microsoft.com/office/powerpoint/2010/main" val="1356802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26</a:t>
            </a:fld>
            <a:endParaRPr lang="ja-JP" altLang="en-US"/>
          </a:p>
        </p:txBody>
      </p:sp>
    </p:spTree>
    <p:extLst>
      <p:ext uri="{BB962C8B-B14F-4D97-AF65-F5344CB8AC3E}">
        <p14:creationId xmlns:p14="http://schemas.microsoft.com/office/powerpoint/2010/main" val="2565673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27</a:t>
            </a:fld>
            <a:endParaRPr lang="ja-JP" altLang="en-US"/>
          </a:p>
        </p:txBody>
      </p:sp>
    </p:spTree>
    <p:extLst>
      <p:ext uri="{BB962C8B-B14F-4D97-AF65-F5344CB8AC3E}">
        <p14:creationId xmlns:p14="http://schemas.microsoft.com/office/powerpoint/2010/main" val="775202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28</a:t>
            </a:fld>
            <a:endParaRPr lang="ja-JP" altLang="en-US"/>
          </a:p>
        </p:txBody>
      </p:sp>
    </p:spTree>
    <p:extLst>
      <p:ext uri="{BB962C8B-B14F-4D97-AF65-F5344CB8AC3E}">
        <p14:creationId xmlns:p14="http://schemas.microsoft.com/office/powerpoint/2010/main" val="1126994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29</a:t>
            </a:fld>
            <a:endParaRPr lang="ja-JP" altLang="en-US"/>
          </a:p>
        </p:txBody>
      </p:sp>
    </p:spTree>
    <p:extLst>
      <p:ext uri="{BB962C8B-B14F-4D97-AF65-F5344CB8AC3E}">
        <p14:creationId xmlns:p14="http://schemas.microsoft.com/office/powerpoint/2010/main" val="2446436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3</a:t>
            </a:fld>
            <a:endParaRPr lang="ja-JP" altLang="en-US"/>
          </a:p>
        </p:txBody>
      </p:sp>
    </p:spTree>
    <p:extLst>
      <p:ext uri="{BB962C8B-B14F-4D97-AF65-F5344CB8AC3E}">
        <p14:creationId xmlns:p14="http://schemas.microsoft.com/office/powerpoint/2010/main" val="2561967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30</a:t>
            </a:fld>
            <a:endParaRPr lang="ja-JP" altLang="en-US"/>
          </a:p>
        </p:txBody>
      </p:sp>
    </p:spTree>
    <p:extLst>
      <p:ext uri="{BB962C8B-B14F-4D97-AF65-F5344CB8AC3E}">
        <p14:creationId xmlns:p14="http://schemas.microsoft.com/office/powerpoint/2010/main" val="3833194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31</a:t>
            </a:fld>
            <a:endParaRPr lang="ja-JP" altLang="en-US"/>
          </a:p>
        </p:txBody>
      </p:sp>
    </p:spTree>
    <p:extLst>
      <p:ext uri="{BB962C8B-B14F-4D97-AF65-F5344CB8AC3E}">
        <p14:creationId xmlns:p14="http://schemas.microsoft.com/office/powerpoint/2010/main" val="940937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32</a:t>
            </a:fld>
            <a:endParaRPr lang="ja-JP" altLang="en-US"/>
          </a:p>
        </p:txBody>
      </p:sp>
    </p:spTree>
    <p:extLst>
      <p:ext uri="{BB962C8B-B14F-4D97-AF65-F5344CB8AC3E}">
        <p14:creationId xmlns:p14="http://schemas.microsoft.com/office/powerpoint/2010/main" val="210305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33</a:t>
            </a:fld>
            <a:endParaRPr lang="ja-JP" altLang="en-US"/>
          </a:p>
        </p:txBody>
      </p:sp>
    </p:spTree>
    <p:extLst>
      <p:ext uri="{BB962C8B-B14F-4D97-AF65-F5344CB8AC3E}">
        <p14:creationId xmlns:p14="http://schemas.microsoft.com/office/powerpoint/2010/main" val="3525008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34</a:t>
            </a:fld>
            <a:endParaRPr lang="ja-JP" altLang="en-US"/>
          </a:p>
        </p:txBody>
      </p:sp>
    </p:spTree>
    <p:extLst>
      <p:ext uri="{BB962C8B-B14F-4D97-AF65-F5344CB8AC3E}">
        <p14:creationId xmlns:p14="http://schemas.microsoft.com/office/powerpoint/2010/main" val="2453920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35</a:t>
            </a:fld>
            <a:endParaRPr lang="ja-JP" altLang="en-US"/>
          </a:p>
        </p:txBody>
      </p:sp>
    </p:spTree>
    <p:extLst>
      <p:ext uri="{BB962C8B-B14F-4D97-AF65-F5344CB8AC3E}">
        <p14:creationId xmlns:p14="http://schemas.microsoft.com/office/powerpoint/2010/main" val="234789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36</a:t>
            </a:fld>
            <a:endParaRPr lang="ja-JP" altLang="en-US"/>
          </a:p>
        </p:txBody>
      </p:sp>
    </p:spTree>
    <p:extLst>
      <p:ext uri="{BB962C8B-B14F-4D97-AF65-F5344CB8AC3E}">
        <p14:creationId xmlns:p14="http://schemas.microsoft.com/office/powerpoint/2010/main" val="3844000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37</a:t>
            </a:fld>
            <a:endParaRPr lang="ja-JP" altLang="en-US"/>
          </a:p>
        </p:txBody>
      </p:sp>
    </p:spTree>
    <p:extLst>
      <p:ext uri="{BB962C8B-B14F-4D97-AF65-F5344CB8AC3E}">
        <p14:creationId xmlns:p14="http://schemas.microsoft.com/office/powerpoint/2010/main" val="1537798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4</a:t>
            </a:fld>
            <a:endParaRPr lang="ja-JP" altLang="en-US"/>
          </a:p>
        </p:txBody>
      </p:sp>
    </p:spTree>
    <p:extLst>
      <p:ext uri="{BB962C8B-B14F-4D97-AF65-F5344CB8AC3E}">
        <p14:creationId xmlns:p14="http://schemas.microsoft.com/office/powerpoint/2010/main" val="292330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5</a:t>
            </a:fld>
            <a:endParaRPr lang="ja-JP" altLang="en-US"/>
          </a:p>
        </p:txBody>
      </p:sp>
    </p:spTree>
    <p:extLst>
      <p:ext uri="{BB962C8B-B14F-4D97-AF65-F5344CB8AC3E}">
        <p14:creationId xmlns:p14="http://schemas.microsoft.com/office/powerpoint/2010/main" val="2246240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6</a:t>
            </a:fld>
            <a:endParaRPr lang="ja-JP" altLang="en-US"/>
          </a:p>
        </p:txBody>
      </p:sp>
    </p:spTree>
    <p:extLst>
      <p:ext uri="{BB962C8B-B14F-4D97-AF65-F5344CB8AC3E}">
        <p14:creationId xmlns:p14="http://schemas.microsoft.com/office/powerpoint/2010/main" val="37277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7</a:t>
            </a:fld>
            <a:endParaRPr lang="ja-JP" altLang="en-US"/>
          </a:p>
        </p:txBody>
      </p:sp>
    </p:spTree>
    <p:extLst>
      <p:ext uri="{BB962C8B-B14F-4D97-AF65-F5344CB8AC3E}">
        <p14:creationId xmlns:p14="http://schemas.microsoft.com/office/powerpoint/2010/main" val="2885753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8</a:t>
            </a:fld>
            <a:endParaRPr lang="ja-JP" altLang="en-US"/>
          </a:p>
        </p:txBody>
      </p:sp>
    </p:spTree>
    <p:extLst>
      <p:ext uri="{BB962C8B-B14F-4D97-AF65-F5344CB8AC3E}">
        <p14:creationId xmlns:p14="http://schemas.microsoft.com/office/powerpoint/2010/main" val="1387776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9</a:t>
            </a:fld>
            <a:endParaRPr lang="ja-JP" altLang="en-US"/>
          </a:p>
        </p:txBody>
      </p:sp>
    </p:spTree>
    <p:extLst>
      <p:ext uri="{BB962C8B-B14F-4D97-AF65-F5344CB8AC3E}">
        <p14:creationId xmlns:p14="http://schemas.microsoft.com/office/powerpoint/2010/main" val="1521333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p:spTree>
      <p:nvGrpSpPr>
        <p:cNvPr id="1" name=""/>
        <p:cNvGrpSpPr/>
        <p:nvPr/>
      </p:nvGrpSpPr>
      <p:grpSpPr>
        <a:xfrm>
          <a:off x="0" y="0"/>
          <a:ext cx="0" cy="0"/>
          <a:chOff x="0" y="0"/>
          <a:chExt cx="0" cy="0"/>
        </a:xfrm>
      </p:grpSpPr>
      <p:sp>
        <p:nvSpPr>
          <p:cNvPr id="8" name="図プレースホルダー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rtlCol="0" anchor="ctr"/>
          <a:lstStyle>
            <a:lvl1pPr marL="0" indent="0" algn="ctr">
              <a:buNone/>
              <a:defRPr>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 name="タイトル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rtlCol="0">
            <a:normAutofit/>
          </a:bodyPr>
          <a:lstStyle>
            <a:lvl1pPr>
              <a:lnSpc>
                <a:spcPts val="4600"/>
              </a:lnSpc>
              <a:defRPr sz="3600" cap="all" baseline="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パレット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a:latin typeface="Meiryo UI" panose="020B0604030504040204" pitchFamily="50" charset="-128"/>
                <a:ea typeface="Meiryo UI" panose="020B0604030504040204" pitchFamily="50" charset="-128"/>
              </a:defRPr>
            </a:lvl1pPr>
          </a:lstStyle>
          <a:p>
            <a:pPr rtl="0"/>
            <a:r>
              <a:rPr lang="ja-JP" altLang="en-US" noProof="0"/>
              <a:t>クリックしてタイトルを編集</a:t>
            </a:r>
          </a:p>
        </p:txBody>
      </p:sp>
      <p:sp>
        <p:nvSpPr>
          <p:cNvPr id="9" name="図プレースホルダー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
        <p:nvSpPr>
          <p:cNvPr id="18" name="図プレースホルダー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
        <p:nvSpPr>
          <p:cNvPr id="19" name="図プレースホルダー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
        <p:nvSpPr>
          <p:cNvPr id="20" name="図プレースホルダー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
        <p:nvSpPr>
          <p:cNvPr id="21" name="図プレースホルダー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
        <p:nvSpPr>
          <p:cNvPr id="22" name="図プレースホルダー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
        <p:nvSpPr>
          <p:cNvPr id="23" name="図プレースホルダー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
        <p:nvSpPr>
          <p:cNvPr id="24" name="図プレースホルダー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Tree>
    <p:extLst>
      <p:ext uri="{BB962C8B-B14F-4D97-AF65-F5344CB8AC3E}">
        <p14:creationId xmlns:p14="http://schemas.microsoft.com/office/powerpoint/2010/main" val="15428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イマーシブ パレット Amusements">
    <p:bg>
      <p:bgPr>
        <a:solidFill>
          <a:schemeClr val="bg2"/>
        </a:solidFill>
        <a:effectLst/>
      </p:bgPr>
    </p:bg>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1" name="長方形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2" name="長方形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rtlCol="0" anchor="ctr" anchorCtr="0"/>
          <a:lstStyle>
            <a:lvl1pPr>
              <a:defRPr>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0" name="テキスト プレースホルダー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rtlCol="0"/>
          <a:lstStyle>
            <a:lvl1pPr marL="0" indent="0">
              <a:lnSpc>
                <a:spcPts val="3000"/>
              </a:lnSpc>
              <a:spcBef>
                <a:spcPts val="0"/>
              </a:spcBef>
              <a:buNone/>
              <a:defRPr sz="1800">
                <a:solidFill>
                  <a:schemeClr val="bg1"/>
                </a:solidFill>
                <a:latin typeface="Meiryo UI" panose="020B0604030504040204" pitchFamily="50" charset="-128"/>
                <a:ea typeface="Meiryo UI" panose="020B0604030504040204" pitchFamily="50" charset="-128"/>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ja-JP" altLang="en-US" noProof="0"/>
              <a:t>クリックしてテキストを編集</a:t>
            </a:r>
          </a:p>
        </p:txBody>
      </p:sp>
      <p:sp>
        <p:nvSpPr>
          <p:cNvPr id="7" name="図プレースホルダー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rtlCol="0" anchor="ctr"/>
          <a:lstStyle>
            <a:lvl1pPr marL="0" indent="0" algn="ctr">
              <a:buNone/>
              <a:defRPr>
                <a:latin typeface="Meiryo UI" panose="020B0604030504040204" pitchFamily="50" charset="-128"/>
                <a:ea typeface="Meiryo UI" panose="020B0604030504040204" pitchFamily="50" charset="-128"/>
              </a:defRPr>
            </a:lvl1pPr>
          </a:lstStyle>
          <a:p>
            <a:pPr rtl="0"/>
            <a:endParaRPr lang="ja-JP" altLang="en-US" noProof="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概要">
    <p:spTree>
      <p:nvGrpSpPr>
        <p:cNvPr id="1" name=""/>
        <p:cNvGrpSpPr/>
        <p:nvPr/>
      </p:nvGrpSpPr>
      <p:grpSpPr>
        <a:xfrm>
          <a:off x="0" y="0"/>
          <a:ext cx="0" cy="0"/>
          <a:chOff x="0" y="0"/>
          <a:chExt cx="0" cy="0"/>
        </a:xfrm>
      </p:grpSpPr>
      <p:sp>
        <p:nvSpPr>
          <p:cNvPr id="8" name="図プレースホルダー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rtlCol="0" anchor="ctr"/>
          <a:lstStyle>
            <a:lvl1pPr marL="0" indent="0">
              <a:buNone/>
              <a:defRPr>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 name="タイトル 1">
            <a:extLst>
              <a:ext uri="{FF2B5EF4-FFF2-40B4-BE49-F238E27FC236}">
                <a16:creationId xmlns:a16="http://schemas.microsoft.com/office/drawing/2014/main" id="{43379CA9-81D6-424A-8046-4B56E1D25059}"/>
              </a:ext>
            </a:extLst>
          </p:cNvPr>
          <p:cNvSpPr>
            <a:spLocks noGrp="1"/>
          </p:cNvSpPr>
          <p:nvPr>
            <p:ph type="title"/>
          </p:nvPr>
        </p:nvSpPr>
        <p:spPr/>
        <p:txBody>
          <a:bodyPr rtlCol="0"/>
          <a:lstStyle>
            <a:lvl1pPr>
              <a:defRPr cap="all" baseline="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0" name="テキスト プレースホルダー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rtlCol="0"/>
          <a:lstStyle>
            <a:lvl1pPr marL="0" indent="0">
              <a:lnSpc>
                <a:spcPts val="2800"/>
              </a:lnSpc>
              <a:spcBef>
                <a:spcPts val="0"/>
              </a:spcBef>
              <a:buNone/>
              <a:defRPr sz="1800">
                <a:solidFill>
                  <a:schemeClr val="bg1"/>
                </a:solidFill>
                <a:latin typeface="Meiryo UI" panose="020B0604030504040204" pitchFamily="50" charset="-128"/>
                <a:ea typeface="Meiryo UI" panose="020B0604030504040204" pitchFamily="50" charset="-128"/>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ja-JP" altLang="en-US" noProof="0"/>
              <a:t>クリックしてテキストを編集</a:t>
            </a:r>
          </a:p>
        </p:txBody>
      </p:sp>
      <p:sp>
        <p:nvSpPr>
          <p:cNvPr id="7" name="テキスト プレースホルダー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rtlCol="0"/>
          <a:lstStyle>
            <a:lvl1pPr marL="0" indent="0">
              <a:lnSpc>
                <a:spcPts val="1800"/>
              </a:lnSpc>
              <a:spcBef>
                <a:spcPts val="0"/>
              </a:spcBef>
              <a:buNone/>
              <a:defRPr sz="1200" b="1">
                <a:latin typeface="Meiryo UI" panose="020B0604030504040204" pitchFamily="50" charset="-128"/>
                <a:ea typeface="Meiryo UI" panose="020B0604030504040204" pitchFamily="50" charset="-128"/>
              </a:defRPr>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rtl="0"/>
            <a:r>
              <a:rPr lang="ja-JP" altLang="en-US" noProof="0"/>
              <a:t>クリックしてテキストへ</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パレット Balancing Act">
    <p:bg>
      <p:bgPr>
        <a:solidFill>
          <a:schemeClr val="bg1">
            <a:lumMod val="8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cap="all" baseline="0">
                <a:latin typeface="Meiryo UI" panose="020B0604030504040204" pitchFamily="50" charset="-128"/>
                <a:ea typeface="Meiryo UI" panose="020B0604030504040204" pitchFamily="50" charset="-128"/>
              </a:defRPr>
            </a:lvl1pPr>
          </a:lstStyle>
          <a:p>
            <a:pPr rtl="0"/>
            <a:r>
              <a:rPr lang="ja-JP" altLang="en-US" noProof="0"/>
              <a:t>クリックしてタイトルを編集</a:t>
            </a:r>
          </a:p>
        </p:txBody>
      </p:sp>
      <p:sp>
        <p:nvSpPr>
          <p:cNvPr id="9" name="図プレースホルダー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18" name="図プレースホルダー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19" name="図プレースホルダー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0" name="図プレースホルダー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1" name="図プレースホルダー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2" name="図プレースホルダー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3" name="図プレースホルダー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4" name="図プレースホルダー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イマーシブ パレット Balancing Act">
    <p:bg>
      <p:bgPr>
        <a:solidFill>
          <a:schemeClr val="accent5"/>
        </a:solidFill>
        <a:effectLst/>
      </p:bgPr>
    </p:bg>
    <p:spTree>
      <p:nvGrpSpPr>
        <p:cNvPr id="1" name=""/>
        <p:cNvGrpSpPr/>
        <p:nvPr/>
      </p:nvGrpSpPr>
      <p:grpSpPr>
        <a:xfrm>
          <a:off x="0" y="0"/>
          <a:ext cx="0" cy="0"/>
          <a:chOff x="0" y="0"/>
          <a:chExt cx="0" cy="0"/>
        </a:xfrm>
      </p:grpSpPr>
      <p:sp>
        <p:nvSpPr>
          <p:cNvPr id="11" name="長方形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rtlCol="0"/>
          <a:lstStyle>
            <a:lvl1pPr>
              <a:defRPr cap="all" baseline="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0" name="テキスト プレースホルダー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rtlCol="0"/>
          <a:lstStyle>
            <a:lvl1pPr marL="0" indent="0">
              <a:lnSpc>
                <a:spcPts val="3000"/>
              </a:lnSpc>
              <a:spcBef>
                <a:spcPts val="0"/>
              </a:spcBef>
              <a:buNone/>
              <a:defRPr sz="1800">
                <a:solidFill>
                  <a:schemeClr val="bg1"/>
                </a:solidFill>
                <a:latin typeface="Meiryo UI" panose="020B0604030504040204" pitchFamily="50" charset="-128"/>
                <a:ea typeface="Meiryo UI" panose="020B0604030504040204" pitchFamily="50" charset="-128"/>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ja-JP" altLang="en-US" noProof="0"/>
              <a:t>クリックしてテキストを編集</a:t>
            </a:r>
          </a:p>
        </p:txBody>
      </p:sp>
      <p:sp>
        <p:nvSpPr>
          <p:cNvPr id="7" name="図プレースホルダー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rtlCol="0" anchor="ctr"/>
          <a:lstStyle>
            <a:lvl1pPr marL="0" indent="0" algn="ctr">
              <a:buNone/>
              <a:defRPr>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8" name="長方形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説明">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n-US" sz="1800" dirty="0"/>
          </a:p>
        </p:txBody>
      </p:sp>
      <p:sp>
        <p:nvSpPr>
          <p:cNvPr id="12" name="タイトル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rtlCol="0"/>
          <a:lstStyle>
            <a:lvl1pPr>
              <a:lnSpc>
                <a:spcPts val="4600"/>
              </a:lnSpc>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4" name="テキスト プレースホルダー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rtlCol="0"/>
          <a:lstStyle>
            <a:lvl1pPr marL="342900" indent="-342900">
              <a:lnSpc>
                <a:spcPts val="3000"/>
              </a:lnSpc>
              <a:spcBef>
                <a:spcPts val="0"/>
              </a:spcBef>
              <a:buFont typeface="+mj-lt"/>
              <a:buAutoNum type="arabicPeriod"/>
              <a:defRPr sz="1800">
                <a:latin typeface="Meiryo UI" panose="020B0604030504040204" pitchFamily="50" charset="-128"/>
                <a:ea typeface="Meiryo UI" panose="020B0604030504040204" pitchFamily="50" charset="-128"/>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ja-JP" altLang="en-US" noProof="0"/>
              <a:t>クリックしてテキストを編集</a:t>
            </a:r>
          </a:p>
        </p:txBody>
      </p:sp>
      <p:sp>
        <p:nvSpPr>
          <p:cNvPr id="3" name="図プレースホルダー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rtlCol="0" anchor="ctr"/>
          <a:lstStyle>
            <a:lvl1pPr marL="0" indent="0"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パレット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a:latin typeface="Meiryo UI" panose="020B0604030504040204" pitchFamily="50" charset="-128"/>
                <a:ea typeface="Meiryo UI" panose="020B0604030504040204" pitchFamily="50" charset="-128"/>
              </a:defRPr>
            </a:lvl1pPr>
          </a:lstStyle>
          <a:p>
            <a:pPr rtl="0"/>
            <a:r>
              <a:rPr lang="ja-JP" altLang="en-US" noProof="0"/>
              <a:t>クリックしてタイトルを編集</a:t>
            </a:r>
          </a:p>
        </p:txBody>
      </p:sp>
      <p:sp>
        <p:nvSpPr>
          <p:cNvPr id="9" name="図プレースホルダー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
        <p:nvSpPr>
          <p:cNvPr id="18" name="図プレースホルダー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
        <p:nvSpPr>
          <p:cNvPr id="19" name="図プレースホルダー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
        <p:nvSpPr>
          <p:cNvPr id="20" name="図プレースホルダー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
        <p:nvSpPr>
          <p:cNvPr id="21" name="図プレースホルダー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
        <p:nvSpPr>
          <p:cNvPr id="22" name="図プレースホルダー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
        <p:nvSpPr>
          <p:cNvPr id="23" name="図プレースホルダー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
        <p:nvSpPr>
          <p:cNvPr id="24" name="図プレースホルダー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イマーシブ パレット Wellspring">
    <p:bg>
      <p:bgPr>
        <a:solidFill>
          <a:schemeClr val="tx2"/>
        </a:solidFill>
        <a:effectLst/>
      </p:bgPr>
    </p:bg>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1" name="長方形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2" name="長方形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0" name="テキスト プレースホルダー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rtlCol="0"/>
          <a:lstStyle>
            <a:lvl1pPr marL="0" indent="0">
              <a:lnSpc>
                <a:spcPts val="3000"/>
              </a:lnSpc>
              <a:spcBef>
                <a:spcPts val="0"/>
              </a:spcBef>
              <a:buNone/>
              <a:defRPr sz="1800">
                <a:solidFill>
                  <a:schemeClr val="tx1"/>
                </a:solidFill>
                <a:latin typeface="Meiryo UI" panose="020B0604030504040204" pitchFamily="50" charset="-128"/>
                <a:ea typeface="Meiryo UI" panose="020B0604030504040204" pitchFamily="50" charset="-128"/>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ja-JP" altLang="en-US" noProof="0"/>
              <a:t>クリックしてテキストを編集</a:t>
            </a:r>
          </a:p>
        </p:txBody>
      </p:sp>
      <p:sp>
        <p:nvSpPr>
          <p:cNvPr id="7" name="図プレースホルダー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rtlCol="0" anchor="ctr"/>
          <a:lstStyle>
            <a:lvl1pPr marL="0" indent="0" algn="ctr">
              <a:buNone/>
              <a:defRPr>
                <a:solidFill>
                  <a:schemeClr val="bg1"/>
                </a:solidFill>
                <a:latin typeface="Meiryo UI" panose="020B0604030504040204" pitchFamily="50" charset="-128"/>
                <a:ea typeface="Meiryo UI" panose="020B0604030504040204" pitchFamily="50" charset="-128"/>
              </a:defRPr>
            </a:lvl1pPr>
          </a:lstStyle>
          <a:p>
            <a:pPr rtl="0"/>
            <a:endParaRPr lang="ja-JP" altLang="en-US" noProof="0"/>
          </a:p>
        </p:txBody>
      </p:sp>
      <p:sp>
        <p:nvSpPr>
          <p:cNvPr id="13" name="長方形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cxnSp>
        <p:nvCxnSpPr>
          <p:cNvPr id="14" name="直線​​コネクタ(S)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rtlCol="0"/>
          <a:lstStyle>
            <a:lvl1pPr>
              <a:lnSpc>
                <a:spcPts val="4320"/>
              </a:lnSpc>
              <a:defRPr>
                <a:solidFill>
                  <a:schemeClr val="tx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パレット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t" anchorCtr="0">
            <a:normAutofit/>
          </a:bodyPr>
          <a:lstStyle>
            <a:lvl1pPr>
              <a:lnSpc>
                <a:spcPts val="4000"/>
              </a:lnSpc>
              <a:defRPr sz="3200">
                <a:latin typeface="Meiryo UI" panose="020B0604030504040204" pitchFamily="50" charset="-128"/>
                <a:ea typeface="Meiryo UI" panose="020B0604030504040204" pitchFamily="50" charset="-128"/>
              </a:defRPr>
            </a:lvl1pPr>
          </a:lstStyle>
          <a:p>
            <a:pPr rtl="0"/>
            <a:r>
              <a:rPr lang="ja-JP" altLang="en-US" noProof="0"/>
              <a:t>クリックしてタイトルを編集</a:t>
            </a:r>
          </a:p>
        </p:txBody>
      </p:sp>
      <p:sp>
        <p:nvSpPr>
          <p:cNvPr id="9" name="図プレースホルダー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
        <p:nvSpPr>
          <p:cNvPr id="18" name="図プレースホルダー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
        <p:nvSpPr>
          <p:cNvPr id="19" name="図プレースホルダー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
        <p:nvSpPr>
          <p:cNvPr id="20" name="図プレースホルダー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
        <p:nvSpPr>
          <p:cNvPr id="21" name="図プレースホルダー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
        <p:nvSpPr>
          <p:cNvPr id="22" name="図プレースホルダー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
        <p:nvSpPr>
          <p:cNvPr id="23" name="図プレースホルダー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
        <p:nvSpPr>
          <p:cNvPr id="24" name="図プレースホルダー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atin typeface="Meiryo UI" panose="020B0604030504040204" pitchFamily="50" charset="-128"/>
                <a:ea typeface="Meiryo UI" panose="020B0604030504040204" pitchFamily="50" charset="-128"/>
              </a:defRPr>
            </a:lvl1pPr>
          </a:lstStyle>
          <a:p>
            <a:pPr rtl="0"/>
            <a:endParaRPr lang="ja-JP" altLang="en-US" noProof="0"/>
          </a:p>
        </p:txBody>
      </p:sp>
    </p:spTree>
    <p:extLst>
      <p:ext uri="{BB962C8B-B14F-4D97-AF65-F5344CB8AC3E}">
        <p14:creationId xmlns:p14="http://schemas.microsoft.com/office/powerpoint/2010/main"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イマーシブ パレット Star of the show">
    <p:bg>
      <p:bgPr>
        <a:solidFill>
          <a:schemeClr val="bg1"/>
        </a:solidFill>
        <a:effectLst/>
      </p:bgPr>
    </p:bg>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1" name="長方形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2" name="長方形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rtlCol="0" anchor="t" anchorCtr="0">
            <a:noAutofit/>
          </a:bodyPr>
          <a:lstStyle>
            <a:lvl1pPr>
              <a:defRPr>
                <a:solidFill>
                  <a:schemeClr val="tx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0" name="テキスト プレースホルダー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rtlCol="0"/>
          <a:lstStyle>
            <a:lvl1pPr marL="0" indent="0">
              <a:lnSpc>
                <a:spcPts val="3000"/>
              </a:lnSpc>
              <a:spcBef>
                <a:spcPts val="0"/>
              </a:spcBef>
              <a:buNone/>
              <a:defRPr sz="1800">
                <a:solidFill>
                  <a:schemeClr val="tx1"/>
                </a:solidFill>
                <a:latin typeface="Meiryo UI" panose="020B0604030504040204" pitchFamily="50" charset="-128"/>
                <a:ea typeface="Meiryo UI" panose="020B0604030504040204" pitchFamily="50" charset="-128"/>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ja-JP" altLang="en-US" noProof="0"/>
              <a:t>クリックしてテキストを編集</a:t>
            </a:r>
          </a:p>
        </p:txBody>
      </p:sp>
      <p:sp>
        <p:nvSpPr>
          <p:cNvPr id="7" name="図プレースホルダー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rtlCol="0" anchor="ctr"/>
          <a:lstStyle>
            <a:lvl1pPr marL="0" indent="0" algn="ctr">
              <a:buNone/>
              <a:defRPr>
                <a:latin typeface="Meiryo UI" panose="020B0604030504040204" pitchFamily="50" charset="-128"/>
                <a:ea typeface="Meiryo UI" panose="020B0604030504040204" pitchFamily="50" charset="-128"/>
              </a:defRPr>
            </a:lvl1pPr>
          </a:lstStyle>
          <a:p>
            <a:pPr rtl="0"/>
            <a:endParaRPr lang="ja-JP" altLang="en-US" noProof="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4" name="日付プレースホルダー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defRPr>
            </a:lvl1pPr>
          </a:lstStyle>
          <a:p>
            <a:fld id="{F70C2D7B-FF0C-49BB-A3BC-C1F88609F6FD}" type="datetime1">
              <a:rPr lang="ja-JP" altLang="en-US" smtClean="0"/>
              <a:t>2022/6/27</a:t>
            </a:fld>
            <a:endParaRPr lang="ja-JP" altLang="en-US">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defRPr>
            </a:lvl1pPr>
          </a:lstStyle>
          <a:p>
            <a:fld id="{FC5FADE3-B84E-4AF7-91CC-AB47E1A43619}" type="slidenum">
              <a:rPr lang="en-US" altLang="ja-JP" smtClean="0"/>
              <a:p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hf sldNum="0" hdr="0" ftr="0" dt="0"/>
  <p:txStyles>
    <p:titleStyle>
      <a:lvl1pPr algn="l" defTabSz="914400" rtl="0" eaLnBrk="1" latinLnBrk="0" hangingPunct="1">
        <a:lnSpc>
          <a:spcPct val="90000"/>
        </a:lnSpc>
        <a:spcBef>
          <a:spcPct val="0"/>
        </a:spcBef>
        <a:buNone/>
        <a:defRPr kumimoji="1" sz="36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4" name="日付プレースホルダー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defRPr>
            </a:lvl1pPr>
          </a:lstStyle>
          <a:p>
            <a:fld id="{00242E02-49F2-413F-8E59-2836533E6B0F}" type="datetime1">
              <a:rPr lang="ja-JP" altLang="en-US" smtClean="0"/>
              <a:t>2022/6/27</a:t>
            </a:fld>
            <a:endParaRPr lang="ja-JP" altLang="en-US">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defRPr>
            </a:lvl1pPr>
          </a:lstStyle>
          <a:p>
            <a:fld id="{FC5FADE3-B84E-4AF7-91CC-AB47E1A43619}" type="slidenum">
              <a:rPr lang="en-US" altLang="ja-JP" smtClean="0"/>
              <a:p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4" name="日付プレースホルダー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defRPr>
            </a:lvl1pPr>
          </a:lstStyle>
          <a:p>
            <a:fld id="{14FE865D-005A-461D-A52B-6CCB76AA6740}" type="datetime1">
              <a:rPr lang="ja-JP" altLang="en-US" smtClean="0"/>
              <a:t>2022/6/27</a:t>
            </a:fld>
            <a:endParaRPr lang="ja-JP" altLang="en-US">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defRPr>
            </a:lvl1pPr>
          </a:lstStyle>
          <a:p>
            <a:fld id="{FC5FADE3-B84E-4AF7-91CC-AB47E1A43619}" type="slidenum">
              <a:rPr lang="en-US" altLang="ja-JP" smtClean="0"/>
              <a:p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4" name="日付プレースホルダー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defRPr>
            </a:lvl1pPr>
          </a:lstStyle>
          <a:p>
            <a:fld id="{42EBA61B-5B94-4785-998B-5DF1431BC360}" type="datetime1">
              <a:rPr lang="ja-JP" altLang="en-US" smtClean="0"/>
              <a:t>2022/6/27</a:t>
            </a:fld>
            <a:endParaRPr lang="ja-JP" altLang="en-US">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defRPr>
            </a:lvl1pPr>
          </a:lstStyle>
          <a:p>
            <a:fld id="{FC5FADE3-B84E-4AF7-91CC-AB47E1A43619}" type="slidenum">
              <a:rPr lang="en-US" altLang="ja-JP" smtClean="0"/>
              <a:p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y.iba.jj2@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mailto:y.iba.jj2@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4" name="タイトル 3">
            <a:extLst>
              <a:ext uri="{FF2B5EF4-FFF2-40B4-BE49-F238E27FC236}">
                <a16:creationId xmlns:a16="http://schemas.microsoft.com/office/drawing/2014/main" id="{08347D8D-E852-43D5-858E-2D01BE57FA93}"/>
              </a:ext>
            </a:extLst>
          </p:cNvPr>
          <p:cNvSpPr>
            <a:spLocks noGrp="1"/>
          </p:cNvSpPr>
          <p:nvPr>
            <p:ph type="title"/>
          </p:nvPr>
        </p:nvSpPr>
        <p:spPr>
          <a:xfrm>
            <a:off x="617912" y="541549"/>
            <a:ext cx="10527731" cy="4281353"/>
          </a:xfrm>
        </p:spPr>
        <p:txBody>
          <a:bodyPr rtlCol="0" anchor="t" anchorCtr="0">
            <a:normAutofit/>
          </a:bodyPr>
          <a:lstStyle/>
          <a:p>
            <a:pPr rtl="0"/>
            <a:r>
              <a:rPr lang="ja-JP" altLang="en-US" dirty="0">
                <a:latin typeface="Meiryo UI" panose="020B0604030504040204" pitchFamily="50" charset="-128"/>
                <a:ea typeface="Meiryo UI" panose="020B0604030504040204" pitchFamily="50" charset="-128"/>
              </a:rPr>
              <a:t>国土交通省</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公共工事の入札契約方式の適用 </a:t>
            </a:r>
            <a:br>
              <a:rPr lang="ja-JP" altLang="en-US"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に関するガイドライン</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改題</a:t>
            </a:r>
          </a:p>
        </p:txBody>
      </p:sp>
      <p:sp>
        <p:nvSpPr>
          <p:cNvPr id="2" name="テキスト ボックス 1">
            <a:extLst>
              <a:ext uri="{FF2B5EF4-FFF2-40B4-BE49-F238E27FC236}">
                <a16:creationId xmlns:a16="http://schemas.microsoft.com/office/drawing/2014/main" id="{628E99A6-1D7B-3BC9-2576-26842978F3D0}"/>
              </a:ext>
            </a:extLst>
          </p:cNvPr>
          <p:cNvSpPr txBox="1"/>
          <p:nvPr/>
        </p:nvSpPr>
        <p:spPr>
          <a:xfrm>
            <a:off x="7198822" y="4264260"/>
            <a:ext cx="3629891" cy="2031325"/>
          </a:xfrm>
          <a:prstGeom prst="rect">
            <a:avLst/>
          </a:prstGeom>
          <a:noFill/>
        </p:spPr>
        <p:txBody>
          <a:bodyPr wrap="square" rtlCol="0">
            <a:spAutoFit/>
          </a:bodyPr>
          <a:lstStyle/>
          <a:p>
            <a:r>
              <a:rPr kumimoji="1" lang="en-US" altLang="ja-JP" dirty="0">
                <a:solidFill>
                  <a:schemeClr val="bg1"/>
                </a:solidFill>
              </a:rPr>
              <a:t>2022</a:t>
            </a:r>
            <a:r>
              <a:rPr kumimoji="1" lang="ja-JP" altLang="en-US" dirty="0">
                <a:solidFill>
                  <a:schemeClr val="bg1"/>
                </a:solidFill>
              </a:rPr>
              <a:t>年</a:t>
            </a:r>
            <a:r>
              <a:rPr kumimoji="1" lang="en-US" altLang="ja-JP" dirty="0">
                <a:solidFill>
                  <a:schemeClr val="bg1"/>
                </a:solidFill>
              </a:rPr>
              <a:t>7</a:t>
            </a:r>
            <a:r>
              <a:rPr kumimoji="1" lang="ja-JP" altLang="en-US" dirty="0">
                <a:solidFill>
                  <a:schemeClr val="bg1"/>
                </a:solidFill>
              </a:rPr>
              <a:t>月</a:t>
            </a:r>
            <a:r>
              <a:rPr kumimoji="1" lang="en-US" altLang="ja-JP" dirty="0">
                <a:solidFill>
                  <a:schemeClr val="bg1"/>
                </a:solidFill>
              </a:rPr>
              <a:t>5</a:t>
            </a:r>
            <a:r>
              <a:rPr kumimoji="1" lang="ja-JP" altLang="en-US" dirty="0">
                <a:solidFill>
                  <a:schemeClr val="bg1"/>
                </a:solidFill>
              </a:rPr>
              <a:t>日</a:t>
            </a:r>
            <a:endParaRPr kumimoji="1" lang="en-US" altLang="ja-JP" dirty="0">
              <a:solidFill>
                <a:schemeClr val="bg1"/>
              </a:solidFill>
            </a:endParaRPr>
          </a:p>
          <a:p>
            <a:r>
              <a:rPr kumimoji="1" lang="ja-JP" altLang="en-US" dirty="0">
                <a:solidFill>
                  <a:schemeClr val="bg1"/>
                </a:solidFill>
              </a:rPr>
              <a:t>一般社団法人　国土政策研究会</a:t>
            </a:r>
            <a:endParaRPr kumimoji="1" lang="en-US" altLang="ja-JP" dirty="0">
              <a:solidFill>
                <a:schemeClr val="bg1"/>
              </a:solidFill>
            </a:endParaRPr>
          </a:p>
          <a:p>
            <a:r>
              <a:rPr kumimoji="1" lang="ja-JP" altLang="en-US" dirty="0">
                <a:solidFill>
                  <a:schemeClr val="bg1"/>
                </a:solidFill>
              </a:rPr>
              <a:t>理事　伊庭　良知</a:t>
            </a:r>
            <a:endParaRPr kumimoji="1" lang="en-US" altLang="ja-JP" dirty="0">
              <a:solidFill>
                <a:schemeClr val="bg1"/>
              </a:solidFill>
            </a:endParaRPr>
          </a:p>
          <a:p>
            <a:r>
              <a:rPr kumimoji="1" lang="en-US" altLang="ja-JP" dirty="0">
                <a:solidFill>
                  <a:schemeClr val="bg1"/>
                </a:solidFill>
              </a:rPr>
              <a:t>090-8102-3434</a:t>
            </a:r>
          </a:p>
          <a:p>
            <a:r>
              <a:rPr kumimoji="1" lang="en-US" altLang="ja-JP" dirty="0">
                <a:solidFill>
                  <a:schemeClr val="bg1"/>
                </a:solidFill>
                <a:hlinkClick r:id="rId4">
                  <a:extLst>
                    <a:ext uri="{A12FA001-AC4F-418D-AE19-62706E023703}">
                      <ahyp:hlinkClr xmlns:ahyp="http://schemas.microsoft.com/office/drawing/2018/hyperlinkcolor" val="tx"/>
                    </a:ext>
                  </a:extLst>
                </a:hlinkClick>
              </a:rPr>
              <a:t>y.iba.jj2@gmail.com</a:t>
            </a:r>
            <a:endParaRPr kumimoji="1" lang="en-US" altLang="ja-JP" dirty="0">
              <a:solidFill>
                <a:schemeClr val="bg1"/>
              </a:solidFill>
            </a:endParaRPr>
          </a:p>
          <a:p>
            <a:endParaRPr kumimoji="1" lang="en-US" altLang="ja-JP" dirty="0">
              <a:solidFill>
                <a:schemeClr val="bg1"/>
              </a:solidFill>
            </a:endParaRPr>
          </a:p>
          <a:p>
            <a:endParaRPr kumimoji="1" lang="ja-JP" altLang="en-US" dirty="0">
              <a:solidFill>
                <a:schemeClr val="bg1"/>
              </a:solidFill>
            </a:endParaRPr>
          </a:p>
        </p:txBody>
      </p:sp>
      <p:sp>
        <p:nvSpPr>
          <p:cNvPr id="3" name="テキスト ボックス 2">
            <a:extLst>
              <a:ext uri="{FF2B5EF4-FFF2-40B4-BE49-F238E27FC236}">
                <a16:creationId xmlns:a16="http://schemas.microsoft.com/office/drawing/2014/main" id="{C1F91B28-4B3B-2759-4D4A-FA31E475A9D2}"/>
              </a:ext>
            </a:extLst>
          </p:cNvPr>
          <p:cNvSpPr txBox="1"/>
          <p:nvPr/>
        </p:nvSpPr>
        <p:spPr>
          <a:xfrm>
            <a:off x="4700238" y="1802740"/>
            <a:ext cx="5787483" cy="1200329"/>
          </a:xfrm>
          <a:prstGeom prst="rect">
            <a:avLst/>
          </a:prstGeom>
          <a:noFill/>
        </p:spPr>
        <p:txBody>
          <a:bodyPr wrap="square" rtlCol="0">
            <a:spAutoFit/>
          </a:bodyPr>
          <a:lstStyle/>
          <a:p>
            <a:r>
              <a:rPr kumimoji="1" lang="ja-JP" altLang="en-US" dirty="0">
                <a:solidFill>
                  <a:schemeClr val="bg1"/>
                </a:solidFill>
              </a:rPr>
              <a:t>本編　　</a:t>
            </a:r>
            <a:r>
              <a:rPr kumimoji="1" lang="en-US" altLang="ja-JP" dirty="0">
                <a:solidFill>
                  <a:schemeClr val="bg1"/>
                </a:solidFill>
              </a:rPr>
              <a:t>http:/www.milt.go.jp/tec/content/001475361</a:t>
            </a:r>
            <a:r>
              <a:rPr kumimoji="1" lang="en-US" altLang="ja-JP">
                <a:solidFill>
                  <a:schemeClr val="bg1"/>
                </a:solidFill>
              </a:rPr>
              <a:t>.pdf</a:t>
            </a:r>
            <a:endParaRPr kumimoji="1" lang="en-US" altLang="ja-JP" dirty="0">
              <a:solidFill>
                <a:schemeClr val="bg1"/>
              </a:solidFill>
            </a:endParaRPr>
          </a:p>
          <a:p>
            <a:r>
              <a:rPr kumimoji="1" lang="ja-JP" altLang="en-US" dirty="0">
                <a:solidFill>
                  <a:schemeClr val="bg1"/>
                </a:solidFill>
              </a:rPr>
              <a:t>事例編</a:t>
            </a:r>
            <a:endParaRPr kumimoji="1" lang="en-US" altLang="ja-JP" dirty="0">
              <a:solidFill>
                <a:schemeClr val="bg1"/>
              </a:solidFill>
            </a:endParaRPr>
          </a:p>
          <a:p>
            <a:r>
              <a:rPr kumimoji="1" lang="en-US" altLang="ja-JP" dirty="0">
                <a:solidFill>
                  <a:schemeClr val="bg1"/>
                </a:solidFill>
              </a:rPr>
              <a:t>http:/www.mlit.go.jp/tec/content/001475239.pdf</a:t>
            </a:r>
            <a:endParaRPr kumimoji="1" lang="ja-JP" altLang="en-US" dirty="0">
              <a:solidFill>
                <a:schemeClr val="bg1"/>
              </a:solidFill>
            </a:endParaRPr>
          </a:p>
        </p:txBody>
      </p:sp>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pic>
        <p:nvPicPr>
          <p:cNvPr id="4" name="図 3">
            <a:extLst>
              <a:ext uri="{FF2B5EF4-FFF2-40B4-BE49-F238E27FC236}">
                <a16:creationId xmlns:a16="http://schemas.microsoft.com/office/drawing/2014/main" id="{8A7B0C4E-7816-EFA9-619F-1A0AB4FFF524}"/>
              </a:ext>
            </a:extLst>
          </p:cNvPr>
          <p:cNvPicPr>
            <a:picLocks noChangeAspect="1"/>
          </p:cNvPicPr>
          <p:nvPr/>
        </p:nvPicPr>
        <p:blipFill>
          <a:blip r:embed="rId4"/>
          <a:stretch>
            <a:fillRect/>
          </a:stretch>
        </p:blipFill>
        <p:spPr>
          <a:xfrm>
            <a:off x="825731" y="139263"/>
            <a:ext cx="10396451" cy="6224822"/>
          </a:xfrm>
          <a:prstGeom prst="rect">
            <a:avLst/>
          </a:prstGeom>
        </p:spPr>
      </p:pic>
    </p:spTree>
    <p:extLst>
      <p:ext uri="{BB962C8B-B14F-4D97-AF65-F5344CB8AC3E}">
        <p14:creationId xmlns:p14="http://schemas.microsoft.com/office/powerpoint/2010/main" val="3958838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2" name="テキスト ボックス 1">
            <a:extLst>
              <a:ext uri="{FF2B5EF4-FFF2-40B4-BE49-F238E27FC236}">
                <a16:creationId xmlns:a16="http://schemas.microsoft.com/office/drawing/2014/main" id="{F319E7B7-FC59-2850-F994-ECD6932312B6}"/>
              </a:ext>
            </a:extLst>
          </p:cNvPr>
          <p:cNvSpPr txBox="1"/>
          <p:nvPr/>
        </p:nvSpPr>
        <p:spPr>
          <a:xfrm>
            <a:off x="830766" y="1148576"/>
            <a:ext cx="7348654" cy="1077218"/>
          </a:xfrm>
          <a:prstGeom prst="rect">
            <a:avLst/>
          </a:prstGeom>
          <a:noFill/>
        </p:spPr>
        <p:txBody>
          <a:bodyPr wrap="square" rtlCol="0">
            <a:spAutoFit/>
          </a:bodyPr>
          <a:lstStyle/>
          <a:p>
            <a:r>
              <a:rPr kumimoji="1" lang="ja-JP" altLang="en-US" sz="3200" dirty="0">
                <a:solidFill>
                  <a:schemeClr val="bg1"/>
                </a:solidFill>
              </a:rPr>
              <a:t>技術提案交渉方式：事例</a:t>
            </a:r>
            <a:endParaRPr kumimoji="1" lang="en-US" altLang="ja-JP" sz="3200" dirty="0">
              <a:solidFill>
                <a:schemeClr val="bg1"/>
              </a:solidFill>
            </a:endParaRPr>
          </a:p>
          <a:p>
            <a:r>
              <a:rPr kumimoji="1" lang="ja-JP" altLang="en-US" sz="3200" dirty="0">
                <a:solidFill>
                  <a:schemeClr val="bg1"/>
                </a:solidFill>
              </a:rPr>
              <a:t>高速</a:t>
            </a:r>
            <a:r>
              <a:rPr kumimoji="1" lang="en-US" altLang="ja-JP" sz="3200" dirty="0">
                <a:solidFill>
                  <a:schemeClr val="bg1"/>
                </a:solidFill>
              </a:rPr>
              <a:t>1</a:t>
            </a:r>
            <a:r>
              <a:rPr kumimoji="1" lang="ja-JP" altLang="en-US" sz="3200" dirty="0">
                <a:solidFill>
                  <a:schemeClr val="bg1"/>
                </a:solidFill>
              </a:rPr>
              <a:t>号羽田線更新工事</a:t>
            </a:r>
          </a:p>
        </p:txBody>
      </p:sp>
      <p:pic>
        <p:nvPicPr>
          <p:cNvPr id="5" name="図 4">
            <a:extLst>
              <a:ext uri="{FF2B5EF4-FFF2-40B4-BE49-F238E27FC236}">
                <a16:creationId xmlns:a16="http://schemas.microsoft.com/office/drawing/2014/main" id="{035846B2-616A-29A3-3C80-C70221AADB32}"/>
              </a:ext>
            </a:extLst>
          </p:cNvPr>
          <p:cNvPicPr>
            <a:picLocks noChangeAspect="1"/>
          </p:cNvPicPr>
          <p:nvPr/>
        </p:nvPicPr>
        <p:blipFill>
          <a:blip r:embed="rId4"/>
          <a:stretch>
            <a:fillRect/>
          </a:stretch>
        </p:blipFill>
        <p:spPr>
          <a:xfrm>
            <a:off x="5987827" y="407020"/>
            <a:ext cx="5982659" cy="3760051"/>
          </a:xfrm>
          <a:prstGeom prst="rect">
            <a:avLst/>
          </a:prstGeom>
        </p:spPr>
      </p:pic>
      <p:pic>
        <p:nvPicPr>
          <p:cNvPr id="7" name="図 6">
            <a:extLst>
              <a:ext uri="{FF2B5EF4-FFF2-40B4-BE49-F238E27FC236}">
                <a16:creationId xmlns:a16="http://schemas.microsoft.com/office/drawing/2014/main" id="{A15D9CCF-3319-D037-D915-7EA8441D90F4}"/>
              </a:ext>
            </a:extLst>
          </p:cNvPr>
          <p:cNvPicPr>
            <a:picLocks noChangeAspect="1"/>
          </p:cNvPicPr>
          <p:nvPr/>
        </p:nvPicPr>
        <p:blipFill>
          <a:blip r:embed="rId5"/>
          <a:stretch>
            <a:fillRect/>
          </a:stretch>
        </p:blipFill>
        <p:spPr>
          <a:xfrm>
            <a:off x="284357" y="3068898"/>
            <a:ext cx="6657278" cy="3427230"/>
          </a:xfrm>
          <a:prstGeom prst="rect">
            <a:avLst/>
          </a:prstGeom>
        </p:spPr>
      </p:pic>
      <p:sp>
        <p:nvSpPr>
          <p:cNvPr id="9" name="四角形: 角を丸くする 8">
            <a:extLst>
              <a:ext uri="{FF2B5EF4-FFF2-40B4-BE49-F238E27FC236}">
                <a16:creationId xmlns:a16="http://schemas.microsoft.com/office/drawing/2014/main" id="{046F2E0D-4C6D-1EBA-1446-7CAF7CD112E2}"/>
              </a:ext>
            </a:extLst>
          </p:cNvPr>
          <p:cNvSpPr/>
          <p:nvPr/>
        </p:nvSpPr>
        <p:spPr>
          <a:xfrm>
            <a:off x="6823392" y="4095774"/>
            <a:ext cx="5147094" cy="240035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技術提案で優先交渉権者選定</a:t>
            </a:r>
            <a:endParaRPr kumimoji="1" lang="en-US" altLang="ja-JP" dirty="0"/>
          </a:p>
          <a:p>
            <a:pPr algn="ctr"/>
            <a:r>
              <a:rPr kumimoji="1" lang="ja-JP" altLang="en-US" dirty="0"/>
              <a:t>選定段階でコスト要件無し</a:t>
            </a:r>
            <a:endParaRPr kumimoji="1" lang="en-US" altLang="ja-JP" dirty="0"/>
          </a:p>
          <a:p>
            <a:pPr algn="ctr"/>
            <a:r>
              <a:rPr kumimoji="1" lang="ja-JP" altLang="en-US" dirty="0"/>
              <a:t>↓</a:t>
            </a:r>
            <a:endParaRPr kumimoji="1" lang="en-US" altLang="ja-JP" dirty="0"/>
          </a:p>
          <a:p>
            <a:pPr algn="ctr"/>
            <a:r>
              <a:rPr kumimoji="1" lang="ja-JP" altLang="en-US" dirty="0"/>
              <a:t>交渉権者と</a:t>
            </a:r>
            <a:endParaRPr kumimoji="1" lang="en-US" altLang="ja-JP" dirty="0"/>
          </a:p>
          <a:p>
            <a:pPr algn="ctr"/>
            <a:r>
              <a:rPr kumimoji="1" lang="ja-JP" altLang="en-US" dirty="0"/>
              <a:t>交渉・見積もり合わせ</a:t>
            </a:r>
            <a:endParaRPr kumimoji="1" lang="en-US" altLang="ja-JP" dirty="0"/>
          </a:p>
          <a:p>
            <a:pPr algn="ctr"/>
            <a:r>
              <a:rPr kumimoji="1" lang="ja-JP" altLang="en-US" dirty="0"/>
              <a:t>↓</a:t>
            </a:r>
            <a:endParaRPr kumimoji="1" lang="en-US" altLang="ja-JP" dirty="0"/>
          </a:p>
          <a:p>
            <a:pPr algn="ctr"/>
            <a:r>
              <a:rPr kumimoji="1" lang="ja-JP" altLang="en-US" dirty="0"/>
              <a:t>契約</a:t>
            </a:r>
          </a:p>
        </p:txBody>
      </p:sp>
    </p:spTree>
    <p:extLst>
      <p:ext uri="{BB962C8B-B14F-4D97-AF65-F5344CB8AC3E}">
        <p14:creationId xmlns:p14="http://schemas.microsoft.com/office/powerpoint/2010/main" val="3839238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440575" y="399565"/>
            <a:ext cx="6581554" cy="769759"/>
          </a:xfrm>
        </p:spPr>
        <p:txBody>
          <a:bodyPr/>
          <a:lstStyle/>
          <a:p>
            <a:r>
              <a:rPr lang="ja-JP" altLang="en-US" dirty="0"/>
              <a:t>発注者の体制確保方式</a:t>
            </a:r>
          </a:p>
        </p:txBody>
      </p:sp>
      <p:sp>
        <p:nvSpPr>
          <p:cNvPr id="2" name="テキスト ボックス 1">
            <a:extLst>
              <a:ext uri="{FF2B5EF4-FFF2-40B4-BE49-F238E27FC236}">
                <a16:creationId xmlns:a16="http://schemas.microsoft.com/office/drawing/2014/main" id="{5EDB1386-8EDD-EB3D-E10D-044E72B1DF7B}"/>
              </a:ext>
            </a:extLst>
          </p:cNvPr>
          <p:cNvSpPr txBox="1"/>
          <p:nvPr/>
        </p:nvSpPr>
        <p:spPr>
          <a:xfrm>
            <a:off x="703811" y="1657004"/>
            <a:ext cx="10712333" cy="4524315"/>
          </a:xfrm>
          <a:prstGeom prst="rect">
            <a:avLst/>
          </a:prstGeom>
          <a:noFill/>
        </p:spPr>
        <p:txBody>
          <a:bodyPr wrap="square" rtlCol="0">
            <a:spAutoFit/>
          </a:bodyPr>
          <a:lstStyle/>
          <a:p>
            <a:r>
              <a:rPr kumimoji="1" lang="ja-JP" altLang="en-US" dirty="0">
                <a:solidFill>
                  <a:schemeClr val="accent4">
                    <a:lumMod val="40000"/>
                    <a:lumOff val="60000"/>
                  </a:schemeClr>
                </a:solidFill>
              </a:rPr>
              <a:t>発注者における体制確保を図る方式</a:t>
            </a:r>
            <a:endParaRPr kumimoji="1" lang="en-US" altLang="ja-JP" dirty="0">
              <a:solidFill>
                <a:schemeClr val="accent4">
                  <a:lumMod val="40000"/>
                  <a:lumOff val="60000"/>
                </a:schemeClr>
              </a:solidFill>
            </a:endParaRPr>
          </a:p>
          <a:p>
            <a:r>
              <a:rPr kumimoji="1" lang="en-US" altLang="ja-JP" dirty="0">
                <a:solidFill>
                  <a:schemeClr val="accent4">
                    <a:lumMod val="40000"/>
                    <a:lumOff val="60000"/>
                  </a:schemeClr>
                </a:solidFill>
              </a:rPr>
              <a:t>	</a:t>
            </a:r>
            <a:r>
              <a:rPr kumimoji="1" lang="ja-JP" altLang="en-US" dirty="0">
                <a:solidFill>
                  <a:schemeClr val="accent4">
                    <a:lumMod val="40000"/>
                    <a:lumOff val="60000"/>
                  </a:schemeClr>
                </a:solidFill>
              </a:rPr>
              <a:t>事業促進ＰＰＰ、ＣＭ方式。 </a:t>
            </a:r>
          </a:p>
          <a:p>
            <a:r>
              <a:rPr kumimoji="1" lang="ja-JP" altLang="en-US" dirty="0">
                <a:solidFill>
                  <a:schemeClr val="accent4">
                    <a:lumMod val="40000"/>
                    <a:lumOff val="60000"/>
                  </a:schemeClr>
                </a:solidFill>
              </a:rPr>
              <a:t>事業促進ＰＰＰ</a:t>
            </a:r>
            <a:endParaRPr kumimoji="1" lang="en-US" altLang="ja-JP" dirty="0">
              <a:solidFill>
                <a:schemeClr val="accent4">
                  <a:lumMod val="40000"/>
                  <a:lumOff val="60000"/>
                </a:schemeClr>
              </a:solidFill>
            </a:endParaRPr>
          </a:p>
          <a:p>
            <a:r>
              <a:rPr kumimoji="1" lang="en-US" altLang="ja-JP" dirty="0">
                <a:solidFill>
                  <a:schemeClr val="accent4">
                    <a:lumMod val="40000"/>
                    <a:lumOff val="60000"/>
                  </a:schemeClr>
                </a:solidFill>
              </a:rPr>
              <a:t>	</a:t>
            </a:r>
            <a:r>
              <a:rPr kumimoji="1" lang="ja-JP" altLang="en-US" dirty="0">
                <a:solidFill>
                  <a:schemeClr val="accent4">
                    <a:lumMod val="40000"/>
                    <a:lumOff val="60000"/>
                  </a:schemeClr>
                </a:solidFill>
              </a:rPr>
              <a:t>事業促進を図るため、</a:t>
            </a:r>
            <a:endParaRPr kumimoji="1" lang="en-US" altLang="ja-JP" dirty="0">
              <a:solidFill>
                <a:schemeClr val="accent4">
                  <a:lumMod val="40000"/>
                  <a:lumOff val="60000"/>
                </a:schemeClr>
              </a:solidFill>
            </a:endParaRPr>
          </a:p>
          <a:p>
            <a:r>
              <a:rPr kumimoji="1" lang="ja-JP" altLang="en-US" dirty="0">
                <a:solidFill>
                  <a:schemeClr val="accent4">
                    <a:lumMod val="40000"/>
                    <a:lumOff val="60000"/>
                  </a:schemeClr>
                </a:solidFill>
              </a:rPr>
              <a:t>　　　　直轄職員が柱となり、官民がパートナーシップを組み、官民双方の技術者が有する多様な</a:t>
            </a:r>
            <a:r>
              <a:rPr kumimoji="1" lang="en-US" altLang="ja-JP" dirty="0">
                <a:solidFill>
                  <a:schemeClr val="accent4">
                    <a:lumMod val="40000"/>
                    <a:lumOff val="60000"/>
                  </a:schemeClr>
                </a:solidFill>
              </a:rPr>
              <a:t>	</a:t>
            </a:r>
            <a:r>
              <a:rPr kumimoji="1" lang="ja-JP" altLang="en-US" dirty="0">
                <a:solidFill>
                  <a:schemeClr val="accent4">
                    <a:lumMod val="40000"/>
                    <a:lumOff val="60000"/>
                  </a:schemeClr>
                </a:solidFill>
              </a:rPr>
              <a:t>情報・知識・豊富な経験を融合させながら、事業全体計画の整理、測量・調査・設計業務</a:t>
            </a:r>
            <a:r>
              <a:rPr kumimoji="1" lang="en-US" altLang="ja-JP" dirty="0">
                <a:solidFill>
                  <a:schemeClr val="accent4">
                    <a:lumMod val="40000"/>
                    <a:lumOff val="60000"/>
                  </a:schemeClr>
                </a:solidFill>
              </a:rPr>
              <a:t>	</a:t>
            </a:r>
            <a:r>
              <a:rPr kumimoji="1" lang="ja-JP" altLang="en-US" dirty="0">
                <a:solidFill>
                  <a:schemeClr val="accent4">
                    <a:lumMod val="40000"/>
                    <a:lumOff val="60000"/>
                  </a:schemeClr>
                </a:solidFill>
              </a:rPr>
              <a:t>等の指導・調整等、地元及び関係行政機関等との協議、事業管理等、施工管理等を行う方</a:t>
            </a:r>
            <a:r>
              <a:rPr kumimoji="1" lang="en-US" altLang="ja-JP" dirty="0">
                <a:solidFill>
                  <a:schemeClr val="accent4">
                    <a:lumMod val="40000"/>
                    <a:lumOff val="60000"/>
                  </a:schemeClr>
                </a:solidFill>
              </a:rPr>
              <a:t>	</a:t>
            </a:r>
            <a:r>
              <a:rPr kumimoji="1" lang="ja-JP" altLang="en-US" dirty="0">
                <a:solidFill>
                  <a:schemeClr val="accent4">
                    <a:lumMod val="40000"/>
                    <a:lumOff val="60000"/>
                  </a:schemeClr>
                </a:solidFill>
              </a:rPr>
              <a:t>式</a:t>
            </a:r>
            <a:endParaRPr kumimoji="1" lang="en-US" altLang="ja-JP" dirty="0">
              <a:solidFill>
                <a:schemeClr val="accent4">
                  <a:lumMod val="40000"/>
                  <a:lumOff val="60000"/>
                </a:schemeClr>
              </a:solidFill>
            </a:endParaRPr>
          </a:p>
          <a:p>
            <a:r>
              <a:rPr kumimoji="1" lang="ja-JP" altLang="en-US" dirty="0">
                <a:solidFill>
                  <a:schemeClr val="accent4">
                    <a:lumMod val="40000"/>
                    <a:lumOff val="60000"/>
                  </a:schemeClr>
                </a:solidFill>
              </a:rPr>
              <a:t>ＣＭ方式</a:t>
            </a:r>
            <a:endParaRPr kumimoji="1" lang="en-US" altLang="ja-JP" dirty="0">
              <a:solidFill>
                <a:schemeClr val="accent4">
                  <a:lumMod val="40000"/>
                  <a:lumOff val="60000"/>
                </a:schemeClr>
              </a:solidFill>
            </a:endParaRPr>
          </a:p>
          <a:p>
            <a:r>
              <a:rPr kumimoji="1" lang="en-US" altLang="ja-JP" dirty="0">
                <a:solidFill>
                  <a:schemeClr val="accent4">
                    <a:lumMod val="40000"/>
                    <a:lumOff val="60000"/>
                  </a:schemeClr>
                </a:solidFill>
              </a:rPr>
              <a:t>	</a:t>
            </a:r>
            <a:r>
              <a:rPr kumimoji="1" lang="ja-JP" altLang="en-US" dirty="0">
                <a:solidFill>
                  <a:schemeClr val="accent4">
                    <a:lumMod val="40000"/>
                    <a:lumOff val="60000"/>
                  </a:schemeClr>
                </a:solidFill>
              </a:rPr>
              <a:t>コンストラクションマネージャーが、技術的な中立性を保ちつつ発注者の側に立って、設計・</a:t>
            </a:r>
            <a:r>
              <a:rPr kumimoji="1" lang="en-US" altLang="ja-JP" dirty="0">
                <a:solidFill>
                  <a:schemeClr val="accent4">
                    <a:lumMod val="40000"/>
                    <a:lumOff val="60000"/>
                  </a:schemeClr>
                </a:solidFill>
              </a:rPr>
              <a:t>	</a:t>
            </a:r>
            <a:r>
              <a:rPr kumimoji="1" lang="ja-JP" altLang="en-US" dirty="0">
                <a:solidFill>
                  <a:schemeClr val="accent4">
                    <a:lumMod val="40000"/>
                    <a:lumOff val="60000"/>
                  </a:schemeClr>
                </a:solidFill>
              </a:rPr>
              <a:t>発注・施工の各段階において、設計の検討や工事発注方式の検討、工程管理、品質管理、コス</a:t>
            </a:r>
            <a:r>
              <a:rPr kumimoji="1" lang="en-US" altLang="ja-JP" dirty="0">
                <a:solidFill>
                  <a:schemeClr val="accent4">
                    <a:lumMod val="40000"/>
                    <a:lumOff val="60000"/>
                  </a:schemeClr>
                </a:solidFill>
              </a:rPr>
              <a:t>	</a:t>
            </a:r>
            <a:r>
              <a:rPr kumimoji="1" lang="ja-JP" altLang="en-US" dirty="0">
                <a:solidFill>
                  <a:schemeClr val="accent4">
                    <a:lumMod val="40000"/>
                    <a:lumOff val="60000"/>
                  </a:schemeClr>
                </a:solidFill>
              </a:rPr>
              <a:t>ト管理などの各種のマネジメント業務の全部又は一部を行う。 </a:t>
            </a:r>
          </a:p>
          <a:p>
            <a:endParaRPr kumimoji="1" lang="en-US" altLang="ja-JP" dirty="0">
              <a:solidFill>
                <a:schemeClr val="accent4">
                  <a:lumMod val="40000"/>
                  <a:lumOff val="60000"/>
                </a:schemeClr>
              </a:solidFill>
            </a:endParaRPr>
          </a:p>
          <a:p>
            <a:r>
              <a:rPr kumimoji="1" lang="en-US" altLang="ja-JP" dirty="0">
                <a:solidFill>
                  <a:schemeClr val="accent4">
                    <a:lumMod val="40000"/>
                    <a:lumOff val="60000"/>
                  </a:schemeClr>
                </a:solidFill>
              </a:rPr>
              <a:t>	</a:t>
            </a:r>
            <a:r>
              <a:rPr kumimoji="1" lang="ja-JP" altLang="en-US" dirty="0">
                <a:solidFill>
                  <a:schemeClr val="accent4">
                    <a:lumMod val="40000"/>
                    <a:lumOff val="60000"/>
                  </a:schemeClr>
                </a:solidFill>
              </a:rPr>
              <a:t>ＣＭ方式は、技術職員がいない又は著しく少ない発注者において導入される場合があり、国 </a:t>
            </a:r>
          </a:p>
          <a:p>
            <a:r>
              <a:rPr kumimoji="1" lang="en-US" altLang="ja-JP" dirty="0">
                <a:solidFill>
                  <a:schemeClr val="accent4">
                    <a:lumMod val="40000"/>
                    <a:lumOff val="60000"/>
                  </a:schemeClr>
                </a:solidFill>
              </a:rPr>
              <a:t>	</a:t>
            </a:r>
            <a:r>
              <a:rPr kumimoji="1" lang="ja-JP" altLang="en-US" dirty="0">
                <a:solidFill>
                  <a:schemeClr val="accent4">
                    <a:lumMod val="40000"/>
                    <a:lumOff val="60000"/>
                  </a:schemeClr>
                </a:solidFill>
              </a:rPr>
              <a:t>土交通省直轄事業の事業促進ＰＰＰとは、導入する背景や目的が異なっている。 </a:t>
            </a:r>
          </a:p>
          <a:p>
            <a:endParaRPr kumimoji="1" lang="ja-JP" altLang="en-US" dirty="0">
              <a:solidFill>
                <a:schemeClr val="accent4">
                  <a:lumMod val="40000"/>
                  <a:lumOff val="60000"/>
                </a:schemeClr>
              </a:solidFill>
            </a:endParaRPr>
          </a:p>
        </p:txBody>
      </p:sp>
    </p:spTree>
    <p:extLst>
      <p:ext uri="{BB962C8B-B14F-4D97-AF65-F5344CB8AC3E}">
        <p14:creationId xmlns:p14="http://schemas.microsoft.com/office/powerpoint/2010/main" val="3621785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440575" y="399566"/>
            <a:ext cx="6581554" cy="648054"/>
          </a:xfrm>
        </p:spPr>
        <p:txBody>
          <a:bodyPr>
            <a:normAutofit fontScale="90000"/>
          </a:bodyPr>
          <a:lstStyle/>
          <a:p>
            <a:r>
              <a:rPr lang="ja-JP" altLang="en-US" dirty="0"/>
              <a:t>事業促進</a:t>
            </a:r>
            <a:r>
              <a:rPr lang="en-US" altLang="ja-JP" dirty="0"/>
              <a:t>PPP</a:t>
            </a:r>
            <a:r>
              <a:rPr lang="ja-JP" altLang="en-US" dirty="0"/>
              <a:t>の業務分野・内容・分担</a:t>
            </a:r>
          </a:p>
        </p:txBody>
      </p:sp>
      <p:pic>
        <p:nvPicPr>
          <p:cNvPr id="4" name="図 3">
            <a:extLst>
              <a:ext uri="{FF2B5EF4-FFF2-40B4-BE49-F238E27FC236}">
                <a16:creationId xmlns:a16="http://schemas.microsoft.com/office/drawing/2014/main" id="{9FA21933-433E-41BB-D9C2-B89B9419A213}"/>
              </a:ext>
            </a:extLst>
          </p:cNvPr>
          <p:cNvPicPr>
            <a:picLocks noChangeAspect="1"/>
          </p:cNvPicPr>
          <p:nvPr/>
        </p:nvPicPr>
        <p:blipFill>
          <a:blip r:embed="rId4"/>
          <a:stretch>
            <a:fillRect/>
          </a:stretch>
        </p:blipFill>
        <p:spPr>
          <a:xfrm>
            <a:off x="106015" y="2089266"/>
            <a:ext cx="7027883" cy="4477790"/>
          </a:xfrm>
          <a:prstGeom prst="rect">
            <a:avLst/>
          </a:prstGeom>
        </p:spPr>
      </p:pic>
      <p:pic>
        <p:nvPicPr>
          <p:cNvPr id="6" name="図 5">
            <a:extLst>
              <a:ext uri="{FF2B5EF4-FFF2-40B4-BE49-F238E27FC236}">
                <a16:creationId xmlns:a16="http://schemas.microsoft.com/office/drawing/2014/main" id="{DD8AD5E9-35C3-5CDD-3E20-6DFB7F878474}"/>
              </a:ext>
            </a:extLst>
          </p:cNvPr>
          <p:cNvPicPr>
            <a:picLocks noChangeAspect="1"/>
          </p:cNvPicPr>
          <p:nvPr/>
        </p:nvPicPr>
        <p:blipFill>
          <a:blip r:embed="rId5"/>
          <a:stretch>
            <a:fillRect/>
          </a:stretch>
        </p:blipFill>
        <p:spPr>
          <a:xfrm>
            <a:off x="7022129" y="569639"/>
            <a:ext cx="4963391" cy="3573044"/>
          </a:xfrm>
          <a:prstGeom prst="rect">
            <a:avLst/>
          </a:prstGeom>
        </p:spPr>
      </p:pic>
      <p:sp>
        <p:nvSpPr>
          <p:cNvPr id="7" name="四角形: 角を丸くする 6">
            <a:extLst>
              <a:ext uri="{FF2B5EF4-FFF2-40B4-BE49-F238E27FC236}">
                <a16:creationId xmlns:a16="http://schemas.microsoft.com/office/drawing/2014/main" id="{06477082-D56C-5620-5B16-495EDFBFFD15}"/>
              </a:ext>
            </a:extLst>
          </p:cNvPr>
          <p:cNvSpPr/>
          <p:nvPr/>
        </p:nvSpPr>
        <p:spPr>
          <a:xfrm>
            <a:off x="7299218" y="4270145"/>
            <a:ext cx="4686301" cy="23412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solidFill>
                  <a:srgbClr val="FF0000"/>
                </a:solidFill>
              </a:rPr>
              <a:t>自治体で事業を急ぐ場合</a:t>
            </a:r>
            <a:endParaRPr kumimoji="1" lang="en-US" altLang="ja-JP" dirty="0">
              <a:solidFill>
                <a:srgbClr val="FF0000"/>
              </a:solidFill>
            </a:endParaRPr>
          </a:p>
          <a:p>
            <a:pPr algn="ctr"/>
            <a:endParaRPr kumimoji="1" lang="en-US" altLang="ja-JP" dirty="0">
              <a:solidFill>
                <a:srgbClr val="FF0000"/>
              </a:solidFill>
            </a:endParaRPr>
          </a:p>
          <a:p>
            <a:pPr algn="ctr"/>
            <a:r>
              <a:rPr kumimoji="1" lang="en-US" altLang="ja-JP" dirty="0">
                <a:solidFill>
                  <a:srgbClr val="FF0000"/>
                </a:solidFill>
              </a:rPr>
              <a:t>PFI</a:t>
            </a:r>
            <a:r>
              <a:rPr kumimoji="1" lang="ja-JP" altLang="en-US" dirty="0">
                <a:solidFill>
                  <a:srgbClr val="FF0000"/>
                </a:solidFill>
              </a:rPr>
              <a:t>手法で早い段階で事業者チームを</a:t>
            </a:r>
            <a:endParaRPr kumimoji="1" lang="en-US" altLang="ja-JP" dirty="0">
              <a:solidFill>
                <a:srgbClr val="FF0000"/>
              </a:solidFill>
            </a:endParaRPr>
          </a:p>
          <a:p>
            <a:pPr algn="ctr"/>
            <a:r>
              <a:rPr kumimoji="1" lang="ja-JP" altLang="en-US" dirty="0">
                <a:solidFill>
                  <a:srgbClr val="FF0000"/>
                </a:solidFill>
              </a:rPr>
              <a:t>選び</a:t>
            </a:r>
            <a:endParaRPr kumimoji="1" lang="en-US" altLang="ja-JP" dirty="0">
              <a:solidFill>
                <a:srgbClr val="FF0000"/>
              </a:solidFill>
            </a:endParaRPr>
          </a:p>
          <a:p>
            <a:pPr algn="ctr"/>
            <a:endParaRPr kumimoji="1" lang="en-US" altLang="ja-JP" dirty="0">
              <a:solidFill>
                <a:srgbClr val="FF0000"/>
              </a:solidFill>
            </a:endParaRPr>
          </a:p>
          <a:p>
            <a:pPr algn="ctr"/>
            <a:r>
              <a:rPr kumimoji="1" lang="ja-JP" altLang="en-US" dirty="0">
                <a:solidFill>
                  <a:srgbClr val="FF0000"/>
                </a:solidFill>
              </a:rPr>
              <a:t>職員と民間が協力して</a:t>
            </a:r>
            <a:endParaRPr kumimoji="1" lang="en-US" altLang="ja-JP" dirty="0">
              <a:solidFill>
                <a:srgbClr val="FF0000"/>
              </a:solidFill>
            </a:endParaRPr>
          </a:p>
          <a:p>
            <a:pPr algn="ctr"/>
            <a:r>
              <a:rPr kumimoji="1" lang="ja-JP" altLang="en-US" dirty="0">
                <a:solidFill>
                  <a:srgbClr val="FF0000"/>
                </a:solidFill>
              </a:rPr>
              <a:t>事業を早期に実現させる選択もありうる。</a:t>
            </a:r>
            <a:endParaRPr kumimoji="1" lang="en-US" altLang="ja-JP" dirty="0">
              <a:solidFill>
                <a:srgbClr val="FF0000"/>
              </a:solidFill>
            </a:endParaRPr>
          </a:p>
          <a:p>
            <a:pPr algn="ctr"/>
            <a:r>
              <a:rPr kumimoji="1" lang="ja-JP" altLang="en-US" dirty="0">
                <a:solidFill>
                  <a:srgbClr val="FF0000"/>
                </a:solidFill>
              </a:rPr>
              <a:t>（私見）</a:t>
            </a:r>
          </a:p>
        </p:txBody>
      </p:sp>
    </p:spTree>
    <p:extLst>
      <p:ext uri="{BB962C8B-B14F-4D97-AF65-F5344CB8AC3E}">
        <p14:creationId xmlns:p14="http://schemas.microsoft.com/office/powerpoint/2010/main" val="4267882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pic>
        <p:nvPicPr>
          <p:cNvPr id="4" name="図 3">
            <a:extLst>
              <a:ext uri="{FF2B5EF4-FFF2-40B4-BE49-F238E27FC236}">
                <a16:creationId xmlns:a16="http://schemas.microsoft.com/office/drawing/2014/main" id="{3B027692-F818-9AF8-78F0-AD3BCA5D2451}"/>
              </a:ext>
            </a:extLst>
          </p:cNvPr>
          <p:cNvPicPr>
            <a:picLocks noChangeAspect="1"/>
          </p:cNvPicPr>
          <p:nvPr/>
        </p:nvPicPr>
        <p:blipFill>
          <a:blip r:embed="rId4"/>
          <a:stretch>
            <a:fillRect/>
          </a:stretch>
        </p:blipFill>
        <p:spPr>
          <a:xfrm>
            <a:off x="432521" y="531668"/>
            <a:ext cx="8943975" cy="5905500"/>
          </a:xfrm>
          <a:prstGeom prst="rect">
            <a:avLst/>
          </a:prstGeom>
        </p:spPr>
      </p:pic>
      <p:sp>
        <p:nvSpPr>
          <p:cNvPr id="7" name="矢印: 左 6">
            <a:extLst>
              <a:ext uri="{FF2B5EF4-FFF2-40B4-BE49-F238E27FC236}">
                <a16:creationId xmlns:a16="http://schemas.microsoft.com/office/drawing/2014/main" id="{0564C4FD-5663-0E64-3DF0-25BFBE605115}"/>
              </a:ext>
            </a:extLst>
          </p:cNvPr>
          <p:cNvSpPr/>
          <p:nvPr/>
        </p:nvSpPr>
        <p:spPr>
          <a:xfrm>
            <a:off x="9282545" y="3729644"/>
            <a:ext cx="2582488" cy="1601585"/>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民間事業者</a:t>
            </a:r>
            <a:endParaRPr kumimoji="1" lang="en-US" altLang="ja-JP" dirty="0"/>
          </a:p>
          <a:p>
            <a:pPr algn="ctr"/>
            <a:r>
              <a:rPr kumimoji="1" lang="ja-JP" altLang="en-US" dirty="0"/>
              <a:t>の研鑽</a:t>
            </a:r>
          </a:p>
        </p:txBody>
      </p:sp>
      <p:sp>
        <p:nvSpPr>
          <p:cNvPr id="9" name="矢印: 左 8">
            <a:extLst>
              <a:ext uri="{FF2B5EF4-FFF2-40B4-BE49-F238E27FC236}">
                <a16:creationId xmlns:a16="http://schemas.microsoft.com/office/drawing/2014/main" id="{B36CFBEB-DE39-29BA-8E67-F21EF7969B96}"/>
              </a:ext>
            </a:extLst>
          </p:cNvPr>
          <p:cNvSpPr/>
          <p:nvPr/>
        </p:nvSpPr>
        <p:spPr>
          <a:xfrm>
            <a:off x="9282545" y="5008592"/>
            <a:ext cx="2582488" cy="1601585"/>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技術提案交渉方式の勧め</a:t>
            </a:r>
          </a:p>
        </p:txBody>
      </p:sp>
      <p:sp>
        <p:nvSpPr>
          <p:cNvPr id="10" name="矢印: 左 9">
            <a:extLst>
              <a:ext uri="{FF2B5EF4-FFF2-40B4-BE49-F238E27FC236}">
                <a16:creationId xmlns:a16="http://schemas.microsoft.com/office/drawing/2014/main" id="{1BE4BF5A-575C-7E7D-C956-F0840B365192}"/>
              </a:ext>
            </a:extLst>
          </p:cNvPr>
          <p:cNvSpPr/>
          <p:nvPr/>
        </p:nvSpPr>
        <p:spPr>
          <a:xfrm>
            <a:off x="9282545" y="545522"/>
            <a:ext cx="2582488" cy="1601585"/>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市町村では</a:t>
            </a:r>
            <a:endParaRPr kumimoji="1" lang="en-US" altLang="ja-JP" dirty="0"/>
          </a:p>
          <a:p>
            <a:pPr algn="ctr"/>
            <a:r>
              <a:rPr kumimoji="1" lang="ja-JP" altLang="en-US" dirty="0"/>
              <a:t>状況にあわせ</a:t>
            </a:r>
            <a:endParaRPr kumimoji="1" lang="en-US" altLang="ja-JP" dirty="0"/>
          </a:p>
          <a:p>
            <a:pPr algn="ctr"/>
            <a:r>
              <a:rPr kumimoji="1" lang="ja-JP" altLang="en-US" dirty="0"/>
              <a:t>工夫をすべき</a:t>
            </a:r>
          </a:p>
        </p:txBody>
      </p:sp>
    </p:spTree>
    <p:extLst>
      <p:ext uri="{BB962C8B-B14F-4D97-AF65-F5344CB8AC3E}">
        <p14:creationId xmlns:p14="http://schemas.microsoft.com/office/powerpoint/2010/main" val="285564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691477" y="352513"/>
            <a:ext cx="5123884" cy="1490566"/>
          </a:xfrm>
        </p:spPr>
        <p:txBody>
          <a:bodyPr>
            <a:normAutofit fontScale="90000"/>
          </a:bodyPr>
          <a:lstStyle/>
          <a:p>
            <a:r>
              <a:rPr lang="ja-JP" altLang="en-US" dirty="0"/>
              <a:t>事業促進</a:t>
            </a:r>
            <a:r>
              <a:rPr lang="en-US" altLang="ja-JP" dirty="0"/>
              <a:t>PPP</a:t>
            </a:r>
            <a:r>
              <a:rPr lang="ja-JP" altLang="en-US" dirty="0"/>
              <a:t>の事例</a:t>
            </a:r>
            <a:br>
              <a:rPr lang="en-US" altLang="ja-JP" dirty="0"/>
            </a:br>
            <a:r>
              <a:rPr lang="ja-JP" altLang="en-US" dirty="0"/>
              <a:t>短期に膨大な業務が集中</a:t>
            </a:r>
            <a:br>
              <a:rPr lang="en-US" altLang="ja-JP" dirty="0"/>
            </a:br>
            <a:r>
              <a:rPr lang="ja-JP" altLang="en-US" dirty="0"/>
              <a:t>震災復興</a:t>
            </a:r>
          </a:p>
        </p:txBody>
      </p:sp>
      <p:pic>
        <p:nvPicPr>
          <p:cNvPr id="5" name="図 4">
            <a:extLst>
              <a:ext uri="{FF2B5EF4-FFF2-40B4-BE49-F238E27FC236}">
                <a16:creationId xmlns:a16="http://schemas.microsoft.com/office/drawing/2014/main" id="{05646A28-C9F9-08C8-AE44-4D083C16BFAA}"/>
              </a:ext>
            </a:extLst>
          </p:cNvPr>
          <p:cNvPicPr>
            <a:picLocks noChangeAspect="1"/>
          </p:cNvPicPr>
          <p:nvPr/>
        </p:nvPicPr>
        <p:blipFill>
          <a:blip r:embed="rId4"/>
          <a:stretch>
            <a:fillRect/>
          </a:stretch>
        </p:blipFill>
        <p:spPr>
          <a:xfrm>
            <a:off x="6095775" y="132958"/>
            <a:ext cx="5873789" cy="4401158"/>
          </a:xfrm>
          <a:prstGeom prst="rect">
            <a:avLst/>
          </a:prstGeom>
        </p:spPr>
      </p:pic>
      <p:pic>
        <p:nvPicPr>
          <p:cNvPr id="10" name="図 9">
            <a:extLst>
              <a:ext uri="{FF2B5EF4-FFF2-40B4-BE49-F238E27FC236}">
                <a16:creationId xmlns:a16="http://schemas.microsoft.com/office/drawing/2014/main" id="{67C5F17E-F0D0-0A44-5CAF-57F3D46FDBFA}"/>
              </a:ext>
            </a:extLst>
          </p:cNvPr>
          <p:cNvPicPr>
            <a:picLocks noChangeAspect="1"/>
          </p:cNvPicPr>
          <p:nvPr/>
        </p:nvPicPr>
        <p:blipFill>
          <a:blip r:embed="rId5"/>
          <a:stretch>
            <a:fillRect/>
          </a:stretch>
        </p:blipFill>
        <p:spPr>
          <a:xfrm>
            <a:off x="222436" y="2333537"/>
            <a:ext cx="6543675" cy="4171950"/>
          </a:xfrm>
          <a:prstGeom prst="rect">
            <a:avLst/>
          </a:prstGeom>
        </p:spPr>
      </p:pic>
      <p:sp>
        <p:nvSpPr>
          <p:cNvPr id="11" name="四角形: 角を丸くする 10">
            <a:extLst>
              <a:ext uri="{FF2B5EF4-FFF2-40B4-BE49-F238E27FC236}">
                <a16:creationId xmlns:a16="http://schemas.microsoft.com/office/drawing/2014/main" id="{BAF70D9E-85CC-144C-403C-593F709580E0}"/>
              </a:ext>
            </a:extLst>
          </p:cNvPr>
          <p:cNvSpPr/>
          <p:nvPr/>
        </p:nvSpPr>
        <p:spPr>
          <a:xfrm>
            <a:off x="7028056" y="4605401"/>
            <a:ext cx="4808964" cy="190008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CMR</a:t>
            </a:r>
            <a:r>
              <a:rPr kumimoji="1" lang="ja-JP" altLang="en-US" dirty="0"/>
              <a:t>方式に類似</a:t>
            </a:r>
            <a:endParaRPr kumimoji="1" lang="en-US" altLang="ja-JP" dirty="0"/>
          </a:p>
          <a:p>
            <a:pPr algn="ctr"/>
            <a:r>
              <a:rPr kumimoji="1" lang="ja-JP" altLang="en-US" dirty="0"/>
              <a:t>行政の業務を</a:t>
            </a:r>
            <a:endParaRPr kumimoji="1" lang="en-US" altLang="ja-JP" dirty="0"/>
          </a:p>
          <a:p>
            <a:pPr algn="ctr"/>
            <a:r>
              <a:rPr kumimoji="1" lang="ja-JP" altLang="en-US" dirty="0"/>
              <a:t>選定事業者の技術者が支援・代行</a:t>
            </a:r>
          </a:p>
        </p:txBody>
      </p:sp>
    </p:spTree>
    <p:extLst>
      <p:ext uri="{BB962C8B-B14F-4D97-AF65-F5344CB8AC3E}">
        <p14:creationId xmlns:p14="http://schemas.microsoft.com/office/powerpoint/2010/main" val="2006431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440575" y="399565"/>
            <a:ext cx="6581554" cy="769759"/>
          </a:xfrm>
        </p:spPr>
        <p:txBody>
          <a:bodyPr/>
          <a:lstStyle/>
          <a:p>
            <a:r>
              <a:rPr lang="en-US" altLang="ja-JP" dirty="0"/>
              <a:t>CM</a:t>
            </a:r>
            <a:r>
              <a:rPr lang="ja-JP" altLang="en-US" dirty="0"/>
              <a:t>方式の類型</a:t>
            </a:r>
          </a:p>
        </p:txBody>
      </p:sp>
      <p:pic>
        <p:nvPicPr>
          <p:cNvPr id="4" name="図 3">
            <a:extLst>
              <a:ext uri="{FF2B5EF4-FFF2-40B4-BE49-F238E27FC236}">
                <a16:creationId xmlns:a16="http://schemas.microsoft.com/office/drawing/2014/main" id="{B647250A-BDAF-5662-471D-840DB47E1021}"/>
              </a:ext>
            </a:extLst>
          </p:cNvPr>
          <p:cNvPicPr>
            <a:picLocks noChangeAspect="1"/>
          </p:cNvPicPr>
          <p:nvPr/>
        </p:nvPicPr>
        <p:blipFill>
          <a:blip r:embed="rId4"/>
          <a:stretch>
            <a:fillRect/>
          </a:stretch>
        </p:blipFill>
        <p:spPr>
          <a:xfrm>
            <a:off x="4201587" y="399565"/>
            <a:ext cx="7480060" cy="4510486"/>
          </a:xfrm>
          <a:prstGeom prst="rect">
            <a:avLst/>
          </a:prstGeom>
        </p:spPr>
      </p:pic>
      <p:sp>
        <p:nvSpPr>
          <p:cNvPr id="5" name="四角形: 角を丸くする 4">
            <a:extLst>
              <a:ext uri="{FF2B5EF4-FFF2-40B4-BE49-F238E27FC236}">
                <a16:creationId xmlns:a16="http://schemas.microsoft.com/office/drawing/2014/main" id="{F754DE90-5EFB-9EDE-918C-0FF714A48472}"/>
              </a:ext>
            </a:extLst>
          </p:cNvPr>
          <p:cNvSpPr/>
          <p:nvPr/>
        </p:nvSpPr>
        <p:spPr>
          <a:xfrm>
            <a:off x="942110" y="1568888"/>
            <a:ext cx="2272145" cy="24993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参照</a:t>
            </a:r>
            <a:endParaRPr kumimoji="1" lang="en-US" altLang="ja-JP" dirty="0"/>
          </a:p>
          <a:p>
            <a:pPr algn="ctr"/>
            <a:r>
              <a:rPr kumimoji="1" lang="ja-JP" altLang="en-US" dirty="0"/>
              <a:t>地方公共団体における</a:t>
            </a:r>
            <a:endParaRPr kumimoji="1" lang="en-US" altLang="ja-JP" dirty="0"/>
          </a:p>
          <a:p>
            <a:pPr algn="ctr"/>
            <a:r>
              <a:rPr kumimoji="1" lang="ja-JP" altLang="en-US" dirty="0"/>
              <a:t>ピュア型ＣＭ方式活用ガイドライン</a:t>
            </a:r>
            <a:endParaRPr kumimoji="1" lang="en-US" altLang="ja-JP" dirty="0"/>
          </a:p>
          <a:p>
            <a:pPr algn="ctr"/>
            <a:endParaRPr kumimoji="1" lang="en-US" altLang="ja-JP" dirty="0"/>
          </a:p>
          <a:p>
            <a:pPr algn="ctr"/>
            <a:r>
              <a:rPr kumimoji="1" lang="ja-JP" altLang="en-US" dirty="0"/>
              <a:t>（令和 </a:t>
            </a:r>
            <a:r>
              <a:rPr kumimoji="1" lang="en-US" altLang="ja-JP" dirty="0"/>
              <a:t>2 </a:t>
            </a:r>
            <a:r>
              <a:rPr kumimoji="1" lang="ja-JP" altLang="en-US" dirty="0"/>
              <a:t>年 </a:t>
            </a:r>
            <a:r>
              <a:rPr kumimoji="1" lang="en-US" altLang="ja-JP" dirty="0"/>
              <a:t>9 </a:t>
            </a:r>
            <a:r>
              <a:rPr kumimoji="1" lang="ja-JP" altLang="en-US" dirty="0"/>
              <a:t>月）</a:t>
            </a:r>
          </a:p>
        </p:txBody>
      </p:sp>
      <p:pic>
        <p:nvPicPr>
          <p:cNvPr id="7" name="図 6">
            <a:extLst>
              <a:ext uri="{FF2B5EF4-FFF2-40B4-BE49-F238E27FC236}">
                <a16:creationId xmlns:a16="http://schemas.microsoft.com/office/drawing/2014/main" id="{CFA3CD51-ECAA-1084-686E-374355E7B97C}"/>
              </a:ext>
            </a:extLst>
          </p:cNvPr>
          <p:cNvPicPr>
            <a:picLocks noChangeAspect="1"/>
          </p:cNvPicPr>
          <p:nvPr/>
        </p:nvPicPr>
        <p:blipFill>
          <a:blip r:embed="rId5"/>
          <a:stretch>
            <a:fillRect/>
          </a:stretch>
        </p:blipFill>
        <p:spPr>
          <a:xfrm>
            <a:off x="1229396" y="4854299"/>
            <a:ext cx="8856713" cy="1771343"/>
          </a:xfrm>
          <a:prstGeom prst="rect">
            <a:avLst/>
          </a:prstGeom>
        </p:spPr>
      </p:pic>
    </p:spTree>
    <p:extLst>
      <p:ext uri="{BB962C8B-B14F-4D97-AF65-F5344CB8AC3E}">
        <p14:creationId xmlns:p14="http://schemas.microsoft.com/office/powerpoint/2010/main" val="2635160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440575" y="764771"/>
            <a:ext cx="817418" cy="2664229"/>
          </a:xfrm>
        </p:spPr>
        <p:txBody>
          <a:bodyPr>
            <a:normAutofit/>
          </a:bodyPr>
          <a:lstStyle/>
          <a:p>
            <a:r>
              <a:rPr lang="ja-JP" altLang="en-US" dirty="0"/>
              <a:t>契約方式</a:t>
            </a:r>
          </a:p>
        </p:txBody>
      </p:sp>
      <p:pic>
        <p:nvPicPr>
          <p:cNvPr id="4" name="図 3">
            <a:extLst>
              <a:ext uri="{FF2B5EF4-FFF2-40B4-BE49-F238E27FC236}">
                <a16:creationId xmlns:a16="http://schemas.microsoft.com/office/drawing/2014/main" id="{49BAAB44-8819-EE47-E21F-92FA9D9D48AE}"/>
              </a:ext>
            </a:extLst>
          </p:cNvPr>
          <p:cNvPicPr>
            <a:picLocks noChangeAspect="1"/>
          </p:cNvPicPr>
          <p:nvPr/>
        </p:nvPicPr>
        <p:blipFill>
          <a:blip r:embed="rId4"/>
          <a:stretch>
            <a:fillRect/>
          </a:stretch>
        </p:blipFill>
        <p:spPr>
          <a:xfrm>
            <a:off x="1302153" y="461615"/>
            <a:ext cx="6838950" cy="6200775"/>
          </a:xfrm>
          <a:prstGeom prst="rect">
            <a:avLst/>
          </a:prstGeom>
        </p:spPr>
      </p:pic>
      <p:sp>
        <p:nvSpPr>
          <p:cNvPr id="5" name="右中かっこ 4">
            <a:extLst>
              <a:ext uri="{FF2B5EF4-FFF2-40B4-BE49-F238E27FC236}">
                <a16:creationId xmlns:a16="http://schemas.microsoft.com/office/drawing/2014/main" id="{748E6085-69BA-3814-BBB4-F950FFF33A10}"/>
              </a:ext>
            </a:extLst>
          </p:cNvPr>
          <p:cNvSpPr/>
          <p:nvPr/>
        </p:nvSpPr>
        <p:spPr>
          <a:xfrm>
            <a:off x="8163097" y="3729643"/>
            <a:ext cx="476597" cy="2344189"/>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A1C809E9-741D-98BB-A87B-7AD8ECB43FA7}"/>
              </a:ext>
            </a:extLst>
          </p:cNvPr>
          <p:cNvSpPr/>
          <p:nvPr/>
        </p:nvSpPr>
        <p:spPr>
          <a:xfrm>
            <a:off x="8800407" y="3840480"/>
            <a:ext cx="2975957" cy="22444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solidFill>
                  <a:srgbClr val="FF0000"/>
                </a:solidFill>
              </a:rPr>
              <a:t>ごく普通の</a:t>
            </a:r>
            <a:endParaRPr kumimoji="1" lang="en-US" altLang="ja-JP" dirty="0">
              <a:solidFill>
                <a:srgbClr val="FF0000"/>
              </a:solidFill>
            </a:endParaRPr>
          </a:p>
          <a:p>
            <a:pPr algn="ctr"/>
            <a:r>
              <a:rPr kumimoji="1" lang="en-US" altLang="ja-JP" dirty="0">
                <a:solidFill>
                  <a:srgbClr val="FF0000"/>
                </a:solidFill>
              </a:rPr>
              <a:t>PFI</a:t>
            </a:r>
            <a:r>
              <a:rPr kumimoji="1" lang="ja-JP" altLang="en-US" dirty="0">
                <a:solidFill>
                  <a:srgbClr val="FF0000"/>
                </a:solidFill>
              </a:rPr>
              <a:t>　です。</a:t>
            </a:r>
          </a:p>
        </p:txBody>
      </p:sp>
      <p:sp>
        <p:nvSpPr>
          <p:cNvPr id="7" name="矢印: 左 6">
            <a:extLst>
              <a:ext uri="{FF2B5EF4-FFF2-40B4-BE49-F238E27FC236}">
                <a16:creationId xmlns:a16="http://schemas.microsoft.com/office/drawing/2014/main" id="{C99CDD71-DB66-0F51-FCA8-C0F2D7F4FAFD}"/>
              </a:ext>
            </a:extLst>
          </p:cNvPr>
          <p:cNvSpPr/>
          <p:nvPr/>
        </p:nvSpPr>
        <p:spPr>
          <a:xfrm>
            <a:off x="8401394" y="461615"/>
            <a:ext cx="3496889" cy="847898"/>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solidFill>
                  <a:srgbClr val="FF0000"/>
                </a:solidFill>
              </a:rPr>
              <a:t>従来の発注</a:t>
            </a:r>
          </a:p>
        </p:txBody>
      </p:sp>
      <p:sp>
        <p:nvSpPr>
          <p:cNvPr id="9" name="矢印: 左 8">
            <a:extLst>
              <a:ext uri="{FF2B5EF4-FFF2-40B4-BE49-F238E27FC236}">
                <a16:creationId xmlns:a16="http://schemas.microsoft.com/office/drawing/2014/main" id="{CAE3F1E1-4326-9730-6A8D-F7EF20EA2563}"/>
              </a:ext>
            </a:extLst>
          </p:cNvPr>
          <p:cNvSpPr/>
          <p:nvPr/>
        </p:nvSpPr>
        <p:spPr>
          <a:xfrm>
            <a:off x="8417882" y="1192313"/>
            <a:ext cx="3496889" cy="847898"/>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solidFill>
                  <a:srgbClr val="FF0000"/>
                </a:solidFill>
              </a:rPr>
              <a:t>普通に</a:t>
            </a:r>
            <a:r>
              <a:rPr kumimoji="1" lang="en-US" altLang="ja-JP" dirty="0">
                <a:solidFill>
                  <a:srgbClr val="FF0000"/>
                </a:solidFill>
              </a:rPr>
              <a:t>PFI</a:t>
            </a:r>
            <a:endParaRPr kumimoji="1" lang="ja-JP" altLang="en-US" dirty="0">
              <a:solidFill>
                <a:srgbClr val="FF0000"/>
              </a:solidFill>
            </a:endParaRPr>
          </a:p>
        </p:txBody>
      </p:sp>
      <p:sp>
        <p:nvSpPr>
          <p:cNvPr id="11" name="矢印: 左 10">
            <a:extLst>
              <a:ext uri="{FF2B5EF4-FFF2-40B4-BE49-F238E27FC236}">
                <a16:creationId xmlns:a16="http://schemas.microsoft.com/office/drawing/2014/main" id="{BB5D6687-31D8-3958-EF72-41463CFED678}"/>
              </a:ext>
            </a:extLst>
          </p:cNvPr>
          <p:cNvSpPr/>
          <p:nvPr/>
        </p:nvSpPr>
        <p:spPr>
          <a:xfrm>
            <a:off x="8434370" y="2010911"/>
            <a:ext cx="3496889" cy="1748033"/>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solidFill>
                  <a:srgbClr val="FF0000"/>
                </a:solidFill>
              </a:rPr>
              <a:t>分離発注を減らす</a:t>
            </a:r>
          </a:p>
        </p:txBody>
      </p:sp>
    </p:spTree>
    <p:extLst>
      <p:ext uri="{BB962C8B-B14F-4D97-AF65-F5344CB8AC3E}">
        <p14:creationId xmlns:p14="http://schemas.microsoft.com/office/powerpoint/2010/main" val="295121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440575" y="399565"/>
            <a:ext cx="8974974" cy="403999"/>
          </a:xfrm>
        </p:spPr>
        <p:txBody>
          <a:bodyPr>
            <a:noAutofit/>
          </a:bodyPr>
          <a:lstStyle/>
          <a:p>
            <a:r>
              <a:rPr lang="ja-JP" altLang="en-US" sz="2800" dirty="0"/>
              <a:t>包括発注・複数年契約：</a:t>
            </a:r>
            <a:r>
              <a:rPr lang="en-US" altLang="ja-JP" sz="2800" dirty="0">
                <a:solidFill>
                  <a:srgbClr val="FF0000"/>
                </a:solidFill>
              </a:rPr>
              <a:t>PFI</a:t>
            </a:r>
            <a:r>
              <a:rPr lang="ja-JP" altLang="en-US" sz="2800" dirty="0">
                <a:solidFill>
                  <a:srgbClr val="FF0000"/>
                </a:solidFill>
              </a:rPr>
              <a:t>ではごく普通</a:t>
            </a:r>
            <a:endParaRPr lang="ja-JP" altLang="en-US" sz="2800" dirty="0"/>
          </a:p>
        </p:txBody>
      </p:sp>
      <p:sp>
        <p:nvSpPr>
          <p:cNvPr id="2" name="四角形: 角を丸くする 1">
            <a:extLst>
              <a:ext uri="{FF2B5EF4-FFF2-40B4-BE49-F238E27FC236}">
                <a16:creationId xmlns:a16="http://schemas.microsoft.com/office/drawing/2014/main" id="{F7E9386C-21A1-8DAC-F930-9B2EEA31589D}"/>
              </a:ext>
            </a:extLst>
          </p:cNvPr>
          <p:cNvSpPr/>
          <p:nvPr/>
        </p:nvSpPr>
        <p:spPr>
          <a:xfrm>
            <a:off x="166861" y="1447644"/>
            <a:ext cx="2754284" cy="505967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既存施設の</a:t>
            </a:r>
            <a:endParaRPr kumimoji="1" lang="en-US" altLang="ja-JP" dirty="0"/>
          </a:p>
          <a:p>
            <a:pPr algn="ctr"/>
            <a:r>
              <a:rPr kumimoji="1" lang="ja-JP" altLang="en-US" dirty="0"/>
              <a:t>維持管理等</a:t>
            </a:r>
            <a:endParaRPr kumimoji="1" lang="en-US" altLang="ja-JP" dirty="0"/>
          </a:p>
          <a:p>
            <a:pPr algn="ctr"/>
            <a:endParaRPr kumimoji="1" lang="en-US" altLang="ja-JP" dirty="0"/>
          </a:p>
          <a:p>
            <a:pPr algn="ctr"/>
            <a:r>
              <a:rPr kumimoji="1" lang="ja-JP" altLang="en-US" dirty="0"/>
              <a:t>同一地域内での複数の種類又は工区の業務・工事を一つの契約により発注する方式。 </a:t>
            </a:r>
          </a:p>
          <a:p>
            <a:pPr algn="ctr"/>
            <a:r>
              <a:rPr kumimoji="1" lang="ja-JP" altLang="en-US" dirty="0"/>
              <a:t>例えば</a:t>
            </a:r>
            <a:endParaRPr kumimoji="1" lang="en-US" altLang="ja-JP" dirty="0"/>
          </a:p>
          <a:p>
            <a:pPr algn="ctr"/>
            <a:r>
              <a:rPr kumimoji="1" lang="ja-JP" altLang="en-US" dirty="0"/>
              <a:t>河川管理施設</a:t>
            </a:r>
            <a:endParaRPr kumimoji="1" lang="en-US" altLang="ja-JP" dirty="0"/>
          </a:p>
          <a:p>
            <a:pPr algn="ctr"/>
            <a:r>
              <a:rPr kumimoji="1" lang="ja-JP" altLang="en-US" dirty="0"/>
              <a:t>道路管理施設</a:t>
            </a:r>
            <a:endParaRPr kumimoji="1" lang="en-US" altLang="ja-JP" dirty="0"/>
          </a:p>
          <a:p>
            <a:pPr algn="ctr"/>
            <a:r>
              <a:rPr kumimoji="1" lang="ja-JP" altLang="en-US" dirty="0"/>
              <a:t>の維持工事・業務で</a:t>
            </a:r>
            <a:endParaRPr kumimoji="1" lang="en-US" altLang="ja-JP" dirty="0"/>
          </a:p>
          <a:p>
            <a:pPr algn="ctr"/>
            <a:r>
              <a:rPr kumimoji="1" lang="ja-JP" altLang="en-US" dirty="0"/>
              <a:t>一括して発注することが可能なものを一つの契約で発注</a:t>
            </a:r>
            <a:endParaRPr kumimoji="1" lang="en-US" altLang="ja-JP" dirty="0"/>
          </a:p>
          <a:p>
            <a:pPr algn="ctr"/>
            <a:r>
              <a:rPr kumimoji="1" lang="ja-JP" altLang="en-US" dirty="0"/>
              <a:t>あるいは複数工区を統合して、広域的な工区で発注。 </a:t>
            </a:r>
          </a:p>
        </p:txBody>
      </p:sp>
      <p:pic>
        <p:nvPicPr>
          <p:cNvPr id="5" name="図 4">
            <a:extLst>
              <a:ext uri="{FF2B5EF4-FFF2-40B4-BE49-F238E27FC236}">
                <a16:creationId xmlns:a16="http://schemas.microsoft.com/office/drawing/2014/main" id="{C6E529CD-104B-3AB5-E96B-186142AF7573}"/>
              </a:ext>
            </a:extLst>
          </p:cNvPr>
          <p:cNvPicPr>
            <a:picLocks noChangeAspect="1"/>
          </p:cNvPicPr>
          <p:nvPr/>
        </p:nvPicPr>
        <p:blipFill>
          <a:blip r:embed="rId4"/>
          <a:stretch>
            <a:fillRect/>
          </a:stretch>
        </p:blipFill>
        <p:spPr>
          <a:xfrm>
            <a:off x="2987646" y="1424801"/>
            <a:ext cx="8930034" cy="5105366"/>
          </a:xfrm>
          <a:prstGeom prst="rect">
            <a:avLst/>
          </a:prstGeom>
        </p:spPr>
      </p:pic>
      <p:sp>
        <p:nvSpPr>
          <p:cNvPr id="6" name="四角形: 角を丸くする 5">
            <a:extLst>
              <a:ext uri="{FF2B5EF4-FFF2-40B4-BE49-F238E27FC236}">
                <a16:creationId xmlns:a16="http://schemas.microsoft.com/office/drawing/2014/main" id="{0B51B2E4-4BCC-EEAE-1782-53D28A2E3AE2}"/>
              </a:ext>
            </a:extLst>
          </p:cNvPr>
          <p:cNvSpPr/>
          <p:nvPr/>
        </p:nvSpPr>
        <p:spPr>
          <a:xfrm>
            <a:off x="5547360" y="881149"/>
            <a:ext cx="5780116" cy="6151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kumimoji="1" lang="ja-JP" altLang="en-US" dirty="0"/>
              <a:t>公民両側の入札労力の軽減</a:t>
            </a:r>
            <a:endParaRPr kumimoji="1" lang="en-US" altLang="ja-JP" dirty="0"/>
          </a:p>
          <a:p>
            <a:pPr algn="r"/>
            <a:r>
              <a:rPr kumimoji="1" lang="ja-JP" altLang="en-US" dirty="0"/>
              <a:t>修繕・復旧の迅速な対応が可能</a:t>
            </a:r>
          </a:p>
        </p:txBody>
      </p:sp>
      <p:sp>
        <p:nvSpPr>
          <p:cNvPr id="7" name="四角形: 角を丸くする 6">
            <a:extLst>
              <a:ext uri="{FF2B5EF4-FFF2-40B4-BE49-F238E27FC236}">
                <a16:creationId xmlns:a16="http://schemas.microsoft.com/office/drawing/2014/main" id="{9E5CA0CE-1D7F-C011-1032-6135C72F66C9}"/>
              </a:ext>
            </a:extLst>
          </p:cNvPr>
          <p:cNvSpPr/>
          <p:nvPr/>
        </p:nvSpPr>
        <p:spPr>
          <a:xfrm>
            <a:off x="5641569" y="986720"/>
            <a:ext cx="2360815" cy="4328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メリット・目的</a:t>
            </a:r>
          </a:p>
        </p:txBody>
      </p:sp>
    </p:spTree>
    <p:extLst>
      <p:ext uri="{BB962C8B-B14F-4D97-AF65-F5344CB8AC3E}">
        <p14:creationId xmlns:p14="http://schemas.microsoft.com/office/powerpoint/2010/main" val="2925419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440575" y="399566"/>
            <a:ext cx="6581554" cy="431708"/>
          </a:xfrm>
        </p:spPr>
        <p:txBody>
          <a:bodyPr>
            <a:normAutofit fontScale="90000"/>
          </a:bodyPr>
          <a:lstStyle/>
          <a:p>
            <a:r>
              <a:rPr lang="ja-JP" altLang="en-US" dirty="0"/>
              <a:t>包括・複数年発注の留意点</a:t>
            </a:r>
          </a:p>
        </p:txBody>
      </p:sp>
      <p:pic>
        <p:nvPicPr>
          <p:cNvPr id="4" name="図 3">
            <a:extLst>
              <a:ext uri="{FF2B5EF4-FFF2-40B4-BE49-F238E27FC236}">
                <a16:creationId xmlns:a16="http://schemas.microsoft.com/office/drawing/2014/main" id="{302ABFAA-9E98-F123-1DC8-B18562FA9232}"/>
              </a:ext>
            </a:extLst>
          </p:cNvPr>
          <p:cNvPicPr>
            <a:picLocks noChangeAspect="1"/>
          </p:cNvPicPr>
          <p:nvPr/>
        </p:nvPicPr>
        <p:blipFill>
          <a:blip r:embed="rId4"/>
          <a:stretch>
            <a:fillRect/>
          </a:stretch>
        </p:blipFill>
        <p:spPr>
          <a:xfrm>
            <a:off x="1888978" y="991985"/>
            <a:ext cx="8629393" cy="5671693"/>
          </a:xfrm>
          <a:prstGeom prst="rect">
            <a:avLst/>
          </a:prstGeom>
        </p:spPr>
      </p:pic>
    </p:spTree>
    <p:extLst>
      <p:ext uri="{BB962C8B-B14F-4D97-AF65-F5344CB8AC3E}">
        <p14:creationId xmlns:p14="http://schemas.microsoft.com/office/powerpoint/2010/main" val="361836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450" y="0"/>
            <a:ext cx="12191550" cy="6857999"/>
          </a:xfrm>
        </p:spPr>
      </p:pic>
      <p:sp>
        <p:nvSpPr>
          <p:cNvPr id="4" name="タイトル 3">
            <a:extLst>
              <a:ext uri="{FF2B5EF4-FFF2-40B4-BE49-F238E27FC236}">
                <a16:creationId xmlns:a16="http://schemas.microsoft.com/office/drawing/2014/main" id="{08347D8D-E852-43D5-858E-2D01BE57FA93}"/>
              </a:ext>
            </a:extLst>
          </p:cNvPr>
          <p:cNvSpPr>
            <a:spLocks noGrp="1"/>
          </p:cNvSpPr>
          <p:nvPr>
            <p:ph type="title"/>
          </p:nvPr>
        </p:nvSpPr>
        <p:spPr>
          <a:xfrm>
            <a:off x="533507" y="562652"/>
            <a:ext cx="6525490" cy="886322"/>
          </a:xfrm>
        </p:spPr>
        <p:txBody>
          <a:bodyPr rtlCol="0" anchor="t" anchorCtr="0">
            <a:normAutofit/>
          </a:bodyPr>
          <a:lstStyle/>
          <a:p>
            <a:pPr rtl="0"/>
            <a:r>
              <a:rPr lang="ja-JP" altLang="en-US" sz="4800" dirty="0">
                <a:latin typeface="Meiryo UI" panose="020B0604030504040204" pitchFamily="50" charset="-128"/>
                <a:ea typeface="Meiryo UI" panose="020B0604030504040204" pitchFamily="50" charset="-128"/>
              </a:rPr>
              <a:t>改定の背景・目的</a:t>
            </a:r>
          </a:p>
        </p:txBody>
      </p:sp>
      <p:sp>
        <p:nvSpPr>
          <p:cNvPr id="5" name="四角形: 角を丸くする 4">
            <a:extLst>
              <a:ext uri="{FF2B5EF4-FFF2-40B4-BE49-F238E27FC236}">
                <a16:creationId xmlns:a16="http://schemas.microsoft.com/office/drawing/2014/main" id="{BEDC4C6B-93EA-3294-6AF9-F8C4E22DFB9A}"/>
              </a:ext>
            </a:extLst>
          </p:cNvPr>
          <p:cNvSpPr/>
          <p:nvPr/>
        </p:nvSpPr>
        <p:spPr>
          <a:xfrm>
            <a:off x="436631" y="1448974"/>
            <a:ext cx="3137842" cy="6901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国土交通省入札の現状</a:t>
            </a:r>
            <a:endParaRPr kumimoji="1" lang="en-US" altLang="ja-JP" dirty="0"/>
          </a:p>
          <a:p>
            <a:pPr algn="ctr"/>
            <a:r>
              <a:rPr kumimoji="1" lang="ja-JP" altLang="en-US" dirty="0"/>
              <a:t>総合評価一般競争入札</a:t>
            </a:r>
          </a:p>
        </p:txBody>
      </p:sp>
      <p:sp>
        <p:nvSpPr>
          <p:cNvPr id="7" name="四角形: 角を丸くする 6">
            <a:extLst>
              <a:ext uri="{FF2B5EF4-FFF2-40B4-BE49-F238E27FC236}">
                <a16:creationId xmlns:a16="http://schemas.microsoft.com/office/drawing/2014/main" id="{7D143AE7-2ADB-FF12-EA0D-1B1190D6D72D}"/>
              </a:ext>
            </a:extLst>
          </p:cNvPr>
          <p:cNvSpPr/>
          <p:nvPr/>
        </p:nvSpPr>
        <p:spPr>
          <a:xfrm>
            <a:off x="1860079" y="2277107"/>
            <a:ext cx="3428787" cy="6818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800" b="1" dirty="0">
                <a:solidFill>
                  <a:srgbClr val="000000"/>
                </a:solidFill>
                <a:latin typeface="ＭＳ 明朝" panose="02020609040205080304" pitchFamily="17" charset="-128"/>
                <a:ea typeface="ＭＳ 明朝" panose="02020609040205080304" pitchFamily="17" charset="-128"/>
              </a:rPr>
              <a:t>公共工事において適用される入札契約制度は多様</a:t>
            </a:r>
            <a:endParaRPr lang="ja-JP" altLang="en-US" sz="1800" b="1" dirty="0">
              <a:solidFill>
                <a:prstClr val="black"/>
              </a:solidFill>
              <a:latin typeface="MS UI Gothic" panose="020B0600070205080204" pitchFamily="50" charset="-128"/>
              <a:ea typeface="MS UI Gothic" panose="020B0600070205080204" pitchFamily="50" charset="-128"/>
            </a:endParaRPr>
          </a:p>
        </p:txBody>
      </p:sp>
      <p:sp>
        <p:nvSpPr>
          <p:cNvPr id="6" name="四角形: 角を丸くする 5">
            <a:extLst>
              <a:ext uri="{FF2B5EF4-FFF2-40B4-BE49-F238E27FC236}">
                <a16:creationId xmlns:a16="http://schemas.microsoft.com/office/drawing/2014/main" id="{B404815C-DC0E-EF9F-CE5F-C94C9DD0FBE1}"/>
              </a:ext>
            </a:extLst>
          </p:cNvPr>
          <p:cNvSpPr/>
          <p:nvPr/>
        </p:nvSpPr>
        <p:spPr>
          <a:xfrm>
            <a:off x="1860079" y="3064625"/>
            <a:ext cx="3415732" cy="432262"/>
          </a:xfrm>
          <a:prstGeom prst="roundRect">
            <a:avLst>
              <a:gd name="adj" fmla="val 2692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競争参加者の設定</a:t>
            </a:r>
          </a:p>
        </p:txBody>
      </p:sp>
      <p:sp>
        <p:nvSpPr>
          <p:cNvPr id="9" name="四角形: 角を丸くする 8">
            <a:extLst>
              <a:ext uri="{FF2B5EF4-FFF2-40B4-BE49-F238E27FC236}">
                <a16:creationId xmlns:a16="http://schemas.microsoft.com/office/drawing/2014/main" id="{7A92AA50-EBFC-AA6A-A6F7-3D212281F7E0}"/>
              </a:ext>
            </a:extLst>
          </p:cNvPr>
          <p:cNvSpPr/>
          <p:nvPr/>
        </p:nvSpPr>
        <p:spPr>
          <a:xfrm>
            <a:off x="1857304" y="3577244"/>
            <a:ext cx="3415732" cy="432262"/>
          </a:xfrm>
          <a:prstGeom prst="roundRect">
            <a:avLst>
              <a:gd name="adj" fmla="val 2692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落札者の決定方法</a:t>
            </a:r>
          </a:p>
        </p:txBody>
      </p:sp>
      <p:sp>
        <p:nvSpPr>
          <p:cNvPr id="10" name="四角形: 角を丸くする 9">
            <a:extLst>
              <a:ext uri="{FF2B5EF4-FFF2-40B4-BE49-F238E27FC236}">
                <a16:creationId xmlns:a16="http://schemas.microsoft.com/office/drawing/2014/main" id="{E3A6BFD0-9F68-2060-7F2E-73600AF179D7}"/>
              </a:ext>
            </a:extLst>
          </p:cNvPr>
          <p:cNvSpPr/>
          <p:nvPr/>
        </p:nvSpPr>
        <p:spPr>
          <a:xfrm>
            <a:off x="1848988" y="4084323"/>
            <a:ext cx="3415732" cy="432262"/>
          </a:xfrm>
          <a:prstGeom prst="roundRect">
            <a:avLst>
              <a:gd name="adj" fmla="val 2692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契約方式</a:t>
            </a:r>
          </a:p>
        </p:txBody>
      </p:sp>
      <p:sp>
        <p:nvSpPr>
          <p:cNvPr id="11" name="四角形: 角を丸くする 10">
            <a:extLst>
              <a:ext uri="{FF2B5EF4-FFF2-40B4-BE49-F238E27FC236}">
                <a16:creationId xmlns:a16="http://schemas.microsoft.com/office/drawing/2014/main" id="{AB5245B5-164D-D4C2-A1EA-93A3C0377994}"/>
              </a:ext>
            </a:extLst>
          </p:cNvPr>
          <p:cNvSpPr/>
          <p:nvPr/>
        </p:nvSpPr>
        <p:spPr>
          <a:xfrm>
            <a:off x="4640086" y="1451745"/>
            <a:ext cx="7075318" cy="6901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solidFill>
                  <a:srgbClr val="FF0000"/>
                </a:solidFill>
              </a:rPr>
              <a:t>課題</a:t>
            </a:r>
            <a:endParaRPr kumimoji="1" lang="en-US" altLang="ja-JP" sz="1600" dirty="0">
              <a:solidFill>
                <a:srgbClr val="FF0000"/>
              </a:solidFill>
            </a:endParaRPr>
          </a:p>
          <a:p>
            <a:pPr algn="ctr"/>
            <a:r>
              <a:rPr kumimoji="1" lang="ja-JP" altLang="en-US" sz="1600" dirty="0"/>
              <a:t>運用が画一的</a:t>
            </a:r>
            <a:endParaRPr kumimoji="1" lang="en-US" altLang="ja-JP" sz="1600" dirty="0"/>
          </a:p>
          <a:p>
            <a:pPr algn="ctr"/>
            <a:r>
              <a:rPr kumimoji="1" lang="ja-JP" altLang="en-US" sz="1600" dirty="0"/>
              <a:t>時代のニーズや事業の特性に応じたい多様な入札制度が活用できない</a:t>
            </a:r>
          </a:p>
        </p:txBody>
      </p:sp>
      <p:sp>
        <p:nvSpPr>
          <p:cNvPr id="12" name="四角形: 角を丸くする 11">
            <a:extLst>
              <a:ext uri="{FF2B5EF4-FFF2-40B4-BE49-F238E27FC236}">
                <a16:creationId xmlns:a16="http://schemas.microsoft.com/office/drawing/2014/main" id="{5758BAE6-E16D-14EF-BE90-3458C9B47B8B}"/>
              </a:ext>
            </a:extLst>
          </p:cNvPr>
          <p:cNvSpPr/>
          <p:nvPr/>
        </p:nvSpPr>
        <p:spPr>
          <a:xfrm>
            <a:off x="5486401" y="2416233"/>
            <a:ext cx="6229004" cy="403444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公共工事品確法（</a:t>
            </a:r>
            <a:r>
              <a:rPr kumimoji="1" lang="en-US" altLang="ja-JP" dirty="0"/>
              <a:t>H26</a:t>
            </a:r>
            <a:r>
              <a:rPr kumimoji="1" lang="ja-JP" altLang="en-US" dirty="0"/>
              <a:t>年）</a:t>
            </a:r>
            <a:endParaRPr kumimoji="1" lang="en-US" altLang="ja-JP" dirty="0"/>
          </a:p>
          <a:p>
            <a:pPr algn="ctr"/>
            <a:endParaRPr kumimoji="1" lang="en-US" altLang="ja-JP" dirty="0"/>
          </a:p>
          <a:p>
            <a:pPr algn="ctr"/>
            <a:r>
              <a:rPr kumimoji="1" lang="ja-JP" altLang="en-US" dirty="0"/>
              <a:t>第 </a:t>
            </a:r>
            <a:r>
              <a:rPr kumimoji="1" lang="en-US" altLang="ja-JP" dirty="0"/>
              <a:t>14 </a:t>
            </a:r>
            <a:r>
              <a:rPr kumimoji="1" lang="ja-JP" altLang="en-US" dirty="0"/>
              <a:t>条</a:t>
            </a:r>
            <a:endParaRPr kumimoji="1" lang="en-US" altLang="ja-JP" dirty="0"/>
          </a:p>
          <a:p>
            <a:r>
              <a:rPr kumimoji="1" lang="ja-JP" altLang="en-US" dirty="0"/>
              <a:t>「発注者は、</a:t>
            </a:r>
            <a:endParaRPr kumimoji="1" lang="en-US" altLang="ja-JP" dirty="0"/>
          </a:p>
          <a:p>
            <a:r>
              <a:rPr kumimoji="1" lang="ja-JP" altLang="en-US" dirty="0"/>
              <a:t>入札及び契約の方法の決定に当たっては、</a:t>
            </a:r>
            <a:endParaRPr kumimoji="1" lang="en-US" altLang="ja-JP" dirty="0"/>
          </a:p>
          <a:p>
            <a:r>
              <a:rPr kumimoji="1" lang="ja-JP" altLang="en-US" dirty="0"/>
              <a:t>その発注に係る公共工事の性格、地域の実情等に応じ、</a:t>
            </a:r>
            <a:endParaRPr kumimoji="1" lang="en-US" altLang="ja-JP" dirty="0"/>
          </a:p>
          <a:p>
            <a:r>
              <a:rPr kumimoji="1" lang="ja-JP" altLang="en-US" dirty="0"/>
              <a:t>この節に定める方式その他の多様な方法の中から適切な方法を選択し、又はこれらの組合せによることができる」</a:t>
            </a:r>
            <a:endParaRPr kumimoji="1" lang="en-US" altLang="ja-JP" dirty="0"/>
          </a:p>
          <a:p>
            <a:endParaRPr kumimoji="1" lang="en-US" altLang="ja-JP" dirty="0"/>
          </a:p>
          <a:p>
            <a:endParaRPr kumimoji="1" lang="en-US" altLang="ja-JP" dirty="0"/>
          </a:p>
          <a:p>
            <a:pPr algn="ctr"/>
            <a:r>
              <a:rPr kumimoji="1" lang="ja-JP" altLang="en-US" b="1" dirty="0">
                <a:solidFill>
                  <a:srgbClr val="FF0000"/>
                </a:solidFill>
              </a:rPr>
              <a:t>発注者（国・県・市町村）は、</a:t>
            </a:r>
            <a:endParaRPr kumimoji="1" lang="en-US" altLang="ja-JP" b="1" dirty="0">
              <a:solidFill>
                <a:srgbClr val="FF0000"/>
              </a:solidFill>
            </a:endParaRPr>
          </a:p>
          <a:p>
            <a:pPr algn="ctr"/>
            <a:r>
              <a:rPr kumimoji="1" lang="ja-JP" altLang="en-US" b="1" dirty="0">
                <a:solidFill>
                  <a:srgbClr val="FF0000"/>
                </a:solidFill>
              </a:rPr>
              <a:t>入札・契約手法を自ら、決定することができる。</a:t>
            </a:r>
            <a:endParaRPr kumimoji="1" lang="en-US" altLang="ja-JP" b="1" dirty="0">
              <a:solidFill>
                <a:srgbClr val="FF0000"/>
              </a:solidFill>
            </a:endParaRPr>
          </a:p>
          <a:p>
            <a:r>
              <a:rPr kumimoji="1" lang="ja-JP" altLang="en-US" dirty="0"/>
              <a:t> </a:t>
            </a:r>
          </a:p>
        </p:txBody>
      </p:sp>
      <p:sp>
        <p:nvSpPr>
          <p:cNvPr id="13" name="四角形: 角を丸くする 12">
            <a:extLst>
              <a:ext uri="{FF2B5EF4-FFF2-40B4-BE49-F238E27FC236}">
                <a16:creationId xmlns:a16="http://schemas.microsoft.com/office/drawing/2014/main" id="{A7593D0F-A489-58E1-DC53-CD5FEDF119B0}"/>
              </a:ext>
            </a:extLst>
          </p:cNvPr>
          <p:cNvSpPr/>
          <p:nvPr/>
        </p:nvSpPr>
        <p:spPr>
          <a:xfrm>
            <a:off x="248209" y="4930469"/>
            <a:ext cx="4573175" cy="13648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公共工事の性格や地域の実情等に応じた入札契約方式の適用が一層進むよう </a:t>
            </a:r>
          </a:p>
          <a:p>
            <a:pPr algn="ctr"/>
            <a:r>
              <a:rPr kumimoji="1" lang="ja-JP" altLang="en-US" dirty="0"/>
              <a:t>令和 </a:t>
            </a:r>
            <a:r>
              <a:rPr kumimoji="1" lang="en-US" altLang="ja-JP" dirty="0"/>
              <a:t>4 </a:t>
            </a:r>
            <a:r>
              <a:rPr kumimoji="1" lang="ja-JP" altLang="en-US" dirty="0"/>
              <a:t>年 </a:t>
            </a:r>
            <a:r>
              <a:rPr kumimoji="1" lang="en-US" altLang="ja-JP" dirty="0"/>
              <a:t>3 </a:t>
            </a:r>
            <a:r>
              <a:rPr kumimoji="1" lang="ja-JP" altLang="en-US" dirty="0"/>
              <a:t>月</a:t>
            </a:r>
            <a:endParaRPr kumimoji="1" lang="en-US" altLang="ja-JP" dirty="0"/>
          </a:p>
          <a:p>
            <a:pPr algn="ctr"/>
            <a:r>
              <a:rPr kumimoji="1" lang="ja-JP" altLang="en-US" dirty="0"/>
              <a:t>本ガイドラインを改正する。 </a:t>
            </a:r>
          </a:p>
        </p:txBody>
      </p:sp>
      <p:sp>
        <p:nvSpPr>
          <p:cNvPr id="14" name="矢印: 左 13">
            <a:extLst>
              <a:ext uri="{FF2B5EF4-FFF2-40B4-BE49-F238E27FC236}">
                <a16:creationId xmlns:a16="http://schemas.microsoft.com/office/drawing/2014/main" id="{037DDCB8-FE23-50A3-7151-DAA1D61F15A9}"/>
              </a:ext>
            </a:extLst>
          </p:cNvPr>
          <p:cNvSpPr/>
          <p:nvPr/>
        </p:nvSpPr>
        <p:spPr>
          <a:xfrm>
            <a:off x="4832465" y="5309062"/>
            <a:ext cx="592975" cy="53755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8898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440575" y="399566"/>
            <a:ext cx="6581554" cy="431708"/>
          </a:xfrm>
        </p:spPr>
        <p:txBody>
          <a:bodyPr>
            <a:normAutofit fontScale="90000"/>
          </a:bodyPr>
          <a:lstStyle/>
          <a:p>
            <a:r>
              <a:rPr lang="ja-JP" altLang="en-US" dirty="0"/>
              <a:t>包括・複数年発注の事例</a:t>
            </a:r>
          </a:p>
        </p:txBody>
      </p:sp>
      <p:pic>
        <p:nvPicPr>
          <p:cNvPr id="5" name="図 4">
            <a:extLst>
              <a:ext uri="{FF2B5EF4-FFF2-40B4-BE49-F238E27FC236}">
                <a16:creationId xmlns:a16="http://schemas.microsoft.com/office/drawing/2014/main" id="{B58DACBB-24D3-CF5C-3F69-A6C5B6D4F572}"/>
              </a:ext>
            </a:extLst>
          </p:cNvPr>
          <p:cNvPicPr>
            <a:picLocks noChangeAspect="1"/>
          </p:cNvPicPr>
          <p:nvPr/>
        </p:nvPicPr>
        <p:blipFill>
          <a:blip r:embed="rId4"/>
          <a:stretch>
            <a:fillRect/>
          </a:stretch>
        </p:blipFill>
        <p:spPr>
          <a:xfrm>
            <a:off x="6095775" y="251114"/>
            <a:ext cx="5893075" cy="4727905"/>
          </a:xfrm>
          <a:prstGeom prst="rect">
            <a:avLst/>
          </a:prstGeom>
        </p:spPr>
      </p:pic>
      <p:pic>
        <p:nvPicPr>
          <p:cNvPr id="7" name="図 6">
            <a:extLst>
              <a:ext uri="{FF2B5EF4-FFF2-40B4-BE49-F238E27FC236}">
                <a16:creationId xmlns:a16="http://schemas.microsoft.com/office/drawing/2014/main" id="{51D285F6-13FF-93A1-0F56-F5EB13CAA990}"/>
              </a:ext>
            </a:extLst>
          </p:cNvPr>
          <p:cNvPicPr>
            <a:picLocks noChangeAspect="1"/>
          </p:cNvPicPr>
          <p:nvPr/>
        </p:nvPicPr>
        <p:blipFill>
          <a:blip r:embed="rId5"/>
          <a:stretch>
            <a:fillRect/>
          </a:stretch>
        </p:blipFill>
        <p:spPr>
          <a:xfrm>
            <a:off x="311769" y="1315844"/>
            <a:ext cx="6787060" cy="4887929"/>
          </a:xfrm>
          <a:prstGeom prst="rect">
            <a:avLst/>
          </a:prstGeom>
        </p:spPr>
      </p:pic>
      <p:sp>
        <p:nvSpPr>
          <p:cNvPr id="9" name="四角形: 角を丸くする 8">
            <a:extLst>
              <a:ext uri="{FF2B5EF4-FFF2-40B4-BE49-F238E27FC236}">
                <a16:creationId xmlns:a16="http://schemas.microsoft.com/office/drawing/2014/main" id="{18A319AB-F143-A86B-BA36-E82D1F4552C8}"/>
              </a:ext>
            </a:extLst>
          </p:cNvPr>
          <p:cNvSpPr/>
          <p:nvPr/>
        </p:nvSpPr>
        <p:spPr>
          <a:xfrm>
            <a:off x="7022129" y="5044987"/>
            <a:ext cx="4966721" cy="161692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一般発注の複数年なので</a:t>
            </a:r>
            <a:r>
              <a:rPr kumimoji="1" lang="en-US" altLang="ja-JP" dirty="0"/>
              <a:t>3</a:t>
            </a:r>
            <a:r>
              <a:rPr kumimoji="1" lang="ja-JP" altLang="en-US" dirty="0"/>
              <a:t>年から</a:t>
            </a:r>
            <a:r>
              <a:rPr kumimoji="1" lang="en-US" altLang="ja-JP" dirty="0"/>
              <a:t>5</a:t>
            </a:r>
            <a:r>
              <a:rPr kumimoji="1" lang="ja-JP" altLang="en-US" dirty="0"/>
              <a:t>年</a:t>
            </a:r>
            <a:endParaRPr kumimoji="1" lang="en-US" altLang="ja-JP" dirty="0"/>
          </a:p>
          <a:p>
            <a:pPr algn="ctr"/>
            <a:r>
              <a:rPr kumimoji="1" lang="ja-JP" altLang="en-US" dirty="0"/>
              <a:t>会計法・地方自治法</a:t>
            </a:r>
            <a:endParaRPr kumimoji="1" lang="en-US" altLang="ja-JP" dirty="0"/>
          </a:p>
          <a:p>
            <a:pPr algn="ctr"/>
            <a:endParaRPr kumimoji="1" lang="en-US" altLang="ja-JP" dirty="0"/>
          </a:p>
          <a:p>
            <a:pPr algn="ctr"/>
            <a:r>
              <a:rPr kumimoji="1" lang="en-US" altLang="ja-JP" dirty="0"/>
              <a:t>PFI</a:t>
            </a:r>
            <a:r>
              <a:rPr kumimoji="1" lang="ja-JP" altLang="en-US" dirty="0"/>
              <a:t>ならば</a:t>
            </a:r>
            <a:endParaRPr kumimoji="1" lang="en-US" altLang="ja-JP" dirty="0"/>
          </a:p>
          <a:p>
            <a:pPr algn="ctr"/>
            <a:r>
              <a:rPr kumimoji="1" lang="ja-JP" altLang="en-US" dirty="0"/>
              <a:t>もっと長期（</a:t>
            </a:r>
            <a:r>
              <a:rPr kumimoji="1" lang="en-US" altLang="ja-JP" dirty="0"/>
              <a:t>10</a:t>
            </a:r>
            <a:r>
              <a:rPr kumimoji="1" lang="ja-JP" altLang="en-US" dirty="0"/>
              <a:t>年から</a:t>
            </a:r>
            <a:r>
              <a:rPr kumimoji="1" lang="en-US" altLang="ja-JP" dirty="0"/>
              <a:t>30</a:t>
            </a:r>
            <a:r>
              <a:rPr kumimoji="1" lang="ja-JP" altLang="en-US" dirty="0"/>
              <a:t>年）も可能</a:t>
            </a:r>
          </a:p>
        </p:txBody>
      </p:sp>
    </p:spTree>
    <p:extLst>
      <p:ext uri="{BB962C8B-B14F-4D97-AF65-F5344CB8AC3E}">
        <p14:creationId xmlns:p14="http://schemas.microsoft.com/office/powerpoint/2010/main" val="1562352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440575" y="399565"/>
            <a:ext cx="6581554" cy="769759"/>
          </a:xfrm>
        </p:spPr>
        <p:txBody>
          <a:bodyPr>
            <a:normAutofit/>
          </a:bodyPr>
          <a:lstStyle/>
          <a:p>
            <a:r>
              <a:rPr lang="ja-JP" altLang="en-US" dirty="0"/>
              <a:t>地域維持型</a:t>
            </a:r>
            <a:r>
              <a:rPr lang="en-US" altLang="ja-JP" dirty="0"/>
              <a:t>JV</a:t>
            </a:r>
            <a:r>
              <a:rPr lang="ja-JP" altLang="en-US" dirty="0"/>
              <a:t>：品確法第</a:t>
            </a:r>
            <a:r>
              <a:rPr lang="en-US" altLang="ja-JP" dirty="0"/>
              <a:t>20</a:t>
            </a:r>
            <a:r>
              <a:rPr lang="ja-JP" altLang="en-US" dirty="0"/>
              <a:t>条</a:t>
            </a:r>
          </a:p>
        </p:txBody>
      </p:sp>
      <p:pic>
        <p:nvPicPr>
          <p:cNvPr id="4" name="図 3">
            <a:extLst>
              <a:ext uri="{FF2B5EF4-FFF2-40B4-BE49-F238E27FC236}">
                <a16:creationId xmlns:a16="http://schemas.microsoft.com/office/drawing/2014/main" id="{3E94AF6D-B6FC-0070-1F38-C2D24B6AA975}"/>
              </a:ext>
            </a:extLst>
          </p:cNvPr>
          <p:cNvPicPr>
            <a:picLocks noChangeAspect="1"/>
          </p:cNvPicPr>
          <p:nvPr/>
        </p:nvPicPr>
        <p:blipFill>
          <a:blip r:embed="rId4"/>
          <a:stretch>
            <a:fillRect/>
          </a:stretch>
        </p:blipFill>
        <p:spPr>
          <a:xfrm>
            <a:off x="4190604" y="1345258"/>
            <a:ext cx="7383325" cy="4889547"/>
          </a:xfrm>
          <a:prstGeom prst="rect">
            <a:avLst/>
          </a:prstGeom>
        </p:spPr>
      </p:pic>
      <p:sp>
        <p:nvSpPr>
          <p:cNvPr id="5" name="四角形: 角を丸くする 4">
            <a:extLst>
              <a:ext uri="{FF2B5EF4-FFF2-40B4-BE49-F238E27FC236}">
                <a16:creationId xmlns:a16="http://schemas.microsoft.com/office/drawing/2014/main" id="{22984094-C8E5-0D6B-67F8-A19DE5B35672}"/>
              </a:ext>
            </a:extLst>
          </p:cNvPr>
          <p:cNvSpPr/>
          <p:nvPr/>
        </p:nvSpPr>
        <p:spPr>
          <a:xfrm>
            <a:off x="321972" y="1835238"/>
            <a:ext cx="3689797" cy="35352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地元中小事業者</a:t>
            </a:r>
            <a:endParaRPr kumimoji="1" lang="en-US" altLang="ja-JP" dirty="0"/>
          </a:p>
          <a:p>
            <a:pPr algn="ctr"/>
            <a:endParaRPr kumimoji="1" lang="en-US" altLang="ja-JP" dirty="0"/>
          </a:p>
          <a:p>
            <a:pPr algn="ctr"/>
            <a:r>
              <a:rPr kumimoji="1" lang="ja-JP" altLang="en-US" dirty="0"/>
              <a:t>結束することで技術力の向上</a:t>
            </a:r>
            <a:endParaRPr kumimoji="1" lang="en-US" altLang="ja-JP" dirty="0"/>
          </a:p>
          <a:p>
            <a:pPr algn="ctr"/>
            <a:r>
              <a:rPr kumimoji="1" lang="ja-JP" altLang="en-US" dirty="0"/>
              <a:t>大型案件への応札可能</a:t>
            </a:r>
            <a:endParaRPr kumimoji="1" lang="en-US" altLang="ja-JP" dirty="0"/>
          </a:p>
          <a:p>
            <a:pPr algn="ctr"/>
            <a:endParaRPr kumimoji="1" lang="en-US" altLang="ja-JP" dirty="0"/>
          </a:p>
          <a:p>
            <a:pPr algn="ctr"/>
            <a:r>
              <a:rPr kumimoji="1" lang="ja-JP" altLang="en-US" dirty="0"/>
              <a:t>受注に向け優遇措置</a:t>
            </a:r>
            <a:endParaRPr kumimoji="1" lang="en-US" altLang="ja-JP" dirty="0"/>
          </a:p>
          <a:p>
            <a:pPr algn="ctr"/>
            <a:endParaRPr kumimoji="1" lang="en-US" altLang="ja-JP" dirty="0"/>
          </a:p>
          <a:p>
            <a:pPr algn="ctr"/>
            <a:endParaRPr kumimoji="1" lang="en-US" altLang="ja-JP" dirty="0"/>
          </a:p>
          <a:p>
            <a:pPr algn="ctr"/>
            <a:r>
              <a:rPr kumimoji="1" lang="en-US" altLang="ja-JP" dirty="0">
                <a:solidFill>
                  <a:srgbClr val="FF0000"/>
                </a:solidFill>
              </a:rPr>
              <a:t>PFI</a:t>
            </a:r>
            <a:r>
              <a:rPr kumimoji="1" lang="ja-JP" altLang="en-US" dirty="0">
                <a:solidFill>
                  <a:srgbClr val="FF0000"/>
                </a:solidFill>
              </a:rPr>
              <a:t>でも推奨される</a:t>
            </a:r>
            <a:endParaRPr kumimoji="1" lang="en-US" altLang="ja-JP" dirty="0">
              <a:solidFill>
                <a:srgbClr val="FF0000"/>
              </a:solidFill>
            </a:endParaRPr>
          </a:p>
          <a:p>
            <a:pPr algn="ctr"/>
            <a:r>
              <a:rPr kumimoji="1" lang="ja-JP" altLang="en-US" dirty="0">
                <a:solidFill>
                  <a:srgbClr val="FF0000"/>
                </a:solidFill>
              </a:rPr>
              <a:t>（私見）</a:t>
            </a:r>
            <a:endParaRPr kumimoji="1" lang="en-US" altLang="ja-JP" dirty="0">
              <a:solidFill>
                <a:srgbClr val="FF0000"/>
              </a:solidFill>
            </a:endParaRPr>
          </a:p>
          <a:p>
            <a:pPr algn="ctr"/>
            <a:endParaRPr kumimoji="1" lang="en-US" altLang="ja-JP" dirty="0">
              <a:solidFill>
                <a:srgbClr val="FF0000"/>
              </a:solidFill>
            </a:endParaRPr>
          </a:p>
          <a:p>
            <a:pPr algn="ctr"/>
            <a:r>
              <a:rPr kumimoji="1" lang="ja-JP" altLang="en-US" dirty="0">
                <a:solidFill>
                  <a:srgbClr val="FF0000"/>
                </a:solidFill>
              </a:rPr>
              <a:t>中央大手との対抗・協調</a:t>
            </a:r>
          </a:p>
        </p:txBody>
      </p:sp>
    </p:spTree>
    <p:extLst>
      <p:ext uri="{BB962C8B-B14F-4D97-AF65-F5344CB8AC3E}">
        <p14:creationId xmlns:p14="http://schemas.microsoft.com/office/powerpoint/2010/main" val="2421992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5575"/>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1321521" y="1576019"/>
            <a:ext cx="3495805" cy="1239664"/>
          </a:xfrm>
        </p:spPr>
        <p:txBody>
          <a:bodyPr>
            <a:normAutofit/>
          </a:bodyPr>
          <a:lstStyle/>
          <a:p>
            <a:r>
              <a:rPr lang="ja-JP" altLang="en-US" dirty="0"/>
              <a:t>地域維持型</a:t>
            </a:r>
            <a:r>
              <a:rPr lang="en-US" altLang="ja-JP" dirty="0"/>
              <a:t>JV</a:t>
            </a:r>
            <a:r>
              <a:rPr lang="ja-JP" altLang="en-US" dirty="0"/>
              <a:t>：</a:t>
            </a:r>
            <a:br>
              <a:rPr lang="en-US" altLang="ja-JP" dirty="0"/>
            </a:br>
            <a:r>
              <a:rPr lang="ja-JP" altLang="en-US" dirty="0"/>
              <a:t>品確法第</a:t>
            </a:r>
            <a:r>
              <a:rPr lang="en-US" altLang="ja-JP" dirty="0"/>
              <a:t>20</a:t>
            </a:r>
            <a:r>
              <a:rPr lang="ja-JP" altLang="en-US" dirty="0"/>
              <a:t>条</a:t>
            </a:r>
          </a:p>
        </p:txBody>
      </p:sp>
      <p:pic>
        <p:nvPicPr>
          <p:cNvPr id="12" name="図 11">
            <a:extLst>
              <a:ext uri="{FF2B5EF4-FFF2-40B4-BE49-F238E27FC236}">
                <a16:creationId xmlns:a16="http://schemas.microsoft.com/office/drawing/2014/main" id="{280E53A9-E796-ED7C-AC98-DB07D1CFE4C0}"/>
              </a:ext>
            </a:extLst>
          </p:cNvPr>
          <p:cNvPicPr>
            <a:picLocks noChangeAspect="1"/>
          </p:cNvPicPr>
          <p:nvPr/>
        </p:nvPicPr>
        <p:blipFill>
          <a:blip r:embed="rId4"/>
          <a:stretch>
            <a:fillRect/>
          </a:stretch>
        </p:blipFill>
        <p:spPr>
          <a:xfrm>
            <a:off x="5988727" y="93861"/>
            <a:ext cx="5513755" cy="4259191"/>
          </a:xfrm>
          <a:prstGeom prst="rect">
            <a:avLst/>
          </a:prstGeom>
        </p:spPr>
      </p:pic>
      <p:pic>
        <p:nvPicPr>
          <p:cNvPr id="14" name="図 13">
            <a:extLst>
              <a:ext uri="{FF2B5EF4-FFF2-40B4-BE49-F238E27FC236}">
                <a16:creationId xmlns:a16="http://schemas.microsoft.com/office/drawing/2014/main" id="{406A1195-2AF8-1D8C-0F14-FFAE14CECD98}"/>
              </a:ext>
            </a:extLst>
          </p:cNvPr>
          <p:cNvPicPr>
            <a:picLocks noChangeAspect="1"/>
          </p:cNvPicPr>
          <p:nvPr/>
        </p:nvPicPr>
        <p:blipFill>
          <a:blip r:embed="rId5"/>
          <a:stretch>
            <a:fillRect/>
          </a:stretch>
        </p:blipFill>
        <p:spPr>
          <a:xfrm>
            <a:off x="689518" y="4152331"/>
            <a:ext cx="8627356" cy="2206082"/>
          </a:xfrm>
          <a:prstGeom prst="rect">
            <a:avLst/>
          </a:prstGeom>
        </p:spPr>
      </p:pic>
    </p:spTree>
    <p:extLst>
      <p:ext uri="{BB962C8B-B14F-4D97-AF65-F5344CB8AC3E}">
        <p14:creationId xmlns:p14="http://schemas.microsoft.com/office/powerpoint/2010/main" val="749292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440575" y="399565"/>
            <a:ext cx="10493432" cy="769759"/>
          </a:xfrm>
        </p:spPr>
        <p:txBody>
          <a:bodyPr>
            <a:normAutofit fontScale="90000"/>
          </a:bodyPr>
          <a:lstStyle/>
          <a:p>
            <a:r>
              <a:rPr lang="ja-JP" altLang="en-US" dirty="0"/>
              <a:t>包括協定（フレームワーク）：一般的な工事発注の目玉</a:t>
            </a:r>
          </a:p>
        </p:txBody>
      </p:sp>
      <p:pic>
        <p:nvPicPr>
          <p:cNvPr id="4" name="図 3">
            <a:extLst>
              <a:ext uri="{FF2B5EF4-FFF2-40B4-BE49-F238E27FC236}">
                <a16:creationId xmlns:a16="http://schemas.microsoft.com/office/drawing/2014/main" id="{3BC0D506-6A4F-F472-5B14-9AE980CC65BB}"/>
              </a:ext>
            </a:extLst>
          </p:cNvPr>
          <p:cNvPicPr>
            <a:picLocks noChangeAspect="1"/>
          </p:cNvPicPr>
          <p:nvPr/>
        </p:nvPicPr>
        <p:blipFill>
          <a:blip r:embed="rId4"/>
          <a:stretch>
            <a:fillRect/>
          </a:stretch>
        </p:blipFill>
        <p:spPr>
          <a:xfrm>
            <a:off x="304800" y="1169324"/>
            <a:ext cx="9638174" cy="5154148"/>
          </a:xfrm>
          <a:prstGeom prst="rect">
            <a:avLst/>
          </a:prstGeom>
        </p:spPr>
      </p:pic>
      <p:sp>
        <p:nvSpPr>
          <p:cNvPr id="5" name="四角形: 角を丸くする 4">
            <a:extLst>
              <a:ext uri="{FF2B5EF4-FFF2-40B4-BE49-F238E27FC236}">
                <a16:creationId xmlns:a16="http://schemas.microsoft.com/office/drawing/2014/main" id="{D5B8209B-14E6-2171-0692-A5E11FAC12DD}"/>
              </a:ext>
            </a:extLst>
          </p:cNvPr>
          <p:cNvSpPr/>
          <p:nvPr/>
        </p:nvSpPr>
        <p:spPr>
          <a:xfrm>
            <a:off x="10102735" y="1568888"/>
            <a:ext cx="1823258" cy="357946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ありきたりの</a:t>
            </a:r>
            <a:endParaRPr kumimoji="1" lang="en-US" altLang="ja-JP" dirty="0"/>
          </a:p>
          <a:p>
            <a:pPr algn="ctr"/>
            <a:r>
              <a:rPr kumimoji="1" lang="ja-JP" altLang="en-US" dirty="0"/>
              <a:t>工事発注</a:t>
            </a:r>
            <a:endParaRPr kumimoji="1" lang="en-US" altLang="ja-JP" dirty="0"/>
          </a:p>
          <a:p>
            <a:pPr algn="ctr"/>
            <a:endParaRPr kumimoji="1" lang="en-US" altLang="ja-JP" dirty="0"/>
          </a:p>
          <a:p>
            <a:pPr algn="ctr"/>
            <a:r>
              <a:rPr kumimoji="1" lang="ja-JP" altLang="en-US" dirty="0"/>
              <a:t>について</a:t>
            </a:r>
            <a:endParaRPr kumimoji="1" lang="en-US" altLang="ja-JP" dirty="0"/>
          </a:p>
          <a:p>
            <a:pPr algn="ctr"/>
            <a:endParaRPr kumimoji="1" lang="en-US" altLang="ja-JP" dirty="0"/>
          </a:p>
          <a:p>
            <a:pPr algn="ctr"/>
            <a:r>
              <a:rPr kumimoji="1" lang="ja-JP" altLang="en-US" dirty="0"/>
              <a:t>公民双方の</a:t>
            </a:r>
            <a:endParaRPr kumimoji="1" lang="en-US" altLang="ja-JP" dirty="0"/>
          </a:p>
          <a:p>
            <a:pPr algn="ctr"/>
            <a:endParaRPr kumimoji="1" lang="en-US" altLang="ja-JP" dirty="0"/>
          </a:p>
          <a:p>
            <a:pPr algn="ctr"/>
            <a:r>
              <a:rPr kumimoji="1" lang="ja-JP" altLang="en-US" dirty="0"/>
              <a:t>入札業務の</a:t>
            </a:r>
            <a:endParaRPr kumimoji="1" lang="en-US" altLang="ja-JP" dirty="0"/>
          </a:p>
          <a:p>
            <a:pPr algn="ctr"/>
            <a:r>
              <a:rPr kumimoji="1" lang="ja-JP" altLang="en-US" dirty="0"/>
              <a:t>労力削減</a:t>
            </a:r>
            <a:endParaRPr kumimoji="1" lang="en-US" altLang="ja-JP" dirty="0"/>
          </a:p>
          <a:p>
            <a:pPr algn="ctr"/>
            <a:endParaRPr kumimoji="1" lang="ja-JP" altLang="en-US" dirty="0"/>
          </a:p>
        </p:txBody>
      </p:sp>
    </p:spTree>
    <p:extLst>
      <p:ext uri="{BB962C8B-B14F-4D97-AF65-F5344CB8AC3E}">
        <p14:creationId xmlns:p14="http://schemas.microsoft.com/office/powerpoint/2010/main" val="944817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592427" y="663262"/>
            <a:ext cx="6429701" cy="506062"/>
          </a:xfrm>
        </p:spPr>
        <p:txBody>
          <a:bodyPr>
            <a:normAutofit fontScale="90000"/>
          </a:bodyPr>
          <a:lstStyle/>
          <a:p>
            <a:r>
              <a:rPr lang="ja-JP" altLang="en-US" dirty="0"/>
              <a:t>競争参加者の設定</a:t>
            </a:r>
          </a:p>
        </p:txBody>
      </p:sp>
      <p:sp>
        <p:nvSpPr>
          <p:cNvPr id="2" name="四角形: 角を丸くする 1">
            <a:extLst>
              <a:ext uri="{FF2B5EF4-FFF2-40B4-BE49-F238E27FC236}">
                <a16:creationId xmlns:a16="http://schemas.microsoft.com/office/drawing/2014/main" id="{D6AD4BAB-9063-7C57-AB69-9B11EE4A50B8}"/>
              </a:ext>
            </a:extLst>
          </p:cNvPr>
          <p:cNvSpPr/>
          <p:nvPr/>
        </p:nvSpPr>
        <p:spPr>
          <a:xfrm>
            <a:off x="656823" y="1390919"/>
            <a:ext cx="2807593" cy="277539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一般競争入札が原則：指名は止めていく方向</a:t>
            </a:r>
            <a:endParaRPr kumimoji="1" lang="en-US" altLang="ja-JP" dirty="0"/>
          </a:p>
          <a:p>
            <a:pPr algn="ctr"/>
            <a:r>
              <a:rPr kumimoji="1" lang="ja-JP" altLang="en-US" dirty="0"/>
              <a:t>（特殊な場合のみ）</a:t>
            </a:r>
            <a:endParaRPr kumimoji="1" lang="en-US" altLang="ja-JP" dirty="0"/>
          </a:p>
          <a:p>
            <a:pPr algn="ctr"/>
            <a:endParaRPr kumimoji="1" lang="en-US" altLang="ja-JP" dirty="0"/>
          </a:p>
          <a:p>
            <a:pPr algn="ctr"/>
            <a:r>
              <a:rPr kumimoji="1" lang="ja-JP" altLang="en-US" dirty="0"/>
              <a:t>右記にも留意</a:t>
            </a:r>
            <a:endParaRPr kumimoji="1" lang="en-US" altLang="ja-JP" dirty="0"/>
          </a:p>
          <a:p>
            <a:pPr algn="ctr"/>
            <a:endParaRPr kumimoji="1" lang="en-US" altLang="ja-JP" dirty="0"/>
          </a:p>
          <a:p>
            <a:pPr algn="ctr"/>
            <a:r>
              <a:rPr kumimoji="1" lang="ja-JP" altLang="en-US" dirty="0"/>
              <a:t>随意契約の検討</a:t>
            </a:r>
          </a:p>
        </p:txBody>
      </p:sp>
      <p:pic>
        <p:nvPicPr>
          <p:cNvPr id="5" name="図 4">
            <a:extLst>
              <a:ext uri="{FF2B5EF4-FFF2-40B4-BE49-F238E27FC236}">
                <a16:creationId xmlns:a16="http://schemas.microsoft.com/office/drawing/2014/main" id="{25D541DE-370F-A3C2-1179-F7B029D96824}"/>
              </a:ext>
            </a:extLst>
          </p:cNvPr>
          <p:cNvPicPr>
            <a:picLocks noChangeAspect="1"/>
          </p:cNvPicPr>
          <p:nvPr/>
        </p:nvPicPr>
        <p:blipFill>
          <a:blip r:embed="rId4"/>
          <a:stretch>
            <a:fillRect/>
          </a:stretch>
        </p:blipFill>
        <p:spPr>
          <a:xfrm>
            <a:off x="3953814" y="1169323"/>
            <a:ext cx="7875264" cy="5269914"/>
          </a:xfrm>
          <a:prstGeom prst="rect">
            <a:avLst/>
          </a:prstGeom>
        </p:spPr>
      </p:pic>
    </p:spTree>
    <p:extLst>
      <p:ext uri="{BB962C8B-B14F-4D97-AF65-F5344CB8AC3E}">
        <p14:creationId xmlns:p14="http://schemas.microsoft.com/office/powerpoint/2010/main" val="1490931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50667" y="0"/>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605306" y="345722"/>
            <a:ext cx="6429701" cy="506062"/>
          </a:xfrm>
        </p:spPr>
        <p:txBody>
          <a:bodyPr>
            <a:normAutofit fontScale="90000"/>
          </a:bodyPr>
          <a:lstStyle/>
          <a:p>
            <a:r>
              <a:rPr lang="ja-JP" altLang="en-US" dirty="0"/>
              <a:t>一般・指名・随意に関する法律の条文</a:t>
            </a:r>
          </a:p>
        </p:txBody>
      </p:sp>
      <p:sp>
        <p:nvSpPr>
          <p:cNvPr id="7" name="テキスト ボックス 6">
            <a:extLst>
              <a:ext uri="{FF2B5EF4-FFF2-40B4-BE49-F238E27FC236}">
                <a16:creationId xmlns:a16="http://schemas.microsoft.com/office/drawing/2014/main" id="{D4F34A9E-D14F-E11D-68ED-3C56D9EF77F7}"/>
              </a:ext>
            </a:extLst>
          </p:cNvPr>
          <p:cNvSpPr txBox="1"/>
          <p:nvPr/>
        </p:nvSpPr>
        <p:spPr>
          <a:xfrm>
            <a:off x="1083395" y="959247"/>
            <a:ext cx="5473521" cy="5632311"/>
          </a:xfrm>
          <a:prstGeom prst="rect">
            <a:avLst/>
          </a:prstGeom>
          <a:noFill/>
          <a:ln w="28575">
            <a:solidFill>
              <a:schemeClr val="tx1"/>
            </a:solidFill>
          </a:ln>
        </p:spPr>
        <p:txBody>
          <a:bodyPr wrap="square" rtlCol="0">
            <a:spAutoFit/>
          </a:bodyPr>
          <a:lstStyle/>
          <a:p>
            <a:r>
              <a:rPr kumimoji="1" lang="ja-JP" altLang="en-US" sz="2400" dirty="0">
                <a:solidFill>
                  <a:schemeClr val="bg1"/>
                </a:solidFill>
              </a:rPr>
              <a:t>一般と指名に関する法令</a:t>
            </a:r>
            <a:endParaRPr kumimoji="1" lang="en-US" altLang="ja-JP" sz="2400" dirty="0">
              <a:solidFill>
                <a:schemeClr val="bg1"/>
              </a:solidFill>
            </a:endParaRPr>
          </a:p>
          <a:p>
            <a:r>
              <a:rPr kumimoji="1" lang="ja-JP" altLang="en-US" sz="2400" dirty="0">
                <a:solidFill>
                  <a:schemeClr val="bg1"/>
                </a:solidFill>
              </a:rPr>
              <a:t>　　国</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会計法第</a:t>
            </a:r>
            <a:r>
              <a:rPr kumimoji="1" lang="en-US" altLang="ja-JP" sz="2400" dirty="0">
                <a:solidFill>
                  <a:schemeClr val="bg1"/>
                </a:solidFill>
              </a:rPr>
              <a:t>29</a:t>
            </a:r>
            <a:r>
              <a:rPr kumimoji="1" lang="ja-JP" altLang="en-US" sz="2400" dirty="0">
                <a:solidFill>
                  <a:schemeClr val="bg1"/>
                </a:solidFill>
              </a:rPr>
              <a:t>条</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予算決算および会計令第</a:t>
            </a:r>
            <a:r>
              <a:rPr kumimoji="1" lang="en-US" altLang="ja-JP" sz="2400" dirty="0">
                <a:solidFill>
                  <a:schemeClr val="bg1"/>
                </a:solidFill>
              </a:rPr>
              <a:t>94</a:t>
            </a:r>
            <a:r>
              <a:rPr kumimoji="1" lang="ja-JP" altLang="en-US" sz="2400" dirty="0">
                <a:solidFill>
                  <a:schemeClr val="bg1"/>
                </a:solidFill>
              </a:rPr>
              <a:t>条</a:t>
            </a:r>
            <a:endParaRPr kumimoji="1" lang="en-US" altLang="ja-JP" sz="2400" dirty="0">
              <a:solidFill>
                <a:schemeClr val="bg1"/>
              </a:solidFill>
            </a:endParaRPr>
          </a:p>
          <a:p>
            <a:r>
              <a:rPr kumimoji="1" lang="ja-JP" altLang="en-US" sz="2400" dirty="0">
                <a:solidFill>
                  <a:schemeClr val="bg1"/>
                </a:solidFill>
              </a:rPr>
              <a:t>　　地方自治体</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地方自治法第</a:t>
            </a:r>
            <a:r>
              <a:rPr kumimoji="1" lang="en-US" altLang="ja-JP" sz="2400" dirty="0">
                <a:solidFill>
                  <a:schemeClr val="bg1"/>
                </a:solidFill>
              </a:rPr>
              <a:t>234</a:t>
            </a:r>
            <a:r>
              <a:rPr kumimoji="1" lang="ja-JP" altLang="en-US" sz="2400" dirty="0">
                <a:solidFill>
                  <a:schemeClr val="bg1"/>
                </a:solidFill>
              </a:rPr>
              <a:t>条</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地方自治法施行令第</a:t>
            </a:r>
            <a:r>
              <a:rPr kumimoji="1" lang="en-US" altLang="ja-JP" sz="2400" dirty="0">
                <a:solidFill>
                  <a:schemeClr val="bg1"/>
                </a:solidFill>
              </a:rPr>
              <a:t>167</a:t>
            </a:r>
            <a:r>
              <a:rPr kumimoji="1" lang="ja-JP" altLang="en-US" sz="2400" dirty="0">
                <a:solidFill>
                  <a:schemeClr val="bg1"/>
                </a:solidFill>
              </a:rPr>
              <a:t>条</a:t>
            </a:r>
            <a:endParaRPr kumimoji="1" lang="en-US" altLang="ja-JP" sz="2400" dirty="0">
              <a:solidFill>
                <a:schemeClr val="bg1"/>
              </a:solidFill>
            </a:endParaRPr>
          </a:p>
          <a:p>
            <a:endParaRPr kumimoji="1" lang="en-US" altLang="ja-JP" sz="2400" dirty="0">
              <a:solidFill>
                <a:schemeClr val="bg1"/>
              </a:solidFill>
            </a:endParaRPr>
          </a:p>
          <a:p>
            <a:r>
              <a:rPr kumimoji="1" lang="ja-JP" altLang="en-US" sz="2400" dirty="0">
                <a:solidFill>
                  <a:schemeClr val="bg1"/>
                </a:solidFill>
              </a:rPr>
              <a:t>随意契約に関する法令</a:t>
            </a:r>
            <a:endParaRPr kumimoji="1" lang="en-US" altLang="ja-JP" sz="2400" dirty="0">
              <a:solidFill>
                <a:schemeClr val="bg1"/>
              </a:solidFill>
            </a:endParaRPr>
          </a:p>
          <a:p>
            <a:r>
              <a:rPr kumimoji="1" lang="ja-JP" altLang="en-US" sz="2400" dirty="0">
                <a:solidFill>
                  <a:schemeClr val="bg1"/>
                </a:solidFill>
              </a:rPr>
              <a:t>　　国</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会計法第</a:t>
            </a:r>
            <a:r>
              <a:rPr kumimoji="1" lang="en-US" altLang="ja-JP" sz="2400" dirty="0">
                <a:solidFill>
                  <a:schemeClr val="bg1"/>
                </a:solidFill>
              </a:rPr>
              <a:t>29</a:t>
            </a:r>
            <a:r>
              <a:rPr kumimoji="1" lang="ja-JP" altLang="en-US" sz="2400" dirty="0">
                <a:solidFill>
                  <a:schemeClr val="bg1"/>
                </a:solidFill>
              </a:rPr>
              <a:t>条</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予算決算および会計令第</a:t>
            </a:r>
            <a:r>
              <a:rPr kumimoji="1" lang="en-US" altLang="ja-JP" sz="2400" dirty="0">
                <a:solidFill>
                  <a:schemeClr val="bg1"/>
                </a:solidFill>
              </a:rPr>
              <a:t>99</a:t>
            </a:r>
            <a:r>
              <a:rPr kumimoji="1" lang="ja-JP" altLang="en-US" sz="2400" dirty="0">
                <a:solidFill>
                  <a:schemeClr val="bg1"/>
                </a:solidFill>
              </a:rPr>
              <a:t>条</a:t>
            </a:r>
            <a:endParaRPr kumimoji="1" lang="en-US" altLang="ja-JP" sz="2400" dirty="0">
              <a:solidFill>
                <a:schemeClr val="bg1"/>
              </a:solidFill>
            </a:endParaRPr>
          </a:p>
          <a:p>
            <a:r>
              <a:rPr kumimoji="1" lang="ja-JP" altLang="en-US" sz="2400" dirty="0">
                <a:solidFill>
                  <a:schemeClr val="bg1"/>
                </a:solidFill>
              </a:rPr>
              <a:t>　　地方自治体</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地方自治法第</a:t>
            </a:r>
            <a:r>
              <a:rPr kumimoji="1" lang="en-US" altLang="ja-JP" sz="2400" dirty="0">
                <a:solidFill>
                  <a:schemeClr val="bg1"/>
                </a:solidFill>
              </a:rPr>
              <a:t>234</a:t>
            </a:r>
            <a:r>
              <a:rPr kumimoji="1" lang="ja-JP" altLang="en-US" sz="2400" dirty="0">
                <a:solidFill>
                  <a:schemeClr val="bg1"/>
                </a:solidFill>
              </a:rPr>
              <a:t>条</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地方自治法施行令第</a:t>
            </a:r>
            <a:r>
              <a:rPr kumimoji="1" lang="en-US" altLang="ja-JP" sz="2400" dirty="0">
                <a:solidFill>
                  <a:schemeClr val="bg1"/>
                </a:solidFill>
              </a:rPr>
              <a:t>167</a:t>
            </a:r>
            <a:r>
              <a:rPr kumimoji="1" lang="ja-JP" altLang="en-US" sz="2400" dirty="0">
                <a:solidFill>
                  <a:schemeClr val="bg1"/>
                </a:solidFill>
              </a:rPr>
              <a:t>条</a:t>
            </a:r>
            <a:endParaRPr kumimoji="1" lang="en-US" altLang="ja-JP" sz="2400" dirty="0">
              <a:solidFill>
                <a:schemeClr val="bg1"/>
              </a:solidFill>
            </a:endParaRPr>
          </a:p>
        </p:txBody>
      </p:sp>
    </p:spTree>
    <p:extLst>
      <p:ext uri="{BB962C8B-B14F-4D97-AF65-F5344CB8AC3E}">
        <p14:creationId xmlns:p14="http://schemas.microsoft.com/office/powerpoint/2010/main" val="820256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50667" y="0"/>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605306" y="345722"/>
            <a:ext cx="6429701" cy="506062"/>
          </a:xfrm>
        </p:spPr>
        <p:txBody>
          <a:bodyPr>
            <a:normAutofit fontScale="90000"/>
          </a:bodyPr>
          <a:lstStyle/>
          <a:p>
            <a:r>
              <a:rPr lang="ja-JP" altLang="en-US" dirty="0"/>
              <a:t>落札者の選定方式</a:t>
            </a:r>
          </a:p>
        </p:txBody>
      </p:sp>
      <p:pic>
        <p:nvPicPr>
          <p:cNvPr id="4" name="図 3">
            <a:extLst>
              <a:ext uri="{FF2B5EF4-FFF2-40B4-BE49-F238E27FC236}">
                <a16:creationId xmlns:a16="http://schemas.microsoft.com/office/drawing/2014/main" id="{567FCE2E-F1F3-B38E-E000-FDB825FC609B}"/>
              </a:ext>
            </a:extLst>
          </p:cNvPr>
          <p:cNvPicPr>
            <a:picLocks noChangeAspect="1"/>
          </p:cNvPicPr>
          <p:nvPr/>
        </p:nvPicPr>
        <p:blipFill>
          <a:blip r:embed="rId4"/>
          <a:stretch>
            <a:fillRect/>
          </a:stretch>
        </p:blipFill>
        <p:spPr>
          <a:xfrm>
            <a:off x="605306" y="1042450"/>
            <a:ext cx="8764409" cy="5275768"/>
          </a:xfrm>
          <a:prstGeom prst="rect">
            <a:avLst/>
          </a:prstGeom>
        </p:spPr>
      </p:pic>
    </p:spTree>
    <p:extLst>
      <p:ext uri="{BB962C8B-B14F-4D97-AF65-F5344CB8AC3E}">
        <p14:creationId xmlns:p14="http://schemas.microsoft.com/office/powerpoint/2010/main" val="1949117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50667" y="0"/>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605307" y="345721"/>
            <a:ext cx="4262908" cy="1399365"/>
          </a:xfrm>
        </p:spPr>
        <p:txBody>
          <a:bodyPr>
            <a:normAutofit/>
          </a:bodyPr>
          <a:lstStyle/>
          <a:p>
            <a:r>
              <a:rPr lang="ja-JP" altLang="en-US" dirty="0"/>
              <a:t>技術提案交渉方式　　</a:t>
            </a:r>
            <a:r>
              <a:rPr lang="en-US" altLang="ja-JP" dirty="0"/>
              <a:t>ECI</a:t>
            </a:r>
            <a:r>
              <a:rPr lang="ja-JP" altLang="en-US" dirty="0"/>
              <a:t>方式</a:t>
            </a:r>
          </a:p>
        </p:txBody>
      </p:sp>
      <p:pic>
        <p:nvPicPr>
          <p:cNvPr id="10" name="図 9">
            <a:extLst>
              <a:ext uri="{FF2B5EF4-FFF2-40B4-BE49-F238E27FC236}">
                <a16:creationId xmlns:a16="http://schemas.microsoft.com/office/drawing/2014/main" id="{DB6850F0-580A-A6B2-6BA5-AF2E9271BAC0}"/>
              </a:ext>
            </a:extLst>
          </p:cNvPr>
          <p:cNvPicPr>
            <a:picLocks noChangeAspect="1"/>
          </p:cNvPicPr>
          <p:nvPr/>
        </p:nvPicPr>
        <p:blipFill>
          <a:blip r:embed="rId4"/>
          <a:stretch>
            <a:fillRect/>
          </a:stretch>
        </p:blipFill>
        <p:spPr>
          <a:xfrm>
            <a:off x="5616700" y="291783"/>
            <a:ext cx="5918896" cy="6220496"/>
          </a:xfrm>
          <a:prstGeom prst="rect">
            <a:avLst/>
          </a:prstGeom>
        </p:spPr>
      </p:pic>
      <p:sp>
        <p:nvSpPr>
          <p:cNvPr id="11" name="四角形: 角を丸くする 10">
            <a:extLst>
              <a:ext uri="{FF2B5EF4-FFF2-40B4-BE49-F238E27FC236}">
                <a16:creationId xmlns:a16="http://schemas.microsoft.com/office/drawing/2014/main" id="{1179F1D8-8766-4479-5F70-51A05250B551}"/>
              </a:ext>
            </a:extLst>
          </p:cNvPr>
          <p:cNvSpPr/>
          <p:nvPr/>
        </p:nvSpPr>
        <p:spPr>
          <a:xfrm>
            <a:off x="1185977" y="2615738"/>
            <a:ext cx="3724102" cy="39773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特徴は</a:t>
            </a:r>
            <a:endParaRPr kumimoji="1" lang="en-US" altLang="ja-JP" sz="1600" dirty="0"/>
          </a:p>
          <a:p>
            <a:pPr algn="ctr"/>
            <a:endParaRPr kumimoji="1" lang="en-US" altLang="ja-JP" sz="1600" dirty="0"/>
          </a:p>
          <a:p>
            <a:pPr algn="ctr"/>
            <a:r>
              <a:rPr kumimoji="1" lang="ja-JP" altLang="en-US" sz="1600" dirty="0"/>
              <a:t>詳細内容・仕様</a:t>
            </a:r>
            <a:endParaRPr kumimoji="1" lang="en-US" altLang="ja-JP" sz="1600" dirty="0"/>
          </a:p>
          <a:p>
            <a:pPr algn="ctr"/>
            <a:r>
              <a:rPr kumimoji="1" lang="ja-JP" altLang="en-US" sz="1600" dirty="0"/>
              <a:t>予定価格見積</a:t>
            </a:r>
            <a:endParaRPr kumimoji="1" lang="en-US" altLang="ja-JP" sz="1600" dirty="0"/>
          </a:p>
          <a:p>
            <a:pPr algn="ctr"/>
            <a:endParaRPr kumimoji="1" lang="en-US" altLang="ja-JP" sz="1600" dirty="0"/>
          </a:p>
          <a:p>
            <a:pPr algn="ctr"/>
            <a:r>
              <a:rPr kumimoji="1" lang="ja-JP" altLang="en-US" sz="1600" dirty="0"/>
              <a:t>の実施前に</a:t>
            </a:r>
            <a:endParaRPr kumimoji="1" lang="en-US" altLang="ja-JP" sz="1600" dirty="0"/>
          </a:p>
          <a:p>
            <a:pPr algn="ctr"/>
            <a:endParaRPr kumimoji="1" lang="en-US" altLang="ja-JP" sz="1600" dirty="0"/>
          </a:p>
          <a:p>
            <a:pPr algn="ctr"/>
            <a:r>
              <a:rPr kumimoji="1" lang="ja-JP" altLang="en-US" sz="1600" dirty="0"/>
              <a:t>優先交渉権者が</a:t>
            </a:r>
            <a:endParaRPr kumimoji="1" lang="en-US" altLang="ja-JP" sz="1600" dirty="0"/>
          </a:p>
          <a:p>
            <a:pPr algn="ctr"/>
            <a:r>
              <a:rPr kumimoji="1" lang="ja-JP" altLang="en-US" sz="1600" dirty="0"/>
              <a:t>決定していること</a:t>
            </a:r>
            <a:endParaRPr kumimoji="1" lang="en-US" altLang="ja-JP" sz="1600" dirty="0"/>
          </a:p>
          <a:p>
            <a:pPr algn="ctr"/>
            <a:endParaRPr kumimoji="1" lang="en-US" altLang="ja-JP" sz="1600" dirty="0"/>
          </a:p>
          <a:p>
            <a:pPr algn="ctr"/>
            <a:r>
              <a:rPr kumimoji="1" lang="ja-JP" altLang="en-US" sz="1600" dirty="0"/>
              <a:t>自治体・国等と</a:t>
            </a:r>
            <a:endParaRPr kumimoji="1" lang="en-US" altLang="ja-JP" sz="1600" dirty="0"/>
          </a:p>
          <a:p>
            <a:pPr algn="ctr"/>
            <a:r>
              <a:rPr kumimoji="1" lang="ja-JP" altLang="en-US" sz="1600" dirty="0"/>
              <a:t>民間事業者（優先交渉権者）</a:t>
            </a:r>
            <a:endParaRPr kumimoji="1" lang="en-US" altLang="ja-JP" sz="1600" dirty="0"/>
          </a:p>
          <a:p>
            <a:pPr algn="ctr"/>
            <a:r>
              <a:rPr kumimoji="1" lang="ja-JP" altLang="en-US" sz="1600" dirty="0"/>
              <a:t>が</a:t>
            </a:r>
            <a:endParaRPr kumimoji="1" lang="en-US" altLang="ja-JP" sz="1600" dirty="0"/>
          </a:p>
          <a:p>
            <a:pPr algn="ctr"/>
            <a:r>
              <a:rPr kumimoji="1" lang="ja-JP" altLang="en-US" sz="1600" dirty="0"/>
              <a:t>協議・交渉して</a:t>
            </a:r>
            <a:endParaRPr kumimoji="1" lang="en-US" altLang="ja-JP" sz="1600" dirty="0"/>
          </a:p>
          <a:p>
            <a:pPr algn="ctr"/>
            <a:r>
              <a:rPr kumimoji="1" lang="ja-JP" altLang="en-US" sz="1600" dirty="0"/>
              <a:t>内容・契約金額が決まること</a:t>
            </a:r>
          </a:p>
        </p:txBody>
      </p:sp>
      <p:sp>
        <p:nvSpPr>
          <p:cNvPr id="12" name="四角形: 角を丸くする 11">
            <a:extLst>
              <a:ext uri="{FF2B5EF4-FFF2-40B4-BE49-F238E27FC236}">
                <a16:creationId xmlns:a16="http://schemas.microsoft.com/office/drawing/2014/main" id="{248119BC-3841-24A5-5560-35C63966B29A}"/>
              </a:ext>
            </a:extLst>
          </p:cNvPr>
          <p:cNvSpPr/>
          <p:nvPr/>
        </p:nvSpPr>
        <p:spPr>
          <a:xfrm>
            <a:off x="3580014" y="1118861"/>
            <a:ext cx="1884218" cy="6262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根拠法令</a:t>
            </a:r>
            <a:endParaRPr kumimoji="1" lang="en-US" altLang="ja-JP" dirty="0"/>
          </a:p>
          <a:p>
            <a:pPr algn="ctr"/>
            <a:r>
              <a:rPr kumimoji="1" lang="ja-JP" altLang="en-US" dirty="0"/>
              <a:t>品確法第</a:t>
            </a:r>
            <a:r>
              <a:rPr kumimoji="1" lang="en-US" altLang="ja-JP" dirty="0"/>
              <a:t>18</a:t>
            </a:r>
            <a:r>
              <a:rPr kumimoji="1" lang="ja-JP" altLang="en-US" dirty="0"/>
              <a:t>条</a:t>
            </a:r>
          </a:p>
        </p:txBody>
      </p:sp>
    </p:spTree>
    <p:extLst>
      <p:ext uri="{BB962C8B-B14F-4D97-AF65-F5344CB8AC3E}">
        <p14:creationId xmlns:p14="http://schemas.microsoft.com/office/powerpoint/2010/main" val="3212756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50667" y="0"/>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605307" y="345721"/>
            <a:ext cx="4262908" cy="1399365"/>
          </a:xfrm>
        </p:spPr>
        <p:txBody>
          <a:bodyPr>
            <a:normAutofit/>
          </a:bodyPr>
          <a:lstStyle/>
          <a:p>
            <a:r>
              <a:rPr lang="ja-JP" altLang="en-US" dirty="0"/>
              <a:t>技術提案交渉方式　　</a:t>
            </a:r>
            <a:r>
              <a:rPr lang="en-US" altLang="ja-JP" dirty="0"/>
              <a:t>ECI</a:t>
            </a:r>
            <a:r>
              <a:rPr lang="ja-JP" altLang="en-US" dirty="0"/>
              <a:t>方式</a:t>
            </a:r>
          </a:p>
        </p:txBody>
      </p:sp>
      <p:sp>
        <p:nvSpPr>
          <p:cNvPr id="11" name="四角形: 角を丸くする 10">
            <a:extLst>
              <a:ext uri="{FF2B5EF4-FFF2-40B4-BE49-F238E27FC236}">
                <a16:creationId xmlns:a16="http://schemas.microsoft.com/office/drawing/2014/main" id="{1179F1D8-8766-4479-5F70-51A05250B551}"/>
              </a:ext>
            </a:extLst>
          </p:cNvPr>
          <p:cNvSpPr/>
          <p:nvPr/>
        </p:nvSpPr>
        <p:spPr>
          <a:xfrm>
            <a:off x="1185977" y="2615738"/>
            <a:ext cx="3724102" cy="39773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特徴は</a:t>
            </a:r>
            <a:endParaRPr kumimoji="1" lang="en-US" altLang="ja-JP" sz="1600" dirty="0"/>
          </a:p>
          <a:p>
            <a:pPr algn="ctr"/>
            <a:endParaRPr kumimoji="1" lang="en-US" altLang="ja-JP" sz="1600" dirty="0"/>
          </a:p>
          <a:p>
            <a:pPr algn="ctr"/>
            <a:r>
              <a:rPr kumimoji="1" lang="ja-JP" altLang="en-US" sz="1600" dirty="0"/>
              <a:t>詳細内容・仕様</a:t>
            </a:r>
            <a:endParaRPr kumimoji="1" lang="en-US" altLang="ja-JP" sz="1600" dirty="0"/>
          </a:p>
          <a:p>
            <a:pPr algn="ctr"/>
            <a:r>
              <a:rPr kumimoji="1" lang="ja-JP" altLang="en-US" sz="1600" dirty="0"/>
              <a:t>予定価格見積</a:t>
            </a:r>
            <a:endParaRPr kumimoji="1" lang="en-US" altLang="ja-JP" sz="1600" dirty="0"/>
          </a:p>
          <a:p>
            <a:pPr algn="ctr"/>
            <a:endParaRPr kumimoji="1" lang="en-US" altLang="ja-JP" sz="1600" dirty="0"/>
          </a:p>
          <a:p>
            <a:pPr algn="ctr"/>
            <a:r>
              <a:rPr kumimoji="1" lang="ja-JP" altLang="en-US" sz="1600" dirty="0"/>
              <a:t>の実施前に</a:t>
            </a:r>
            <a:endParaRPr kumimoji="1" lang="en-US" altLang="ja-JP" sz="1600" dirty="0"/>
          </a:p>
          <a:p>
            <a:pPr algn="ctr"/>
            <a:endParaRPr kumimoji="1" lang="en-US" altLang="ja-JP" sz="1600" dirty="0"/>
          </a:p>
          <a:p>
            <a:pPr algn="ctr"/>
            <a:r>
              <a:rPr kumimoji="1" lang="ja-JP" altLang="en-US" sz="1600" dirty="0"/>
              <a:t>優先交渉権者が</a:t>
            </a:r>
            <a:endParaRPr kumimoji="1" lang="en-US" altLang="ja-JP" sz="1600" dirty="0"/>
          </a:p>
          <a:p>
            <a:pPr algn="ctr"/>
            <a:r>
              <a:rPr kumimoji="1" lang="ja-JP" altLang="en-US" sz="1600" dirty="0"/>
              <a:t>決定していること</a:t>
            </a:r>
            <a:endParaRPr kumimoji="1" lang="en-US" altLang="ja-JP" sz="1600" dirty="0"/>
          </a:p>
          <a:p>
            <a:pPr algn="ctr"/>
            <a:endParaRPr kumimoji="1" lang="en-US" altLang="ja-JP" sz="1600" dirty="0"/>
          </a:p>
          <a:p>
            <a:pPr algn="ctr"/>
            <a:r>
              <a:rPr kumimoji="1" lang="ja-JP" altLang="en-US" sz="1600" dirty="0"/>
              <a:t>自治体・国等と</a:t>
            </a:r>
            <a:endParaRPr kumimoji="1" lang="en-US" altLang="ja-JP" sz="1600" dirty="0"/>
          </a:p>
          <a:p>
            <a:pPr algn="ctr"/>
            <a:r>
              <a:rPr kumimoji="1" lang="ja-JP" altLang="en-US" sz="1600" dirty="0"/>
              <a:t>民間事業者（優先交渉権者）</a:t>
            </a:r>
            <a:endParaRPr kumimoji="1" lang="en-US" altLang="ja-JP" sz="1600" dirty="0"/>
          </a:p>
          <a:p>
            <a:pPr algn="ctr"/>
            <a:r>
              <a:rPr kumimoji="1" lang="ja-JP" altLang="en-US" sz="1600" dirty="0"/>
              <a:t>が</a:t>
            </a:r>
            <a:endParaRPr kumimoji="1" lang="en-US" altLang="ja-JP" sz="1600" dirty="0"/>
          </a:p>
          <a:p>
            <a:pPr algn="ctr"/>
            <a:r>
              <a:rPr kumimoji="1" lang="ja-JP" altLang="en-US" sz="1600" dirty="0"/>
              <a:t>協議・交渉して</a:t>
            </a:r>
            <a:endParaRPr kumimoji="1" lang="en-US" altLang="ja-JP" sz="1600" dirty="0"/>
          </a:p>
          <a:p>
            <a:pPr algn="ctr"/>
            <a:r>
              <a:rPr kumimoji="1" lang="ja-JP" altLang="en-US" sz="1600" dirty="0"/>
              <a:t>内容・契約金額が決まること</a:t>
            </a:r>
          </a:p>
        </p:txBody>
      </p:sp>
      <p:sp>
        <p:nvSpPr>
          <p:cNvPr id="12" name="四角形: 角を丸くする 11">
            <a:extLst>
              <a:ext uri="{FF2B5EF4-FFF2-40B4-BE49-F238E27FC236}">
                <a16:creationId xmlns:a16="http://schemas.microsoft.com/office/drawing/2014/main" id="{248119BC-3841-24A5-5560-35C63966B29A}"/>
              </a:ext>
            </a:extLst>
          </p:cNvPr>
          <p:cNvSpPr/>
          <p:nvPr/>
        </p:nvSpPr>
        <p:spPr>
          <a:xfrm>
            <a:off x="3075736" y="1145983"/>
            <a:ext cx="1884218" cy="6262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根拠法令</a:t>
            </a:r>
            <a:endParaRPr kumimoji="1" lang="en-US" altLang="ja-JP" dirty="0"/>
          </a:p>
          <a:p>
            <a:pPr algn="ctr"/>
            <a:r>
              <a:rPr kumimoji="1" lang="ja-JP" altLang="en-US" dirty="0"/>
              <a:t>品確法第</a:t>
            </a:r>
            <a:r>
              <a:rPr kumimoji="1" lang="en-US" altLang="ja-JP" dirty="0"/>
              <a:t>18</a:t>
            </a:r>
            <a:r>
              <a:rPr kumimoji="1" lang="ja-JP" altLang="en-US" dirty="0"/>
              <a:t>条</a:t>
            </a:r>
          </a:p>
        </p:txBody>
      </p:sp>
      <p:sp>
        <p:nvSpPr>
          <p:cNvPr id="2" name="テキスト ボックス 1">
            <a:extLst>
              <a:ext uri="{FF2B5EF4-FFF2-40B4-BE49-F238E27FC236}">
                <a16:creationId xmlns:a16="http://schemas.microsoft.com/office/drawing/2014/main" id="{8FD07D03-8395-5273-7D9B-3CBFAB5C6160}"/>
              </a:ext>
            </a:extLst>
          </p:cNvPr>
          <p:cNvSpPr txBox="1"/>
          <p:nvPr/>
        </p:nvSpPr>
        <p:spPr>
          <a:xfrm>
            <a:off x="5394844" y="836815"/>
            <a:ext cx="6323214" cy="5386090"/>
          </a:xfrm>
          <a:prstGeom prst="rect">
            <a:avLst/>
          </a:prstGeom>
          <a:noFill/>
          <a:ln w="38100">
            <a:solidFill>
              <a:srgbClr val="D75078"/>
            </a:solidFill>
          </a:ln>
        </p:spPr>
        <p:txBody>
          <a:bodyPr wrap="square" rtlCol="0">
            <a:spAutoFit/>
          </a:bodyPr>
          <a:lstStyle/>
          <a:p>
            <a:r>
              <a:rPr kumimoji="1" lang="ja-JP" altLang="en-US" sz="2000" dirty="0">
                <a:solidFill>
                  <a:srgbClr val="FF0000"/>
                </a:solidFill>
              </a:rPr>
              <a:t>留意事項</a:t>
            </a:r>
            <a:endParaRPr kumimoji="1" lang="en-US" altLang="ja-JP" sz="2000" dirty="0">
              <a:solidFill>
                <a:srgbClr val="FF0000"/>
              </a:solidFill>
            </a:endParaRPr>
          </a:p>
          <a:p>
            <a:r>
              <a:rPr kumimoji="1" lang="ja-JP" altLang="en-US" dirty="0">
                <a:solidFill>
                  <a:schemeClr val="bg1"/>
                </a:solidFill>
              </a:rPr>
              <a:t>技術提案・交渉方式：</a:t>
            </a:r>
            <a:endParaRPr kumimoji="1" lang="en-US" altLang="ja-JP" dirty="0">
              <a:solidFill>
                <a:schemeClr val="bg1"/>
              </a:solidFill>
            </a:endParaRPr>
          </a:p>
          <a:p>
            <a:r>
              <a:rPr kumimoji="1" lang="ja-JP" altLang="en-US" dirty="0">
                <a:solidFill>
                  <a:schemeClr val="bg1"/>
                </a:solidFill>
              </a:rPr>
              <a:t>価格競争のプロセスがない（随意契約の一種） </a:t>
            </a:r>
          </a:p>
          <a:p>
            <a:r>
              <a:rPr kumimoji="1" lang="ja-JP" altLang="en-US" dirty="0">
                <a:solidFill>
                  <a:schemeClr val="bg1"/>
                </a:solidFill>
              </a:rPr>
              <a:t>技術提案・交渉方式の適用判断、技術提案の審査・評価、価格等の交渉 の結果を踏まえた予定価格等の妥当性</a:t>
            </a:r>
            <a:endParaRPr kumimoji="1" lang="en-US" altLang="ja-JP" dirty="0">
              <a:solidFill>
                <a:schemeClr val="bg1"/>
              </a:solidFill>
            </a:endParaRPr>
          </a:p>
          <a:p>
            <a:r>
              <a:rPr kumimoji="1" lang="ja-JP" altLang="en-US" dirty="0">
                <a:solidFill>
                  <a:schemeClr val="bg1"/>
                </a:solidFill>
              </a:rPr>
              <a:t>学識経験者への意見聴取を行う </a:t>
            </a:r>
          </a:p>
          <a:p>
            <a:r>
              <a:rPr kumimoji="1" lang="ja-JP" altLang="en-US" dirty="0">
                <a:solidFill>
                  <a:schemeClr val="bg1"/>
                </a:solidFill>
              </a:rPr>
              <a:t>中立性・公平性・透明性の確保に留意 </a:t>
            </a:r>
          </a:p>
          <a:p>
            <a:r>
              <a:rPr kumimoji="1" lang="ja-JP" altLang="en-US" dirty="0">
                <a:solidFill>
                  <a:schemeClr val="bg1"/>
                </a:solidFill>
              </a:rPr>
              <a:t>発注者が品質・性能の目安・参考額を示す場合 </a:t>
            </a:r>
          </a:p>
          <a:p>
            <a:r>
              <a:rPr kumimoji="1" lang="ja-JP" altLang="en-US" dirty="0">
                <a:solidFill>
                  <a:schemeClr val="bg1"/>
                </a:solidFill>
              </a:rPr>
              <a:t>　　　学識経験者に意見聴取を行う </a:t>
            </a:r>
          </a:p>
          <a:p>
            <a:r>
              <a:rPr kumimoji="1" lang="ja-JP" altLang="en-US" dirty="0">
                <a:solidFill>
                  <a:schemeClr val="bg1"/>
                </a:solidFill>
              </a:rPr>
              <a:t>優先交渉権者との交渉が不成立となる場合もある。</a:t>
            </a:r>
            <a:endParaRPr kumimoji="1" lang="en-US" altLang="ja-JP" dirty="0">
              <a:solidFill>
                <a:schemeClr val="bg1"/>
              </a:solidFill>
            </a:endParaRPr>
          </a:p>
          <a:p>
            <a:r>
              <a:rPr kumimoji="1" lang="ja-JP" altLang="en-US" dirty="0">
                <a:solidFill>
                  <a:schemeClr val="bg1"/>
                </a:solidFill>
              </a:rPr>
              <a:t>施工者の知見の反映、リスク対応、必要な追加調査や協議を行う十分な技術協力期間、設計期間の確保が重要。 </a:t>
            </a:r>
          </a:p>
          <a:p>
            <a:r>
              <a:rPr kumimoji="1" lang="ja-JP" altLang="en-US" dirty="0">
                <a:solidFill>
                  <a:schemeClr val="bg1"/>
                </a:solidFill>
              </a:rPr>
              <a:t>仕様が確定しない段階から技術提案を求めるため、</a:t>
            </a:r>
            <a:endParaRPr kumimoji="1" lang="en-US" altLang="ja-JP" dirty="0">
              <a:solidFill>
                <a:schemeClr val="bg1"/>
              </a:solidFill>
            </a:endParaRPr>
          </a:p>
          <a:p>
            <a:r>
              <a:rPr kumimoji="1" lang="ja-JP" altLang="en-US" dirty="0">
                <a:solidFill>
                  <a:schemeClr val="bg1"/>
                </a:solidFill>
              </a:rPr>
              <a:t>技術提案は、定量的な事項、要素技術の有無や提案数よりも、主たる事業課題に対する提案能力を中心に、工事の特性に応じて、理解度、実績等による裏付け、不測の事態への対応力等を重視して評価すること。 </a:t>
            </a:r>
          </a:p>
          <a:p>
            <a:r>
              <a:rPr kumimoji="1" lang="ja-JP" altLang="en-US" dirty="0">
                <a:solidFill>
                  <a:schemeClr val="bg1"/>
                </a:solidFill>
              </a:rPr>
              <a:t>発注者に技術提案の審査・評価、価格や施工方法等に関する交渉等を的確に行える体制を整備する必要があること。 </a:t>
            </a:r>
          </a:p>
        </p:txBody>
      </p:sp>
    </p:spTree>
    <p:extLst>
      <p:ext uri="{BB962C8B-B14F-4D97-AF65-F5344CB8AC3E}">
        <p14:creationId xmlns:p14="http://schemas.microsoft.com/office/powerpoint/2010/main" val="4072910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50667" y="0"/>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605307" y="345721"/>
            <a:ext cx="4262908" cy="574221"/>
          </a:xfrm>
        </p:spPr>
        <p:txBody>
          <a:bodyPr>
            <a:normAutofit fontScale="90000"/>
          </a:bodyPr>
          <a:lstStyle/>
          <a:p>
            <a:r>
              <a:rPr lang="ja-JP" altLang="en-US" dirty="0"/>
              <a:t>支払いの方式</a:t>
            </a:r>
          </a:p>
        </p:txBody>
      </p:sp>
      <p:pic>
        <p:nvPicPr>
          <p:cNvPr id="4" name="図 3">
            <a:extLst>
              <a:ext uri="{FF2B5EF4-FFF2-40B4-BE49-F238E27FC236}">
                <a16:creationId xmlns:a16="http://schemas.microsoft.com/office/drawing/2014/main" id="{43E0451A-7BA3-992D-EF32-4236D48770A7}"/>
              </a:ext>
            </a:extLst>
          </p:cNvPr>
          <p:cNvPicPr>
            <a:picLocks noChangeAspect="1"/>
          </p:cNvPicPr>
          <p:nvPr/>
        </p:nvPicPr>
        <p:blipFill>
          <a:blip r:embed="rId4"/>
          <a:stretch>
            <a:fillRect/>
          </a:stretch>
        </p:blipFill>
        <p:spPr>
          <a:xfrm>
            <a:off x="3101405" y="543099"/>
            <a:ext cx="8787555" cy="5718254"/>
          </a:xfrm>
          <a:prstGeom prst="rect">
            <a:avLst/>
          </a:prstGeom>
        </p:spPr>
      </p:pic>
    </p:spTree>
    <p:extLst>
      <p:ext uri="{BB962C8B-B14F-4D97-AF65-F5344CB8AC3E}">
        <p14:creationId xmlns:p14="http://schemas.microsoft.com/office/powerpoint/2010/main" val="1391965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401782" y="216685"/>
            <a:ext cx="3543993" cy="963722"/>
          </a:xfrm>
        </p:spPr>
        <p:txBody>
          <a:bodyPr/>
          <a:lstStyle/>
          <a:p>
            <a:r>
              <a:rPr lang="ja-JP" altLang="en-US" dirty="0"/>
              <a:t>調達の範囲の例</a:t>
            </a:r>
          </a:p>
        </p:txBody>
      </p:sp>
      <p:pic>
        <p:nvPicPr>
          <p:cNvPr id="6" name="図 5">
            <a:extLst>
              <a:ext uri="{FF2B5EF4-FFF2-40B4-BE49-F238E27FC236}">
                <a16:creationId xmlns:a16="http://schemas.microsoft.com/office/drawing/2014/main" id="{44197CA8-A0AE-3C3C-9A03-54232DD47612}"/>
              </a:ext>
            </a:extLst>
          </p:cNvPr>
          <p:cNvPicPr>
            <a:picLocks noChangeAspect="1"/>
          </p:cNvPicPr>
          <p:nvPr/>
        </p:nvPicPr>
        <p:blipFill>
          <a:blip r:embed="rId4"/>
          <a:stretch>
            <a:fillRect/>
          </a:stretch>
        </p:blipFill>
        <p:spPr>
          <a:xfrm>
            <a:off x="401782" y="1440354"/>
            <a:ext cx="7439025" cy="4210050"/>
          </a:xfrm>
          <a:prstGeom prst="rect">
            <a:avLst/>
          </a:prstGeom>
        </p:spPr>
      </p:pic>
      <p:sp>
        <p:nvSpPr>
          <p:cNvPr id="7" name="矢印: 左 6">
            <a:extLst>
              <a:ext uri="{FF2B5EF4-FFF2-40B4-BE49-F238E27FC236}">
                <a16:creationId xmlns:a16="http://schemas.microsoft.com/office/drawing/2014/main" id="{8A4A0633-B62C-0231-B6B5-288E0CBBB94C}"/>
              </a:ext>
            </a:extLst>
          </p:cNvPr>
          <p:cNvSpPr/>
          <p:nvPr/>
        </p:nvSpPr>
        <p:spPr>
          <a:xfrm>
            <a:off x="7686502" y="1751215"/>
            <a:ext cx="3369425" cy="91440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従来方式</a:t>
            </a:r>
          </a:p>
        </p:txBody>
      </p:sp>
      <p:sp>
        <p:nvSpPr>
          <p:cNvPr id="9" name="矢印: 左 8">
            <a:extLst>
              <a:ext uri="{FF2B5EF4-FFF2-40B4-BE49-F238E27FC236}">
                <a16:creationId xmlns:a16="http://schemas.microsoft.com/office/drawing/2014/main" id="{6CD184A4-B015-8FA2-46C2-66004FDC0D37}"/>
              </a:ext>
            </a:extLst>
          </p:cNvPr>
          <p:cNvSpPr/>
          <p:nvPr/>
        </p:nvSpPr>
        <p:spPr>
          <a:xfrm>
            <a:off x="7686502" y="2419004"/>
            <a:ext cx="3369425" cy="91440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設計施工一括：</a:t>
            </a:r>
            <a:r>
              <a:rPr kumimoji="1" lang="en-US" altLang="ja-JP" dirty="0"/>
              <a:t>BT</a:t>
            </a:r>
            <a:r>
              <a:rPr kumimoji="1" lang="ja-JP" altLang="en-US" dirty="0"/>
              <a:t>方式</a:t>
            </a:r>
          </a:p>
        </p:txBody>
      </p:sp>
      <p:sp>
        <p:nvSpPr>
          <p:cNvPr id="10" name="矢印: 左 9">
            <a:extLst>
              <a:ext uri="{FF2B5EF4-FFF2-40B4-BE49-F238E27FC236}">
                <a16:creationId xmlns:a16="http://schemas.microsoft.com/office/drawing/2014/main" id="{8931D8D4-EFF1-4B8F-F50F-D3FB133A9430}"/>
              </a:ext>
            </a:extLst>
          </p:cNvPr>
          <p:cNvSpPr/>
          <p:nvPr/>
        </p:nvSpPr>
        <p:spPr>
          <a:xfrm>
            <a:off x="7689273" y="3122813"/>
            <a:ext cx="3369425" cy="91440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詳細設計付工事発注</a:t>
            </a:r>
          </a:p>
        </p:txBody>
      </p:sp>
      <p:sp>
        <p:nvSpPr>
          <p:cNvPr id="11" name="矢印: 左 10">
            <a:extLst>
              <a:ext uri="{FF2B5EF4-FFF2-40B4-BE49-F238E27FC236}">
                <a16:creationId xmlns:a16="http://schemas.microsoft.com/office/drawing/2014/main" id="{521DDEB9-907B-BFA0-B0B5-DEB8C7292EE1}"/>
              </a:ext>
            </a:extLst>
          </p:cNvPr>
          <p:cNvSpPr/>
          <p:nvPr/>
        </p:nvSpPr>
        <p:spPr>
          <a:xfrm>
            <a:off x="7932943" y="3829138"/>
            <a:ext cx="3369425" cy="1709645"/>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ECI</a:t>
            </a:r>
            <a:r>
              <a:rPr kumimoji="1" lang="ja-JP" altLang="en-US" dirty="0"/>
              <a:t>方式：</a:t>
            </a:r>
            <a:r>
              <a:rPr kumimoji="1" lang="en-US" altLang="ja-JP" dirty="0"/>
              <a:t>BTO</a:t>
            </a:r>
            <a:r>
              <a:rPr kumimoji="1" lang="ja-JP" altLang="en-US" dirty="0"/>
              <a:t>方式</a:t>
            </a:r>
            <a:endParaRPr kumimoji="1" lang="en-US" altLang="ja-JP" dirty="0"/>
          </a:p>
          <a:p>
            <a:pPr algn="ctr"/>
            <a:r>
              <a:rPr kumimoji="1" lang="en-US" altLang="ja-JP" dirty="0"/>
              <a:t>PFI</a:t>
            </a:r>
            <a:r>
              <a:rPr kumimoji="1" lang="ja-JP" altLang="en-US" dirty="0"/>
              <a:t>はこれに近い</a:t>
            </a:r>
          </a:p>
        </p:txBody>
      </p:sp>
      <p:sp>
        <p:nvSpPr>
          <p:cNvPr id="12" name="右中かっこ 11">
            <a:extLst>
              <a:ext uri="{FF2B5EF4-FFF2-40B4-BE49-F238E27FC236}">
                <a16:creationId xmlns:a16="http://schemas.microsoft.com/office/drawing/2014/main" id="{11F1D257-7927-52CD-C311-98F28F1F53EB}"/>
              </a:ext>
            </a:extLst>
          </p:cNvPr>
          <p:cNvSpPr/>
          <p:nvPr/>
        </p:nvSpPr>
        <p:spPr>
          <a:xfrm>
            <a:off x="7597137" y="3890356"/>
            <a:ext cx="284017" cy="1587210"/>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286267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50667" y="0"/>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605307" y="345721"/>
            <a:ext cx="4262908" cy="574221"/>
          </a:xfrm>
        </p:spPr>
        <p:txBody>
          <a:bodyPr>
            <a:normAutofit fontScale="90000"/>
          </a:bodyPr>
          <a:lstStyle/>
          <a:p>
            <a:r>
              <a:rPr lang="ja-JP" altLang="en-US" dirty="0"/>
              <a:t>総価契約方式</a:t>
            </a:r>
          </a:p>
        </p:txBody>
      </p:sp>
      <p:sp>
        <p:nvSpPr>
          <p:cNvPr id="2" name="四角形: 角を丸くする 1">
            <a:extLst>
              <a:ext uri="{FF2B5EF4-FFF2-40B4-BE49-F238E27FC236}">
                <a16:creationId xmlns:a16="http://schemas.microsoft.com/office/drawing/2014/main" id="{7DF7B64A-2C4A-1B45-B085-61DE250FF1C7}"/>
              </a:ext>
            </a:extLst>
          </p:cNvPr>
          <p:cNvSpPr/>
          <p:nvPr/>
        </p:nvSpPr>
        <p:spPr>
          <a:xfrm>
            <a:off x="656705" y="978552"/>
            <a:ext cx="8792095" cy="57422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dirty="0"/>
              <a:t>工種別の内訳単価を定めず、総額をもって請負金額とする方式 </a:t>
            </a:r>
            <a:endParaRPr kumimoji="1" lang="en-US" altLang="ja-JP" dirty="0"/>
          </a:p>
          <a:p>
            <a:r>
              <a:rPr kumimoji="1" lang="ja-JP" altLang="en-US" dirty="0"/>
              <a:t>契約に含まれる各工種の工事費の単価は問わず、各数量と総価が契約事項となる。</a:t>
            </a:r>
          </a:p>
        </p:txBody>
      </p:sp>
      <p:sp>
        <p:nvSpPr>
          <p:cNvPr id="5" name="楕円 4">
            <a:extLst>
              <a:ext uri="{FF2B5EF4-FFF2-40B4-BE49-F238E27FC236}">
                <a16:creationId xmlns:a16="http://schemas.microsoft.com/office/drawing/2014/main" id="{8EAD779F-2715-D5FF-B447-DC0C7ED2F9B2}"/>
              </a:ext>
            </a:extLst>
          </p:cNvPr>
          <p:cNvSpPr/>
          <p:nvPr/>
        </p:nvSpPr>
        <p:spPr>
          <a:xfrm>
            <a:off x="9637221" y="825731"/>
            <a:ext cx="2172393" cy="218901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a:solidFill>
                  <a:srgbClr val="FF0000"/>
                </a:solidFill>
              </a:rPr>
              <a:t>PFI</a:t>
            </a:r>
            <a:r>
              <a:rPr kumimoji="1" lang="ja-JP" altLang="en-US" dirty="0">
                <a:solidFill>
                  <a:srgbClr val="FF0000"/>
                </a:solidFill>
              </a:rPr>
              <a:t>はこれ</a:t>
            </a:r>
          </a:p>
        </p:txBody>
      </p:sp>
      <p:sp>
        <p:nvSpPr>
          <p:cNvPr id="9" name="四角形: 角を丸くする 8">
            <a:extLst>
              <a:ext uri="{FF2B5EF4-FFF2-40B4-BE49-F238E27FC236}">
                <a16:creationId xmlns:a16="http://schemas.microsoft.com/office/drawing/2014/main" id="{F07B271B-E070-5946-5538-9BC22ADEDA4F}"/>
              </a:ext>
            </a:extLst>
          </p:cNvPr>
          <p:cNvSpPr/>
          <p:nvPr/>
        </p:nvSpPr>
        <p:spPr>
          <a:xfrm>
            <a:off x="656705" y="1668508"/>
            <a:ext cx="8792095" cy="20500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dirty="0"/>
              <a:t>契約時に確定された請負代金額</a:t>
            </a:r>
            <a:endParaRPr kumimoji="1" lang="en-US" altLang="ja-JP" dirty="0"/>
          </a:p>
          <a:p>
            <a:r>
              <a:rPr kumimoji="1" lang="ja-JP" altLang="en-US" dirty="0"/>
              <a:t>設計図書の変更等契約書に定められた請負代金額を変更する事ができる事由が無い限り、実際にかかった費用が請負代金額を超える状況が発生しても</a:t>
            </a:r>
            <a:endParaRPr kumimoji="1" lang="en-US" altLang="ja-JP" dirty="0"/>
          </a:p>
          <a:p>
            <a:r>
              <a:rPr kumimoji="1" lang="ja-JP" altLang="en-US" dirty="0"/>
              <a:t>発注者は、増加費用の負担をすることはできない契約方式</a:t>
            </a:r>
            <a:endParaRPr kumimoji="1" lang="en-US" altLang="ja-JP" dirty="0"/>
          </a:p>
          <a:p>
            <a:r>
              <a:rPr kumimoji="1" lang="ja-JP" altLang="en-US" dirty="0"/>
              <a:t>　</a:t>
            </a:r>
            <a:r>
              <a:rPr kumimoji="1" lang="ja-JP" altLang="en-US" dirty="0">
                <a:solidFill>
                  <a:srgbClr val="FF0000"/>
                </a:solidFill>
              </a:rPr>
              <a:t>（</a:t>
            </a:r>
            <a:r>
              <a:rPr kumimoji="1" lang="en-US" altLang="ja-JP" dirty="0">
                <a:solidFill>
                  <a:srgbClr val="FF0000"/>
                </a:solidFill>
              </a:rPr>
              <a:t>PFI</a:t>
            </a:r>
            <a:r>
              <a:rPr kumimoji="1" lang="ja-JP" altLang="en-US" dirty="0">
                <a:solidFill>
                  <a:srgbClr val="FF0000"/>
                </a:solidFill>
              </a:rPr>
              <a:t>では、事業契約に定めた金額を超えて払うことはない）</a:t>
            </a:r>
          </a:p>
        </p:txBody>
      </p:sp>
    </p:spTree>
    <p:extLst>
      <p:ext uri="{BB962C8B-B14F-4D97-AF65-F5344CB8AC3E}">
        <p14:creationId xmlns:p14="http://schemas.microsoft.com/office/powerpoint/2010/main" val="3065664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50667" y="0"/>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605307" y="345721"/>
            <a:ext cx="4262908" cy="574221"/>
          </a:xfrm>
        </p:spPr>
        <p:txBody>
          <a:bodyPr>
            <a:normAutofit fontScale="90000"/>
          </a:bodyPr>
          <a:lstStyle/>
          <a:p>
            <a:r>
              <a:rPr lang="ja-JP" altLang="en-US" dirty="0"/>
              <a:t>総価契約単価合意方式</a:t>
            </a:r>
          </a:p>
        </p:txBody>
      </p:sp>
      <p:pic>
        <p:nvPicPr>
          <p:cNvPr id="6" name="図 5">
            <a:extLst>
              <a:ext uri="{FF2B5EF4-FFF2-40B4-BE49-F238E27FC236}">
                <a16:creationId xmlns:a16="http://schemas.microsoft.com/office/drawing/2014/main" id="{37178F2A-FF9C-6F29-8EEF-E1E15092ADE3}"/>
              </a:ext>
            </a:extLst>
          </p:cNvPr>
          <p:cNvPicPr>
            <a:picLocks noChangeAspect="1"/>
          </p:cNvPicPr>
          <p:nvPr/>
        </p:nvPicPr>
        <p:blipFill>
          <a:blip r:embed="rId4"/>
          <a:stretch>
            <a:fillRect/>
          </a:stretch>
        </p:blipFill>
        <p:spPr>
          <a:xfrm>
            <a:off x="3031374" y="919942"/>
            <a:ext cx="8384771" cy="5687380"/>
          </a:xfrm>
          <a:prstGeom prst="rect">
            <a:avLst/>
          </a:prstGeom>
        </p:spPr>
      </p:pic>
    </p:spTree>
    <p:extLst>
      <p:ext uri="{BB962C8B-B14F-4D97-AF65-F5344CB8AC3E}">
        <p14:creationId xmlns:p14="http://schemas.microsoft.com/office/powerpoint/2010/main" val="798573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50667" y="0"/>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605306" y="345721"/>
            <a:ext cx="8289311" cy="574221"/>
          </a:xfrm>
        </p:spPr>
        <p:txBody>
          <a:bodyPr>
            <a:noAutofit/>
          </a:bodyPr>
          <a:lstStyle/>
          <a:p>
            <a:r>
              <a:rPr lang="ja-JP" altLang="en-US" sz="2800" dirty="0">
                <a:latin typeface="HGS創英角ｺﾞｼｯｸUB" panose="020B0900000000000000" pitchFamily="50" charset="-128"/>
                <a:ea typeface="HGS創英角ｺﾞｼｯｸUB" panose="020B0900000000000000" pitchFamily="50" charset="-128"/>
              </a:rPr>
              <a:t>コストプラスフィー契約・オープンブック方式</a:t>
            </a:r>
            <a:endParaRPr lang="ja-JP" altLang="en-US" sz="2800" dirty="0">
              <a:latin typeface="MS UI Gothic" panose="020B0600070205080204" pitchFamily="50" charset="-128"/>
              <a:ea typeface="MS UI Gothic" panose="020B0600070205080204" pitchFamily="50" charset="-128"/>
            </a:endParaRPr>
          </a:p>
        </p:txBody>
      </p:sp>
      <p:pic>
        <p:nvPicPr>
          <p:cNvPr id="4" name="図 3">
            <a:extLst>
              <a:ext uri="{FF2B5EF4-FFF2-40B4-BE49-F238E27FC236}">
                <a16:creationId xmlns:a16="http://schemas.microsoft.com/office/drawing/2014/main" id="{01C56BC1-F52A-D92D-BF44-78103F3C49C6}"/>
              </a:ext>
            </a:extLst>
          </p:cNvPr>
          <p:cNvPicPr>
            <a:picLocks noChangeAspect="1"/>
          </p:cNvPicPr>
          <p:nvPr/>
        </p:nvPicPr>
        <p:blipFill>
          <a:blip r:embed="rId4"/>
          <a:stretch>
            <a:fillRect/>
          </a:stretch>
        </p:blipFill>
        <p:spPr>
          <a:xfrm>
            <a:off x="2983576" y="992765"/>
            <a:ext cx="8763000" cy="5648325"/>
          </a:xfrm>
          <a:prstGeom prst="rect">
            <a:avLst/>
          </a:prstGeom>
        </p:spPr>
      </p:pic>
      <p:sp>
        <p:nvSpPr>
          <p:cNvPr id="5" name="四角形: 角を丸くする 4">
            <a:extLst>
              <a:ext uri="{FF2B5EF4-FFF2-40B4-BE49-F238E27FC236}">
                <a16:creationId xmlns:a16="http://schemas.microsoft.com/office/drawing/2014/main" id="{4BA1A14E-AAB9-0A28-6038-94152771C5FC}"/>
              </a:ext>
            </a:extLst>
          </p:cNvPr>
          <p:cNvSpPr/>
          <p:nvPr/>
        </p:nvSpPr>
        <p:spPr>
          <a:xfrm>
            <a:off x="526473" y="1265663"/>
            <a:ext cx="2399607" cy="435374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solidFill>
                  <a:srgbClr val="FF0000"/>
                </a:solidFill>
              </a:rPr>
              <a:t>PFI</a:t>
            </a:r>
          </a:p>
          <a:p>
            <a:pPr algn="ctr"/>
            <a:endParaRPr kumimoji="1" lang="en-US" altLang="ja-JP" dirty="0">
              <a:solidFill>
                <a:srgbClr val="FF0000"/>
              </a:solidFill>
            </a:endParaRPr>
          </a:p>
          <a:p>
            <a:pPr algn="ctr"/>
            <a:r>
              <a:rPr kumimoji="1" lang="ja-JP" altLang="en-US" dirty="0">
                <a:solidFill>
                  <a:srgbClr val="FF0000"/>
                </a:solidFill>
              </a:rPr>
              <a:t>提案金額の構築に</a:t>
            </a:r>
            <a:endParaRPr kumimoji="1" lang="en-US" altLang="ja-JP" dirty="0">
              <a:solidFill>
                <a:srgbClr val="FF0000"/>
              </a:solidFill>
            </a:endParaRPr>
          </a:p>
          <a:p>
            <a:pPr algn="ctr"/>
            <a:r>
              <a:rPr kumimoji="1" lang="ja-JP" altLang="en-US" dirty="0">
                <a:solidFill>
                  <a:srgbClr val="FF0000"/>
                </a:solidFill>
              </a:rPr>
              <a:t>あたって</a:t>
            </a:r>
            <a:endParaRPr kumimoji="1" lang="en-US" altLang="ja-JP" dirty="0">
              <a:solidFill>
                <a:srgbClr val="FF0000"/>
              </a:solidFill>
            </a:endParaRPr>
          </a:p>
          <a:p>
            <a:pPr algn="ctr"/>
            <a:endParaRPr kumimoji="1" lang="en-US" altLang="ja-JP" dirty="0">
              <a:solidFill>
                <a:srgbClr val="FF0000"/>
              </a:solidFill>
            </a:endParaRPr>
          </a:p>
          <a:p>
            <a:pPr algn="ctr"/>
            <a:r>
              <a:rPr kumimoji="1" lang="ja-JP" altLang="en-US" dirty="0">
                <a:solidFill>
                  <a:srgbClr val="FF0000"/>
                </a:solidFill>
              </a:rPr>
              <a:t>この方式を</a:t>
            </a:r>
            <a:endParaRPr kumimoji="1" lang="en-US" altLang="ja-JP" dirty="0">
              <a:solidFill>
                <a:srgbClr val="FF0000"/>
              </a:solidFill>
            </a:endParaRPr>
          </a:p>
          <a:p>
            <a:pPr algn="ctr"/>
            <a:r>
              <a:rPr kumimoji="1" lang="ja-JP" altLang="en-US" dirty="0">
                <a:solidFill>
                  <a:srgbClr val="FF0000"/>
                </a:solidFill>
              </a:rPr>
              <a:t>推奨する</a:t>
            </a:r>
            <a:endParaRPr kumimoji="1" lang="en-US" altLang="ja-JP" dirty="0">
              <a:solidFill>
                <a:srgbClr val="FF0000"/>
              </a:solidFill>
            </a:endParaRPr>
          </a:p>
          <a:p>
            <a:pPr algn="ctr"/>
            <a:endParaRPr kumimoji="1" lang="en-US" altLang="ja-JP" dirty="0">
              <a:solidFill>
                <a:srgbClr val="FF0000"/>
              </a:solidFill>
            </a:endParaRPr>
          </a:p>
          <a:p>
            <a:pPr algn="ctr"/>
            <a:r>
              <a:rPr kumimoji="1" lang="ja-JP" altLang="en-US" dirty="0">
                <a:solidFill>
                  <a:srgbClr val="FF0000"/>
                </a:solidFill>
              </a:rPr>
              <a:t>（私見）</a:t>
            </a:r>
            <a:endParaRPr kumimoji="1" lang="en-US" altLang="ja-JP" dirty="0">
              <a:solidFill>
                <a:srgbClr val="FF0000"/>
              </a:solidFill>
            </a:endParaRPr>
          </a:p>
          <a:p>
            <a:pPr algn="ctr"/>
            <a:endParaRPr kumimoji="1" lang="en-US" altLang="ja-JP" dirty="0">
              <a:solidFill>
                <a:srgbClr val="FF0000"/>
              </a:solidFill>
            </a:endParaRPr>
          </a:p>
          <a:p>
            <a:pPr algn="ctr"/>
            <a:endParaRPr kumimoji="1" lang="ja-JP" altLang="en-US" dirty="0">
              <a:solidFill>
                <a:srgbClr val="FF0000"/>
              </a:solidFill>
            </a:endParaRPr>
          </a:p>
        </p:txBody>
      </p:sp>
    </p:spTree>
    <p:extLst>
      <p:ext uri="{BB962C8B-B14F-4D97-AF65-F5344CB8AC3E}">
        <p14:creationId xmlns:p14="http://schemas.microsoft.com/office/powerpoint/2010/main" val="1219884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359751" y="144965"/>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276346" y="384717"/>
            <a:ext cx="4518678" cy="2414239"/>
          </a:xfrm>
        </p:spPr>
        <p:txBody>
          <a:bodyPr>
            <a:noAutofit/>
          </a:bodyPr>
          <a:lstStyle/>
          <a:p>
            <a:r>
              <a:rPr lang="ja-JP" altLang="en-US" sz="2800" dirty="0">
                <a:latin typeface="HGS創英角ｺﾞｼｯｸUB" panose="020B0900000000000000" pitchFamily="50" charset="-128"/>
                <a:ea typeface="HGS創英角ｺﾞｼｯｸUB" panose="020B0900000000000000" pitchFamily="50" charset="-128"/>
              </a:rPr>
              <a:t>コストプラスフィー契約・オープンブック方式事例</a:t>
            </a:r>
            <a:endParaRPr lang="ja-JP" altLang="en-US" sz="2800" dirty="0">
              <a:latin typeface="MS UI Gothic" panose="020B0600070205080204" pitchFamily="50" charset="-128"/>
              <a:ea typeface="MS UI Gothic" panose="020B0600070205080204" pitchFamily="50" charset="-128"/>
            </a:endParaRPr>
          </a:p>
        </p:txBody>
      </p:sp>
      <p:pic>
        <p:nvPicPr>
          <p:cNvPr id="9" name="図 8">
            <a:extLst>
              <a:ext uri="{FF2B5EF4-FFF2-40B4-BE49-F238E27FC236}">
                <a16:creationId xmlns:a16="http://schemas.microsoft.com/office/drawing/2014/main" id="{2D665383-3115-BDD4-CE17-9F5EABBDA2ED}"/>
              </a:ext>
            </a:extLst>
          </p:cNvPr>
          <p:cNvPicPr>
            <a:picLocks noChangeAspect="1"/>
          </p:cNvPicPr>
          <p:nvPr/>
        </p:nvPicPr>
        <p:blipFill>
          <a:blip r:embed="rId4"/>
          <a:stretch>
            <a:fillRect/>
          </a:stretch>
        </p:blipFill>
        <p:spPr>
          <a:xfrm>
            <a:off x="5262424" y="501885"/>
            <a:ext cx="6515100" cy="2543175"/>
          </a:xfrm>
          <a:prstGeom prst="rect">
            <a:avLst/>
          </a:prstGeom>
        </p:spPr>
      </p:pic>
      <p:pic>
        <p:nvPicPr>
          <p:cNvPr id="6" name="図 5">
            <a:extLst>
              <a:ext uri="{FF2B5EF4-FFF2-40B4-BE49-F238E27FC236}">
                <a16:creationId xmlns:a16="http://schemas.microsoft.com/office/drawing/2014/main" id="{1EAAFFE3-D57C-2F28-8041-3993422B014C}"/>
              </a:ext>
            </a:extLst>
          </p:cNvPr>
          <p:cNvPicPr>
            <a:picLocks noChangeAspect="1"/>
          </p:cNvPicPr>
          <p:nvPr/>
        </p:nvPicPr>
        <p:blipFill>
          <a:blip r:embed="rId5"/>
          <a:stretch>
            <a:fillRect/>
          </a:stretch>
        </p:blipFill>
        <p:spPr>
          <a:xfrm>
            <a:off x="0" y="2303154"/>
            <a:ext cx="5965837" cy="4170129"/>
          </a:xfrm>
          <a:prstGeom prst="rect">
            <a:avLst/>
          </a:prstGeom>
        </p:spPr>
      </p:pic>
      <p:pic>
        <p:nvPicPr>
          <p:cNvPr id="11" name="図 10">
            <a:extLst>
              <a:ext uri="{FF2B5EF4-FFF2-40B4-BE49-F238E27FC236}">
                <a16:creationId xmlns:a16="http://schemas.microsoft.com/office/drawing/2014/main" id="{2D78754B-376F-6F33-35B2-3C9051F4A0A8}"/>
              </a:ext>
            </a:extLst>
          </p:cNvPr>
          <p:cNvPicPr>
            <a:picLocks noChangeAspect="1"/>
          </p:cNvPicPr>
          <p:nvPr/>
        </p:nvPicPr>
        <p:blipFill>
          <a:blip r:embed="rId6"/>
          <a:stretch>
            <a:fillRect/>
          </a:stretch>
        </p:blipFill>
        <p:spPr>
          <a:xfrm>
            <a:off x="6166065" y="3210766"/>
            <a:ext cx="5411230" cy="3172100"/>
          </a:xfrm>
          <a:prstGeom prst="rect">
            <a:avLst/>
          </a:prstGeom>
        </p:spPr>
      </p:pic>
    </p:spTree>
    <p:extLst>
      <p:ext uri="{BB962C8B-B14F-4D97-AF65-F5344CB8AC3E}">
        <p14:creationId xmlns:p14="http://schemas.microsoft.com/office/powerpoint/2010/main" val="3844419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50667" y="0"/>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605306" y="345722"/>
            <a:ext cx="9070709" cy="452300"/>
          </a:xfrm>
        </p:spPr>
        <p:txBody>
          <a:bodyPr>
            <a:normAutofit fontScale="90000"/>
          </a:bodyPr>
          <a:lstStyle/>
          <a:p>
            <a:r>
              <a:rPr lang="en-US" altLang="ja-JP" dirty="0"/>
              <a:t>PPP</a:t>
            </a:r>
            <a:r>
              <a:rPr lang="ja-JP" altLang="en-US" dirty="0"/>
              <a:t>・</a:t>
            </a:r>
            <a:r>
              <a:rPr lang="en-US" altLang="ja-JP" dirty="0"/>
              <a:t>PFI</a:t>
            </a:r>
            <a:r>
              <a:rPr lang="ja-JP" altLang="en-US" dirty="0"/>
              <a:t>アクションプラン令和</a:t>
            </a:r>
            <a:r>
              <a:rPr lang="en-US" altLang="ja-JP" dirty="0"/>
              <a:t>4</a:t>
            </a:r>
            <a:r>
              <a:rPr lang="ja-JP" altLang="en-US" dirty="0"/>
              <a:t>年度改訂版（１）</a:t>
            </a:r>
          </a:p>
        </p:txBody>
      </p:sp>
      <p:sp>
        <p:nvSpPr>
          <p:cNvPr id="7" name="テキスト ボックス 6">
            <a:extLst>
              <a:ext uri="{FF2B5EF4-FFF2-40B4-BE49-F238E27FC236}">
                <a16:creationId xmlns:a16="http://schemas.microsoft.com/office/drawing/2014/main" id="{D4F34A9E-D14F-E11D-68ED-3C56D9EF77F7}"/>
              </a:ext>
            </a:extLst>
          </p:cNvPr>
          <p:cNvSpPr txBox="1"/>
          <p:nvPr/>
        </p:nvSpPr>
        <p:spPr>
          <a:xfrm>
            <a:off x="1183148" y="1264047"/>
            <a:ext cx="9479310" cy="4893647"/>
          </a:xfrm>
          <a:prstGeom prst="rect">
            <a:avLst/>
          </a:prstGeom>
          <a:noFill/>
          <a:ln w="28575">
            <a:solidFill>
              <a:schemeClr val="tx1"/>
            </a:solidFill>
          </a:ln>
        </p:spPr>
        <p:txBody>
          <a:bodyPr wrap="square" rtlCol="0">
            <a:spAutoFit/>
          </a:bodyPr>
          <a:lstStyle/>
          <a:p>
            <a:r>
              <a:rPr kumimoji="1" lang="ja-JP" altLang="en-US" sz="2400" dirty="0">
                <a:solidFill>
                  <a:schemeClr val="bg1"/>
                </a:solidFill>
              </a:rPr>
              <a:t>推進の方向性</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令和</a:t>
            </a:r>
            <a:r>
              <a:rPr kumimoji="1" lang="en-US" altLang="ja-JP" sz="2400" dirty="0">
                <a:solidFill>
                  <a:schemeClr val="bg1"/>
                </a:solidFill>
              </a:rPr>
              <a:t>4</a:t>
            </a:r>
            <a:r>
              <a:rPr kumimoji="1" lang="ja-JP" altLang="en-US" sz="2400" dirty="0">
                <a:solidFill>
                  <a:schemeClr val="bg1"/>
                </a:solidFill>
              </a:rPr>
              <a:t>～５年度：重点期間・支援の強化・重点投入</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①地域における活用拡大</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②活用対象の拡大</a:t>
            </a:r>
            <a:endParaRPr kumimoji="1" lang="en-US" altLang="ja-JP" sz="2400" dirty="0">
              <a:solidFill>
                <a:schemeClr val="bg1"/>
              </a:solidFill>
            </a:endParaRPr>
          </a:p>
          <a:p>
            <a:r>
              <a:rPr kumimoji="1" lang="ja-JP" altLang="en-US" sz="2400" dirty="0">
                <a:solidFill>
                  <a:schemeClr val="bg1"/>
                </a:solidFill>
              </a:rPr>
              <a:t>　　　③民間による創意工夫の最大化</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④地域の主体の能力強化と人材の育成</a:t>
            </a:r>
            <a:endParaRPr kumimoji="1" lang="en-US" altLang="ja-JP" sz="2400" dirty="0">
              <a:solidFill>
                <a:schemeClr val="bg1"/>
              </a:solidFill>
            </a:endParaRPr>
          </a:p>
          <a:p>
            <a:r>
              <a:rPr kumimoji="1" lang="ja-JP" altLang="en-US" sz="2400" dirty="0">
                <a:solidFill>
                  <a:schemeClr val="bg1"/>
                </a:solidFill>
              </a:rPr>
              <a:t>多様な</a:t>
            </a:r>
            <a:r>
              <a:rPr kumimoji="1" lang="en-US" altLang="ja-JP" sz="2400" dirty="0">
                <a:solidFill>
                  <a:schemeClr val="bg1"/>
                </a:solidFill>
              </a:rPr>
              <a:t>PPP</a:t>
            </a:r>
            <a:r>
              <a:rPr kumimoji="1" lang="ja-JP" altLang="en-US" sz="2400" dirty="0">
                <a:solidFill>
                  <a:schemeClr val="bg1"/>
                </a:solidFill>
              </a:rPr>
              <a:t>・</a:t>
            </a:r>
            <a:r>
              <a:rPr kumimoji="1" lang="en-US" altLang="ja-JP" sz="2400" dirty="0">
                <a:solidFill>
                  <a:schemeClr val="bg1"/>
                </a:solidFill>
              </a:rPr>
              <a:t>PFI</a:t>
            </a:r>
            <a:r>
              <a:rPr kumimoji="1" lang="ja-JP" altLang="en-US" sz="2400" dirty="0">
                <a:solidFill>
                  <a:schemeClr val="bg1"/>
                </a:solidFill>
              </a:rPr>
              <a:t>の展開</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①公園・公民館等の身近な施設</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②新しい政策課題（クリーン・デジタル）への対応</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③地域交通・人工衛星等</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④インフラの維持管理分野への拡大</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⑤公的不動産活用（国有財産・学校）</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⑥広域化・集約化・多機能化　等</a:t>
            </a:r>
            <a:endParaRPr kumimoji="1" lang="en-US" altLang="ja-JP" sz="2400" dirty="0">
              <a:solidFill>
                <a:schemeClr val="bg1"/>
              </a:solidFill>
            </a:endParaRPr>
          </a:p>
        </p:txBody>
      </p:sp>
    </p:spTree>
    <p:extLst>
      <p:ext uri="{BB962C8B-B14F-4D97-AF65-F5344CB8AC3E}">
        <p14:creationId xmlns:p14="http://schemas.microsoft.com/office/powerpoint/2010/main" val="1257462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50667" y="0"/>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605306" y="345721"/>
            <a:ext cx="8793618" cy="474467"/>
          </a:xfrm>
        </p:spPr>
        <p:txBody>
          <a:bodyPr>
            <a:normAutofit fontScale="90000"/>
          </a:bodyPr>
          <a:lstStyle/>
          <a:p>
            <a:r>
              <a:rPr lang="en-US" altLang="ja-JP" dirty="0"/>
              <a:t>PPP</a:t>
            </a:r>
            <a:r>
              <a:rPr lang="ja-JP" altLang="en-US" dirty="0"/>
              <a:t>・</a:t>
            </a:r>
            <a:r>
              <a:rPr lang="en-US" altLang="ja-JP" dirty="0"/>
              <a:t>PFI</a:t>
            </a:r>
            <a:r>
              <a:rPr lang="ja-JP" altLang="en-US" dirty="0"/>
              <a:t>アクションプラン令和</a:t>
            </a:r>
            <a:r>
              <a:rPr lang="en-US" altLang="ja-JP" dirty="0"/>
              <a:t>4</a:t>
            </a:r>
            <a:r>
              <a:rPr lang="ja-JP" altLang="en-US" dirty="0"/>
              <a:t>年度改訂版（２）</a:t>
            </a:r>
          </a:p>
        </p:txBody>
      </p:sp>
      <p:sp>
        <p:nvSpPr>
          <p:cNvPr id="7" name="テキスト ボックス 6">
            <a:extLst>
              <a:ext uri="{FF2B5EF4-FFF2-40B4-BE49-F238E27FC236}">
                <a16:creationId xmlns:a16="http://schemas.microsoft.com/office/drawing/2014/main" id="{D4F34A9E-D14F-E11D-68ED-3C56D9EF77F7}"/>
              </a:ext>
            </a:extLst>
          </p:cNvPr>
          <p:cNvSpPr txBox="1"/>
          <p:nvPr/>
        </p:nvSpPr>
        <p:spPr>
          <a:xfrm>
            <a:off x="1183148" y="1264047"/>
            <a:ext cx="9479310" cy="4524315"/>
          </a:xfrm>
          <a:prstGeom prst="rect">
            <a:avLst/>
          </a:prstGeom>
          <a:noFill/>
          <a:ln w="28575">
            <a:solidFill>
              <a:schemeClr val="tx1"/>
            </a:solidFill>
          </a:ln>
        </p:spPr>
        <p:txBody>
          <a:bodyPr wrap="square" rtlCol="0">
            <a:spAutoFit/>
          </a:bodyPr>
          <a:lstStyle/>
          <a:p>
            <a:r>
              <a:rPr kumimoji="1" lang="ja-JP" altLang="en-US" sz="2400" dirty="0">
                <a:solidFill>
                  <a:schemeClr val="bg1"/>
                </a:solidFill>
              </a:rPr>
              <a:t>地方公共団体等の機運醸成・ノウハウの蓄積と案件形成の支援</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①優先的検討規定の実効性向上と策定促進</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人口</a:t>
            </a:r>
            <a:r>
              <a:rPr kumimoji="1" lang="en-US" altLang="ja-JP" sz="2400" dirty="0">
                <a:solidFill>
                  <a:schemeClr val="bg1"/>
                </a:solidFill>
              </a:rPr>
              <a:t>10</a:t>
            </a:r>
            <a:r>
              <a:rPr kumimoji="1" lang="ja-JP" altLang="en-US" sz="2400" dirty="0">
                <a:solidFill>
                  <a:schemeClr val="bg1"/>
                </a:solidFill>
              </a:rPr>
              <a:t>～</a:t>
            </a:r>
            <a:r>
              <a:rPr kumimoji="1" lang="en-US" altLang="ja-JP" sz="2400" dirty="0">
                <a:solidFill>
                  <a:schemeClr val="bg1"/>
                </a:solidFill>
              </a:rPr>
              <a:t>20</a:t>
            </a:r>
            <a:r>
              <a:rPr kumimoji="1" lang="ja-JP" altLang="en-US" sz="2400" dirty="0">
                <a:solidFill>
                  <a:schemeClr val="bg1"/>
                </a:solidFill>
              </a:rPr>
              <a:t>万人の全自治体での作成（～令和</a:t>
            </a:r>
            <a:r>
              <a:rPr kumimoji="1" lang="en-US" altLang="ja-JP" sz="2400" dirty="0">
                <a:solidFill>
                  <a:schemeClr val="bg1"/>
                </a:solidFill>
              </a:rPr>
              <a:t>5</a:t>
            </a:r>
            <a:r>
              <a:rPr kumimoji="1" lang="ja-JP" altLang="en-US" sz="2400" dirty="0">
                <a:solidFill>
                  <a:schemeClr val="bg1"/>
                </a:solidFill>
              </a:rPr>
              <a:t>年度）</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②首長等の機運醸成</a:t>
            </a:r>
            <a:endParaRPr kumimoji="1" lang="en-US" altLang="ja-JP" sz="2400" dirty="0">
              <a:solidFill>
                <a:schemeClr val="bg1"/>
              </a:solidFill>
            </a:endParaRPr>
          </a:p>
          <a:p>
            <a:r>
              <a:rPr kumimoji="1" lang="ja-JP" altLang="en-US" sz="2400" dirty="0">
                <a:solidFill>
                  <a:schemeClr val="bg1"/>
                </a:solidFill>
              </a:rPr>
              <a:t>　　　③先導的な優良事例の表彰制度創設</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④専門家派遣・伴走支援の強化</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⑤新たな活用モデルや小規模自治体への支援の積極的実施</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⑥地域プラットフォームの全都道府県への展開・機能強化</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⑦マニュアルの整備</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⑧地域金融機関等の人材育成の全国展開</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⑨民間提案制度の実効性向上（インセンティブ付与）</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⑩自治体窓口設置促進・事業リストの公開・一覧化</a:t>
            </a:r>
            <a:endParaRPr kumimoji="1" lang="en-US" altLang="ja-JP" sz="2400" dirty="0">
              <a:solidFill>
                <a:schemeClr val="bg1"/>
              </a:solidFill>
            </a:endParaRPr>
          </a:p>
        </p:txBody>
      </p:sp>
    </p:spTree>
    <p:extLst>
      <p:ext uri="{BB962C8B-B14F-4D97-AF65-F5344CB8AC3E}">
        <p14:creationId xmlns:p14="http://schemas.microsoft.com/office/powerpoint/2010/main" val="1570709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50667" y="0"/>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605306" y="345722"/>
            <a:ext cx="9214796" cy="574220"/>
          </a:xfrm>
        </p:spPr>
        <p:txBody>
          <a:bodyPr>
            <a:normAutofit fontScale="90000"/>
          </a:bodyPr>
          <a:lstStyle/>
          <a:p>
            <a:r>
              <a:rPr lang="en-US" altLang="ja-JP" dirty="0"/>
              <a:t>PPP</a:t>
            </a:r>
            <a:r>
              <a:rPr lang="ja-JP" altLang="en-US" dirty="0"/>
              <a:t>・</a:t>
            </a:r>
            <a:r>
              <a:rPr lang="en-US" altLang="ja-JP" dirty="0"/>
              <a:t>PFI</a:t>
            </a:r>
            <a:r>
              <a:rPr lang="ja-JP" altLang="en-US" dirty="0"/>
              <a:t>アクションプラン令和</a:t>
            </a:r>
            <a:r>
              <a:rPr lang="en-US" altLang="ja-JP" dirty="0"/>
              <a:t>4</a:t>
            </a:r>
            <a:r>
              <a:rPr lang="ja-JP" altLang="en-US" dirty="0"/>
              <a:t>年度改訂版（３）</a:t>
            </a:r>
          </a:p>
        </p:txBody>
      </p:sp>
      <p:sp>
        <p:nvSpPr>
          <p:cNvPr id="7" name="テキスト ボックス 6">
            <a:extLst>
              <a:ext uri="{FF2B5EF4-FFF2-40B4-BE49-F238E27FC236}">
                <a16:creationId xmlns:a16="http://schemas.microsoft.com/office/drawing/2014/main" id="{D4F34A9E-D14F-E11D-68ED-3C56D9EF77F7}"/>
              </a:ext>
            </a:extLst>
          </p:cNvPr>
          <p:cNvSpPr txBox="1"/>
          <p:nvPr/>
        </p:nvSpPr>
        <p:spPr>
          <a:xfrm>
            <a:off x="1307869" y="1097281"/>
            <a:ext cx="9770226" cy="5262979"/>
          </a:xfrm>
          <a:prstGeom prst="rect">
            <a:avLst/>
          </a:prstGeom>
          <a:noFill/>
          <a:ln w="28575">
            <a:solidFill>
              <a:schemeClr val="tx1"/>
            </a:solidFill>
          </a:ln>
        </p:spPr>
        <p:txBody>
          <a:bodyPr wrap="square" rtlCol="0">
            <a:spAutoFit/>
          </a:bodyPr>
          <a:lstStyle/>
          <a:p>
            <a:r>
              <a:rPr kumimoji="1" lang="en-US" altLang="ja-JP" sz="2400" dirty="0">
                <a:solidFill>
                  <a:schemeClr val="bg1"/>
                </a:solidFill>
              </a:rPr>
              <a:t>PPP</a:t>
            </a:r>
            <a:r>
              <a:rPr kumimoji="1" lang="ja-JP" altLang="en-US" sz="2400" dirty="0">
                <a:solidFill>
                  <a:schemeClr val="bg1"/>
                </a:solidFill>
              </a:rPr>
              <a:t>・</a:t>
            </a:r>
            <a:r>
              <a:rPr kumimoji="1" lang="en-US" altLang="ja-JP" sz="2400" dirty="0">
                <a:solidFill>
                  <a:schemeClr val="bg1"/>
                </a:solidFill>
              </a:rPr>
              <a:t>PFI</a:t>
            </a:r>
            <a:r>
              <a:rPr kumimoji="1" lang="ja-JP" altLang="en-US" sz="2400" dirty="0">
                <a:solidFill>
                  <a:schemeClr val="bg1"/>
                </a:solidFill>
              </a:rPr>
              <a:t>のアクションプランの推進目標</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①事業規模目標</a:t>
            </a:r>
            <a:endParaRPr kumimoji="1" lang="en-US" altLang="ja-JP" sz="2400" dirty="0">
              <a:solidFill>
                <a:schemeClr val="bg1"/>
              </a:solidFill>
            </a:endParaRPr>
          </a:p>
          <a:p>
            <a:r>
              <a:rPr kumimoji="1" lang="en-US" altLang="ja-JP" sz="2400" dirty="0">
                <a:solidFill>
                  <a:schemeClr val="bg1"/>
                </a:solidFill>
              </a:rPr>
              <a:t>		30</a:t>
            </a:r>
            <a:r>
              <a:rPr kumimoji="1" lang="ja-JP" altLang="en-US" sz="2400" dirty="0">
                <a:solidFill>
                  <a:schemeClr val="bg1"/>
                </a:solidFill>
              </a:rPr>
              <a:t>兆円（令和</a:t>
            </a:r>
            <a:r>
              <a:rPr kumimoji="1" lang="en-US" altLang="ja-JP" sz="2400" dirty="0">
                <a:solidFill>
                  <a:schemeClr val="bg1"/>
                </a:solidFill>
              </a:rPr>
              <a:t>4</a:t>
            </a:r>
            <a:r>
              <a:rPr kumimoji="1" lang="ja-JP" altLang="en-US" sz="2400" dirty="0">
                <a:solidFill>
                  <a:schemeClr val="bg1"/>
                </a:solidFill>
              </a:rPr>
              <a:t>～</a:t>
            </a:r>
            <a:r>
              <a:rPr kumimoji="1" lang="en-US" altLang="ja-JP" sz="2400" dirty="0">
                <a:solidFill>
                  <a:schemeClr val="bg1"/>
                </a:solidFill>
              </a:rPr>
              <a:t>13</a:t>
            </a:r>
            <a:r>
              <a:rPr kumimoji="1" lang="ja-JP" altLang="en-US" sz="2400" dirty="0">
                <a:solidFill>
                  <a:schemeClr val="bg1"/>
                </a:solidFill>
              </a:rPr>
              <a:t>年度：</a:t>
            </a:r>
            <a:r>
              <a:rPr kumimoji="1" lang="en-US" altLang="ja-JP" sz="2400" dirty="0">
                <a:solidFill>
                  <a:schemeClr val="bg1"/>
                </a:solidFill>
              </a:rPr>
              <a:t>10</a:t>
            </a:r>
            <a:r>
              <a:rPr kumimoji="1" lang="ja-JP" altLang="en-US" sz="2400" dirty="0">
                <a:solidFill>
                  <a:schemeClr val="bg1"/>
                </a:solidFill>
              </a:rPr>
              <a:t>年間）</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コンセッション</a:t>
            </a:r>
            <a:r>
              <a:rPr kumimoji="1" lang="en-US" altLang="ja-JP" sz="2400" dirty="0">
                <a:solidFill>
                  <a:schemeClr val="bg1"/>
                </a:solidFill>
              </a:rPr>
              <a:t>	</a:t>
            </a:r>
            <a:r>
              <a:rPr kumimoji="1" lang="ja-JP" altLang="en-US" sz="2400" dirty="0">
                <a:solidFill>
                  <a:schemeClr val="bg1"/>
                </a:solidFill>
              </a:rPr>
              <a:t>：</a:t>
            </a:r>
            <a:r>
              <a:rPr kumimoji="1" lang="en-US" altLang="ja-JP" sz="2400" dirty="0">
                <a:solidFill>
                  <a:schemeClr val="bg1"/>
                </a:solidFill>
              </a:rPr>
              <a:t>7</a:t>
            </a:r>
            <a:r>
              <a:rPr kumimoji="1" lang="ja-JP" altLang="en-US" sz="2400" dirty="0">
                <a:solidFill>
                  <a:schemeClr val="bg1"/>
                </a:solidFill>
              </a:rPr>
              <a:t>兆円</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収益型事業</a:t>
            </a:r>
            <a:r>
              <a:rPr kumimoji="1" lang="en-US" altLang="ja-JP" sz="2400" dirty="0">
                <a:solidFill>
                  <a:schemeClr val="bg1"/>
                </a:solidFill>
              </a:rPr>
              <a:t>		</a:t>
            </a:r>
            <a:r>
              <a:rPr kumimoji="1" lang="ja-JP" altLang="en-US" sz="2400" dirty="0">
                <a:solidFill>
                  <a:schemeClr val="bg1"/>
                </a:solidFill>
              </a:rPr>
              <a:t>：</a:t>
            </a:r>
            <a:r>
              <a:rPr kumimoji="1" lang="en-US" altLang="ja-JP" sz="2400" dirty="0">
                <a:solidFill>
                  <a:schemeClr val="bg1"/>
                </a:solidFill>
              </a:rPr>
              <a:t>7</a:t>
            </a:r>
            <a:r>
              <a:rPr kumimoji="1" lang="ja-JP" altLang="en-US" sz="2400" dirty="0">
                <a:solidFill>
                  <a:schemeClr val="bg1"/>
                </a:solidFill>
              </a:rPr>
              <a:t>兆円</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公的不動産利活用</a:t>
            </a:r>
            <a:r>
              <a:rPr kumimoji="1" lang="en-US" altLang="ja-JP" sz="2400" dirty="0">
                <a:solidFill>
                  <a:schemeClr val="bg1"/>
                </a:solidFill>
              </a:rPr>
              <a:t>	</a:t>
            </a:r>
            <a:r>
              <a:rPr kumimoji="1" lang="ja-JP" altLang="en-US" sz="2400" dirty="0">
                <a:solidFill>
                  <a:schemeClr val="bg1"/>
                </a:solidFill>
              </a:rPr>
              <a:t>：</a:t>
            </a:r>
            <a:r>
              <a:rPr kumimoji="1" lang="en-US" altLang="ja-JP" sz="2400" dirty="0">
                <a:solidFill>
                  <a:schemeClr val="bg1"/>
                </a:solidFill>
              </a:rPr>
              <a:t>5</a:t>
            </a:r>
            <a:r>
              <a:rPr kumimoji="1" lang="ja-JP" altLang="en-US" sz="2400" dirty="0">
                <a:solidFill>
                  <a:schemeClr val="bg1"/>
                </a:solidFill>
              </a:rPr>
              <a:t>兆円</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サービス購入型</a:t>
            </a:r>
            <a:r>
              <a:rPr kumimoji="1" lang="en-US" altLang="ja-JP" sz="2400" dirty="0">
                <a:solidFill>
                  <a:schemeClr val="bg1"/>
                </a:solidFill>
              </a:rPr>
              <a:t>	</a:t>
            </a:r>
            <a:r>
              <a:rPr kumimoji="1" lang="ja-JP" altLang="en-US" sz="2400" dirty="0">
                <a:solidFill>
                  <a:schemeClr val="bg1"/>
                </a:solidFill>
              </a:rPr>
              <a:t>：</a:t>
            </a:r>
            <a:r>
              <a:rPr kumimoji="1" lang="en-US" altLang="ja-JP" sz="2400" dirty="0">
                <a:solidFill>
                  <a:schemeClr val="bg1"/>
                </a:solidFill>
              </a:rPr>
              <a:t>7</a:t>
            </a:r>
            <a:r>
              <a:rPr kumimoji="1" lang="ja-JP" altLang="en-US" sz="2400" dirty="0">
                <a:solidFill>
                  <a:schemeClr val="bg1"/>
                </a:solidFill>
              </a:rPr>
              <a:t>兆円</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取り組み強化</a:t>
            </a:r>
            <a:r>
              <a:rPr kumimoji="1" lang="en-US" altLang="ja-JP" sz="2400" dirty="0">
                <a:solidFill>
                  <a:schemeClr val="bg1"/>
                </a:solidFill>
              </a:rPr>
              <a:t>	</a:t>
            </a:r>
            <a:r>
              <a:rPr kumimoji="1" lang="ja-JP" altLang="en-US" sz="2400" dirty="0">
                <a:solidFill>
                  <a:schemeClr val="bg1"/>
                </a:solidFill>
              </a:rPr>
              <a:t>：</a:t>
            </a:r>
            <a:r>
              <a:rPr kumimoji="1" lang="en-US" altLang="ja-JP" sz="2400" dirty="0">
                <a:solidFill>
                  <a:schemeClr val="bg1"/>
                </a:solidFill>
              </a:rPr>
              <a:t>4</a:t>
            </a:r>
            <a:r>
              <a:rPr kumimoji="1" lang="ja-JP" altLang="en-US" sz="2400" dirty="0">
                <a:solidFill>
                  <a:schemeClr val="bg1"/>
                </a:solidFill>
              </a:rPr>
              <a:t>兆円</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②重点分野と目標</a:t>
            </a:r>
            <a:endParaRPr kumimoji="1" lang="en-US" altLang="ja-JP" sz="2400" dirty="0">
              <a:solidFill>
                <a:schemeClr val="bg1"/>
              </a:solidFill>
            </a:endParaRPr>
          </a:p>
          <a:p>
            <a:r>
              <a:rPr kumimoji="1" lang="ja-JP" altLang="en-US" sz="2400" dirty="0">
                <a:solidFill>
                  <a:schemeClr val="bg1"/>
                </a:solidFill>
              </a:rPr>
              <a:t>　　</a:t>
            </a:r>
            <a:r>
              <a:rPr kumimoji="1" lang="en-US" altLang="ja-JP" sz="2400" dirty="0">
                <a:solidFill>
                  <a:schemeClr val="bg1"/>
                </a:solidFill>
              </a:rPr>
              <a:t>		</a:t>
            </a:r>
            <a:r>
              <a:rPr kumimoji="1" lang="ja-JP" altLang="en-US" sz="2400" dirty="0">
                <a:solidFill>
                  <a:schemeClr val="bg1"/>
                </a:solidFill>
              </a:rPr>
              <a:t>件数目標設定・案件リスト等具体的な実行計画立案</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空港・水道・下水道・バスタ・スタジアム・アリーナ</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文化施設・大学施設・公園・工業用水等</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関連施設の集中的な投入</a:t>
            </a:r>
            <a:endParaRPr kumimoji="1" lang="en-US" altLang="ja-JP" sz="2400" dirty="0">
              <a:solidFill>
                <a:schemeClr val="bg1"/>
              </a:solidFill>
            </a:endParaRPr>
          </a:p>
          <a:p>
            <a:r>
              <a:rPr kumimoji="1" lang="en-US" altLang="ja-JP" sz="2400" dirty="0">
                <a:solidFill>
                  <a:schemeClr val="bg1"/>
                </a:solidFill>
              </a:rPr>
              <a:t>		PPP</a:t>
            </a:r>
            <a:r>
              <a:rPr kumimoji="1" lang="ja-JP" altLang="en-US" sz="2400" dirty="0">
                <a:solidFill>
                  <a:schemeClr val="bg1"/>
                </a:solidFill>
              </a:rPr>
              <a:t>・</a:t>
            </a:r>
            <a:r>
              <a:rPr kumimoji="1" lang="en-US" altLang="ja-JP" sz="2400" dirty="0">
                <a:solidFill>
                  <a:schemeClr val="bg1"/>
                </a:solidFill>
              </a:rPr>
              <a:t>PFI</a:t>
            </a:r>
            <a:r>
              <a:rPr kumimoji="1" lang="ja-JP" altLang="en-US" sz="2400" dirty="0">
                <a:solidFill>
                  <a:schemeClr val="bg1"/>
                </a:solidFill>
              </a:rPr>
              <a:t>の活用促進に資する交付金制度改善</a:t>
            </a:r>
            <a:endParaRPr kumimoji="1" lang="en-US" altLang="ja-JP" sz="2400" dirty="0">
              <a:solidFill>
                <a:schemeClr val="bg1"/>
              </a:solidFill>
            </a:endParaRPr>
          </a:p>
        </p:txBody>
      </p:sp>
    </p:spTree>
    <p:extLst>
      <p:ext uri="{BB962C8B-B14F-4D97-AF65-F5344CB8AC3E}">
        <p14:creationId xmlns:p14="http://schemas.microsoft.com/office/powerpoint/2010/main" val="2423891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50667" y="-16626"/>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3198876" y="1470710"/>
            <a:ext cx="5590447" cy="2680112"/>
          </a:xfrm>
        </p:spPr>
        <p:txBody>
          <a:bodyPr>
            <a:noAutofit/>
          </a:bodyPr>
          <a:lstStyle/>
          <a:p>
            <a:pPr algn="ctr"/>
            <a:r>
              <a:rPr lang="ja-JP" altLang="en-US" sz="2800" dirty="0">
                <a:latin typeface="HGS創英角ｺﾞｼｯｸUB" panose="020B0900000000000000" pitchFamily="50" charset="-128"/>
                <a:ea typeface="HGS創英角ｺﾞｼｯｸUB" panose="020B0900000000000000" pitchFamily="50" charset="-128"/>
              </a:rPr>
              <a:t>ご清聴</a:t>
            </a:r>
            <a:br>
              <a:rPr lang="en-US" altLang="ja-JP" sz="2800" dirty="0">
                <a:latin typeface="HGS創英角ｺﾞｼｯｸUB" panose="020B0900000000000000" pitchFamily="50" charset="-128"/>
                <a:ea typeface="HGS創英角ｺﾞｼｯｸUB" panose="020B0900000000000000" pitchFamily="50" charset="-128"/>
              </a:rPr>
            </a:br>
            <a:r>
              <a:rPr lang="ja-JP" altLang="en-US" sz="2800" dirty="0">
                <a:latin typeface="HGS創英角ｺﾞｼｯｸUB" panose="020B0900000000000000" pitchFamily="50" charset="-128"/>
                <a:ea typeface="HGS創英角ｺﾞｼｯｸUB" panose="020B0900000000000000" pitchFamily="50" charset="-128"/>
              </a:rPr>
              <a:t>ありがとうございました。</a:t>
            </a:r>
            <a:endParaRPr lang="ja-JP" altLang="en-US" sz="2800" dirty="0">
              <a:latin typeface="MS UI Gothic" panose="020B0600070205080204" pitchFamily="50" charset="-128"/>
              <a:ea typeface="MS UI Gothic" panose="020B0600070205080204" pitchFamily="50" charset="-128"/>
            </a:endParaRPr>
          </a:p>
        </p:txBody>
      </p:sp>
      <p:sp>
        <p:nvSpPr>
          <p:cNvPr id="2" name="四角形: 角を丸くする 1">
            <a:extLst>
              <a:ext uri="{FF2B5EF4-FFF2-40B4-BE49-F238E27FC236}">
                <a16:creationId xmlns:a16="http://schemas.microsoft.com/office/drawing/2014/main" id="{85584B99-8EBC-BB9C-C60C-833C93274C05}"/>
              </a:ext>
            </a:extLst>
          </p:cNvPr>
          <p:cNvSpPr/>
          <p:nvPr/>
        </p:nvSpPr>
        <p:spPr>
          <a:xfrm>
            <a:off x="4139738" y="4477789"/>
            <a:ext cx="4067695" cy="15683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文責：伊庭</a:t>
            </a:r>
            <a:endParaRPr kumimoji="1" lang="en-US" altLang="ja-JP" dirty="0">
              <a:solidFill>
                <a:schemeClr val="bg1"/>
              </a:solidFill>
            </a:endParaRPr>
          </a:p>
          <a:p>
            <a:pPr algn="ctr"/>
            <a:r>
              <a:rPr kumimoji="1" lang="ja-JP" altLang="en-US" dirty="0">
                <a:solidFill>
                  <a:schemeClr val="bg1"/>
                </a:solidFill>
              </a:rPr>
              <a:t>質問・ご意見等下記メールに。</a:t>
            </a:r>
            <a:endParaRPr kumimoji="1" lang="en-US" altLang="ja-JP" dirty="0">
              <a:solidFill>
                <a:schemeClr val="bg1"/>
              </a:solidFill>
            </a:endParaRPr>
          </a:p>
          <a:p>
            <a:pPr algn="ctr"/>
            <a:endParaRPr kumimoji="1" lang="en-US" altLang="ja-JP" dirty="0">
              <a:solidFill>
                <a:schemeClr val="bg1"/>
              </a:solidFill>
            </a:endParaRPr>
          </a:p>
          <a:p>
            <a:pPr algn="ctr"/>
            <a:r>
              <a:rPr kumimoji="1" lang="en-US" altLang="ja-JP" dirty="0">
                <a:solidFill>
                  <a:schemeClr val="bg1"/>
                </a:solidFill>
                <a:hlinkClick r:id="rId4">
                  <a:extLst>
                    <a:ext uri="{A12FA001-AC4F-418D-AE19-62706E023703}">
                      <ahyp:hlinkClr xmlns:ahyp="http://schemas.microsoft.com/office/drawing/2018/hyperlinkcolor" val="tx"/>
                    </a:ext>
                  </a:extLst>
                </a:hlinkClick>
              </a:rPr>
              <a:t>y.iba.jj2@gmail.com</a:t>
            </a:r>
            <a:endParaRPr kumimoji="1" lang="en-US" altLang="ja-JP" dirty="0">
              <a:solidFill>
                <a:schemeClr val="bg1"/>
              </a:solidFill>
            </a:endParaRPr>
          </a:p>
          <a:p>
            <a:pPr algn="ctr"/>
            <a:endParaRPr kumimoji="1" lang="ja-JP" altLang="en-US" dirty="0">
              <a:solidFill>
                <a:schemeClr val="bg1"/>
              </a:solidFill>
            </a:endParaRPr>
          </a:p>
        </p:txBody>
      </p:sp>
    </p:spTree>
    <p:extLst>
      <p:ext uri="{BB962C8B-B14F-4D97-AF65-F5344CB8AC3E}">
        <p14:creationId xmlns:p14="http://schemas.microsoft.com/office/powerpoint/2010/main" val="3021776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401782" y="216685"/>
            <a:ext cx="7733607" cy="963722"/>
          </a:xfrm>
        </p:spPr>
        <p:txBody>
          <a:bodyPr>
            <a:normAutofit/>
          </a:bodyPr>
          <a:lstStyle/>
          <a:p>
            <a:r>
              <a:rPr lang="ja-JP" altLang="en-US" dirty="0"/>
              <a:t>契約方式　事例編記載</a:t>
            </a:r>
          </a:p>
        </p:txBody>
      </p:sp>
      <p:sp>
        <p:nvSpPr>
          <p:cNvPr id="2" name="テキスト ボックス 1">
            <a:extLst>
              <a:ext uri="{FF2B5EF4-FFF2-40B4-BE49-F238E27FC236}">
                <a16:creationId xmlns:a16="http://schemas.microsoft.com/office/drawing/2014/main" id="{BF544C13-A1E8-7C88-9240-5C5687071D85}"/>
              </a:ext>
            </a:extLst>
          </p:cNvPr>
          <p:cNvSpPr txBox="1"/>
          <p:nvPr/>
        </p:nvSpPr>
        <p:spPr>
          <a:xfrm>
            <a:off x="1092820" y="1572322"/>
            <a:ext cx="10309302" cy="4247317"/>
          </a:xfrm>
          <a:prstGeom prst="rect">
            <a:avLst/>
          </a:prstGeom>
          <a:noFill/>
        </p:spPr>
        <p:txBody>
          <a:bodyPr wrap="square" rtlCol="0">
            <a:spAutoFit/>
          </a:bodyPr>
          <a:lstStyle/>
          <a:p>
            <a:r>
              <a:rPr kumimoji="1" lang="ja-JP" altLang="en-US" dirty="0">
                <a:solidFill>
                  <a:schemeClr val="bg1"/>
                </a:solidFill>
              </a:rPr>
              <a:t>■契約方式</a:t>
            </a:r>
          </a:p>
          <a:p>
            <a:r>
              <a:rPr kumimoji="1" lang="ja-JP" altLang="en-US" dirty="0">
                <a:solidFill>
                  <a:schemeClr val="bg1"/>
                </a:solidFill>
              </a:rPr>
              <a:t>設計・施工一括発注方式、詳細設計付工事発注方式</a:t>
            </a:r>
          </a:p>
          <a:p>
            <a:r>
              <a:rPr kumimoji="1" lang="ja-JP" altLang="en-US" dirty="0">
                <a:solidFill>
                  <a:schemeClr val="bg1"/>
                </a:solidFill>
              </a:rPr>
              <a:t>・「さがみ縦貫川尻トンネル工事」 </a:t>
            </a:r>
            <a:r>
              <a:rPr kumimoji="1" lang="en-US" altLang="ja-JP" dirty="0">
                <a:solidFill>
                  <a:schemeClr val="bg1"/>
                </a:solidFill>
              </a:rPr>
              <a:t>································ 		【</a:t>
            </a:r>
            <a:r>
              <a:rPr kumimoji="1" lang="ja-JP" altLang="en-US" dirty="0">
                <a:solidFill>
                  <a:schemeClr val="bg1"/>
                </a:solidFill>
              </a:rPr>
              <a:t>事例 </a:t>
            </a:r>
            <a:r>
              <a:rPr kumimoji="1" lang="en-US" altLang="ja-JP" dirty="0">
                <a:solidFill>
                  <a:schemeClr val="bg1"/>
                </a:solidFill>
              </a:rPr>
              <a:t>No.4】P24</a:t>
            </a:r>
          </a:p>
          <a:p>
            <a:r>
              <a:rPr kumimoji="1" lang="ja-JP" altLang="en-US" dirty="0">
                <a:solidFill>
                  <a:schemeClr val="bg1"/>
                </a:solidFill>
              </a:rPr>
              <a:t>・「２５号御堂筋共同溝工事」 </a:t>
            </a:r>
            <a:r>
              <a:rPr kumimoji="1" lang="en-US" altLang="ja-JP" dirty="0">
                <a:solidFill>
                  <a:schemeClr val="bg1"/>
                </a:solidFill>
              </a:rPr>
              <a:t>···································· 		【</a:t>
            </a:r>
            <a:r>
              <a:rPr kumimoji="1" lang="ja-JP" altLang="en-US" dirty="0">
                <a:solidFill>
                  <a:schemeClr val="bg1"/>
                </a:solidFill>
              </a:rPr>
              <a:t>事例 </a:t>
            </a:r>
            <a:r>
              <a:rPr kumimoji="1" lang="en-US" altLang="ja-JP" dirty="0">
                <a:solidFill>
                  <a:schemeClr val="bg1"/>
                </a:solidFill>
              </a:rPr>
              <a:t>No.5】P32</a:t>
            </a:r>
          </a:p>
          <a:p>
            <a:r>
              <a:rPr kumimoji="1" lang="ja-JP" altLang="en-US" dirty="0">
                <a:solidFill>
                  <a:schemeClr val="bg1"/>
                </a:solidFill>
              </a:rPr>
              <a:t>・「一般国道４号問屋町交差点立体工事」 </a:t>
            </a:r>
            <a:r>
              <a:rPr kumimoji="1" lang="en-US" altLang="ja-JP" dirty="0">
                <a:solidFill>
                  <a:schemeClr val="bg1"/>
                </a:solidFill>
              </a:rPr>
              <a:t>·························· 	【</a:t>
            </a:r>
            <a:r>
              <a:rPr kumimoji="1" lang="ja-JP" altLang="en-US" dirty="0">
                <a:solidFill>
                  <a:schemeClr val="bg1"/>
                </a:solidFill>
              </a:rPr>
              <a:t>事例 </a:t>
            </a:r>
            <a:r>
              <a:rPr kumimoji="1" lang="en-US" altLang="ja-JP" dirty="0">
                <a:solidFill>
                  <a:schemeClr val="bg1"/>
                </a:solidFill>
              </a:rPr>
              <a:t>No.6】P46</a:t>
            </a:r>
          </a:p>
          <a:p>
            <a:r>
              <a:rPr kumimoji="1" lang="ja-JP" altLang="en-US" dirty="0">
                <a:solidFill>
                  <a:schemeClr val="bg1"/>
                </a:solidFill>
              </a:rPr>
              <a:t>・「仁摩温泉津道路 小浜第２高架橋工事」 </a:t>
            </a:r>
            <a:r>
              <a:rPr kumimoji="1" lang="en-US" altLang="ja-JP" dirty="0">
                <a:solidFill>
                  <a:schemeClr val="bg1"/>
                </a:solidFill>
              </a:rPr>
              <a:t>························ 	【</a:t>
            </a:r>
            <a:r>
              <a:rPr kumimoji="1" lang="ja-JP" altLang="en-US" dirty="0">
                <a:solidFill>
                  <a:schemeClr val="bg1"/>
                </a:solidFill>
              </a:rPr>
              <a:t>事例 </a:t>
            </a:r>
            <a:r>
              <a:rPr kumimoji="1" lang="en-US" altLang="ja-JP" dirty="0">
                <a:solidFill>
                  <a:schemeClr val="bg1"/>
                </a:solidFill>
              </a:rPr>
              <a:t>No.7】P54</a:t>
            </a:r>
          </a:p>
          <a:p>
            <a:r>
              <a:rPr kumimoji="1" lang="ja-JP" altLang="en-US" dirty="0">
                <a:solidFill>
                  <a:schemeClr val="bg1"/>
                </a:solidFill>
              </a:rPr>
              <a:t>・「天ヶ瀬ダム再開発トンネル放流設備減勢池部建設工事」 </a:t>
            </a:r>
            <a:r>
              <a:rPr kumimoji="1" lang="en-US" altLang="ja-JP" dirty="0">
                <a:solidFill>
                  <a:schemeClr val="bg1"/>
                </a:solidFill>
              </a:rPr>
              <a:t>···【</a:t>
            </a:r>
            <a:r>
              <a:rPr kumimoji="1" lang="ja-JP" altLang="en-US" dirty="0">
                <a:solidFill>
                  <a:schemeClr val="bg1"/>
                </a:solidFill>
              </a:rPr>
              <a:t>事例 </a:t>
            </a:r>
            <a:r>
              <a:rPr kumimoji="1" lang="en-US" altLang="ja-JP" dirty="0">
                <a:solidFill>
                  <a:schemeClr val="bg1"/>
                </a:solidFill>
              </a:rPr>
              <a:t>No.8】P64</a:t>
            </a:r>
          </a:p>
          <a:p>
            <a:r>
              <a:rPr kumimoji="1" lang="ja-JP" altLang="en-US" dirty="0">
                <a:solidFill>
                  <a:schemeClr val="bg1"/>
                </a:solidFill>
              </a:rPr>
              <a:t>・「国道２５号桜橋他橋梁補強工事」 </a:t>
            </a:r>
            <a:r>
              <a:rPr kumimoji="1" lang="en-US" altLang="ja-JP" dirty="0">
                <a:solidFill>
                  <a:schemeClr val="bg1"/>
                </a:solidFill>
              </a:rPr>
              <a:t>······························ 	【</a:t>
            </a:r>
            <a:r>
              <a:rPr kumimoji="1" lang="ja-JP" altLang="en-US" dirty="0">
                <a:solidFill>
                  <a:schemeClr val="bg1"/>
                </a:solidFill>
              </a:rPr>
              <a:t>事例 </a:t>
            </a:r>
            <a:r>
              <a:rPr kumimoji="1" lang="en-US" altLang="ja-JP" dirty="0">
                <a:solidFill>
                  <a:schemeClr val="bg1"/>
                </a:solidFill>
              </a:rPr>
              <a:t>No.9】P72</a:t>
            </a:r>
          </a:p>
          <a:p>
            <a:r>
              <a:rPr kumimoji="1" lang="ja-JP" altLang="en-US" dirty="0">
                <a:solidFill>
                  <a:schemeClr val="bg1"/>
                </a:solidFill>
              </a:rPr>
              <a:t>設計段階から施工者が関与する方式（ＥＣＩ方式）</a:t>
            </a:r>
          </a:p>
          <a:p>
            <a:r>
              <a:rPr kumimoji="1" lang="ja-JP" altLang="en-US" dirty="0">
                <a:solidFill>
                  <a:schemeClr val="bg1"/>
                </a:solidFill>
              </a:rPr>
              <a:t>・「新国立競技場</a:t>
            </a:r>
            <a:r>
              <a:rPr kumimoji="1" lang="en-US" altLang="ja-JP" dirty="0">
                <a:solidFill>
                  <a:schemeClr val="bg1"/>
                </a:solidFill>
              </a:rPr>
              <a:t>(</a:t>
            </a:r>
            <a:r>
              <a:rPr kumimoji="1" lang="ja-JP" altLang="en-US" dirty="0">
                <a:solidFill>
                  <a:schemeClr val="bg1"/>
                </a:solidFill>
              </a:rPr>
              <a:t>仮称</a:t>
            </a:r>
            <a:r>
              <a:rPr kumimoji="1" lang="en-US" altLang="ja-JP" dirty="0">
                <a:solidFill>
                  <a:schemeClr val="bg1"/>
                </a:solidFill>
              </a:rPr>
              <a:t>)</a:t>
            </a:r>
            <a:r>
              <a:rPr kumimoji="1" lang="ja-JP" altLang="en-US" dirty="0">
                <a:solidFill>
                  <a:schemeClr val="bg1"/>
                </a:solidFill>
              </a:rPr>
              <a:t>新営工事</a:t>
            </a:r>
            <a:r>
              <a:rPr kumimoji="1" lang="en-US" altLang="ja-JP" dirty="0">
                <a:solidFill>
                  <a:schemeClr val="bg1"/>
                </a:solidFill>
              </a:rPr>
              <a:t>(</a:t>
            </a:r>
            <a:r>
              <a:rPr kumimoji="1" lang="ja-JP" altLang="en-US" dirty="0">
                <a:solidFill>
                  <a:schemeClr val="bg1"/>
                </a:solidFill>
              </a:rPr>
              <a:t>スタンド工区</a:t>
            </a:r>
            <a:r>
              <a:rPr kumimoji="1" lang="en-US" altLang="ja-JP" dirty="0">
                <a:solidFill>
                  <a:schemeClr val="bg1"/>
                </a:solidFill>
              </a:rPr>
              <a:t>)</a:t>
            </a:r>
            <a:r>
              <a:rPr kumimoji="1" lang="ja-JP" altLang="en-US" dirty="0">
                <a:solidFill>
                  <a:schemeClr val="bg1"/>
                </a:solidFill>
              </a:rPr>
              <a:t>／</a:t>
            </a:r>
          </a:p>
          <a:p>
            <a:r>
              <a:rPr kumimoji="1" lang="ja-JP" altLang="en-US" dirty="0">
                <a:solidFill>
                  <a:schemeClr val="bg1"/>
                </a:solidFill>
              </a:rPr>
              <a:t>新国立競技場</a:t>
            </a:r>
            <a:r>
              <a:rPr kumimoji="1" lang="en-US" altLang="ja-JP" dirty="0">
                <a:solidFill>
                  <a:schemeClr val="bg1"/>
                </a:solidFill>
              </a:rPr>
              <a:t>(</a:t>
            </a:r>
            <a:r>
              <a:rPr kumimoji="1" lang="ja-JP" altLang="en-US" dirty="0">
                <a:solidFill>
                  <a:schemeClr val="bg1"/>
                </a:solidFill>
              </a:rPr>
              <a:t>仮称</a:t>
            </a:r>
            <a:r>
              <a:rPr kumimoji="1" lang="en-US" altLang="ja-JP" dirty="0">
                <a:solidFill>
                  <a:schemeClr val="bg1"/>
                </a:solidFill>
              </a:rPr>
              <a:t>)</a:t>
            </a:r>
            <a:r>
              <a:rPr kumimoji="1" lang="ja-JP" altLang="en-US" dirty="0">
                <a:solidFill>
                  <a:schemeClr val="bg1"/>
                </a:solidFill>
              </a:rPr>
              <a:t>新営工事</a:t>
            </a:r>
            <a:r>
              <a:rPr kumimoji="1" lang="en-US" altLang="ja-JP" dirty="0">
                <a:solidFill>
                  <a:schemeClr val="bg1"/>
                </a:solidFill>
              </a:rPr>
              <a:t>(</a:t>
            </a:r>
            <a:r>
              <a:rPr kumimoji="1" lang="ja-JP" altLang="en-US" dirty="0">
                <a:solidFill>
                  <a:schemeClr val="bg1"/>
                </a:solidFill>
              </a:rPr>
              <a:t>屋根工区</a:t>
            </a:r>
            <a:r>
              <a:rPr kumimoji="1" lang="en-US" altLang="ja-JP" dirty="0">
                <a:solidFill>
                  <a:schemeClr val="bg1"/>
                </a:solidFill>
              </a:rPr>
              <a:t>)</a:t>
            </a:r>
            <a:r>
              <a:rPr kumimoji="1" lang="ja-JP" altLang="en-US" dirty="0">
                <a:solidFill>
                  <a:schemeClr val="bg1"/>
                </a:solidFill>
              </a:rPr>
              <a:t>」 </a:t>
            </a:r>
            <a:r>
              <a:rPr kumimoji="1" lang="en-US" altLang="ja-JP" dirty="0">
                <a:solidFill>
                  <a:schemeClr val="bg1"/>
                </a:solidFill>
              </a:rPr>
              <a:t>····················· 		【</a:t>
            </a:r>
            <a:r>
              <a:rPr kumimoji="1" lang="ja-JP" altLang="en-US" dirty="0">
                <a:solidFill>
                  <a:schemeClr val="bg1"/>
                </a:solidFill>
              </a:rPr>
              <a:t>事例 </a:t>
            </a:r>
            <a:r>
              <a:rPr kumimoji="1" lang="en-US" altLang="ja-JP" dirty="0">
                <a:solidFill>
                  <a:schemeClr val="bg1"/>
                </a:solidFill>
              </a:rPr>
              <a:t>No.10】P78</a:t>
            </a:r>
          </a:p>
          <a:p>
            <a:r>
              <a:rPr kumimoji="1" lang="ja-JP" altLang="en-US" dirty="0">
                <a:solidFill>
                  <a:schemeClr val="bg1"/>
                </a:solidFill>
              </a:rPr>
              <a:t>維持管理付工事発注方式</a:t>
            </a:r>
          </a:p>
          <a:p>
            <a:r>
              <a:rPr kumimoji="1" lang="ja-JP" altLang="en-US" dirty="0">
                <a:solidFill>
                  <a:schemeClr val="bg1"/>
                </a:solidFill>
              </a:rPr>
              <a:t>・「Ｈ２３宮ヶ瀬ダム管理用制御処理設備更新工事」 </a:t>
            </a:r>
            <a:r>
              <a:rPr kumimoji="1" lang="en-US" altLang="ja-JP" dirty="0">
                <a:solidFill>
                  <a:schemeClr val="bg1"/>
                </a:solidFill>
              </a:rPr>
              <a:t>··············· 【</a:t>
            </a:r>
            <a:r>
              <a:rPr kumimoji="1" lang="ja-JP" altLang="en-US" dirty="0">
                <a:solidFill>
                  <a:schemeClr val="bg1"/>
                </a:solidFill>
              </a:rPr>
              <a:t>事例 </a:t>
            </a:r>
            <a:r>
              <a:rPr kumimoji="1" lang="en-US" altLang="ja-JP" dirty="0">
                <a:solidFill>
                  <a:schemeClr val="bg1"/>
                </a:solidFill>
              </a:rPr>
              <a:t>No.11】P88</a:t>
            </a:r>
          </a:p>
          <a:p>
            <a:r>
              <a:rPr kumimoji="1" lang="ja-JP" altLang="en-US" dirty="0">
                <a:solidFill>
                  <a:schemeClr val="bg1"/>
                </a:solidFill>
              </a:rPr>
              <a:t>包括発注方式、複数年契約方式</a:t>
            </a:r>
          </a:p>
          <a:p>
            <a:r>
              <a:rPr kumimoji="1" lang="ja-JP" altLang="en-US" dirty="0">
                <a:solidFill>
                  <a:schemeClr val="bg1"/>
                </a:solidFill>
              </a:rPr>
              <a:t>・「国道２９号保守工事」 </a:t>
            </a:r>
            <a:r>
              <a:rPr kumimoji="1" lang="en-US" altLang="ja-JP" dirty="0">
                <a:solidFill>
                  <a:schemeClr val="bg1"/>
                </a:solidFill>
              </a:rPr>
              <a:t>······································· 		【</a:t>
            </a:r>
            <a:r>
              <a:rPr kumimoji="1" lang="ja-JP" altLang="en-US" dirty="0">
                <a:solidFill>
                  <a:schemeClr val="bg1"/>
                </a:solidFill>
              </a:rPr>
              <a:t>事例 </a:t>
            </a:r>
            <a:r>
              <a:rPr kumimoji="1" lang="en-US" altLang="ja-JP" dirty="0">
                <a:solidFill>
                  <a:schemeClr val="bg1"/>
                </a:solidFill>
              </a:rPr>
              <a:t>No.12】P9</a:t>
            </a:r>
            <a:endParaRPr kumimoji="1" lang="ja-JP" altLang="en-US" dirty="0">
              <a:solidFill>
                <a:schemeClr val="bg1"/>
              </a:solidFill>
            </a:endParaRPr>
          </a:p>
        </p:txBody>
      </p:sp>
    </p:spTree>
    <p:extLst>
      <p:ext uri="{BB962C8B-B14F-4D97-AF65-F5344CB8AC3E}">
        <p14:creationId xmlns:p14="http://schemas.microsoft.com/office/powerpoint/2010/main" val="1624411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99751"/>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435032" y="421732"/>
            <a:ext cx="6581554" cy="730966"/>
          </a:xfrm>
        </p:spPr>
        <p:txBody>
          <a:bodyPr/>
          <a:lstStyle/>
          <a:p>
            <a:r>
              <a:rPr lang="ja-JP" altLang="en-US" dirty="0"/>
              <a:t>発注者の体制確保</a:t>
            </a:r>
          </a:p>
        </p:txBody>
      </p:sp>
      <p:sp>
        <p:nvSpPr>
          <p:cNvPr id="2" name="四角形: 角を丸くする 1">
            <a:extLst>
              <a:ext uri="{FF2B5EF4-FFF2-40B4-BE49-F238E27FC236}">
                <a16:creationId xmlns:a16="http://schemas.microsoft.com/office/drawing/2014/main" id="{8B1107EE-A09D-EB5F-0D30-BE3D96AF8265}"/>
              </a:ext>
            </a:extLst>
          </p:cNvPr>
          <p:cNvSpPr/>
          <p:nvPr/>
        </p:nvSpPr>
        <p:spPr>
          <a:xfrm>
            <a:off x="1751215" y="1385455"/>
            <a:ext cx="8534400" cy="55418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大規模災害復旧・復興事業、大規模事業等市町村等において</a:t>
            </a:r>
            <a:endParaRPr kumimoji="1" lang="en-US" altLang="ja-JP" dirty="0"/>
          </a:p>
          <a:p>
            <a:pPr algn="ctr"/>
            <a:r>
              <a:rPr kumimoji="1" lang="ja-JP" altLang="en-US" dirty="0"/>
              <a:t>発注体制が十分でないとき</a:t>
            </a:r>
          </a:p>
        </p:txBody>
      </p:sp>
      <p:sp>
        <p:nvSpPr>
          <p:cNvPr id="5" name="四角形: 角を丸くする 4">
            <a:extLst>
              <a:ext uri="{FF2B5EF4-FFF2-40B4-BE49-F238E27FC236}">
                <a16:creationId xmlns:a16="http://schemas.microsoft.com/office/drawing/2014/main" id="{76CE4A2D-9D0E-E6F2-D276-8F43374FA263}"/>
              </a:ext>
            </a:extLst>
          </p:cNvPr>
          <p:cNvSpPr/>
          <p:nvPr/>
        </p:nvSpPr>
        <p:spPr>
          <a:xfrm>
            <a:off x="1751215" y="2258290"/>
            <a:ext cx="8534400" cy="31228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800" dirty="0">
                <a:solidFill>
                  <a:srgbClr val="000000"/>
                </a:solidFill>
                <a:latin typeface="+mn-ea"/>
              </a:rPr>
              <a:t>国、都道府県、市町村等の発注者が相互に連携</a:t>
            </a:r>
            <a:endParaRPr lang="en-US" altLang="ja-JP" sz="1800" dirty="0">
              <a:solidFill>
                <a:srgbClr val="000000"/>
              </a:solidFill>
              <a:latin typeface="+mn-ea"/>
            </a:endParaRPr>
          </a:p>
          <a:p>
            <a:r>
              <a:rPr lang="ja-JP" altLang="en-US" sz="1800" dirty="0">
                <a:solidFill>
                  <a:srgbClr val="000000"/>
                </a:solidFill>
                <a:latin typeface="+mn-ea"/>
              </a:rPr>
              <a:t>技術的知見・情報の共有・必要な体制の確保を図る </a:t>
            </a:r>
          </a:p>
          <a:p>
            <a:r>
              <a:rPr lang="ja-JP" altLang="en-US" sz="1800" dirty="0">
                <a:solidFill>
                  <a:srgbClr val="000000"/>
                </a:solidFill>
                <a:latin typeface="+mn-ea"/>
              </a:rPr>
              <a:t>発注者における体制確保を図る方式（事業促進 </a:t>
            </a:r>
            <a:r>
              <a:rPr lang="en-US" altLang="ja-JP" sz="1800" dirty="0">
                <a:solidFill>
                  <a:srgbClr val="000000"/>
                </a:solidFill>
                <a:latin typeface="+mn-ea"/>
              </a:rPr>
              <a:t>PPP</a:t>
            </a:r>
            <a:r>
              <a:rPr lang="ja-JP" altLang="en-US" sz="1800" dirty="0">
                <a:solidFill>
                  <a:srgbClr val="000000"/>
                </a:solidFill>
                <a:latin typeface="+mn-ea"/>
              </a:rPr>
              <a:t>、</a:t>
            </a:r>
            <a:r>
              <a:rPr lang="en-US" altLang="ja-JP" sz="1800" dirty="0">
                <a:solidFill>
                  <a:srgbClr val="000000"/>
                </a:solidFill>
                <a:latin typeface="+mn-ea"/>
              </a:rPr>
              <a:t>CM </a:t>
            </a:r>
            <a:r>
              <a:rPr lang="ja-JP" altLang="en-US" sz="1800" dirty="0">
                <a:solidFill>
                  <a:srgbClr val="000000"/>
                </a:solidFill>
                <a:latin typeface="+mn-ea"/>
              </a:rPr>
              <a:t>方式等）の活用</a:t>
            </a:r>
            <a:endParaRPr lang="en-US" altLang="ja-JP" sz="1800" dirty="0">
              <a:solidFill>
                <a:srgbClr val="000000"/>
              </a:solidFill>
              <a:latin typeface="+mn-ea"/>
            </a:endParaRPr>
          </a:p>
          <a:p>
            <a:endParaRPr lang="en-US" altLang="ja-JP" dirty="0">
              <a:solidFill>
                <a:srgbClr val="000000"/>
              </a:solidFill>
              <a:latin typeface="+mn-ea"/>
            </a:endParaRPr>
          </a:p>
          <a:p>
            <a:r>
              <a:rPr lang="en-US" altLang="ja-JP" sz="1800" dirty="0">
                <a:solidFill>
                  <a:srgbClr val="FF0000"/>
                </a:solidFill>
                <a:latin typeface="+mn-ea"/>
              </a:rPr>
              <a:t>PFI</a:t>
            </a:r>
            <a:r>
              <a:rPr lang="ja-JP" altLang="en-US" sz="1800" dirty="0">
                <a:solidFill>
                  <a:srgbClr val="FF0000"/>
                </a:solidFill>
                <a:latin typeface="+mn-ea"/>
              </a:rPr>
              <a:t>事業は、発注が多岐にわたるので、発注業務の大部分を民間が担う</a:t>
            </a:r>
            <a:endParaRPr lang="en-US" altLang="ja-JP" sz="1800" dirty="0">
              <a:solidFill>
                <a:srgbClr val="FF0000"/>
              </a:solidFill>
              <a:latin typeface="+mn-ea"/>
            </a:endParaRPr>
          </a:p>
          <a:p>
            <a:r>
              <a:rPr lang="ja-JP" altLang="en-US" sz="1800" dirty="0">
                <a:solidFill>
                  <a:srgbClr val="FF0000"/>
                </a:solidFill>
                <a:latin typeface="+mn-ea"/>
              </a:rPr>
              <a:t>発注体制の十分でない小規模自治体では有効である。（私見） </a:t>
            </a:r>
          </a:p>
          <a:p>
            <a:r>
              <a:rPr lang="ja-JP" altLang="en-US" sz="1800" dirty="0">
                <a:solidFill>
                  <a:srgbClr val="000000"/>
                </a:solidFill>
                <a:latin typeface="+mn-ea"/>
              </a:rPr>
              <a:t> </a:t>
            </a:r>
          </a:p>
          <a:p>
            <a:r>
              <a:rPr lang="ja-JP" altLang="en-US" sz="1800" dirty="0">
                <a:solidFill>
                  <a:srgbClr val="000000"/>
                </a:solidFill>
                <a:latin typeface="+mn-ea"/>
              </a:rPr>
              <a:t>国土交通省直轄の大規模災害復旧・復興事業、大規模事業等</a:t>
            </a:r>
            <a:endParaRPr lang="en-US" altLang="ja-JP" sz="1800" dirty="0">
              <a:solidFill>
                <a:srgbClr val="000000"/>
              </a:solidFill>
              <a:latin typeface="+mn-ea"/>
            </a:endParaRPr>
          </a:p>
          <a:p>
            <a:r>
              <a:rPr lang="ja-JP" altLang="en-US" sz="1800" dirty="0">
                <a:solidFill>
                  <a:srgbClr val="000000"/>
                </a:solidFill>
                <a:latin typeface="+mn-ea"/>
              </a:rPr>
              <a:t>事業促進 </a:t>
            </a:r>
            <a:r>
              <a:rPr lang="en-US" altLang="ja-JP" sz="1800" dirty="0">
                <a:solidFill>
                  <a:srgbClr val="000000"/>
                </a:solidFill>
                <a:latin typeface="+mn-ea"/>
              </a:rPr>
              <a:t>PPP </a:t>
            </a:r>
            <a:r>
              <a:rPr lang="ja-JP" altLang="en-US" sz="1800" dirty="0">
                <a:solidFill>
                  <a:srgbClr val="000000"/>
                </a:solidFill>
                <a:latin typeface="+mn-ea"/>
              </a:rPr>
              <a:t>の導入例がある。</a:t>
            </a:r>
            <a:endParaRPr lang="en-US" altLang="ja-JP" sz="1800" dirty="0">
              <a:solidFill>
                <a:srgbClr val="000000"/>
              </a:solidFill>
              <a:latin typeface="+mn-ea"/>
            </a:endParaRPr>
          </a:p>
          <a:p>
            <a:r>
              <a:rPr lang="ja-JP" altLang="en-US" sz="1800" dirty="0">
                <a:solidFill>
                  <a:srgbClr val="000000"/>
                </a:solidFill>
                <a:latin typeface="+mn-ea"/>
              </a:rPr>
              <a:t>事業促進 </a:t>
            </a:r>
            <a:r>
              <a:rPr lang="en-US" altLang="ja-JP" sz="1800" dirty="0">
                <a:solidFill>
                  <a:srgbClr val="000000"/>
                </a:solidFill>
                <a:latin typeface="+mn-ea"/>
              </a:rPr>
              <a:t>PPP </a:t>
            </a:r>
            <a:r>
              <a:rPr lang="ja-JP" altLang="en-US" sz="1800" dirty="0">
                <a:solidFill>
                  <a:srgbClr val="000000"/>
                </a:solidFill>
                <a:latin typeface="+mn-ea"/>
              </a:rPr>
              <a:t>の導入にあたっては </a:t>
            </a:r>
            <a:r>
              <a:rPr lang="en-US" altLang="ja-JP" sz="1800" dirty="0">
                <a:solidFill>
                  <a:srgbClr val="000000"/>
                </a:solidFill>
                <a:latin typeface="+mn-ea"/>
              </a:rPr>
              <a:t>3.1 </a:t>
            </a:r>
            <a:r>
              <a:rPr lang="ja-JP" altLang="en-US" sz="1800" dirty="0">
                <a:solidFill>
                  <a:srgbClr val="000000"/>
                </a:solidFill>
                <a:latin typeface="+mn-ea"/>
              </a:rPr>
              <a:t>を参照のこと。 </a:t>
            </a:r>
          </a:p>
          <a:p>
            <a:endParaRPr lang="ja-JP" altLang="en-US" sz="1800" dirty="0">
              <a:solidFill>
                <a:prstClr val="black"/>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246221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55418" y="0"/>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523702" y="172351"/>
            <a:ext cx="6581554" cy="1371600"/>
          </a:xfrm>
        </p:spPr>
        <p:txBody>
          <a:bodyPr/>
          <a:lstStyle/>
          <a:p>
            <a:r>
              <a:rPr lang="ja-JP" altLang="en-US" dirty="0"/>
              <a:t>調査・設計分野</a:t>
            </a:r>
            <a:br>
              <a:rPr lang="en-US" altLang="ja-JP" dirty="0"/>
            </a:br>
            <a:r>
              <a:rPr lang="ja-JP" altLang="en-US" dirty="0"/>
              <a:t>いわゆるコンサル業務</a:t>
            </a:r>
          </a:p>
        </p:txBody>
      </p:sp>
      <p:pic>
        <p:nvPicPr>
          <p:cNvPr id="4" name="図 3">
            <a:extLst>
              <a:ext uri="{FF2B5EF4-FFF2-40B4-BE49-F238E27FC236}">
                <a16:creationId xmlns:a16="http://schemas.microsoft.com/office/drawing/2014/main" id="{C93803DE-7BB4-6728-65F7-570CB186DD3F}"/>
              </a:ext>
            </a:extLst>
          </p:cNvPr>
          <p:cNvPicPr>
            <a:picLocks noChangeAspect="1"/>
          </p:cNvPicPr>
          <p:nvPr/>
        </p:nvPicPr>
        <p:blipFill>
          <a:blip r:embed="rId4"/>
          <a:stretch>
            <a:fillRect/>
          </a:stretch>
        </p:blipFill>
        <p:spPr>
          <a:xfrm>
            <a:off x="193964" y="1482991"/>
            <a:ext cx="8706196" cy="4365974"/>
          </a:xfrm>
          <a:prstGeom prst="rect">
            <a:avLst/>
          </a:prstGeom>
        </p:spPr>
      </p:pic>
      <p:sp>
        <p:nvSpPr>
          <p:cNvPr id="5" name="四角形: 角を丸くする 4">
            <a:extLst>
              <a:ext uri="{FF2B5EF4-FFF2-40B4-BE49-F238E27FC236}">
                <a16:creationId xmlns:a16="http://schemas.microsoft.com/office/drawing/2014/main" id="{948422AC-BB1E-152F-F699-1899BA0D5D2B}"/>
              </a:ext>
            </a:extLst>
          </p:cNvPr>
          <p:cNvSpPr/>
          <p:nvPr/>
        </p:nvSpPr>
        <p:spPr>
          <a:xfrm>
            <a:off x="9105207" y="2948247"/>
            <a:ext cx="2781993" cy="296487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600" dirty="0">
                <a:solidFill>
                  <a:srgbClr val="FF0000"/>
                </a:solidFill>
              </a:rPr>
              <a:t>PFI</a:t>
            </a:r>
            <a:r>
              <a:rPr kumimoji="1" lang="ja-JP" altLang="en-US" sz="1600" dirty="0">
                <a:solidFill>
                  <a:srgbClr val="FF0000"/>
                </a:solidFill>
              </a:rPr>
              <a:t>事業</a:t>
            </a:r>
            <a:endParaRPr kumimoji="1" lang="en-US" altLang="ja-JP" sz="1600" dirty="0">
              <a:solidFill>
                <a:srgbClr val="FF0000"/>
              </a:solidFill>
            </a:endParaRPr>
          </a:p>
          <a:p>
            <a:pPr algn="ctr"/>
            <a:r>
              <a:rPr kumimoji="1" lang="ja-JP" altLang="en-US" sz="1600" dirty="0">
                <a:solidFill>
                  <a:srgbClr val="FF0000"/>
                </a:solidFill>
              </a:rPr>
              <a:t>民間のノウハウ・経験等</a:t>
            </a:r>
            <a:endParaRPr kumimoji="1" lang="en-US" altLang="ja-JP" sz="1600" dirty="0">
              <a:solidFill>
                <a:srgbClr val="FF0000"/>
              </a:solidFill>
            </a:endParaRPr>
          </a:p>
          <a:p>
            <a:pPr algn="ctr"/>
            <a:r>
              <a:rPr kumimoji="1" lang="ja-JP" altLang="en-US" sz="1600" dirty="0">
                <a:solidFill>
                  <a:srgbClr val="FF0000"/>
                </a:solidFill>
              </a:rPr>
              <a:t>民間提案に依拠する比率が高いため、</a:t>
            </a:r>
            <a:endParaRPr kumimoji="1" lang="en-US" altLang="ja-JP" sz="1600" dirty="0">
              <a:solidFill>
                <a:srgbClr val="FF0000"/>
              </a:solidFill>
            </a:endParaRPr>
          </a:p>
          <a:p>
            <a:pPr algn="ctr"/>
            <a:r>
              <a:rPr kumimoji="1" lang="ja-JP" altLang="en-US" sz="1600" dirty="0">
                <a:solidFill>
                  <a:srgbClr val="FF0000"/>
                </a:solidFill>
              </a:rPr>
              <a:t>事前に仕様を定めるより、仕様も民間提案にゆだねる性能発注が主体</a:t>
            </a:r>
            <a:endParaRPr kumimoji="1" lang="en-US" altLang="ja-JP" sz="1600" dirty="0">
              <a:solidFill>
                <a:srgbClr val="FF0000"/>
              </a:solidFill>
            </a:endParaRPr>
          </a:p>
          <a:p>
            <a:pPr algn="ctr"/>
            <a:endParaRPr kumimoji="1" lang="en-US" altLang="ja-JP" sz="1600" dirty="0">
              <a:solidFill>
                <a:srgbClr val="FF0000"/>
              </a:solidFill>
            </a:endParaRPr>
          </a:p>
          <a:p>
            <a:pPr algn="ctr"/>
            <a:r>
              <a:rPr kumimoji="1" lang="ja-JP" altLang="en-US" sz="1600" dirty="0">
                <a:solidFill>
                  <a:srgbClr val="FF0000"/>
                </a:solidFill>
              </a:rPr>
              <a:t>プロポーザルが望ましいといえる。（私見）</a:t>
            </a:r>
          </a:p>
        </p:txBody>
      </p:sp>
    </p:spTree>
    <p:extLst>
      <p:ext uri="{BB962C8B-B14F-4D97-AF65-F5344CB8AC3E}">
        <p14:creationId xmlns:p14="http://schemas.microsoft.com/office/powerpoint/2010/main" val="3237680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440575" y="399565"/>
            <a:ext cx="6581554" cy="769759"/>
          </a:xfrm>
        </p:spPr>
        <p:txBody>
          <a:bodyPr/>
          <a:lstStyle/>
          <a:p>
            <a:r>
              <a:rPr lang="ja-JP" altLang="en-US" dirty="0"/>
              <a:t>工事入札契約方式</a:t>
            </a:r>
          </a:p>
        </p:txBody>
      </p:sp>
      <p:pic>
        <p:nvPicPr>
          <p:cNvPr id="4" name="図 3">
            <a:extLst>
              <a:ext uri="{FF2B5EF4-FFF2-40B4-BE49-F238E27FC236}">
                <a16:creationId xmlns:a16="http://schemas.microsoft.com/office/drawing/2014/main" id="{10F8BC45-12EC-3F70-6BD0-DF0278CBE518}"/>
              </a:ext>
            </a:extLst>
          </p:cNvPr>
          <p:cNvPicPr>
            <a:picLocks noChangeAspect="1"/>
          </p:cNvPicPr>
          <p:nvPr/>
        </p:nvPicPr>
        <p:blipFill>
          <a:blip r:embed="rId4"/>
          <a:stretch>
            <a:fillRect/>
          </a:stretch>
        </p:blipFill>
        <p:spPr>
          <a:xfrm>
            <a:off x="218850" y="1362560"/>
            <a:ext cx="11753850" cy="5095875"/>
          </a:xfrm>
          <a:prstGeom prst="rect">
            <a:avLst/>
          </a:prstGeom>
        </p:spPr>
      </p:pic>
    </p:spTree>
    <p:extLst>
      <p:ext uri="{BB962C8B-B14F-4D97-AF65-F5344CB8AC3E}">
        <p14:creationId xmlns:p14="http://schemas.microsoft.com/office/powerpoint/2010/main" val="413017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440575" y="399565"/>
            <a:ext cx="6581554" cy="769759"/>
          </a:xfrm>
        </p:spPr>
        <p:txBody>
          <a:bodyPr/>
          <a:lstStyle/>
          <a:p>
            <a:r>
              <a:rPr lang="ja-JP" altLang="en-US" dirty="0"/>
              <a:t>選択時の配慮事項</a:t>
            </a:r>
          </a:p>
        </p:txBody>
      </p:sp>
      <p:sp>
        <p:nvSpPr>
          <p:cNvPr id="2" name="テキスト ボックス 1">
            <a:extLst>
              <a:ext uri="{FF2B5EF4-FFF2-40B4-BE49-F238E27FC236}">
                <a16:creationId xmlns:a16="http://schemas.microsoft.com/office/drawing/2014/main" id="{B42B26C0-4EBE-086D-344E-47E1ABBD8125}"/>
              </a:ext>
            </a:extLst>
          </p:cNvPr>
          <p:cNvSpPr txBox="1"/>
          <p:nvPr/>
        </p:nvSpPr>
        <p:spPr>
          <a:xfrm>
            <a:off x="698269" y="1169324"/>
            <a:ext cx="11188931" cy="5355312"/>
          </a:xfrm>
          <a:prstGeom prst="rect">
            <a:avLst/>
          </a:prstGeom>
          <a:noFill/>
        </p:spPr>
        <p:txBody>
          <a:bodyPr wrap="square" rtlCol="0">
            <a:spAutoFit/>
          </a:bodyPr>
          <a:lstStyle/>
          <a:p>
            <a:r>
              <a:rPr kumimoji="1" lang="ja-JP" altLang="en-US" dirty="0">
                <a:solidFill>
                  <a:schemeClr val="accent4">
                    <a:lumMod val="40000"/>
                    <a:lumOff val="60000"/>
                  </a:schemeClr>
                </a:solidFill>
              </a:rPr>
              <a:t>入札契約方式の選択は、以下の事項を考慮する。 </a:t>
            </a:r>
          </a:p>
          <a:p>
            <a:r>
              <a:rPr kumimoji="1" lang="ja-JP" altLang="en-US" dirty="0">
                <a:solidFill>
                  <a:schemeClr val="accent4">
                    <a:lumMod val="40000"/>
                    <a:lumOff val="60000"/>
                  </a:schemeClr>
                </a:solidFill>
              </a:rPr>
              <a:t>契 約 方 式 ： </a:t>
            </a:r>
            <a:endParaRPr kumimoji="1" lang="en-US" altLang="ja-JP" dirty="0">
              <a:solidFill>
                <a:schemeClr val="accent4">
                  <a:lumMod val="40000"/>
                  <a:lumOff val="60000"/>
                </a:schemeClr>
              </a:solidFill>
            </a:endParaRPr>
          </a:p>
          <a:p>
            <a:r>
              <a:rPr kumimoji="1" lang="en-US" altLang="ja-JP" dirty="0">
                <a:solidFill>
                  <a:schemeClr val="accent4">
                    <a:lumMod val="40000"/>
                    <a:lumOff val="60000"/>
                  </a:schemeClr>
                </a:solidFill>
              </a:rPr>
              <a:t>	</a:t>
            </a:r>
            <a:r>
              <a:rPr kumimoji="1" lang="ja-JP" altLang="en-US" dirty="0">
                <a:solidFill>
                  <a:schemeClr val="accent4">
                    <a:lumMod val="40000"/>
                    <a:lumOff val="60000"/>
                  </a:schemeClr>
                </a:solidFill>
              </a:rPr>
              <a:t>「仕様、前提条件や工事価格の確定度」「事業・工事の複雑度」、「施工の制約度」等 </a:t>
            </a:r>
          </a:p>
          <a:p>
            <a:endParaRPr kumimoji="1" lang="en-US" altLang="ja-JP" dirty="0">
              <a:solidFill>
                <a:schemeClr val="accent4">
                  <a:lumMod val="40000"/>
                  <a:lumOff val="60000"/>
                </a:schemeClr>
              </a:solidFill>
            </a:endParaRPr>
          </a:p>
          <a:p>
            <a:r>
              <a:rPr kumimoji="1" lang="ja-JP" altLang="en-US" dirty="0">
                <a:solidFill>
                  <a:schemeClr val="accent4">
                    <a:lumMod val="40000"/>
                    <a:lumOff val="60000"/>
                  </a:schemeClr>
                </a:solidFill>
              </a:rPr>
              <a:t>フレームワークの有無 ：</a:t>
            </a:r>
            <a:endParaRPr kumimoji="1" lang="en-US" altLang="ja-JP" dirty="0">
              <a:solidFill>
                <a:schemeClr val="accent4">
                  <a:lumMod val="40000"/>
                  <a:lumOff val="60000"/>
                </a:schemeClr>
              </a:solidFill>
            </a:endParaRPr>
          </a:p>
          <a:p>
            <a:r>
              <a:rPr kumimoji="1" lang="en-US" altLang="ja-JP" dirty="0">
                <a:solidFill>
                  <a:schemeClr val="accent4">
                    <a:lumMod val="40000"/>
                    <a:lumOff val="60000"/>
                  </a:schemeClr>
                </a:solidFill>
              </a:rPr>
              <a:t>	</a:t>
            </a:r>
            <a:r>
              <a:rPr kumimoji="1" lang="ja-JP" altLang="en-US" dirty="0">
                <a:solidFill>
                  <a:schemeClr val="accent4">
                    <a:lumMod val="40000"/>
                    <a:lumOff val="60000"/>
                  </a:schemeClr>
                </a:solidFill>
              </a:rPr>
              <a:t>「不調不落の発生のおそれ」、「競争参加者又は受注者選定の透明性の確保」 等 </a:t>
            </a:r>
          </a:p>
          <a:p>
            <a:endParaRPr kumimoji="1" lang="en-US" altLang="ja-JP" dirty="0">
              <a:solidFill>
                <a:schemeClr val="accent4">
                  <a:lumMod val="40000"/>
                  <a:lumOff val="60000"/>
                </a:schemeClr>
              </a:solidFill>
            </a:endParaRPr>
          </a:p>
          <a:p>
            <a:r>
              <a:rPr kumimoji="1" lang="ja-JP" altLang="en-US" dirty="0">
                <a:solidFill>
                  <a:schemeClr val="accent4">
                    <a:lumMod val="40000"/>
                    <a:lumOff val="60000"/>
                  </a:schemeClr>
                </a:solidFill>
              </a:rPr>
              <a:t>競争参加者の設定方法 ：</a:t>
            </a:r>
            <a:endParaRPr kumimoji="1" lang="en-US" altLang="ja-JP" dirty="0">
              <a:solidFill>
                <a:schemeClr val="accent4">
                  <a:lumMod val="40000"/>
                  <a:lumOff val="60000"/>
                </a:schemeClr>
              </a:solidFill>
            </a:endParaRPr>
          </a:p>
          <a:p>
            <a:r>
              <a:rPr kumimoji="1" lang="en-US" altLang="ja-JP" dirty="0">
                <a:solidFill>
                  <a:schemeClr val="accent4">
                    <a:lumMod val="40000"/>
                    <a:lumOff val="60000"/>
                  </a:schemeClr>
                </a:solidFill>
              </a:rPr>
              <a:t>	</a:t>
            </a:r>
            <a:r>
              <a:rPr kumimoji="1" lang="ja-JP" altLang="en-US" dirty="0">
                <a:solidFill>
                  <a:schemeClr val="accent4">
                    <a:lumMod val="40000"/>
                    <a:lumOff val="60000"/>
                  </a:schemeClr>
                </a:solidFill>
              </a:rPr>
              <a:t>「契約の性質又は目的</a:t>
            </a:r>
            <a:r>
              <a:rPr kumimoji="1" lang="en-US" altLang="ja-JP" dirty="0">
                <a:solidFill>
                  <a:schemeClr val="accent4">
                    <a:lumMod val="40000"/>
                    <a:lumOff val="60000"/>
                  </a:schemeClr>
                </a:solidFill>
              </a:rPr>
              <a:t>※ </a:t>
            </a:r>
            <a:r>
              <a:rPr kumimoji="1" lang="ja-JP" altLang="en-US" dirty="0">
                <a:solidFill>
                  <a:schemeClr val="accent4">
                    <a:lumMod val="40000"/>
                    <a:lumOff val="60000"/>
                  </a:schemeClr>
                </a:solidFill>
              </a:rPr>
              <a:t>」「災害時の緊急的な対応」等 </a:t>
            </a:r>
          </a:p>
          <a:p>
            <a:endParaRPr kumimoji="1" lang="en-US" altLang="ja-JP" dirty="0">
              <a:solidFill>
                <a:schemeClr val="accent4">
                  <a:lumMod val="40000"/>
                  <a:lumOff val="60000"/>
                </a:schemeClr>
              </a:solidFill>
            </a:endParaRPr>
          </a:p>
          <a:p>
            <a:r>
              <a:rPr kumimoji="1" lang="ja-JP" altLang="en-US" dirty="0">
                <a:solidFill>
                  <a:schemeClr val="accent4">
                    <a:lumMod val="40000"/>
                    <a:lumOff val="60000"/>
                  </a:schemeClr>
                </a:solidFill>
              </a:rPr>
              <a:t>落 札 者 の 選 定 方 法 ：</a:t>
            </a:r>
            <a:endParaRPr kumimoji="1" lang="en-US" altLang="ja-JP" dirty="0">
              <a:solidFill>
                <a:schemeClr val="accent4">
                  <a:lumMod val="40000"/>
                  <a:lumOff val="60000"/>
                </a:schemeClr>
              </a:solidFill>
            </a:endParaRPr>
          </a:p>
          <a:p>
            <a:r>
              <a:rPr kumimoji="1" lang="en-US" altLang="ja-JP" dirty="0">
                <a:solidFill>
                  <a:schemeClr val="accent4">
                    <a:lumMod val="40000"/>
                    <a:lumOff val="60000"/>
                  </a:schemeClr>
                </a:solidFill>
              </a:rPr>
              <a:t>	</a:t>
            </a:r>
            <a:r>
              <a:rPr kumimoji="1" lang="ja-JP" altLang="en-US" dirty="0">
                <a:solidFill>
                  <a:schemeClr val="accent4">
                    <a:lumMod val="40000"/>
                    <a:lumOff val="60000"/>
                  </a:schemeClr>
                </a:solidFill>
              </a:rPr>
              <a:t>「価格以外の要素の評価の必要性」、「最良の提案を採用する必 要性」、「競争参加者数の見込</a:t>
            </a:r>
            <a:r>
              <a:rPr kumimoji="1" lang="en-US" altLang="ja-JP" dirty="0">
                <a:solidFill>
                  <a:schemeClr val="accent4">
                    <a:lumMod val="40000"/>
                    <a:lumOff val="60000"/>
                  </a:schemeClr>
                </a:solidFill>
              </a:rPr>
              <a:t>	</a:t>
            </a:r>
            <a:r>
              <a:rPr kumimoji="1" lang="ja-JP" altLang="en-US" dirty="0">
                <a:solidFill>
                  <a:schemeClr val="accent4">
                    <a:lumMod val="40000"/>
                    <a:lumOff val="60000"/>
                  </a:schemeClr>
                </a:solidFill>
              </a:rPr>
              <a:t>み等を踏まえた受発注者双方の事務負担軽減の必要性」等 </a:t>
            </a:r>
          </a:p>
          <a:p>
            <a:endParaRPr kumimoji="1" lang="en-US" altLang="ja-JP" dirty="0">
              <a:solidFill>
                <a:schemeClr val="accent4">
                  <a:lumMod val="40000"/>
                  <a:lumOff val="60000"/>
                </a:schemeClr>
              </a:solidFill>
            </a:endParaRPr>
          </a:p>
          <a:p>
            <a:r>
              <a:rPr kumimoji="1" lang="ja-JP" altLang="en-US" dirty="0">
                <a:solidFill>
                  <a:schemeClr val="accent4">
                    <a:lumMod val="40000"/>
                    <a:lumOff val="60000"/>
                  </a:schemeClr>
                </a:solidFill>
              </a:rPr>
              <a:t>支 払 方 式 ：</a:t>
            </a:r>
            <a:endParaRPr kumimoji="1" lang="en-US" altLang="ja-JP" dirty="0">
              <a:solidFill>
                <a:schemeClr val="accent4">
                  <a:lumMod val="40000"/>
                  <a:lumOff val="60000"/>
                </a:schemeClr>
              </a:solidFill>
            </a:endParaRPr>
          </a:p>
          <a:p>
            <a:r>
              <a:rPr kumimoji="1" lang="en-US" altLang="ja-JP" dirty="0">
                <a:solidFill>
                  <a:schemeClr val="accent4">
                    <a:lumMod val="40000"/>
                    <a:lumOff val="60000"/>
                  </a:schemeClr>
                </a:solidFill>
              </a:rPr>
              <a:t>	</a:t>
            </a:r>
            <a:r>
              <a:rPr kumimoji="1" lang="ja-JP" altLang="en-US" dirty="0">
                <a:solidFill>
                  <a:schemeClr val="accent4">
                    <a:lumMod val="40000"/>
                    <a:lumOff val="60000"/>
                  </a:schemeClr>
                </a:solidFill>
              </a:rPr>
              <a:t>「工事進捗に応じた支払い」、「煩雑な設計変更」、「コスト構造 の透明性の確保」 等 </a:t>
            </a:r>
            <a:endParaRPr kumimoji="1" lang="en-US" altLang="ja-JP" dirty="0">
              <a:solidFill>
                <a:schemeClr val="accent4">
                  <a:lumMod val="40000"/>
                  <a:lumOff val="60000"/>
                </a:schemeClr>
              </a:solidFill>
            </a:endParaRPr>
          </a:p>
          <a:p>
            <a:endParaRPr kumimoji="1" lang="ja-JP" altLang="en-US" dirty="0">
              <a:solidFill>
                <a:schemeClr val="accent4">
                  <a:lumMod val="40000"/>
                  <a:lumOff val="60000"/>
                </a:schemeClr>
              </a:solidFill>
            </a:endParaRPr>
          </a:p>
          <a:p>
            <a:r>
              <a:rPr kumimoji="1" lang="en-US" altLang="ja-JP" dirty="0">
                <a:solidFill>
                  <a:schemeClr val="accent4">
                    <a:lumMod val="40000"/>
                    <a:lumOff val="60000"/>
                  </a:schemeClr>
                </a:solidFill>
              </a:rPr>
              <a:t>※</a:t>
            </a:r>
            <a:r>
              <a:rPr kumimoji="1" lang="ja-JP" altLang="en-US" dirty="0">
                <a:solidFill>
                  <a:schemeClr val="accent4">
                    <a:lumMod val="40000"/>
                    <a:lumOff val="60000"/>
                  </a:schemeClr>
                </a:solidFill>
              </a:rPr>
              <a:t>現場条件の厳しさや工事発注の一時的な集中等に起因する不調不落の発生のおそれ等を含む </a:t>
            </a:r>
          </a:p>
          <a:p>
            <a:endParaRPr kumimoji="1" lang="ja-JP" altLang="en-US" dirty="0">
              <a:solidFill>
                <a:schemeClr val="accent4">
                  <a:lumMod val="40000"/>
                  <a:lumOff val="60000"/>
                </a:schemeClr>
              </a:solidFill>
            </a:endParaRPr>
          </a:p>
        </p:txBody>
      </p:sp>
    </p:spTree>
    <p:extLst>
      <p:ext uri="{BB962C8B-B14F-4D97-AF65-F5344CB8AC3E}">
        <p14:creationId xmlns:p14="http://schemas.microsoft.com/office/powerpoint/2010/main" val="49499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3" name="タイトル 2">
            <a:extLst>
              <a:ext uri="{FF2B5EF4-FFF2-40B4-BE49-F238E27FC236}">
                <a16:creationId xmlns:a16="http://schemas.microsoft.com/office/drawing/2014/main" id="{A4478A14-228C-7C5F-AFB5-E8C8AFB920A7}"/>
              </a:ext>
            </a:extLst>
          </p:cNvPr>
          <p:cNvSpPr>
            <a:spLocks noGrp="1"/>
          </p:cNvSpPr>
          <p:nvPr>
            <p:ph type="title"/>
          </p:nvPr>
        </p:nvSpPr>
        <p:spPr>
          <a:xfrm>
            <a:off x="440575" y="399565"/>
            <a:ext cx="6581554" cy="769759"/>
          </a:xfrm>
        </p:spPr>
        <p:txBody>
          <a:bodyPr/>
          <a:lstStyle/>
          <a:p>
            <a:r>
              <a:rPr lang="ja-JP" altLang="en-US" dirty="0"/>
              <a:t>入札契約方式の選択：多様化</a:t>
            </a:r>
          </a:p>
        </p:txBody>
      </p:sp>
      <p:pic>
        <p:nvPicPr>
          <p:cNvPr id="4" name="図 3">
            <a:extLst>
              <a:ext uri="{FF2B5EF4-FFF2-40B4-BE49-F238E27FC236}">
                <a16:creationId xmlns:a16="http://schemas.microsoft.com/office/drawing/2014/main" id="{2C6BDC8B-C9E7-5269-FFC0-9A4DF5CEF869}"/>
              </a:ext>
            </a:extLst>
          </p:cNvPr>
          <p:cNvPicPr>
            <a:picLocks noChangeAspect="1"/>
          </p:cNvPicPr>
          <p:nvPr/>
        </p:nvPicPr>
        <p:blipFill>
          <a:blip r:embed="rId4"/>
          <a:stretch>
            <a:fillRect/>
          </a:stretch>
        </p:blipFill>
        <p:spPr>
          <a:xfrm>
            <a:off x="440575" y="1417874"/>
            <a:ext cx="8538464" cy="4838839"/>
          </a:xfrm>
          <a:prstGeom prst="rect">
            <a:avLst/>
          </a:prstGeom>
        </p:spPr>
      </p:pic>
      <p:sp>
        <p:nvSpPr>
          <p:cNvPr id="5" name="矢印: 左 4">
            <a:extLst>
              <a:ext uri="{FF2B5EF4-FFF2-40B4-BE49-F238E27FC236}">
                <a16:creationId xmlns:a16="http://schemas.microsoft.com/office/drawing/2014/main" id="{1960798C-E1D0-7D97-D136-A2339275AA08}"/>
              </a:ext>
            </a:extLst>
          </p:cNvPr>
          <p:cNvSpPr/>
          <p:nvPr/>
        </p:nvSpPr>
        <p:spPr>
          <a:xfrm>
            <a:off x="7780713" y="1645919"/>
            <a:ext cx="2798618" cy="809106"/>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これが</a:t>
            </a:r>
            <a:r>
              <a:rPr kumimoji="1" lang="en-US" altLang="ja-JP" dirty="0"/>
              <a:t>1</a:t>
            </a:r>
            <a:r>
              <a:rPr kumimoji="1" lang="ja-JP" altLang="en-US" dirty="0"/>
              <a:t>番上に</a:t>
            </a:r>
          </a:p>
        </p:txBody>
      </p:sp>
    </p:spTree>
    <p:extLst>
      <p:ext uri="{BB962C8B-B14F-4D97-AF65-F5344CB8AC3E}">
        <p14:creationId xmlns:p14="http://schemas.microsoft.com/office/powerpoint/2010/main" val="1997374699"/>
      </p:ext>
    </p:extLst>
  </p:cSld>
  <p:clrMapOvr>
    <a:masterClrMapping/>
  </p:clrMapOvr>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4844_TF78479028_Win32" id="{6CFE3458-03FD-4555-A9B9-6361608E4732}" vid="{A02615C5-388B-426B-A331-D742ABD70F2F}"/>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4844_TF78479028_Win32" id="{6CFE3458-03FD-4555-A9B9-6361608E4732}" vid="{179A5478-55DC-481F-AEB4-EF2094993446}"/>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4844_TF78479028_Win32" id="{6CFE3458-03FD-4555-A9B9-6361608E4732}" vid="{C39EA713-3FF1-4971-B589-4B9F6A12D7A6}"/>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4844_TF78479028_Win32" id="{6CFE3458-03FD-4555-A9B9-6361608E4732}" vid="{02B0EACD-1483-43FE-B5AB-89312AAE4589}"/>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Pantone カラー オブ ザ イヤー 2022</Template>
  <TotalTime>1365</TotalTime>
  <Words>2631</Words>
  <Application>Microsoft Office PowerPoint</Application>
  <PresentationFormat>ワイド画面</PresentationFormat>
  <Paragraphs>371</Paragraphs>
  <Slides>37</Slides>
  <Notes>37</Notes>
  <HiddenSlides>0</HiddenSlides>
  <MMClips>0</MMClips>
  <ScaleCrop>false</ScaleCrop>
  <HeadingPairs>
    <vt:vector size="6" baseType="variant">
      <vt:variant>
        <vt:lpstr>使用されているフォント</vt:lpstr>
      </vt:variant>
      <vt:variant>
        <vt:i4>6</vt:i4>
      </vt:variant>
      <vt:variant>
        <vt:lpstr>テーマ</vt:lpstr>
      </vt:variant>
      <vt:variant>
        <vt:i4>4</vt:i4>
      </vt:variant>
      <vt:variant>
        <vt:lpstr>スライド タイトル</vt:lpstr>
      </vt:variant>
      <vt:variant>
        <vt:i4>37</vt:i4>
      </vt:variant>
    </vt:vector>
  </HeadingPairs>
  <TitlesOfParts>
    <vt:vector size="47" baseType="lpstr">
      <vt:lpstr>HGS創英角ｺﾞｼｯｸUB</vt:lpstr>
      <vt:lpstr>Meiryo UI</vt:lpstr>
      <vt:lpstr>MS UI Gothic</vt:lpstr>
      <vt:lpstr>ＭＳ 明朝</vt:lpstr>
      <vt:lpstr>Arial</vt:lpstr>
      <vt:lpstr>Segoe UI</vt:lpstr>
      <vt:lpstr>Balancing Act</vt:lpstr>
      <vt:lpstr>Wellspring</vt:lpstr>
      <vt:lpstr>Star of the show</vt:lpstr>
      <vt:lpstr>Amusements</vt:lpstr>
      <vt:lpstr>国土交通省 公共工事の入札契約方式の適用  に関するガイドライン 改題</vt:lpstr>
      <vt:lpstr>改定の背景・目的</vt:lpstr>
      <vt:lpstr>調達の範囲の例</vt:lpstr>
      <vt:lpstr>契約方式　事例編記載</vt:lpstr>
      <vt:lpstr>発注者の体制確保</vt:lpstr>
      <vt:lpstr>調査・設計分野 いわゆるコンサル業務</vt:lpstr>
      <vt:lpstr>工事入札契約方式</vt:lpstr>
      <vt:lpstr>選択時の配慮事項</vt:lpstr>
      <vt:lpstr>入札契約方式の選択：多様化</vt:lpstr>
      <vt:lpstr>PowerPoint プレゼンテーション</vt:lpstr>
      <vt:lpstr>PowerPoint プレゼンテーション</vt:lpstr>
      <vt:lpstr>発注者の体制確保方式</vt:lpstr>
      <vt:lpstr>事業促進PPPの業務分野・内容・分担</vt:lpstr>
      <vt:lpstr>PowerPoint プレゼンテーション</vt:lpstr>
      <vt:lpstr>事業促進PPPの事例 短期に膨大な業務が集中 震災復興</vt:lpstr>
      <vt:lpstr>CM方式の類型</vt:lpstr>
      <vt:lpstr>契約方式</vt:lpstr>
      <vt:lpstr>包括発注・複数年契約：PFIではごく普通</vt:lpstr>
      <vt:lpstr>包括・複数年発注の留意点</vt:lpstr>
      <vt:lpstr>包括・複数年発注の事例</vt:lpstr>
      <vt:lpstr>地域維持型JV：品確法第20条</vt:lpstr>
      <vt:lpstr>地域維持型JV： 品確法第20条</vt:lpstr>
      <vt:lpstr>包括協定（フレームワーク）：一般的な工事発注の目玉</vt:lpstr>
      <vt:lpstr>競争参加者の設定</vt:lpstr>
      <vt:lpstr>一般・指名・随意に関する法律の条文</vt:lpstr>
      <vt:lpstr>落札者の選定方式</vt:lpstr>
      <vt:lpstr>技術提案交渉方式　　ECI方式</vt:lpstr>
      <vt:lpstr>技術提案交渉方式　　ECI方式</vt:lpstr>
      <vt:lpstr>支払いの方式</vt:lpstr>
      <vt:lpstr>総価契約方式</vt:lpstr>
      <vt:lpstr>総価契約単価合意方式</vt:lpstr>
      <vt:lpstr>コストプラスフィー契約・オープンブック方式</vt:lpstr>
      <vt:lpstr>コストプラスフィー契約・オープンブック方式事例</vt:lpstr>
      <vt:lpstr>PPP・PFIアクションプラン令和4年度改訂版（１）</vt:lpstr>
      <vt:lpstr>PPP・PFIアクションプラン令和4年度改訂版（２）</vt:lpstr>
      <vt:lpstr>PPP・PFIアクションプラン令和4年度改訂版（３）</vt:lpstr>
      <vt:lpstr>ご清聴 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国土交通省 公共工事の入札契約方式の適用  に関するガイドライン  　　　　　　改題</dc:title>
  <dc:creator>tanuki kazehiki</dc:creator>
  <cp:lastModifiedBy>tanuki kazehiki</cp:lastModifiedBy>
  <cp:revision>33</cp:revision>
  <dcterms:created xsi:type="dcterms:W3CDTF">2022-06-26T04:29:08Z</dcterms:created>
  <dcterms:modified xsi:type="dcterms:W3CDTF">2022-06-27T03:31:48Z</dcterms:modified>
</cp:coreProperties>
</file>