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256" r:id="rId2"/>
    <p:sldId id="1883" r:id="rId3"/>
    <p:sldId id="258" r:id="rId4"/>
    <p:sldId id="259" r:id="rId5"/>
    <p:sldId id="1869" r:id="rId6"/>
    <p:sldId id="1888" r:id="rId7"/>
    <p:sldId id="1871" r:id="rId8"/>
    <p:sldId id="1884" r:id="rId9"/>
    <p:sldId id="1885" r:id="rId10"/>
    <p:sldId id="1886" r:id="rId11"/>
    <p:sldId id="1887" r:id="rId12"/>
    <p:sldId id="1873" r:id="rId13"/>
    <p:sldId id="1872" r:id="rId14"/>
    <p:sldId id="1874" r:id="rId15"/>
    <p:sldId id="1850" r:id="rId16"/>
    <p:sldId id="1889" r:id="rId17"/>
    <p:sldId id="1840" r:id="rId18"/>
    <p:sldId id="1875" r:id="rId19"/>
    <p:sldId id="1877" r:id="rId20"/>
    <p:sldId id="1878" r:id="rId21"/>
    <p:sldId id="1842" r:id="rId22"/>
    <p:sldId id="1879" r:id="rId23"/>
    <p:sldId id="1880" r:id="rId24"/>
    <p:sldId id="1881" r:id="rId25"/>
    <p:sldId id="388" r:id="rId26"/>
    <p:sldId id="1882" r:id="rId27"/>
    <p:sldId id="340" r:id="rId28"/>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FFCC66"/>
    <a:srgbClr val="FF9999"/>
    <a:srgbClr val="5B9BD5"/>
    <a:srgbClr val="CCFFFF"/>
    <a:srgbClr val="FFFFCC"/>
    <a:srgbClr val="FFCCCC"/>
    <a:srgbClr val="CCFF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47" autoAdjust="0"/>
    <p:restoredTop sz="94660"/>
  </p:normalViewPr>
  <p:slideViewPr>
    <p:cSldViewPr snapToGrid="0">
      <p:cViewPr varScale="1">
        <p:scale>
          <a:sx n="83" d="100"/>
          <a:sy n="83" d="100"/>
        </p:scale>
        <p:origin x="39" y="49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80DF37-9A09-4D4C-A415-9671782230D2}" type="datetimeFigureOut">
              <a:rPr kumimoji="1" lang="ja-JP" altLang="en-US" smtClean="0"/>
              <a:t>2022/7/8</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5C8699-273E-4E9C-B5EA-7785870C065A}" type="slidenum">
              <a:rPr kumimoji="1" lang="ja-JP" altLang="en-US" smtClean="0"/>
              <a:t>‹#›</a:t>
            </a:fld>
            <a:endParaRPr kumimoji="1" lang="ja-JP" altLang="en-US"/>
          </a:p>
        </p:txBody>
      </p:sp>
    </p:spTree>
    <p:extLst>
      <p:ext uri="{BB962C8B-B14F-4D97-AF65-F5344CB8AC3E}">
        <p14:creationId xmlns:p14="http://schemas.microsoft.com/office/powerpoint/2010/main" val="23120377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pPr>
              <a:defRPr/>
            </a:pPr>
            <a:fld id="{20ED0C2E-D043-4235-9A33-791557908BA7}" type="slidenum">
              <a:rPr lang="en-US" altLang="ja-JP" smtClean="0"/>
              <a:pPr>
                <a:defRPr/>
              </a:pPr>
              <a:t>27</a:t>
            </a:fld>
            <a:endParaRPr lang="en-US" altLang="ja-JP"/>
          </a:p>
        </p:txBody>
      </p:sp>
    </p:spTree>
    <p:extLst>
      <p:ext uri="{BB962C8B-B14F-4D97-AF65-F5344CB8AC3E}">
        <p14:creationId xmlns:p14="http://schemas.microsoft.com/office/powerpoint/2010/main" val="1264741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3C1EFA-293F-4FB4-9DF8-5F88ABEE6BFD}"/>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67FC779-9C67-4C9A-BDD0-1018662209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3C031396-8FC9-4899-BE8F-28C4A14E6C68}"/>
              </a:ext>
            </a:extLst>
          </p:cNvPr>
          <p:cNvSpPr>
            <a:spLocks noGrp="1"/>
          </p:cNvSpPr>
          <p:nvPr>
            <p:ph type="dt" sz="half" idx="10"/>
          </p:nvPr>
        </p:nvSpPr>
        <p:spPr/>
        <p:txBody>
          <a:bodyPr/>
          <a:lstStyle/>
          <a:p>
            <a:fld id="{1F85FF2A-8E53-4F41-8127-45D98A382F46}" type="datetime1">
              <a:rPr kumimoji="1" lang="ja-JP" altLang="en-US" smtClean="0"/>
              <a:t>2022/7/8</a:t>
            </a:fld>
            <a:endParaRPr kumimoji="1" lang="ja-JP" altLang="en-US"/>
          </a:p>
        </p:txBody>
      </p:sp>
      <p:sp>
        <p:nvSpPr>
          <p:cNvPr id="5" name="フッター プレースホルダー 4">
            <a:extLst>
              <a:ext uri="{FF2B5EF4-FFF2-40B4-BE49-F238E27FC236}">
                <a16:creationId xmlns:a16="http://schemas.microsoft.com/office/drawing/2014/main" id="{C13500E3-93EE-4774-89AC-91B594E8644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6673435-2AFE-42BB-B042-0A466CEA8F8C}"/>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056106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C0A2FED-DC90-4849-BE5B-9A94A65D70C6}"/>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DC60DE86-5804-4D51-8840-D2D8D5AB7BF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E8A0A80-9D7B-4593-BD86-084D44340FD5}"/>
              </a:ext>
            </a:extLst>
          </p:cNvPr>
          <p:cNvSpPr>
            <a:spLocks noGrp="1"/>
          </p:cNvSpPr>
          <p:nvPr>
            <p:ph type="dt" sz="half" idx="10"/>
          </p:nvPr>
        </p:nvSpPr>
        <p:spPr/>
        <p:txBody>
          <a:bodyPr/>
          <a:lstStyle/>
          <a:p>
            <a:fld id="{A571FD0F-ADFE-4FDB-91E2-FEFFF183E0E8}" type="datetime1">
              <a:rPr kumimoji="1" lang="ja-JP" altLang="en-US" smtClean="0"/>
              <a:t>2022/7/8</a:t>
            </a:fld>
            <a:endParaRPr kumimoji="1" lang="ja-JP" altLang="en-US"/>
          </a:p>
        </p:txBody>
      </p:sp>
      <p:sp>
        <p:nvSpPr>
          <p:cNvPr id="5" name="フッター プレースホルダー 4">
            <a:extLst>
              <a:ext uri="{FF2B5EF4-FFF2-40B4-BE49-F238E27FC236}">
                <a16:creationId xmlns:a16="http://schemas.microsoft.com/office/drawing/2014/main" id="{F791DEE3-56E7-4446-820C-1289E8047C2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1308B14-F0F6-4C44-9F17-A6CA0753BF34}"/>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101026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C2767E7-63F8-4DB6-AFC8-957610F0D171}"/>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6A44658-4687-46BF-945B-6B0D6A814108}"/>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78A0D72-147B-4572-BD02-93C0E8497A77}"/>
              </a:ext>
            </a:extLst>
          </p:cNvPr>
          <p:cNvSpPr>
            <a:spLocks noGrp="1"/>
          </p:cNvSpPr>
          <p:nvPr>
            <p:ph type="dt" sz="half" idx="10"/>
          </p:nvPr>
        </p:nvSpPr>
        <p:spPr/>
        <p:txBody>
          <a:bodyPr/>
          <a:lstStyle/>
          <a:p>
            <a:fld id="{758DB5F8-F3C6-49B9-A18F-6A72A8742605}" type="datetime1">
              <a:rPr kumimoji="1" lang="ja-JP" altLang="en-US" smtClean="0"/>
              <a:t>2022/7/8</a:t>
            </a:fld>
            <a:endParaRPr kumimoji="1" lang="ja-JP" altLang="en-US"/>
          </a:p>
        </p:txBody>
      </p:sp>
      <p:sp>
        <p:nvSpPr>
          <p:cNvPr id="5" name="フッター プレースホルダー 4">
            <a:extLst>
              <a:ext uri="{FF2B5EF4-FFF2-40B4-BE49-F238E27FC236}">
                <a16:creationId xmlns:a16="http://schemas.microsoft.com/office/drawing/2014/main" id="{8A716984-DD00-4A0D-AE6C-902CE2430A5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4FA970E-1D5D-42D2-ACE3-1271BDC46ADE}"/>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509339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DEA16C2-922E-4BAB-AE38-05EBCEA5C8E3}"/>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E99AF13-21F5-423D-8ED0-1CD4E9BE2387}"/>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8DC9214-CF6F-4CCA-BF61-B56F663010CE}"/>
              </a:ext>
            </a:extLst>
          </p:cNvPr>
          <p:cNvSpPr>
            <a:spLocks noGrp="1"/>
          </p:cNvSpPr>
          <p:nvPr>
            <p:ph type="dt" sz="half" idx="10"/>
          </p:nvPr>
        </p:nvSpPr>
        <p:spPr/>
        <p:txBody>
          <a:bodyPr/>
          <a:lstStyle/>
          <a:p>
            <a:fld id="{C0787090-0927-4446-BC43-1317A5CFC1AF}" type="datetime1">
              <a:rPr kumimoji="1" lang="ja-JP" altLang="en-US" smtClean="0"/>
              <a:t>2022/7/8</a:t>
            </a:fld>
            <a:endParaRPr kumimoji="1" lang="ja-JP" altLang="en-US"/>
          </a:p>
        </p:txBody>
      </p:sp>
      <p:sp>
        <p:nvSpPr>
          <p:cNvPr id="5" name="フッター プレースホルダー 4">
            <a:extLst>
              <a:ext uri="{FF2B5EF4-FFF2-40B4-BE49-F238E27FC236}">
                <a16:creationId xmlns:a16="http://schemas.microsoft.com/office/drawing/2014/main" id="{5134ECA9-6B00-42E9-98F3-2C12E10DAB6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01B246F-A5C1-44F1-A667-D7AAC092E6DB}"/>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3478532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4FEC90-F1A2-41B2-9F06-68CCB024CBA8}"/>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D8A4ABA5-C6B4-4A2B-8A86-11EC0FA2DF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EE631E2-4A16-4DFA-BBAF-BB042506179F}"/>
              </a:ext>
            </a:extLst>
          </p:cNvPr>
          <p:cNvSpPr>
            <a:spLocks noGrp="1"/>
          </p:cNvSpPr>
          <p:nvPr>
            <p:ph type="dt" sz="half" idx="10"/>
          </p:nvPr>
        </p:nvSpPr>
        <p:spPr/>
        <p:txBody>
          <a:bodyPr/>
          <a:lstStyle/>
          <a:p>
            <a:fld id="{673D6A2E-6AD3-4CFA-962B-EC4FF071E679}" type="datetime1">
              <a:rPr kumimoji="1" lang="ja-JP" altLang="en-US" smtClean="0"/>
              <a:t>2022/7/8</a:t>
            </a:fld>
            <a:endParaRPr kumimoji="1" lang="ja-JP" altLang="en-US"/>
          </a:p>
        </p:txBody>
      </p:sp>
      <p:sp>
        <p:nvSpPr>
          <p:cNvPr id="5" name="フッター プレースホルダー 4">
            <a:extLst>
              <a:ext uri="{FF2B5EF4-FFF2-40B4-BE49-F238E27FC236}">
                <a16:creationId xmlns:a16="http://schemas.microsoft.com/office/drawing/2014/main" id="{5B3922F4-F86C-4522-AF93-064D2A2A557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26DE5E2-6D13-4000-BB8C-41A2C8A19C03}"/>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512124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5469022-BECA-4D88-948A-00ABD56533B6}"/>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BE20AC3-A456-4667-B4B5-F8CC06048FE3}"/>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F1BEB188-70B6-489F-AD0C-7E61314A98B5}"/>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24E85C47-9336-4FF2-AC69-513043838773}"/>
              </a:ext>
            </a:extLst>
          </p:cNvPr>
          <p:cNvSpPr>
            <a:spLocks noGrp="1"/>
          </p:cNvSpPr>
          <p:nvPr>
            <p:ph type="dt" sz="half" idx="10"/>
          </p:nvPr>
        </p:nvSpPr>
        <p:spPr/>
        <p:txBody>
          <a:bodyPr/>
          <a:lstStyle/>
          <a:p>
            <a:fld id="{D7A2EC11-F609-4800-B172-3B0060CE7DDA}" type="datetime1">
              <a:rPr kumimoji="1" lang="ja-JP" altLang="en-US" smtClean="0"/>
              <a:t>2022/7/8</a:t>
            </a:fld>
            <a:endParaRPr kumimoji="1" lang="ja-JP" altLang="en-US"/>
          </a:p>
        </p:txBody>
      </p:sp>
      <p:sp>
        <p:nvSpPr>
          <p:cNvPr id="6" name="フッター プレースホルダー 5">
            <a:extLst>
              <a:ext uri="{FF2B5EF4-FFF2-40B4-BE49-F238E27FC236}">
                <a16:creationId xmlns:a16="http://schemas.microsoft.com/office/drawing/2014/main" id="{4FD67B07-217D-4DE9-A11F-B188F518334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F7DB29AF-98B9-4533-A40C-EE2F653B7620}"/>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551290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34BD0C-3523-43F1-8E03-E05163CBE3F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FBC529B-7CB6-4F36-8FD6-FA0F43B478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CA5284E0-D314-4DA9-B5D6-DDA0C4028F02}"/>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05599717-2BBB-4669-8CF0-A423B6073E7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232FAEB9-6728-4DB2-AFA4-3105BAF1967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11E97F94-329F-46C3-9789-E35816CB7F11}"/>
              </a:ext>
            </a:extLst>
          </p:cNvPr>
          <p:cNvSpPr>
            <a:spLocks noGrp="1"/>
          </p:cNvSpPr>
          <p:nvPr>
            <p:ph type="dt" sz="half" idx="10"/>
          </p:nvPr>
        </p:nvSpPr>
        <p:spPr/>
        <p:txBody>
          <a:bodyPr/>
          <a:lstStyle/>
          <a:p>
            <a:fld id="{54AA90BC-8C28-43F8-9667-940C428F5C24}" type="datetime1">
              <a:rPr kumimoji="1" lang="ja-JP" altLang="en-US" smtClean="0"/>
              <a:t>2022/7/8</a:t>
            </a:fld>
            <a:endParaRPr kumimoji="1" lang="ja-JP" altLang="en-US"/>
          </a:p>
        </p:txBody>
      </p:sp>
      <p:sp>
        <p:nvSpPr>
          <p:cNvPr id="8" name="フッター プレースホルダー 7">
            <a:extLst>
              <a:ext uri="{FF2B5EF4-FFF2-40B4-BE49-F238E27FC236}">
                <a16:creationId xmlns:a16="http://schemas.microsoft.com/office/drawing/2014/main" id="{E8A2AD5F-9E9E-402C-B71B-65F8BFC14DD2}"/>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6030D2A0-5429-4156-8533-DA4CC84B88B1}"/>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733234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825E9F-37A2-457F-B74F-A1DB395200C4}"/>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0FB00E3-4D91-4D11-BFFF-AD71EC0F7697}"/>
              </a:ext>
            </a:extLst>
          </p:cNvPr>
          <p:cNvSpPr>
            <a:spLocks noGrp="1"/>
          </p:cNvSpPr>
          <p:nvPr>
            <p:ph type="dt" sz="half" idx="10"/>
          </p:nvPr>
        </p:nvSpPr>
        <p:spPr/>
        <p:txBody>
          <a:bodyPr/>
          <a:lstStyle/>
          <a:p>
            <a:fld id="{75A1E98E-49C1-4443-A0C2-B6B23D02547D}" type="datetime1">
              <a:rPr kumimoji="1" lang="ja-JP" altLang="en-US" smtClean="0"/>
              <a:t>2022/7/8</a:t>
            </a:fld>
            <a:endParaRPr kumimoji="1" lang="ja-JP" altLang="en-US"/>
          </a:p>
        </p:txBody>
      </p:sp>
      <p:sp>
        <p:nvSpPr>
          <p:cNvPr id="4" name="フッター プレースホルダー 3">
            <a:extLst>
              <a:ext uri="{FF2B5EF4-FFF2-40B4-BE49-F238E27FC236}">
                <a16:creationId xmlns:a16="http://schemas.microsoft.com/office/drawing/2014/main" id="{14C56BAD-F9DE-4D0B-B2B0-C784626847B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794014B1-2E3D-4508-9440-73A5A7BB8E2A}"/>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274788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7949CB00-EC83-40A0-9851-12FEF09159A0}"/>
              </a:ext>
            </a:extLst>
          </p:cNvPr>
          <p:cNvSpPr>
            <a:spLocks noGrp="1"/>
          </p:cNvSpPr>
          <p:nvPr>
            <p:ph type="dt" sz="half" idx="10"/>
          </p:nvPr>
        </p:nvSpPr>
        <p:spPr/>
        <p:txBody>
          <a:bodyPr/>
          <a:lstStyle/>
          <a:p>
            <a:fld id="{F29F0708-8B1A-4211-9921-4CAF22326716}" type="datetime1">
              <a:rPr kumimoji="1" lang="ja-JP" altLang="en-US" smtClean="0"/>
              <a:t>2022/7/8</a:t>
            </a:fld>
            <a:endParaRPr kumimoji="1" lang="ja-JP" altLang="en-US"/>
          </a:p>
        </p:txBody>
      </p:sp>
      <p:sp>
        <p:nvSpPr>
          <p:cNvPr id="3" name="フッター プレースホルダー 2">
            <a:extLst>
              <a:ext uri="{FF2B5EF4-FFF2-40B4-BE49-F238E27FC236}">
                <a16:creationId xmlns:a16="http://schemas.microsoft.com/office/drawing/2014/main" id="{5EF9E8F6-D457-47C3-BD16-F921FCCF5266}"/>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EA4824ED-F2D6-4890-8656-47109F9F3891}"/>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20878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8CBAA9-9127-4F09-948F-BE8BF2BA22F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F9771B5-7E8E-46DA-8F0C-658D75421B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4C048CB-224D-4D03-872E-C1DBD2958B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A074CCF3-7D8F-4F9B-85BC-044B68098D74}"/>
              </a:ext>
            </a:extLst>
          </p:cNvPr>
          <p:cNvSpPr>
            <a:spLocks noGrp="1"/>
          </p:cNvSpPr>
          <p:nvPr>
            <p:ph type="dt" sz="half" idx="10"/>
          </p:nvPr>
        </p:nvSpPr>
        <p:spPr/>
        <p:txBody>
          <a:bodyPr/>
          <a:lstStyle/>
          <a:p>
            <a:fld id="{EAF923E8-6F34-44BA-BA6B-F13918573776}" type="datetime1">
              <a:rPr kumimoji="1" lang="ja-JP" altLang="en-US" smtClean="0"/>
              <a:t>2022/7/8</a:t>
            </a:fld>
            <a:endParaRPr kumimoji="1" lang="ja-JP" altLang="en-US"/>
          </a:p>
        </p:txBody>
      </p:sp>
      <p:sp>
        <p:nvSpPr>
          <p:cNvPr id="6" name="フッター プレースホルダー 5">
            <a:extLst>
              <a:ext uri="{FF2B5EF4-FFF2-40B4-BE49-F238E27FC236}">
                <a16:creationId xmlns:a16="http://schemas.microsoft.com/office/drawing/2014/main" id="{45F24380-9168-46F6-91D8-C2FD272C610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2D6787-6C77-48E6-BEC0-83D03E6857C7}"/>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095228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348805-0A4D-4FEF-95BB-4E5B2BB666D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91088C94-98D6-453A-9166-C6C3DB2661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4EBA786-05E5-4E45-80CB-8F836F68C0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4267735-BE2E-4566-87ED-E5C393F9CAC7}"/>
              </a:ext>
            </a:extLst>
          </p:cNvPr>
          <p:cNvSpPr>
            <a:spLocks noGrp="1"/>
          </p:cNvSpPr>
          <p:nvPr>
            <p:ph type="dt" sz="half" idx="10"/>
          </p:nvPr>
        </p:nvSpPr>
        <p:spPr/>
        <p:txBody>
          <a:bodyPr/>
          <a:lstStyle/>
          <a:p>
            <a:fld id="{CC49FFA9-AC0E-49AE-8D76-70A67465F9E9}" type="datetime1">
              <a:rPr kumimoji="1" lang="ja-JP" altLang="en-US" smtClean="0"/>
              <a:t>2022/7/8</a:t>
            </a:fld>
            <a:endParaRPr kumimoji="1" lang="ja-JP" altLang="en-US"/>
          </a:p>
        </p:txBody>
      </p:sp>
      <p:sp>
        <p:nvSpPr>
          <p:cNvPr id="6" name="フッター プレースホルダー 5">
            <a:extLst>
              <a:ext uri="{FF2B5EF4-FFF2-40B4-BE49-F238E27FC236}">
                <a16:creationId xmlns:a16="http://schemas.microsoft.com/office/drawing/2014/main" id="{42725FA0-0718-408C-83BF-C73A56DC1069}"/>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1848B9F-E782-4158-97CF-0E8B3E0EA42F}"/>
              </a:ext>
            </a:extLst>
          </p:cNvPr>
          <p:cNvSpPr>
            <a:spLocks noGrp="1"/>
          </p:cNvSpPr>
          <p:nvPr>
            <p:ph type="sldNum" sz="quarter" idx="12"/>
          </p:nvPr>
        </p:nvSpPr>
        <p:spPr/>
        <p:txBody>
          <a:body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572869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69B78EC1-06FF-424E-B37C-114DF513DE4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30E87E63-91BE-4EAA-B61A-C310D9DC67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0DE3180-6B99-460B-AB49-91B0898046B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08ECBA-C932-4754-8DB1-5E75E5352340}" type="datetime1">
              <a:rPr kumimoji="1" lang="ja-JP" altLang="en-US" smtClean="0"/>
              <a:t>2022/7/8</a:t>
            </a:fld>
            <a:endParaRPr kumimoji="1" lang="ja-JP" altLang="en-US"/>
          </a:p>
        </p:txBody>
      </p:sp>
      <p:sp>
        <p:nvSpPr>
          <p:cNvPr id="5" name="フッター プレースホルダー 4">
            <a:extLst>
              <a:ext uri="{FF2B5EF4-FFF2-40B4-BE49-F238E27FC236}">
                <a16:creationId xmlns:a16="http://schemas.microsoft.com/office/drawing/2014/main" id="{E730D3BB-9F9B-477E-9B83-1E90AB56F3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B0E3794-C52E-43C2-8B47-DAD4287AE0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BE0B6B-AA1C-4A08-8C69-36F95E8FD104}" type="slidenum">
              <a:rPr kumimoji="1" lang="ja-JP" altLang="en-US" smtClean="0"/>
              <a:t>‹#›</a:t>
            </a:fld>
            <a:endParaRPr kumimoji="1" lang="ja-JP" altLang="en-US"/>
          </a:p>
        </p:txBody>
      </p:sp>
    </p:spTree>
    <p:extLst>
      <p:ext uri="{BB962C8B-B14F-4D97-AF65-F5344CB8AC3E}">
        <p14:creationId xmlns:p14="http://schemas.microsoft.com/office/powerpoint/2010/main" val="10510930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27096;&#24335;9-4&#35036;&#36275;&#36039;&#26009;_&#34701;&#36039;&#30906;&#32004;&#26360;&#12362;&#12424;&#12403;&#12479;&#12540;&#12512;&#12471;&#12540;&#12488;.pdf"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iba@image.ocn.ne.jp"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3FFABE2-8D5C-4D33-A697-81A63FE30CF2}"/>
              </a:ext>
            </a:extLst>
          </p:cNvPr>
          <p:cNvPicPr>
            <a:picLocks noChangeAspect="1"/>
          </p:cNvPicPr>
          <p:nvPr/>
        </p:nvPicPr>
        <p:blipFill rotWithShape="1">
          <a:blip r:embed="rId2"/>
          <a:srcRect t="7704" b="459"/>
          <a:stretch/>
        </p:blipFill>
        <p:spPr>
          <a:xfrm>
            <a:off x="0" y="17477"/>
            <a:ext cx="12191980" cy="6857990"/>
          </a:xfrm>
          <a:prstGeom prst="rect">
            <a:avLst/>
          </a:prstGeom>
        </p:spPr>
      </p:pic>
      <p:sp>
        <p:nvSpPr>
          <p:cNvPr id="9" name="Freeform 5">
            <a:extLst>
              <a:ext uri="{FF2B5EF4-FFF2-40B4-BE49-F238E27FC236}">
                <a16:creationId xmlns:a16="http://schemas.microsoft.com/office/drawing/2014/main" id="{87CC2527-562A-4F69-B487-4371E5B24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タイトル 1">
            <a:extLst>
              <a:ext uri="{FF2B5EF4-FFF2-40B4-BE49-F238E27FC236}">
                <a16:creationId xmlns:a16="http://schemas.microsoft.com/office/drawing/2014/main" id="{5E5D70FB-8EB6-4EB9-920B-87D5437B5EE4}"/>
              </a:ext>
            </a:extLst>
          </p:cNvPr>
          <p:cNvSpPr>
            <a:spLocks noGrp="1"/>
          </p:cNvSpPr>
          <p:nvPr>
            <p:ph type="ctrTitle"/>
          </p:nvPr>
        </p:nvSpPr>
        <p:spPr>
          <a:xfrm>
            <a:off x="1712317" y="518388"/>
            <a:ext cx="9938664" cy="1834056"/>
          </a:xfrm>
        </p:spPr>
        <p:txBody>
          <a:bodyPr>
            <a:normAutofit/>
          </a:bodyPr>
          <a:lstStyle/>
          <a:p>
            <a:pPr algn="r"/>
            <a:r>
              <a:rPr kumimoji="1" lang="en-US" altLang="ja-JP" sz="4000" dirty="0"/>
              <a:t>PPP</a:t>
            </a:r>
            <a:r>
              <a:rPr kumimoji="1" lang="ja-JP" altLang="en-US" sz="4000" dirty="0"/>
              <a:t>・</a:t>
            </a:r>
            <a:r>
              <a:rPr kumimoji="1" lang="en-US" altLang="ja-JP" sz="4000" dirty="0"/>
              <a:t>PFI</a:t>
            </a:r>
            <a:r>
              <a:rPr kumimoji="1" lang="ja-JP" altLang="en-US" sz="4000" dirty="0"/>
              <a:t>プロジェクトマネージャー養成</a:t>
            </a:r>
            <a:br>
              <a:rPr kumimoji="1" lang="en-US" altLang="ja-JP" sz="4000" dirty="0"/>
            </a:br>
            <a:r>
              <a:rPr kumimoji="1" lang="ja-JP" altLang="en-US" sz="4000" dirty="0"/>
              <a:t>専門講座シリーズ　全７回</a:t>
            </a:r>
            <a:br>
              <a:rPr kumimoji="1" lang="en-US" altLang="ja-JP" sz="4000" dirty="0"/>
            </a:br>
            <a:r>
              <a:rPr kumimoji="1" lang="ja-JP" altLang="en-US" sz="4000" dirty="0"/>
              <a:t>第５回　金融機関の選定</a:t>
            </a:r>
          </a:p>
        </p:txBody>
      </p:sp>
      <p:sp>
        <p:nvSpPr>
          <p:cNvPr id="3" name="字幕 2">
            <a:extLst>
              <a:ext uri="{FF2B5EF4-FFF2-40B4-BE49-F238E27FC236}">
                <a16:creationId xmlns:a16="http://schemas.microsoft.com/office/drawing/2014/main" id="{4133CC19-36A0-414C-BE86-ED0CE65FBC11}"/>
              </a:ext>
            </a:extLst>
          </p:cNvPr>
          <p:cNvSpPr>
            <a:spLocks noGrp="1"/>
          </p:cNvSpPr>
          <p:nvPr>
            <p:ph type="subTitle" idx="1"/>
          </p:nvPr>
        </p:nvSpPr>
        <p:spPr>
          <a:xfrm>
            <a:off x="1529821" y="4803471"/>
            <a:ext cx="9422261" cy="1360831"/>
          </a:xfrm>
        </p:spPr>
        <p:txBody>
          <a:bodyPr>
            <a:normAutofit/>
          </a:bodyPr>
          <a:lstStyle/>
          <a:p>
            <a:pPr algn="r"/>
            <a:r>
              <a:rPr kumimoji="1" lang="en-US" altLang="ja-JP" sz="2000" dirty="0"/>
              <a:t>2022</a:t>
            </a:r>
            <a:r>
              <a:rPr kumimoji="1" lang="ja-JP" altLang="en-US" sz="2000" dirty="0"/>
              <a:t>年</a:t>
            </a:r>
            <a:r>
              <a:rPr lang="en-US" altLang="ja-JP" sz="2000" dirty="0"/>
              <a:t>7</a:t>
            </a:r>
            <a:r>
              <a:rPr kumimoji="1" lang="ja-JP" altLang="en-US" sz="2000" dirty="0"/>
              <a:t>月</a:t>
            </a:r>
            <a:r>
              <a:rPr kumimoji="1" lang="en-US" altLang="ja-JP" sz="2000" dirty="0"/>
              <a:t>14</a:t>
            </a:r>
            <a:r>
              <a:rPr kumimoji="1" lang="ja-JP" altLang="en-US" sz="2000" dirty="0"/>
              <a:t>日</a:t>
            </a:r>
            <a:endParaRPr kumimoji="1" lang="en-US" altLang="ja-JP" sz="2000" dirty="0"/>
          </a:p>
          <a:p>
            <a:pPr algn="r"/>
            <a:r>
              <a:rPr lang="ja-JP" altLang="en-US" sz="2000" dirty="0"/>
              <a:t>一般社団法人　国土政策研究会　理事　伊庭　良知</a:t>
            </a:r>
            <a:endParaRPr lang="en-US" altLang="ja-JP" sz="2000" dirty="0"/>
          </a:p>
          <a:p>
            <a:pPr algn="r"/>
            <a:r>
              <a:rPr kumimoji="1" lang="ja-JP" altLang="en-US" sz="2000" dirty="0"/>
              <a:t>連絡・質問：　</a:t>
            </a:r>
            <a:r>
              <a:rPr kumimoji="1" lang="en-US" altLang="ja-JP" sz="2000" dirty="0"/>
              <a:t>iba@image.ocn.ne.jp</a:t>
            </a:r>
            <a:endParaRPr kumimoji="1" lang="ja-JP" altLang="en-US" sz="2000" dirty="0"/>
          </a:p>
        </p:txBody>
      </p:sp>
      <p:cxnSp>
        <p:nvCxnSpPr>
          <p:cNvPr id="11" name="Straight Connector 10">
            <a:extLst>
              <a:ext uri="{FF2B5EF4-FFF2-40B4-BE49-F238E27FC236}">
                <a16:creationId xmlns:a16="http://schemas.microsoft.com/office/drawing/2014/main" id="{BCDAEC91-5BCE-4B55-9CC0-43EF94CB73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855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1F0EFE-0B6E-298A-296B-5402507ED123}"/>
              </a:ext>
            </a:extLst>
          </p:cNvPr>
          <p:cNvSpPr>
            <a:spLocks noGrp="1"/>
          </p:cNvSpPr>
          <p:nvPr>
            <p:ph type="title"/>
          </p:nvPr>
        </p:nvSpPr>
        <p:spPr>
          <a:xfrm>
            <a:off x="838200" y="365125"/>
            <a:ext cx="10515600" cy="583781"/>
          </a:xfrm>
        </p:spPr>
        <p:txBody>
          <a:bodyPr>
            <a:normAutofit fontScale="90000"/>
          </a:bodyPr>
          <a:lstStyle/>
          <a:p>
            <a:r>
              <a:rPr lang="ja-JP" altLang="en-US" dirty="0"/>
              <a:t>建設期間中</a:t>
            </a:r>
            <a:r>
              <a:rPr kumimoji="1" lang="ja-JP" altLang="en-US" dirty="0"/>
              <a:t>融資</a:t>
            </a:r>
          </a:p>
        </p:txBody>
      </p:sp>
      <p:sp>
        <p:nvSpPr>
          <p:cNvPr id="4" name="コンテンツ プレースホルダー 3">
            <a:extLst>
              <a:ext uri="{FF2B5EF4-FFF2-40B4-BE49-F238E27FC236}">
                <a16:creationId xmlns:a16="http://schemas.microsoft.com/office/drawing/2014/main" id="{08E808BE-CA10-F0CF-29F4-335804E59717}"/>
              </a:ext>
            </a:extLst>
          </p:cNvPr>
          <p:cNvSpPr>
            <a:spLocks noGrp="1"/>
          </p:cNvSpPr>
          <p:nvPr>
            <p:ph idx="1"/>
          </p:nvPr>
        </p:nvSpPr>
        <p:spPr>
          <a:xfrm>
            <a:off x="838200" y="1156126"/>
            <a:ext cx="10515600" cy="5026588"/>
          </a:xfrm>
        </p:spPr>
        <p:txBody>
          <a:bodyPr>
            <a:normAutofit/>
          </a:bodyPr>
          <a:lstStyle/>
          <a:p>
            <a:r>
              <a:rPr lang="ja-JP" altLang="en-US" dirty="0"/>
              <a:t>融資時期</a:t>
            </a:r>
            <a:endParaRPr lang="en-US" altLang="ja-JP" dirty="0"/>
          </a:p>
          <a:p>
            <a:pPr lvl="1"/>
            <a:r>
              <a:rPr lang="ja-JP" altLang="en-US" dirty="0"/>
              <a:t>建設期間中の設計費・着手金・中間金の支払い時都度融資で銀行と交渉。</a:t>
            </a:r>
            <a:endParaRPr lang="en-US" altLang="ja-JP" dirty="0"/>
          </a:p>
          <a:p>
            <a:r>
              <a:rPr lang="ja-JP" altLang="en-US" dirty="0"/>
              <a:t>提案時算定して、元利合計を融資額としてを必要最小減にする</a:t>
            </a:r>
            <a:endParaRPr lang="en-US" altLang="ja-JP" dirty="0"/>
          </a:p>
          <a:p>
            <a:r>
              <a:rPr lang="ja-JP" altLang="en-US" dirty="0"/>
              <a:t>返済：優先融資で返済：優先融資計画時融資額に含めておく</a:t>
            </a:r>
            <a:endParaRPr lang="en-US" altLang="ja-JP" dirty="0"/>
          </a:p>
          <a:p>
            <a:pPr lvl="1"/>
            <a:r>
              <a:rPr lang="ja-JP" altLang="en-US" dirty="0"/>
              <a:t>自治体からの</a:t>
            </a:r>
            <a:r>
              <a:rPr lang="en-US" altLang="ja-JP" dirty="0"/>
              <a:t>1</a:t>
            </a:r>
            <a:r>
              <a:rPr lang="ja-JP" altLang="en-US" dirty="0"/>
              <a:t>時金＋優先融資で、設計費・施工費・</a:t>
            </a:r>
            <a:r>
              <a:rPr lang="en-US" altLang="ja-JP" dirty="0"/>
              <a:t>SPC</a:t>
            </a:r>
            <a:r>
              <a:rPr lang="ja-JP" altLang="en-US" dirty="0"/>
              <a:t>初期費は完済する。</a:t>
            </a:r>
            <a:endParaRPr lang="en-US" altLang="ja-JP" dirty="0"/>
          </a:p>
          <a:p>
            <a:pPr lvl="2"/>
            <a:r>
              <a:rPr lang="ja-JP" altLang="en-US" dirty="0"/>
              <a:t>優先融資は自治体割賦返済の入金後</a:t>
            </a:r>
            <a:r>
              <a:rPr lang="en-US" altLang="ja-JP" dirty="0"/>
              <a:t>1</a:t>
            </a:r>
            <a:r>
              <a:rPr lang="ja-JP" altLang="en-US" dirty="0"/>
              <a:t>か月程度後に支払いの融資条件にしておく。</a:t>
            </a:r>
            <a:endParaRPr lang="en-US" altLang="ja-JP" dirty="0"/>
          </a:p>
          <a:p>
            <a:pPr lvl="2"/>
            <a:r>
              <a:rPr lang="ja-JP" altLang="en-US" dirty="0"/>
              <a:t>建設期間中融資の利子の支払いも、銀行と交渉して、優先融資実行時に一括支払いの条件にしたい。</a:t>
            </a:r>
            <a:r>
              <a:rPr lang="en-US" altLang="ja-JP" dirty="0"/>
              <a:t>3</a:t>
            </a:r>
            <a:r>
              <a:rPr lang="ja-JP" altLang="en-US" dirty="0"/>
              <a:t>か月ごとの利子支払いを求める銀行もある。</a:t>
            </a:r>
            <a:endParaRPr lang="en-US" altLang="ja-JP" dirty="0"/>
          </a:p>
          <a:p>
            <a:pPr lvl="2"/>
            <a:endParaRPr lang="ja-JP" altLang="en-US" dirty="0"/>
          </a:p>
        </p:txBody>
      </p:sp>
      <p:sp>
        <p:nvSpPr>
          <p:cNvPr id="3" name="スライド番号プレースホルダー 2">
            <a:extLst>
              <a:ext uri="{FF2B5EF4-FFF2-40B4-BE49-F238E27FC236}">
                <a16:creationId xmlns:a16="http://schemas.microsoft.com/office/drawing/2014/main" id="{3032C85A-5DB5-FA11-12F3-136F6C0C55A6}"/>
              </a:ext>
            </a:extLst>
          </p:cNvPr>
          <p:cNvSpPr>
            <a:spLocks noGrp="1"/>
          </p:cNvSpPr>
          <p:nvPr>
            <p:ph type="sldNum" sz="quarter" idx="12"/>
          </p:nvPr>
        </p:nvSpPr>
        <p:spPr/>
        <p:txBody>
          <a:bodyPr/>
          <a:lstStyle/>
          <a:p>
            <a:fld id="{8CBE0B6B-AA1C-4A08-8C69-36F95E8FD104}" type="slidenum">
              <a:rPr kumimoji="1" lang="ja-JP" altLang="en-US" smtClean="0"/>
              <a:t>10</a:t>
            </a:fld>
            <a:endParaRPr kumimoji="1" lang="ja-JP" altLang="en-US"/>
          </a:p>
        </p:txBody>
      </p:sp>
    </p:spTree>
    <p:extLst>
      <p:ext uri="{BB962C8B-B14F-4D97-AF65-F5344CB8AC3E}">
        <p14:creationId xmlns:p14="http://schemas.microsoft.com/office/powerpoint/2010/main" val="41745850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1F0EFE-0B6E-298A-296B-5402507ED123}"/>
              </a:ext>
            </a:extLst>
          </p:cNvPr>
          <p:cNvSpPr>
            <a:spLocks noGrp="1"/>
          </p:cNvSpPr>
          <p:nvPr>
            <p:ph type="title"/>
          </p:nvPr>
        </p:nvSpPr>
        <p:spPr>
          <a:xfrm>
            <a:off x="838200" y="365125"/>
            <a:ext cx="10515600" cy="583781"/>
          </a:xfrm>
        </p:spPr>
        <p:txBody>
          <a:bodyPr>
            <a:normAutofit fontScale="90000"/>
          </a:bodyPr>
          <a:lstStyle/>
          <a:p>
            <a:r>
              <a:rPr kumimoji="1" lang="ja-JP" altLang="en-US" dirty="0"/>
              <a:t>優先融資</a:t>
            </a:r>
          </a:p>
        </p:txBody>
      </p:sp>
      <p:sp>
        <p:nvSpPr>
          <p:cNvPr id="4" name="コンテンツ プレースホルダー 3">
            <a:extLst>
              <a:ext uri="{FF2B5EF4-FFF2-40B4-BE49-F238E27FC236}">
                <a16:creationId xmlns:a16="http://schemas.microsoft.com/office/drawing/2014/main" id="{08E808BE-CA10-F0CF-29F4-335804E59717}"/>
              </a:ext>
            </a:extLst>
          </p:cNvPr>
          <p:cNvSpPr>
            <a:spLocks noGrp="1"/>
          </p:cNvSpPr>
          <p:nvPr>
            <p:ph idx="1"/>
          </p:nvPr>
        </p:nvSpPr>
        <p:spPr>
          <a:xfrm>
            <a:off x="477328" y="1156126"/>
            <a:ext cx="10876472" cy="5026588"/>
          </a:xfrm>
        </p:spPr>
        <p:txBody>
          <a:bodyPr>
            <a:normAutofit lnSpcReduction="10000"/>
          </a:bodyPr>
          <a:lstStyle/>
          <a:p>
            <a:r>
              <a:rPr lang="ja-JP" altLang="en-US" dirty="0"/>
              <a:t>融資時期</a:t>
            </a:r>
            <a:endParaRPr lang="en-US" altLang="ja-JP" dirty="0"/>
          </a:p>
          <a:p>
            <a:pPr lvl="1"/>
            <a:r>
              <a:rPr lang="ja-JP" altLang="en-US" dirty="0"/>
              <a:t>完工時融資実行。</a:t>
            </a:r>
            <a:r>
              <a:rPr lang="en-US" altLang="ja-JP" dirty="0"/>
              <a:t>1</a:t>
            </a:r>
            <a:r>
              <a:rPr lang="ja-JP" altLang="en-US" dirty="0"/>
              <a:t>か月くらいの余裕を見ておく。</a:t>
            </a:r>
            <a:endParaRPr lang="en-US" altLang="ja-JP" dirty="0"/>
          </a:p>
          <a:p>
            <a:r>
              <a:rPr lang="ja-JP" altLang="en-US" dirty="0"/>
              <a:t>プロジェクトファイナンスといわれているが、厳密には違う。</a:t>
            </a:r>
            <a:endParaRPr lang="en-US" altLang="ja-JP" dirty="0"/>
          </a:p>
          <a:p>
            <a:pPr lvl="2"/>
            <a:r>
              <a:rPr lang="ja-JP" altLang="en-US" dirty="0"/>
              <a:t>自治体の返済保証型融資である。</a:t>
            </a:r>
            <a:endParaRPr lang="en-US" altLang="ja-JP" dirty="0"/>
          </a:p>
          <a:p>
            <a:pPr lvl="2"/>
            <a:r>
              <a:rPr lang="ja-JP" altLang="en-US" dirty="0"/>
              <a:t>事業契約に自治体のサービス対価支払いを明記しておくこと。支払表をつけること</a:t>
            </a:r>
            <a:endParaRPr lang="en-US" altLang="ja-JP" dirty="0"/>
          </a:p>
          <a:p>
            <a:pPr lvl="2"/>
            <a:r>
              <a:rPr lang="ja-JP" altLang="en-US" dirty="0"/>
              <a:t>自治体の与信が十分なら、銀行には何のリスクもない。</a:t>
            </a:r>
            <a:endParaRPr lang="en-US" altLang="ja-JP" dirty="0"/>
          </a:p>
          <a:p>
            <a:pPr lvl="2"/>
            <a:r>
              <a:rPr lang="ja-JP" altLang="en-US" dirty="0"/>
              <a:t>プロジェクトファイナンスであるとして、高額の融資組成費（アップフロントフィー）を設定する銀行も多い。交渉で頑張る必要。</a:t>
            </a:r>
            <a:endParaRPr lang="en-US" altLang="ja-JP" dirty="0"/>
          </a:p>
          <a:p>
            <a:pPr lvl="3"/>
            <a:r>
              <a:rPr lang="ja-JP" altLang="en-US" dirty="0"/>
              <a:t>数千万の提案金額の提言効果。</a:t>
            </a:r>
            <a:endParaRPr lang="en-US" altLang="ja-JP" dirty="0"/>
          </a:p>
          <a:p>
            <a:r>
              <a:rPr lang="ja-JP" altLang="en-US" dirty="0"/>
              <a:t>プロジェクトファイナンスでは、収入の確かさの評価、支出の見通しの確かさの評価など、しっかり事業評価しなければならないが、</a:t>
            </a:r>
            <a:endParaRPr lang="en-US" altLang="ja-JP" dirty="0"/>
          </a:p>
          <a:p>
            <a:r>
              <a:rPr lang="en-US" altLang="ja-JP" dirty="0"/>
              <a:t>PFI</a:t>
            </a:r>
            <a:r>
              <a:rPr lang="ja-JP" altLang="en-US"/>
              <a:t>では、自治体の支払（納入した商品の未収金回収）と銀行返済のバランスだけチェック。（明らかになっている。）</a:t>
            </a:r>
            <a:endParaRPr lang="ja-JP" altLang="en-US" dirty="0"/>
          </a:p>
        </p:txBody>
      </p:sp>
      <p:sp>
        <p:nvSpPr>
          <p:cNvPr id="3" name="スライド番号プレースホルダー 2">
            <a:extLst>
              <a:ext uri="{FF2B5EF4-FFF2-40B4-BE49-F238E27FC236}">
                <a16:creationId xmlns:a16="http://schemas.microsoft.com/office/drawing/2014/main" id="{3032C85A-5DB5-FA11-12F3-136F6C0C55A6}"/>
              </a:ext>
            </a:extLst>
          </p:cNvPr>
          <p:cNvSpPr>
            <a:spLocks noGrp="1"/>
          </p:cNvSpPr>
          <p:nvPr>
            <p:ph type="sldNum" sz="quarter" idx="12"/>
          </p:nvPr>
        </p:nvSpPr>
        <p:spPr/>
        <p:txBody>
          <a:bodyPr/>
          <a:lstStyle/>
          <a:p>
            <a:fld id="{8CBE0B6B-AA1C-4A08-8C69-36F95E8FD104}" type="slidenum">
              <a:rPr kumimoji="1" lang="ja-JP" altLang="en-US" smtClean="0"/>
              <a:t>11</a:t>
            </a:fld>
            <a:endParaRPr kumimoji="1" lang="ja-JP" altLang="en-US"/>
          </a:p>
        </p:txBody>
      </p:sp>
    </p:spTree>
    <p:extLst>
      <p:ext uri="{BB962C8B-B14F-4D97-AF65-F5344CB8AC3E}">
        <p14:creationId xmlns:p14="http://schemas.microsoft.com/office/powerpoint/2010/main" val="3293748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502920" y="457601"/>
            <a:ext cx="6438880" cy="362187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p:txBody>
          <a:bodyPr>
            <a:normAutofit/>
          </a:bodyPr>
          <a:lstStyle/>
          <a:p>
            <a:r>
              <a:rPr lang="ja-JP" altLang="en-US" sz="4000" dirty="0">
                <a:solidFill>
                  <a:srgbClr val="000000"/>
                </a:solidFill>
              </a:rPr>
              <a:t>②　</a:t>
            </a:r>
            <a:r>
              <a:rPr lang="en-US" altLang="ja-JP" sz="4000" dirty="0">
                <a:solidFill>
                  <a:srgbClr val="000000"/>
                </a:solidFill>
              </a:rPr>
              <a:t>PFI</a:t>
            </a:r>
            <a:r>
              <a:rPr lang="ja-JP" altLang="en-US" sz="4000" dirty="0">
                <a:solidFill>
                  <a:srgbClr val="000000"/>
                </a:solidFill>
              </a:rPr>
              <a:t>における優先融資とは</a:t>
            </a:r>
            <a:br>
              <a:rPr lang="en-US" altLang="ja-JP" sz="4000" dirty="0">
                <a:solidFill>
                  <a:srgbClr val="000000"/>
                </a:solidFill>
              </a:rPr>
            </a:br>
            <a:endParaRPr lang="ja-JP" altLang="en-US" sz="4000" dirty="0"/>
          </a:p>
        </p:txBody>
      </p:sp>
      <p:sp>
        <p:nvSpPr>
          <p:cNvPr id="7" name="テキスト プレースホルダー 6">
            <a:extLst>
              <a:ext uri="{FF2B5EF4-FFF2-40B4-BE49-F238E27FC236}">
                <a16:creationId xmlns:a16="http://schemas.microsoft.com/office/drawing/2014/main" id="{55F2D800-5BDB-4F31-972C-68417D3C0BA1}"/>
              </a:ext>
            </a:extLst>
          </p:cNvPr>
          <p:cNvSpPr>
            <a:spLocks noGrp="1"/>
          </p:cNvSpPr>
          <p:nvPr>
            <p:ph type="body" idx="1"/>
          </p:nvPr>
        </p:nvSpPr>
        <p:spPr/>
        <p:txBody>
          <a:bodyPr/>
          <a:lstStyle/>
          <a:p>
            <a:endParaRPr lang="ja-JP" altLang="en-US" dirty="0"/>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12</a:t>
            </a:fld>
            <a:endParaRPr kumimoji="1" lang="ja-JP" altLang="en-US"/>
          </a:p>
        </p:txBody>
      </p:sp>
    </p:spTree>
    <p:extLst>
      <p:ext uri="{BB962C8B-B14F-4D97-AF65-F5344CB8AC3E}">
        <p14:creationId xmlns:p14="http://schemas.microsoft.com/office/powerpoint/2010/main" val="320848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1F2C05-C761-4189-AD5B-287E46C062F8}"/>
              </a:ext>
            </a:extLst>
          </p:cNvPr>
          <p:cNvSpPr>
            <a:spLocks noGrp="1"/>
          </p:cNvSpPr>
          <p:nvPr>
            <p:ph type="title"/>
          </p:nvPr>
        </p:nvSpPr>
        <p:spPr>
          <a:xfrm>
            <a:off x="792092" y="365125"/>
            <a:ext cx="3768260" cy="677407"/>
          </a:xfrm>
        </p:spPr>
        <p:style>
          <a:lnRef idx="2">
            <a:schemeClr val="accent2"/>
          </a:lnRef>
          <a:fillRef idx="1">
            <a:schemeClr val="lt1"/>
          </a:fillRef>
          <a:effectRef idx="0">
            <a:schemeClr val="accent2"/>
          </a:effectRef>
          <a:fontRef idx="minor">
            <a:schemeClr val="dk1"/>
          </a:fontRef>
        </p:style>
        <p:txBody>
          <a:bodyPr>
            <a:noAutofit/>
          </a:bodyPr>
          <a:lstStyle/>
          <a:p>
            <a:r>
              <a:rPr kumimoji="1" lang="en-US" altLang="ja-JP" sz="2000" dirty="0"/>
              <a:t>PFI</a:t>
            </a:r>
            <a:r>
              <a:rPr kumimoji="1" lang="ja-JP" altLang="en-US" sz="2000" dirty="0"/>
              <a:t>の初期のキャッシュフロー</a:t>
            </a:r>
          </a:p>
        </p:txBody>
      </p:sp>
      <p:sp>
        <p:nvSpPr>
          <p:cNvPr id="3" name="スライド番号プレースホルダー 2">
            <a:extLst>
              <a:ext uri="{FF2B5EF4-FFF2-40B4-BE49-F238E27FC236}">
                <a16:creationId xmlns:a16="http://schemas.microsoft.com/office/drawing/2014/main" id="{87B1C77F-3FEE-4ECC-B4E8-69BEB5DD83DB}"/>
              </a:ext>
            </a:extLst>
          </p:cNvPr>
          <p:cNvSpPr>
            <a:spLocks noGrp="1"/>
          </p:cNvSpPr>
          <p:nvPr>
            <p:ph type="sldNum" sz="quarter" idx="12"/>
          </p:nvPr>
        </p:nvSpPr>
        <p:spPr/>
        <p:txBody>
          <a:bodyPr/>
          <a:lstStyle/>
          <a:p>
            <a:fld id="{8CBE0B6B-AA1C-4A08-8C69-36F95E8FD104}" type="slidenum">
              <a:rPr kumimoji="1" lang="ja-JP" altLang="en-US" smtClean="0"/>
              <a:t>13</a:t>
            </a:fld>
            <a:endParaRPr kumimoji="1" lang="ja-JP" altLang="en-US"/>
          </a:p>
        </p:txBody>
      </p:sp>
      <p:sp>
        <p:nvSpPr>
          <p:cNvPr id="8" name="正方形/長方形 7">
            <a:extLst>
              <a:ext uri="{FF2B5EF4-FFF2-40B4-BE49-F238E27FC236}">
                <a16:creationId xmlns:a16="http://schemas.microsoft.com/office/drawing/2014/main" id="{9EB6AC60-CCBD-418B-9C30-FE43F4345F22}"/>
              </a:ext>
            </a:extLst>
          </p:cNvPr>
          <p:cNvSpPr/>
          <p:nvPr/>
        </p:nvSpPr>
        <p:spPr>
          <a:xfrm>
            <a:off x="569167" y="1320282"/>
            <a:ext cx="4114800" cy="487524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dirty="0"/>
              <a:t>優先融資額の概算算出</a:t>
            </a:r>
            <a:endParaRPr kumimoji="1" lang="en-US" altLang="ja-JP" dirty="0"/>
          </a:p>
          <a:p>
            <a:pPr algn="ctr"/>
            <a:endParaRPr lang="en-US" altLang="ja-JP" dirty="0"/>
          </a:p>
          <a:p>
            <a:pPr algn="ctr"/>
            <a:r>
              <a:rPr kumimoji="1" lang="ja-JP" altLang="en-US" dirty="0"/>
              <a:t>優先融資額＝</a:t>
            </a:r>
            <a:endParaRPr kumimoji="1" lang="en-US" altLang="ja-JP" dirty="0"/>
          </a:p>
          <a:p>
            <a:pPr algn="ctr"/>
            <a:r>
              <a:rPr lang="ja-JP" altLang="en-US" dirty="0"/>
              <a:t>建設期間中に借り入れる融資額合計</a:t>
            </a:r>
            <a:endParaRPr lang="en-US" altLang="ja-JP" dirty="0"/>
          </a:p>
          <a:p>
            <a:pPr algn="ctr"/>
            <a:r>
              <a:rPr kumimoji="1" lang="ja-JP" altLang="en-US" dirty="0"/>
              <a:t>＋</a:t>
            </a:r>
            <a:endParaRPr kumimoji="1" lang="en-US" altLang="ja-JP" dirty="0"/>
          </a:p>
          <a:p>
            <a:pPr algn="ctr"/>
            <a:r>
              <a:rPr lang="ja-JP" altLang="en-US" dirty="0"/>
              <a:t>建設費残額（４０％）</a:t>
            </a:r>
            <a:endParaRPr lang="en-US" altLang="ja-JP" dirty="0"/>
          </a:p>
          <a:p>
            <a:pPr algn="ctr"/>
            <a:r>
              <a:rPr kumimoji="1" lang="ja-JP" altLang="en-US" dirty="0"/>
              <a:t>ー</a:t>
            </a:r>
            <a:endParaRPr kumimoji="1" lang="en-US" altLang="ja-JP" dirty="0"/>
          </a:p>
          <a:p>
            <a:pPr algn="ctr"/>
            <a:r>
              <a:rPr lang="ja-JP" altLang="en-US" dirty="0"/>
              <a:t>交付金等一時金受取額（税込み）</a:t>
            </a:r>
            <a:endParaRPr lang="en-US" altLang="ja-JP" dirty="0"/>
          </a:p>
          <a:p>
            <a:pPr algn="ctr"/>
            <a:r>
              <a:rPr kumimoji="1" lang="ja-JP" altLang="en-US" dirty="0"/>
              <a:t>＝</a:t>
            </a:r>
            <a:endParaRPr kumimoji="1" lang="en-US" altLang="ja-JP" dirty="0"/>
          </a:p>
          <a:p>
            <a:pPr algn="ctr"/>
            <a:r>
              <a:rPr lang="ja-JP" altLang="en-US" dirty="0"/>
              <a:t>８２５</a:t>
            </a:r>
            <a:endParaRPr lang="en-US" altLang="ja-JP" dirty="0"/>
          </a:p>
          <a:p>
            <a:pPr algn="ctr"/>
            <a:r>
              <a:rPr kumimoji="1" lang="ja-JP" altLang="en-US" dirty="0"/>
              <a:t>＋</a:t>
            </a:r>
            <a:endParaRPr kumimoji="1" lang="en-US" altLang="ja-JP" dirty="0"/>
          </a:p>
          <a:p>
            <a:pPr algn="ctr"/>
            <a:r>
              <a:rPr lang="ja-JP" altLang="en-US" dirty="0"/>
              <a:t>４４０（</a:t>
            </a:r>
            <a:r>
              <a:rPr kumimoji="1" lang="ja-JP" altLang="en-US" dirty="0"/>
              <a:t>税込）</a:t>
            </a:r>
            <a:endParaRPr kumimoji="1" lang="en-US" altLang="ja-JP" dirty="0"/>
          </a:p>
          <a:p>
            <a:pPr algn="ctr"/>
            <a:r>
              <a:rPr lang="ja-JP" altLang="en-US" dirty="0"/>
              <a:t>ー</a:t>
            </a:r>
            <a:endParaRPr lang="en-US" altLang="ja-JP" dirty="0"/>
          </a:p>
          <a:p>
            <a:pPr algn="ctr"/>
            <a:r>
              <a:rPr kumimoji="1" lang="ja-JP" altLang="en-US" dirty="0"/>
              <a:t>４９５（税込）</a:t>
            </a:r>
            <a:endParaRPr kumimoji="1" lang="en-US" altLang="ja-JP" dirty="0"/>
          </a:p>
          <a:p>
            <a:pPr algn="ctr"/>
            <a:r>
              <a:rPr lang="ja-JP" altLang="en-US" dirty="0"/>
              <a:t>＝</a:t>
            </a:r>
            <a:endParaRPr kumimoji="1" lang="en-US" altLang="ja-JP" dirty="0"/>
          </a:p>
          <a:p>
            <a:pPr algn="ctr"/>
            <a:r>
              <a:rPr kumimoji="1" lang="ja-JP" altLang="en-US" dirty="0"/>
              <a:t>７７０（＋２２（</a:t>
            </a:r>
            <a:r>
              <a:rPr kumimoji="1" lang="en-US" altLang="ja-JP" dirty="0"/>
              <a:t>2</a:t>
            </a:r>
            <a:r>
              <a:rPr kumimoji="1" lang="ja-JP" altLang="en-US" dirty="0"/>
              <a:t>年目運営費））</a:t>
            </a:r>
          </a:p>
        </p:txBody>
      </p:sp>
      <p:graphicFrame>
        <p:nvGraphicFramePr>
          <p:cNvPr id="12" name="表 11">
            <a:extLst>
              <a:ext uri="{FF2B5EF4-FFF2-40B4-BE49-F238E27FC236}">
                <a16:creationId xmlns:a16="http://schemas.microsoft.com/office/drawing/2014/main" id="{61D6BFF8-7CBA-4007-8947-06EE3CB93765}"/>
              </a:ext>
            </a:extLst>
          </p:cNvPr>
          <p:cNvGraphicFramePr>
            <a:graphicFrameLocks noGrp="1"/>
          </p:cNvGraphicFramePr>
          <p:nvPr>
            <p:extLst>
              <p:ext uri="{D42A27DB-BD31-4B8C-83A1-F6EECF244321}">
                <p14:modId xmlns:p14="http://schemas.microsoft.com/office/powerpoint/2010/main" val="3509605233"/>
              </p:ext>
            </p:extLst>
          </p:nvPr>
        </p:nvGraphicFramePr>
        <p:xfrm>
          <a:off x="5475492" y="180550"/>
          <a:ext cx="5765219" cy="6587180"/>
        </p:xfrm>
        <a:graphic>
          <a:graphicData uri="http://schemas.openxmlformats.org/drawingml/2006/table">
            <a:tbl>
              <a:tblPr/>
              <a:tblGrid>
                <a:gridCol w="1725142">
                  <a:extLst>
                    <a:ext uri="{9D8B030D-6E8A-4147-A177-3AD203B41FA5}">
                      <a16:colId xmlns:a16="http://schemas.microsoft.com/office/drawing/2014/main" val="2736200323"/>
                    </a:ext>
                  </a:extLst>
                </a:gridCol>
                <a:gridCol w="1562949">
                  <a:extLst>
                    <a:ext uri="{9D8B030D-6E8A-4147-A177-3AD203B41FA5}">
                      <a16:colId xmlns:a16="http://schemas.microsoft.com/office/drawing/2014/main" val="3099998161"/>
                    </a:ext>
                  </a:extLst>
                </a:gridCol>
                <a:gridCol w="324385">
                  <a:extLst>
                    <a:ext uri="{9D8B030D-6E8A-4147-A177-3AD203B41FA5}">
                      <a16:colId xmlns:a16="http://schemas.microsoft.com/office/drawing/2014/main" val="2368481420"/>
                    </a:ext>
                  </a:extLst>
                </a:gridCol>
                <a:gridCol w="324385">
                  <a:extLst>
                    <a:ext uri="{9D8B030D-6E8A-4147-A177-3AD203B41FA5}">
                      <a16:colId xmlns:a16="http://schemas.microsoft.com/office/drawing/2014/main" val="4183049794"/>
                    </a:ext>
                  </a:extLst>
                </a:gridCol>
                <a:gridCol w="398110">
                  <a:extLst>
                    <a:ext uri="{9D8B030D-6E8A-4147-A177-3AD203B41FA5}">
                      <a16:colId xmlns:a16="http://schemas.microsoft.com/office/drawing/2014/main" val="1835745480"/>
                    </a:ext>
                  </a:extLst>
                </a:gridCol>
                <a:gridCol w="353876">
                  <a:extLst>
                    <a:ext uri="{9D8B030D-6E8A-4147-A177-3AD203B41FA5}">
                      <a16:colId xmlns:a16="http://schemas.microsoft.com/office/drawing/2014/main" val="2905462151"/>
                    </a:ext>
                  </a:extLst>
                </a:gridCol>
                <a:gridCol w="1076372">
                  <a:extLst>
                    <a:ext uri="{9D8B030D-6E8A-4147-A177-3AD203B41FA5}">
                      <a16:colId xmlns:a16="http://schemas.microsoft.com/office/drawing/2014/main" val="1052534338"/>
                    </a:ext>
                  </a:extLst>
                </a:gridCol>
              </a:tblGrid>
              <a:tr h="150397">
                <a:tc gridSpan="7">
                  <a:txBody>
                    <a:bodyPr/>
                    <a:lstStyle/>
                    <a:p>
                      <a:pPr algn="ctr" fontAlgn="ctr"/>
                      <a:r>
                        <a:rPr lang="en-US" sz="900" b="1" i="0" u="none" strike="noStrike">
                          <a:solidFill>
                            <a:srgbClr val="000000"/>
                          </a:solidFill>
                          <a:effectLst/>
                          <a:latin typeface="游ゴシック" panose="020B0400000000000000" pitchFamily="50" charset="-128"/>
                          <a:ea typeface="游ゴシック" panose="020B0400000000000000" pitchFamily="50" charset="-128"/>
                        </a:rPr>
                        <a:t>SPC</a:t>
                      </a:r>
                      <a:r>
                        <a:rPr lang="ja-JP" altLang="en-US" sz="900" b="1" i="0" u="none" strike="noStrike">
                          <a:solidFill>
                            <a:srgbClr val="000000"/>
                          </a:solidFill>
                          <a:effectLst/>
                          <a:latin typeface="游ゴシック" panose="020B0400000000000000" pitchFamily="50" charset="-128"/>
                          <a:ea typeface="游ゴシック" panose="020B0400000000000000" pitchFamily="50" charset="-128"/>
                        </a:rPr>
                        <a:t>の会計</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A9D08E"/>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493240965"/>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gridSpan="2">
                  <a:txBody>
                    <a:bodyPr/>
                    <a:lstStyle/>
                    <a:p>
                      <a:pPr algn="ctr"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建設期間</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tc gridSpan="3">
                  <a:txBody>
                    <a:bodyPr/>
                    <a:lstStyle/>
                    <a:p>
                      <a:pPr algn="ctr"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維持管理運営期間</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50457350"/>
                  </a:ext>
                </a:extLst>
              </a:tr>
              <a:tr h="207783">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2EFDA"/>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2EFDA"/>
                    </a:solidFill>
                  </a:tcPr>
                </a:tc>
                <a:tc>
                  <a:txBody>
                    <a:bodyPr/>
                    <a:lstStyle/>
                    <a:p>
                      <a:pPr algn="l"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年目</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2EFDA"/>
                    </a:solidFill>
                  </a:tcPr>
                </a:tc>
                <a:tc>
                  <a:txBody>
                    <a:bodyPr/>
                    <a:lstStyle/>
                    <a:p>
                      <a:pPr algn="l"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a:t>
                      </a: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年目</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2EFDA"/>
                    </a:solidFill>
                  </a:tcPr>
                </a:tc>
                <a:tc>
                  <a:txBody>
                    <a:bodyPr/>
                    <a:lstStyle/>
                    <a:p>
                      <a:pPr algn="l"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年目</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2EFDA"/>
                    </a:solidFill>
                  </a:tcPr>
                </a:tc>
                <a:tc>
                  <a:txBody>
                    <a:bodyPr/>
                    <a:lstStyle/>
                    <a:p>
                      <a:pPr algn="l"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a:t>
                      </a: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年目</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2EFDA"/>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882942459"/>
                  </a:ext>
                </a:extLst>
              </a:tr>
              <a:tr h="14262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入金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100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100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維持管理対価</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461098376"/>
                  </a:ext>
                </a:extLst>
              </a:tr>
              <a:tr h="207783">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維持管理対価消費税</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740920"/>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割賦金対価</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9079677"/>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割賦金対価消費税</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969204146"/>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4.5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割賦金利息分</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24187507"/>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出資金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265691996"/>
                  </a:ext>
                </a:extLst>
              </a:tr>
              <a:tr h="139905">
                <a:tc rowSpan="2">
                  <a:txBody>
                    <a:bodyPr/>
                    <a:lstStyle/>
                    <a:p>
                      <a:pPr algn="l"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SPC</a:t>
                      </a: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の</a:t>
                      </a: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a:t>
                      </a: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年間の運営費</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短期つなぎ融資</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100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92026037"/>
                  </a:ext>
                </a:extLst>
              </a:tr>
              <a:tr h="139905">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消費税支払い融資その０</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939474241"/>
                  </a:ext>
                </a:extLst>
              </a:tr>
              <a:tr h="139905">
                <a:tc rowSpan="2">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基本設計費</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建中融資その１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385656363"/>
                  </a:ext>
                </a:extLst>
              </a:tr>
              <a:tr h="139905">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消費税支払い融資その１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142518974"/>
                  </a:ext>
                </a:extLst>
              </a:tr>
              <a:tr h="139905">
                <a:tc rowSpan="2">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実施設計費</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建中融資その２</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30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3532340089"/>
                  </a:ext>
                </a:extLst>
              </a:tr>
              <a:tr h="139905">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消費税支払い融資その２</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3</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884437401"/>
                  </a:ext>
                </a:extLst>
              </a:tr>
              <a:tr h="139905">
                <a:tc rowSpan="2">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建設費前渡金</a:t>
                      </a:r>
                      <a:b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b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３０％</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建中融資その３</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300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234417361"/>
                  </a:ext>
                </a:extLst>
              </a:tr>
              <a:tr h="139905">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消費税支払い融資その３</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30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928332730"/>
                  </a:ext>
                </a:extLst>
              </a:tr>
              <a:tr h="139905">
                <a:tc rowSpan="2">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建設費中間金</a:t>
                      </a:r>
                      <a:b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b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３０％</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建中融資その４</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300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542055091"/>
                  </a:ext>
                </a:extLst>
              </a:tr>
              <a:tr h="139905">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消費税支払い融資その４</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30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889330210"/>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長期融資</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優先融資</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792</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2617479337"/>
                  </a:ext>
                </a:extLst>
              </a:tr>
              <a:tr h="139905">
                <a:tc rowSpan="2">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施設整備費</a:t>
                      </a:r>
                      <a:b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b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一時金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交付金等自治体</a:t>
                      </a: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a:t>
                      </a: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時金払い</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450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1640267083"/>
                  </a:ext>
                </a:extLst>
              </a:tr>
              <a:tr h="207783">
                <a:tc vMerge="1">
                  <a:txBody>
                    <a:bodyPr/>
                    <a:lstStyle/>
                    <a:p>
                      <a:endParaRPr kumimoji="1" lang="ja-JP" altLang="en-US"/>
                    </a:p>
                  </a:txBody>
                  <a:tcPr/>
                </a:tc>
                <a:tc>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交付金等自治体</a:t>
                      </a:r>
                      <a:r>
                        <a:rPr lang="en-US" altLang="zh-TW" sz="800" b="0" i="0" u="none" strike="noStrike">
                          <a:solidFill>
                            <a:srgbClr val="000000"/>
                          </a:solidFill>
                          <a:effectLst/>
                          <a:latin typeface="游ゴシック" panose="020B0400000000000000" pitchFamily="50" charset="-128"/>
                          <a:ea typeface="游ゴシック" panose="020B0400000000000000" pitchFamily="50" charset="-128"/>
                        </a:rPr>
                        <a:t>1</a:t>
                      </a: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時金消費税分</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45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extLst>
                  <a:ext uri="{0D108BD9-81ED-4DB2-BD59-A6C34878D82A}">
                    <a16:rowId xmlns:a16="http://schemas.microsoft.com/office/drawing/2014/main" val="4041739608"/>
                  </a:ext>
                </a:extLst>
              </a:tr>
              <a:tr h="142625">
                <a:tc gridSpan="2">
                  <a:txBody>
                    <a:bodyPr/>
                    <a:lstStyle/>
                    <a:p>
                      <a:pPr algn="ctr" fontAlgn="ctr"/>
                      <a:r>
                        <a:rPr lang="ja-JP" altLang="en-US" sz="800" b="1" i="0" u="none" strike="noStrike">
                          <a:solidFill>
                            <a:srgbClr val="FFFFFF"/>
                          </a:solidFill>
                          <a:effectLst/>
                          <a:latin typeface="游ゴシック" panose="020B0400000000000000" pitchFamily="50" charset="-128"/>
                          <a:ea typeface="游ゴシック" panose="020B0400000000000000" pitchFamily="50" charset="-128"/>
                        </a:rPr>
                        <a:t>入金額合計</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305496"/>
                    </a:solidFill>
                  </a:tcPr>
                </a:tc>
                <a:tc hMerge="1">
                  <a:txBody>
                    <a:bodyPr/>
                    <a:lstStyle/>
                    <a:p>
                      <a:endParaRPr kumimoji="1" lang="ja-JP" altLang="en-US"/>
                    </a:p>
                  </a:txBody>
                  <a:tcPr/>
                </a:tc>
                <a:tc>
                  <a:txBody>
                    <a:bodyPr/>
                    <a:lstStyle/>
                    <a:p>
                      <a:pPr algn="r" fontAlgn="ctr"/>
                      <a:r>
                        <a:rPr lang="en-US" altLang="ja-JP" sz="800" b="1" i="0" u="none" strike="noStrike">
                          <a:solidFill>
                            <a:srgbClr val="FFFFFF"/>
                          </a:solidFill>
                          <a:effectLst/>
                          <a:latin typeface="游ゴシック" panose="020B0400000000000000" pitchFamily="50" charset="-128"/>
                          <a:ea typeface="游ゴシック" panose="020B0400000000000000" pitchFamily="50" charset="-128"/>
                        </a:rPr>
                        <a:t>828</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305496"/>
                    </a:solidFill>
                  </a:tcPr>
                </a:tc>
                <a:tc>
                  <a:txBody>
                    <a:bodyPr/>
                    <a:lstStyle/>
                    <a:p>
                      <a:pPr algn="r" fontAlgn="ctr"/>
                      <a:r>
                        <a:rPr lang="en-US" altLang="ja-JP" sz="800" b="1" i="0" u="none" strike="noStrike">
                          <a:solidFill>
                            <a:srgbClr val="FFFFFF"/>
                          </a:solidFill>
                          <a:effectLst/>
                          <a:latin typeface="游ゴシック" panose="020B0400000000000000" pitchFamily="50" charset="-128"/>
                          <a:ea typeface="游ゴシック" panose="020B0400000000000000" pitchFamily="50" charset="-128"/>
                        </a:rPr>
                        <a:t>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305496"/>
                    </a:solidFill>
                  </a:tcPr>
                </a:tc>
                <a:tc>
                  <a:txBody>
                    <a:bodyPr/>
                    <a:lstStyle/>
                    <a:p>
                      <a:pPr algn="r" fontAlgn="ctr"/>
                      <a:r>
                        <a:rPr lang="en-US" altLang="ja-JP" sz="800" b="1" i="0" u="none" strike="noStrike">
                          <a:solidFill>
                            <a:srgbClr val="FFFFFF"/>
                          </a:solidFill>
                          <a:effectLst/>
                          <a:latin typeface="游ゴシック" panose="020B0400000000000000" pitchFamily="50" charset="-128"/>
                          <a:ea typeface="游ゴシック" panose="020B0400000000000000" pitchFamily="50" charset="-128"/>
                        </a:rPr>
                        <a:t>1463</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305496"/>
                    </a:solidFill>
                  </a:tcPr>
                </a:tc>
                <a:tc>
                  <a:txBody>
                    <a:bodyPr/>
                    <a:lstStyle/>
                    <a:p>
                      <a:pPr algn="r" fontAlgn="ctr"/>
                      <a:r>
                        <a:rPr lang="en-US" altLang="ja-JP" sz="800" b="1" i="0" u="none" strike="noStrike">
                          <a:solidFill>
                            <a:srgbClr val="FFFFFF"/>
                          </a:solidFill>
                          <a:effectLst/>
                          <a:latin typeface="游ゴシック" panose="020B0400000000000000" pitchFamily="50" charset="-128"/>
                          <a:ea typeface="游ゴシック" panose="020B0400000000000000" pitchFamily="50" charset="-128"/>
                        </a:rPr>
                        <a:t>175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305496"/>
                    </a:solidFill>
                  </a:tcPr>
                </a:tc>
                <a:tc>
                  <a:txBody>
                    <a:bodyPr/>
                    <a:lstStyle/>
                    <a:p>
                      <a:pPr algn="l" fontAlgn="ctr"/>
                      <a:r>
                        <a:rPr lang="ja-JP" altLang="en-US" sz="800" b="1" i="0" u="none" strike="noStrike">
                          <a:solidFill>
                            <a:srgbClr val="FFFFFF"/>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305496"/>
                    </a:solidFill>
                  </a:tcPr>
                </a:tc>
                <a:extLst>
                  <a:ext uri="{0D108BD9-81ED-4DB2-BD59-A6C34878D82A}">
                    <a16:rowId xmlns:a16="http://schemas.microsoft.com/office/drawing/2014/main" val="2427322326"/>
                  </a:ext>
                </a:extLst>
              </a:tr>
              <a:tr h="14262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出金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en-US" sz="800" b="0" i="0" u="none" strike="noStrike">
                          <a:solidFill>
                            <a:srgbClr val="000000"/>
                          </a:solidFill>
                          <a:effectLst/>
                          <a:latin typeface="游ゴシック" panose="020B0400000000000000" pitchFamily="50" charset="-128"/>
                          <a:ea typeface="游ゴシック" panose="020B0400000000000000" pitchFamily="50" charset="-128"/>
                        </a:rPr>
                        <a:t>ＳPC</a:t>
                      </a: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運営費</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80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20</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081836197"/>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8</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548113956"/>
                  </a:ext>
                </a:extLst>
              </a:tr>
              <a:tr h="207783">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維持管理運営委託費支払い</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97</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97</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457134041"/>
                  </a:ext>
                </a:extLst>
              </a:tr>
              <a:tr h="207783">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維持管理運営費委託費消費税</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9.7</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9.7</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357269301"/>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銀行融資返済</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53.35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53.35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392401620"/>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銀行融資利息</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4.5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351815689"/>
                  </a:ext>
                </a:extLst>
              </a:tr>
              <a:tr h="139905">
                <a:tc rowSpan="2">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基本設計費</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基本設計費</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19.4</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910434607"/>
                  </a:ext>
                </a:extLst>
              </a:tr>
              <a:tr h="139905">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1.94</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038860926"/>
                  </a:ext>
                </a:extLst>
              </a:tr>
              <a:tr h="139905">
                <a:tc rowSpan="2">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実施設計費</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実施設計費</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29.1</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189665954"/>
                  </a:ext>
                </a:extLst>
              </a:tr>
              <a:tr h="139905">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2.91</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875756217"/>
                  </a:ext>
                </a:extLst>
              </a:tr>
              <a:tr h="139905">
                <a:tc rowSpan="2">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建設前渡金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前渡金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291</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195919859"/>
                  </a:ext>
                </a:extLst>
              </a:tr>
              <a:tr h="139905">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29.1</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4113151136"/>
                  </a:ext>
                </a:extLst>
              </a:tr>
              <a:tr h="139905">
                <a:tc rowSpan="2">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建設中間金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中間金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291</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429124150"/>
                  </a:ext>
                </a:extLst>
              </a:tr>
              <a:tr h="139905">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29.1</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305133687"/>
                  </a:ext>
                </a:extLst>
              </a:tr>
              <a:tr h="139905">
                <a:tc rowSpan="2">
                  <a:txBody>
                    <a:bodyPr/>
                    <a:lstStyle/>
                    <a:p>
                      <a:pPr algn="l" fontAlgn="ct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建設費残額</a:t>
                      </a:r>
                      <a:b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br>
                      <a:r>
                        <a:rPr lang="zh-TW" altLang="en-US" sz="800" b="0" i="0" u="none" strike="noStrike">
                          <a:solidFill>
                            <a:srgbClr val="000000"/>
                          </a:solidFill>
                          <a:effectLst/>
                          <a:latin typeface="游ゴシック" panose="020B0400000000000000" pitchFamily="50" charset="-128"/>
                          <a:ea typeface="游ゴシック" panose="020B0400000000000000" pitchFamily="50" charset="-128"/>
                        </a:rPr>
                        <a:t>４０％</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建設費残額支払い</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388</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215149869"/>
                  </a:ext>
                </a:extLst>
              </a:tr>
              <a:tr h="139905">
                <a:tc vMerge="1">
                  <a:txBody>
                    <a:bodyPr/>
                    <a:lstStyle/>
                    <a:p>
                      <a:endParaRPr kumimoji="1" lang="ja-JP" altLang="en-US"/>
                    </a:p>
                  </a:txBody>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消費税</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38.8</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672283506"/>
                  </a:ext>
                </a:extLst>
              </a:tr>
              <a:tr h="207783">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融資返済</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建中融資・つなぎ融資・消費税</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825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1433186245"/>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法人税等</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租税等</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2CC"/>
                    </a:solidFill>
                  </a:tcPr>
                </a:tc>
                <a:extLst>
                  <a:ext uri="{0D108BD9-81ED-4DB2-BD59-A6C34878D82A}">
                    <a16:rowId xmlns:a16="http://schemas.microsoft.com/office/drawing/2014/main" val="3789166386"/>
                  </a:ext>
                </a:extLst>
              </a:tr>
              <a:tr h="142625">
                <a:tc gridSpan="2">
                  <a:txBody>
                    <a:bodyPr/>
                    <a:lstStyle/>
                    <a:p>
                      <a:pPr algn="ctr" fontAlgn="ctr"/>
                      <a:r>
                        <a:rPr lang="ja-JP" altLang="en-US" sz="800" b="1" i="0" u="none" strike="noStrike">
                          <a:solidFill>
                            <a:srgbClr val="FFFFFF"/>
                          </a:solidFill>
                          <a:effectLst/>
                          <a:latin typeface="游ゴシック" panose="020B0400000000000000" pitchFamily="50" charset="-128"/>
                          <a:ea typeface="游ゴシック" panose="020B0400000000000000" pitchFamily="50" charset="-128"/>
                        </a:rPr>
                        <a:t>出金合計</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8F00"/>
                    </a:solidFill>
                  </a:tcPr>
                </a:tc>
                <a:tc hMerge="1">
                  <a:txBody>
                    <a:bodyPr/>
                    <a:lstStyle/>
                    <a:p>
                      <a:endParaRPr kumimoji="1" lang="ja-JP" altLang="en-US"/>
                    </a:p>
                  </a:txBody>
                  <a:tcPr/>
                </a:tc>
                <a:tc>
                  <a:txBody>
                    <a:bodyPr/>
                    <a:lstStyle/>
                    <a:p>
                      <a:pPr algn="r" fontAlgn="ctr"/>
                      <a:r>
                        <a:rPr lang="en-US" altLang="ja-JP" sz="800" b="1" i="0" u="none" strike="noStrike">
                          <a:solidFill>
                            <a:srgbClr val="FFFFFF"/>
                          </a:solidFill>
                          <a:effectLst/>
                          <a:latin typeface="游ゴシック" panose="020B0400000000000000" pitchFamily="50" charset="-128"/>
                          <a:ea typeface="游ゴシック" panose="020B0400000000000000" pitchFamily="50" charset="-128"/>
                        </a:rPr>
                        <a:t>782</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8F00"/>
                    </a:solidFill>
                  </a:tcPr>
                </a:tc>
                <a:tc>
                  <a:txBody>
                    <a:bodyPr/>
                    <a:lstStyle/>
                    <a:p>
                      <a:pPr algn="r" fontAlgn="ctr"/>
                      <a:r>
                        <a:rPr lang="en-US" altLang="ja-JP" sz="800" b="1" i="0" u="none" strike="noStrike">
                          <a:solidFill>
                            <a:srgbClr val="FFFFFF"/>
                          </a:solidFill>
                          <a:effectLst/>
                          <a:latin typeface="游ゴシック" panose="020B0400000000000000" pitchFamily="50" charset="-128"/>
                          <a:ea typeface="游ゴシック" panose="020B0400000000000000" pitchFamily="50" charset="-128"/>
                        </a:rPr>
                        <a:t>22</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8F00"/>
                    </a:solidFill>
                  </a:tcPr>
                </a:tc>
                <a:tc>
                  <a:txBody>
                    <a:bodyPr/>
                    <a:lstStyle/>
                    <a:p>
                      <a:pPr algn="r" fontAlgn="ctr"/>
                      <a:r>
                        <a:rPr lang="en-US" altLang="ja-JP" sz="800" b="1" i="0" u="none" strike="noStrike">
                          <a:solidFill>
                            <a:srgbClr val="FFFFFF"/>
                          </a:solidFill>
                          <a:effectLst/>
                          <a:latin typeface="游ゴシック" panose="020B0400000000000000" pitchFamily="50" charset="-128"/>
                          <a:ea typeface="游ゴシック" panose="020B0400000000000000" pitchFamily="50" charset="-128"/>
                        </a:rPr>
                        <a:t>1422</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8F00"/>
                    </a:solidFill>
                  </a:tcPr>
                </a:tc>
                <a:tc>
                  <a:txBody>
                    <a:bodyPr/>
                    <a:lstStyle/>
                    <a:p>
                      <a:pPr algn="r" fontAlgn="ctr"/>
                      <a:r>
                        <a:rPr lang="en-US" altLang="ja-JP" sz="800" b="1" i="0" u="none" strike="noStrike">
                          <a:solidFill>
                            <a:srgbClr val="FFFFFF"/>
                          </a:solidFill>
                          <a:effectLst/>
                          <a:latin typeface="游ゴシック" panose="020B0400000000000000" pitchFamily="50" charset="-128"/>
                          <a:ea typeface="游ゴシック" panose="020B0400000000000000" pitchFamily="50" charset="-128"/>
                        </a:rPr>
                        <a:t>169.6</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8F00"/>
                    </a:solidFill>
                  </a:tcPr>
                </a:tc>
                <a:tc>
                  <a:txBody>
                    <a:bodyPr/>
                    <a:lstStyle/>
                    <a:p>
                      <a:pPr algn="l" fontAlgn="ctr"/>
                      <a:r>
                        <a:rPr lang="ja-JP" altLang="en-US" sz="800" b="1" i="0" u="none" strike="noStrike">
                          <a:solidFill>
                            <a:srgbClr val="FFFFFF"/>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BF8F00"/>
                    </a:solidFill>
                  </a:tcPr>
                </a:tc>
                <a:extLst>
                  <a:ext uri="{0D108BD9-81ED-4DB2-BD59-A6C34878D82A}">
                    <a16:rowId xmlns:a16="http://schemas.microsoft.com/office/drawing/2014/main" val="1154536014"/>
                  </a:ext>
                </a:extLst>
              </a:tr>
              <a:tr h="14262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残額</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46.4</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-22</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40.15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5.45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内部留保必要額</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2166722610"/>
                  </a:ext>
                </a:extLst>
              </a:tr>
              <a:tr h="139905">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　</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00" b="0" i="0" u="none" strike="noStrike">
                          <a:solidFill>
                            <a:srgbClr val="000000"/>
                          </a:solidFill>
                          <a:effectLst/>
                          <a:latin typeface="游ゴシック" panose="020B0400000000000000" pitchFamily="50" charset="-128"/>
                          <a:ea typeface="游ゴシック" panose="020B0400000000000000" pitchFamily="50" charset="-128"/>
                        </a:rPr>
                        <a:t>累積手持ち剰余金</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46.4</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24.4</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64.6</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r" fontAlgn="ctr"/>
                      <a:r>
                        <a:rPr lang="en-US" altLang="ja-JP" sz="800" b="0" i="0" u="none" strike="noStrike">
                          <a:solidFill>
                            <a:srgbClr val="000000"/>
                          </a:solidFill>
                          <a:effectLst/>
                          <a:latin typeface="游ゴシック" panose="020B0400000000000000" pitchFamily="50" charset="-128"/>
                          <a:ea typeface="游ゴシック" panose="020B0400000000000000" pitchFamily="50" charset="-128"/>
                        </a:rPr>
                        <a:t>70.05</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l" fontAlgn="ctr"/>
                      <a:r>
                        <a:rPr lang="ja-JP" altLang="en-US" sz="800" b="0" i="0" u="none" strike="noStrike" dirty="0">
                          <a:solidFill>
                            <a:srgbClr val="000000"/>
                          </a:solidFill>
                          <a:effectLst/>
                          <a:latin typeface="游ゴシック" panose="020B0400000000000000" pitchFamily="50" charset="-128"/>
                          <a:ea typeface="游ゴシック" panose="020B0400000000000000" pitchFamily="50" charset="-128"/>
                        </a:rPr>
                        <a:t>違約金１０</a:t>
                      </a:r>
                    </a:p>
                  </a:txBody>
                  <a:tcPr marL="1711" marR="1711" marT="1711"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69681497"/>
                  </a:ext>
                </a:extLst>
              </a:tr>
            </a:tbl>
          </a:graphicData>
        </a:graphic>
      </p:graphicFrame>
    </p:spTree>
    <p:extLst>
      <p:ext uri="{BB962C8B-B14F-4D97-AF65-F5344CB8AC3E}">
        <p14:creationId xmlns:p14="http://schemas.microsoft.com/office/powerpoint/2010/main" val="16531179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B17DD41-D24F-4D85-BD24-0837954D5737}"/>
              </a:ext>
            </a:extLst>
          </p:cNvPr>
          <p:cNvSpPr>
            <a:spLocks noGrp="1"/>
          </p:cNvSpPr>
          <p:nvPr>
            <p:ph type="title"/>
          </p:nvPr>
        </p:nvSpPr>
        <p:spPr>
          <a:xfrm>
            <a:off x="838200" y="365125"/>
            <a:ext cx="10515600" cy="956969"/>
          </a:xfrm>
        </p:spPr>
        <p:txBody>
          <a:bodyPr>
            <a:normAutofit fontScale="90000"/>
          </a:bodyPr>
          <a:lstStyle/>
          <a:p>
            <a:r>
              <a:rPr kumimoji="1" lang="ja-JP" altLang="en-US" dirty="0"/>
              <a:t>優先融資</a:t>
            </a:r>
            <a:br>
              <a:rPr kumimoji="1" lang="en-US" altLang="ja-JP" dirty="0"/>
            </a:br>
            <a:r>
              <a:rPr kumimoji="1" lang="ja-JP" altLang="en-US" sz="2400" dirty="0"/>
              <a:t>プロジェクトファイナンスといわれているもの</a:t>
            </a:r>
            <a:endParaRPr kumimoji="1" lang="ja-JP" altLang="en-US" dirty="0"/>
          </a:p>
        </p:txBody>
      </p:sp>
      <p:sp>
        <p:nvSpPr>
          <p:cNvPr id="3" name="スライド番号プレースホルダー 2">
            <a:extLst>
              <a:ext uri="{FF2B5EF4-FFF2-40B4-BE49-F238E27FC236}">
                <a16:creationId xmlns:a16="http://schemas.microsoft.com/office/drawing/2014/main" id="{E23A736D-CEE2-4079-B909-479B1D96FBC9}"/>
              </a:ext>
            </a:extLst>
          </p:cNvPr>
          <p:cNvSpPr>
            <a:spLocks noGrp="1"/>
          </p:cNvSpPr>
          <p:nvPr>
            <p:ph type="sldNum" sz="quarter" idx="12"/>
          </p:nvPr>
        </p:nvSpPr>
        <p:spPr/>
        <p:txBody>
          <a:bodyPr/>
          <a:lstStyle/>
          <a:p>
            <a:fld id="{8CBE0B6B-AA1C-4A08-8C69-36F95E8FD104}" type="slidenum">
              <a:rPr kumimoji="1" lang="ja-JP" altLang="en-US" smtClean="0"/>
              <a:t>14</a:t>
            </a:fld>
            <a:endParaRPr kumimoji="1" lang="ja-JP" altLang="en-US"/>
          </a:p>
        </p:txBody>
      </p:sp>
      <p:sp>
        <p:nvSpPr>
          <p:cNvPr id="4" name="正方形/長方形 3">
            <a:extLst>
              <a:ext uri="{FF2B5EF4-FFF2-40B4-BE49-F238E27FC236}">
                <a16:creationId xmlns:a16="http://schemas.microsoft.com/office/drawing/2014/main" id="{0BE4150D-3DE5-44F2-A627-680A996384F9}"/>
              </a:ext>
            </a:extLst>
          </p:cNvPr>
          <p:cNvSpPr/>
          <p:nvPr/>
        </p:nvSpPr>
        <p:spPr>
          <a:xfrm>
            <a:off x="530002" y="1514293"/>
            <a:ext cx="3284851" cy="1071652"/>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本来の</a:t>
            </a:r>
            <a:endParaRPr kumimoji="1" lang="en-US" altLang="ja-JP" dirty="0"/>
          </a:p>
          <a:p>
            <a:pPr algn="ctr"/>
            <a:r>
              <a:rPr lang="ja-JP" altLang="en-US" dirty="0"/>
              <a:t>プロジェクトファイナンス</a:t>
            </a:r>
            <a:endParaRPr kumimoji="1" lang="ja-JP" altLang="en-US" dirty="0"/>
          </a:p>
        </p:txBody>
      </p:sp>
      <p:sp>
        <p:nvSpPr>
          <p:cNvPr id="5" name="正方形/長方形 4">
            <a:extLst>
              <a:ext uri="{FF2B5EF4-FFF2-40B4-BE49-F238E27FC236}">
                <a16:creationId xmlns:a16="http://schemas.microsoft.com/office/drawing/2014/main" id="{D9B2112B-12C5-45CA-8B43-5E31A97AFA16}"/>
              </a:ext>
            </a:extLst>
          </p:cNvPr>
          <p:cNvSpPr/>
          <p:nvPr/>
        </p:nvSpPr>
        <p:spPr>
          <a:xfrm>
            <a:off x="4130331" y="1514292"/>
            <a:ext cx="7531667" cy="1071653"/>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b="1" i="0" dirty="0">
                <a:solidFill>
                  <a:srgbClr val="111111"/>
                </a:solidFill>
                <a:effectLst/>
                <a:latin typeface="Roboto" panose="02000000000000000000" pitchFamily="2" charset="0"/>
              </a:rPr>
              <a:t>特定の事業（プロジェクト）に対して融資を行い、そこから生み出されるキャッシュフローを返済の原資とし、また債権保全のための担保も対象プロジェクトの資産に限定されるファイナンス手法</a:t>
            </a:r>
            <a:endParaRPr kumimoji="1" lang="ja-JP" altLang="en-US" dirty="0"/>
          </a:p>
        </p:txBody>
      </p:sp>
      <p:sp>
        <p:nvSpPr>
          <p:cNvPr id="6" name="正方形/長方形 5">
            <a:extLst>
              <a:ext uri="{FF2B5EF4-FFF2-40B4-BE49-F238E27FC236}">
                <a16:creationId xmlns:a16="http://schemas.microsoft.com/office/drawing/2014/main" id="{E64C6C86-63A1-4971-ABC8-021C8D9F11B4}"/>
              </a:ext>
            </a:extLst>
          </p:cNvPr>
          <p:cNvSpPr/>
          <p:nvPr/>
        </p:nvSpPr>
        <p:spPr>
          <a:xfrm>
            <a:off x="530002" y="2837358"/>
            <a:ext cx="3284851" cy="1071652"/>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dirty="0"/>
              <a:t>PFI</a:t>
            </a:r>
            <a:r>
              <a:rPr kumimoji="1" lang="ja-JP" altLang="en-US" dirty="0"/>
              <a:t>の</a:t>
            </a:r>
            <a:endParaRPr kumimoji="1" lang="en-US" altLang="ja-JP" dirty="0"/>
          </a:p>
          <a:p>
            <a:pPr algn="ctr"/>
            <a:r>
              <a:rPr lang="ja-JP" altLang="en-US" dirty="0"/>
              <a:t>優先融資</a:t>
            </a:r>
            <a:endParaRPr kumimoji="1" lang="ja-JP" altLang="en-US" dirty="0"/>
          </a:p>
        </p:txBody>
      </p:sp>
      <p:sp>
        <p:nvSpPr>
          <p:cNvPr id="7" name="正方形/長方形 6">
            <a:extLst>
              <a:ext uri="{FF2B5EF4-FFF2-40B4-BE49-F238E27FC236}">
                <a16:creationId xmlns:a16="http://schemas.microsoft.com/office/drawing/2014/main" id="{62B2692E-FF0C-46BD-8097-B1B78215A043}"/>
              </a:ext>
            </a:extLst>
          </p:cNvPr>
          <p:cNvSpPr/>
          <p:nvPr/>
        </p:nvSpPr>
        <p:spPr>
          <a:xfrm>
            <a:off x="4130331" y="2837358"/>
            <a:ext cx="7531667" cy="357509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施設整備に必要な資金のうち、民間が調達する資金</a:t>
            </a:r>
            <a:endParaRPr kumimoji="1" lang="en-US" altLang="ja-JP" dirty="0"/>
          </a:p>
          <a:p>
            <a:pPr algn="ctr"/>
            <a:r>
              <a:rPr lang="ja-JP" altLang="en-US" dirty="0"/>
              <a:t>この資金に対し、キャッシュインは、行政の割賦金返済</a:t>
            </a:r>
            <a:endParaRPr lang="en-US" altLang="ja-JP" dirty="0"/>
          </a:p>
          <a:p>
            <a:pPr algn="ctr"/>
            <a:r>
              <a:rPr lang="ja-JP" altLang="en-US" dirty="0"/>
              <a:t>行政は支払いを事業契約で約束する</a:t>
            </a:r>
            <a:endParaRPr lang="en-US" altLang="ja-JP" dirty="0"/>
          </a:p>
          <a:p>
            <a:pPr algn="ctr"/>
            <a:endParaRPr lang="en-US" altLang="ja-JP" dirty="0"/>
          </a:p>
          <a:p>
            <a:pPr algn="ctr"/>
            <a:r>
              <a:rPr lang="ja-JP" altLang="en-US" dirty="0"/>
              <a:t>通常のプロジェクトファイナンスでは、</a:t>
            </a:r>
            <a:endParaRPr lang="en-US" altLang="ja-JP" dirty="0"/>
          </a:p>
          <a:p>
            <a:pPr algn="ctr"/>
            <a:r>
              <a:rPr lang="ja-JP" altLang="en-US" dirty="0"/>
              <a:t>キャッシュインは売上なので不安定なため、融資の際</a:t>
            </a:r>
            <a:endParaRPr lang="en-US" altLang="ja-JP" dirty="0"/>
          </a:p>
          <a:p>
            <a:pPr algn="ctr"/>
            <a:r>
              <a:rPr lang="ja-JP" altLang="en-US" dirty="0"/>
              <a:t>徹底的な事業評価が必要</a:t>
            </a:r>
            <a:endParaRPr lang="en-US" altLang="ja-JP" dirty="0"/>
          </a:p>
          <a:p>
            <a:pPr algn="ctr"/>
            <a:endParaRPr lang="en-US" altLang="ja-JP" dirty="0"/>
          </a:p>
          <a:p>
            <a:pPr algn="ctr"/>
            <a:r>
              <a:rPr lang="en-US" altLang="ja-JP" dirty="0"/>
              <a:t>PFI</a:t>
            </a:r>
            <a:r>
              <a:rPr lang="ja-JP" altLang="en-US" dirty="0"/>
              <a:t>では、キャッシュインが行政の契約に基づく支払い保証のある</a:t>
            </a:r>
            <a:endParaRPr lang="en-US" altLang="ja-JP" dirty="0"/>
          </a:p>
          <a:p>
            <a:pPr algn="ctr"/>
            <a:r>
              <a:rPr lang="ja-JP" altLang="en-US" dirty="0"/>
              <a:t>安定したキャッシュイン</a:t>
            </a:r>
            <a:endParaRPr lang="en-US" altLang="ja-JP" dirty="0"/>
          </a:p>
          <a:p>
            <a:pPr algn="ctr"/>
            <a:endParaRPr lang="en-US" altLang="ja-JP" dirty="0"/>
          </a:p>
          <a:p>
            <a:pPr algn="ctr"/>
            <a:r>
              <a:rPr lang="ja-JP" altLang="en-US" dirty="0"/>
              <a:t>なので、事業評価はプロジェクトファイナンスのようには必要ない。</a:t>
            </a:r>
            <a:endParaRPr lang="en-US" altLang="ja-JP" dirty="0"/>
          </a:p>
        </p:txBody>
      </p:sp>
      <p:sp>
        <p:nvSpPr>
          <p:cNvPr id="8" name="爆発: 8 pt 7">
            <a:extLst>
              <a:ext uri="{FF2B5EF4-FFF2-40B4-BE49-F238E27FC236}">
                <a16:creationId xmlns:a16="http://schemas.microsoft.com/office/drawing/2014/main" id="{49643226-D022-4E56-BE1B-5D5091629729}"/>
              </a:ext>
            </a:extLst>
          </p:cNvPr>
          <p:cNvSpPr/>
          <p:nvPr/>
        </p:nvSpPr>
        <p:spPr>
          <a:xfrm>
            <a:off x="157253" y="3037322"/>
            <a:ext cx="5311674" cy="3756611"/>
          </a:xfrm>
          <a:prstGeom prst="irregularSeal1">
            <a:avLst/>
          </a:prstGeom>
          <a:solidFill>
            <a:srgbClr val="FF9999">
              <a:alpha val="43922"/>
            </a:srgbClr>
          </a:solidFill>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dirty="0"/>
              <a:t>PFI</a:t>
            </a:r>
            <a:r>
              <a:rPr kumimoji="1" lang="ja-JP" altLang="en-US" dirty="0"/>
              <a:t>の優先融資は</a:t>
            </a:r>
            <a:endParaRPr kumimoji="1" lang="en-US" altLang="ja-JP" dirty="0"/>
          </a:p>
          <a:p>
            <a:pPr algn="ctr"/>
            <a:r>
              <a:rPr lang="ja-JP" altLang="en-US" dirty="0"/>
              <a:t>厳密には</a:t>
            </a:r>
            <a:endParaRPr lang="en-US" altLang="ja-JP" dirty="0"/>
          </a:p>
          <a:p>
            <a:pPr algn="ctr"/>
            <a:r>
              <a:rPr kumimoji="1" lang="ja-JP" altLang="en-US" dirty="0"/>
              <a:t>プロジェクトファイナンス</a:t>
            </a:r>
            <a:endParaRPr kumimoji="1" lang="en-US" altLang="ja-JP" dirty="0"/>
          </a:p>
          <a:p>
            <a:pPr algn="ctr"/>
            <a:r>
              <a:rPr lang="ja-JP" altLang="en-US" dirty="0"/>
              <a:t>ではない！！</a:t>
            </a:r>
            <a:endParaRPr lang="en-US" altLang="ja-JP" dirty="0"/>
          </a:p>
          <a:p>
            <a:pPr algn="ctr"/>
            <a:endParaRPr kumimoji="1" lang="en-US" altLang="ja-JP" dirty="0"/>
          </a:p>
          <a:p>
            <a:pPr algn="ctr"/>
            <a:r>
              <a:rPr lang="ja-JP" altLang="en-US" dirty="0"/>
              <a:t>融資組成費用は</a:t>
            </a:r>
            <a:endParaRPr lang="en-US" altLang="ja-JP" dirty="0"/>
          </a:p>
          <a:p>
            <a:pPr algn="ctr"/>
            <a:r>
              <a:rPr kumimoji="1" lang="ja-JP" altLang="en-US" dirty="0"/>
              <a:t>そんなに必要ではない！！</a:t>
            </a:r>
          </a:p>
        </p:txBody>
      </p:sp>
    </p:spTree>
    <p:extLst>
      <p:ext uri="{BB962C8B-B14F-4D97-AF65-F5344CB8AC3E}">
        <p14:creationId xmlns:p14="http://schemas.microsoft.com/office/powerpoint/2010/main" val="3480642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537865" y="102985"/>
            <a:ext cx="4709743" cy="264923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244617" y="1709738"/>
            <a:ext cx="11102833" cy="4646612"/>
          </a:xfrm>
        </p:spPr>
        <p:txBody>
          <a:bodyPr>
            <a:normAutofit/>
          </a:bodyPr>
          <a:lstStyle/>
          <a:p>
            <a:pPr marL="0" marR="0" lvl="0" indent="0" defTabSz="914400" rtl="0" eaLnBrk="1" fontAlgn="auto" latinLnBrk="0" hangingPunct="1">
              <a:lnSpc>
                <a:spcPct val="90000"/>
              </a:lnSpc>
              <a:spcBef>
                <a:spcPts val="1000"/>
              </a:spcBef>
              <a:spcAft>
                <a:spcPts val="0"/>
              </a:spcAft>
              <a:tabLst/>
              <a:defRPr/>
            </a:pP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③　その他必要となる融資</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③－</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1</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建設期間中融資</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③ー</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2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短期つなぎ融資</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③ー</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3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消費税支払い融資</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③ー</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4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緊急時支援劣後融資枠</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万が一の時の資金調達の確保（銀行ルート）</a:t>
            </a:r>
            <a:br>
              <a:rPr kumimoji="1" lang="en-US" altLang="ja-JP"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メンバーによる支援（メンバー企業の約定）</a:t>
            </a:r>
            <a:br>
              <a:rPr kumimoji="1" lang="en-US" altLang="ja-JP"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内部留保金の取り崩し許可（株主間協定）</a:t>
            </a:r>
            <a:endParaRPr lang="ja-JP" altLang="en-US" dirty="0"/>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15</a:t>
            </a:fld>
            <a:endParaRPr kumimoji="1" lang="ja-JP" altLang="en-US"/>
          </a:p>
        </p:txBody>
      </p:sp>
    </p:spTree>
    <p:extLst>
      <p:ext uri="{BB962C8B-B14F-4D97-AF65-F5344CB8AC3E}">
        <p14:creationId xmlns:p14="http://schemas.microsoft.com/office/powerpoint/2010/main" val="3387509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537865" y="102985"/>
            <a:ext cx="4709743" cy="264923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244617" y="1709738"/>
            <a:ext cx="11102833" cy="4646612"/>
          </a:xfrm>
        </p:spPr>
        <p:txBody>
          <a:bodyPr>
            <a:normAutofit/>
          </a:bodyPr>
          <a:lstStyle/>
          <a:p>
            <a:pPr marL="0" marR="0" lvl="0" indent="0" defTabSz="914400" rtl="0" eaLnBrk="1" fontAlgn="auto" latinLnBrk="0" hangingPunct="1">
              <a:lnSpc>
                <a:spcPct val="90000"/>
              </a:lnSpc>
              <a:spcBef>
                <a:spcPts val="1000"/>
              </a:spcBef>
              <a:spcAft>
                <a:spcPts val="0"/>
              </a:spcAft>
              <a:tabLst/>
              <a:defRPr/>
            </a:pP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③　その他必要となる融資</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③－</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1</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建設期間中融資</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③ー</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2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短期つなぎ融資</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③ー</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3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消費税支払い融資</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③ー</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4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緊急時支援劣後融資枠</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万が一の時の資金調達の確保（銀行ルート）</a:t>
            </a:r>
            <a:br>
              <a:rPr kumimoji="1" lang="en-US" altLang="ja-JP"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メンバーによる支援（メンバー企業の約定）</a:t>
            </a:r>
            <a:br>
              <a:rPr kumimoji="1" lang="en-US" altLang="ja-JP"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24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内部留保金の取り崩し許可（株主間協定）</a:t>
            </a:r>
            <a:endParaRPr lang="ja-JP" altLang="en-US" dirty="0"/>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16</a:t>
            </a:fld>
            <a:endParaRPr kumimoji="1" lang="ja-JP" altLang="en-US"/>
          </a:p>
        </p:txBody>
      </p:sp>
      <p:sp>
        <p:nvSpPr>
          <p:cNvPr id="2" name="楕円 1">
            <a:extLst>
              <a:ext uri="{FF2B5EF4-FFF2-40B4-BE49-F238E27FC236}">
                <a16:creationId xmlns:a16="http://schemas.microsoft.com/office/drawing/2014/main" id="{243CBD5D-4AC4-4AEE-FE43-35C356D83BFA}"/>
              </a:ext>
            </a:extLst>
          </p:cNvPr>
          <p:cNvSpPr/>
          <p:nvPr/>
        </p:nvSpPr>
        <p:spPr>
          <a:xfrm>
            <a:off x="2967488" y="316300"/>
            <a:ext cx="8979896" cy="464661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2000" b="1" dirty="0"/>
              <a:t>1</a:t>
            </a:r>
            <a:r>
              <a:rPr kumimoji="1" lang="ja-JP" altLang="en-US" sz="2000" b="1" dirty="0"/>
              <a:t>～３は、優先融資で元利返済</a:t>
            </a:r>
            <a:endParaRPr kumimoji="1" lang="en-US" altLang="ja-JP" sz="2000" b="1" dirty="0"/>
          </a:p>
          <a:p>
            <a:pPr algn="ctr"/>
            <a:endParaRPr lang="en-US" altLang="ja-JP" sz="2000" b="1" dirty="0"/>
          </a:p>
          <a:p>
            <a:pPr algn="ctr"/>
            <a:r>
              <a:rPr kumimoji="1" lang="ja-JP" altLang="en-US" sz="2000" b="1" dirty="0"/>
              <a:t>割賦金</a:t>
            </a:r>
            <a:endParaRPr kumimoji="1" lang="en-US" altLang="ja-JP" sz="2000" b="1" dirty="0"/>
          </a:p>
          <a:p>
            <a:pPr algn="ctr"/>
            <a:r>
              <a:rPr kumimoji="1" lang="ja-JP" altLang="en-US" sz="2000" b="1" dirty="0"/>
              <a:t>（施設整備のサービス対価）</a:t>
            </a:r>
            <a:endParaRPr kumimoji="1" lang="en-US" altLang="ja-JP" sz="2000" b="1" dirty="0"/>
          </a:p>
          <a:p>
            <a:pPr algn="ctr"/>
            <a:r>
              <a:rPr lang="ja-JP" altLang="en-US" sz="2000" b="1" dirty="0"/>
              <a:t>に含まれるので</a:t>
            </a:r>
            <a:endParaRPr lang="en-US" altLang="ja-JP" sz="2000" b="1" dirty="0"/>
          </a:p>
          <a:p>
            <a:pPr algn="ctr"/>
            <a:r>
              <a:rPr kumimoji="1" lang="ja-JP" altLang="en-US" sz="2000" b="1" dirty="0"/>
              <a:t>提案時に提案した金額を</a:t>
            </a:r>
            <a:endParaRPr kumimoji="1" lang="en-US" altLang="ja-JP" sz="2000" b="1" dirty="0"/>
          </a:p>
          <a:p>
            <a:pPr algn="ctr"/>
            <a:r>
              <a:rPr lang="ja-JP" altLang="en-US" sz="2000" b="1" dirty="0"/>
              <a:t>変更できないのが原則</a:t>
            </a:r>
            <a:endParaRPr lang="en-US" altLang="ja-JP" sz="2000" b="1" dirty="0"/>
          </a:p>
          <a:p>
            <a:pPr algn="ctr"/>
            <a:endParaRPr kumimoji="1" lang="en-US" altLang="ja-JP" sz="2000" b="1" dirty="0"/>
          </a:p>
          <a:p>
            <a:pPr algn="ctr"/>
            <a:r>
              <a:rPr lang="ja-JP" altLang="en-US" sz="2000" b="1" dirty="0"/>
              <a:t>減額して融資を受けた場合</a:t>
            </a:r>
            <a:endParaRPr lang="en-US" altLang="ja-JP" sz="2000" b="1" dirty="0"/>
          </a:p>
          <a:p>
            <a:pPr algn="ctr"/>
            <a:r>
              <a:rPr kumimoji="1" lang="ja-JP" altLang="en-US" sz="2000" b="1" dirty="0"/>
              <a:t>優先融資額も変更に</a:t>
            </a:r>
            <a:endParaRPr kumimoji="1" lang="en-US" altLang="ja-JP" sz="2000" b="1" dirty="0"/>
          </a:p>
          <a:p>
            <a:pPr algn="ctr"/>
            <a:r>
              <a:rPr lang="ja-JP" altLang="en-US" sz="2000" b="1" dirty="0"/>
              <a:t>なるので</a:t>
            </a:r>
            <a:endParaRPr lang="en-US" altLang="ja-JP" sz="2000" b="1" dirty="0"/>
          </a:p>
          <a:p>
            <a:pPr algn="ctr"/>
            <a:r>
              <a:rPr lang="ja-JP" altLang="en-US" sz="2000" b="1" dirty="0"/>
              <a:t>サービス対価の変更が必要になる。</a:t>
            </a:r>
            <a:endParaRPr kumimoji="1" lang="ja-JP" altLang="en-US" sz="2000" b="1" dirty="0"/>
          </a:p>
        </p:txBody>
      </p:sp>
    </p:spTree>
    <p:extLst>
      <p:ext uri="{BB962C8B-B14F-4D97-AF65-F5344CB8AC3E}">
        <p14:creationId xmlns:p14="http://schemas.microsoft.com/office/powerpoint/2010/main" val="153132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833120" y="184551"/>
            <a:ext cx="6438880" cy="2406249"/>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920224" y="2484358"/>
            <a:ext cx="10724786" cy="3467978"/>
          </a:xfrm>
        </p:spPr>
        <p:txBody>
          <a:bodyPr>
            <a:normAutofit/>
          </a:bodyPr>
          <a:lstStyle/>
          <a:p>
            <a:pPr marL="0" marR="0" lvl="0" indent="0" defTabSz="914400" rtl="0" eaLnBrk="1" fontAlgn="auto" latinLnBrk="0" hangingPunct="1">
              <a:lnSpc>
                <a:spcPct val="90000"/>
              </a:lnSpc>
              <a:spcBef>
                <a:spcPts val="1000"/>
              </a:spcBef>
              <a:spcAft>
                <a:spcPts val="0"/>
              </a:spcAft>
              <a:tabLst/>
              <a:defRPr/>
            </a:pP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④　その他銀行経費</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④ー</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1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アップフロントフィー</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④ー</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2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アレンジメントフィー・</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エージェントフィー</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④ー</a:t>
            </a:r>
            <a: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3		</a:t>
            </a:r>
            <a:r>
              <a:rPr kumimoji="1" lang="ja-JP" altLang="en-US"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t>リーガルチェック（弁護士費用）</a:t>
            </a:r>
            <a:br>
              <a:rPr kumimoji="1" lang="en-US" altLang="ja-JP" sz="3600" b="0" i="0" u="none" strike="noStrike" kern="1200" cap="none" spc="0" normalizeH="0" baseline="0" noProof="0" dirty="0">
                <a:ln>
                  <a:noFill/>
                </a:ln>
                <a:solidFill>
                  <a:srgbClr val="000000"/>
                </a:solidFill>
                <a:effectLst/>
                <a:uLnTx/>
                <a:uFillTx/>
                <a:latin typeface="游ゴシック" panose="020F0502020204030204"/>
                <a:ea typeface="游ゴシック" panose="020B0400000000000000" pitchFamily="50" charset="-128"/>
                <a:cs typeface="+mn-cs"/>
              </a:rPr>
            </a:br>
            <a:endParaRPr lang="ja-JP" altLang="en-US" sz="4800" dirty="0">
              <a:latin typeface="BIZ UDPゴシック" panose="020B0400000000000000" pitchFamily="50" charset="-128"/>
              <a:ea typeface="BIZ UDPゴシック" panose="020B0400000000000000" pitchFamily="50" charset="-128"/>
            </a:endParaRP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17</a:t>
            </a:fld>
            <a:endParaRPr kumimoji="1" lang="ja-JP" altLang="en-US"/>
          </a:p>
        </p:txBody>
      </p:sp>
    </p:spTree>
    <p:extLst>
      <p:ext uri="{BB962C8B-B14F-4D97-AF65-F5344CB8AC3E}">
        <p14:creationId xmlns:p14="http://schemas.microsoft.com/office/powerpoint/2010/main" val="2184136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A6D69399-0F96-45EB-A7AA-C440F87D2C43}"/>
              </a:ext>
            </a:extLst>
          </p:cNvPr>
          <p:cNvSpPr>
            <a:spLocks noGrp="1"/>
          </p:cNvSpPr>
          <p:nvPr>
            <p:ph type="title"/>
          </p:nvPr>
        </p:nvSpPr>
        <p:spPr>
          <a:xfrm>
            <a:off x="838200" y="365125"/>
            <a:ext cx="10515600" cy="918590"/>
          </a:xfrm>
        </p:spPr>
        <p:style>
          <a:lnRef idx="2">
            <a:schemeClr val="accent1"/>
          </a:lnRef>
          <a:fillRef idx="1">
            <a:schemeClr val="lt1"/>
          </a:fillRef>
          <a:effectRef idx="0">
            <a:schemeClr val="accent1"/>
          </a:effectRef>
          <a:fontRef idx="minor">
            <a:schemeClr val="dk1"/>
          </a:fontRef>
        </p:style>
        <p:txBody>
          <a:bodyPr>
            <a:noAutofit/>
          </a:bodyPr>
          <a:lstStyle/>
          <a:p>
            <a:r>
              <a:rPr lang="ja-JP" altLang="en-US" sz="2000" dirty="0"/>
              <a:t>アップフロントフィー（０～</a:t>
            </a:r>
            <a:r>
              <a:rPr lang="en-US" altLang="ja-JP" sz="2000" dirty="0"/>
              <a:t>3000</a:t>
            </a:r>
            <a:r>
              <a:rPr lang="ja-JP" altLang="en-US" sz="2000" dirty="0"/>
              <a:t>万くらい）</a:t>
            </a:r>
            <a:br>
              <a:rPr lang="en-US" altLang="ja-JP" sz="2000" dirty="0"/>
            </a:br>
            <a:r>
              <a:rPr lang="ja-JP" altLang="en-US" sz="2000" dirty="0"/>
              <a:t>インターネットの記事に下記のようなものがありました。</a:t>
            </a:r>
            <a:br>
              <a:rPr lang="en-US" altLang="ja-JP" sz="2000" dirty="0"/>
            </a:br>
            <a:r>
              <a:rPr lang="ja-JP" altLang="en-US" sz="2000" dirty="0"/>
              <a:t>不動産業界の方のようです。</a:t>
            </a:r>
          </a:p>
        </p:txBody>
      </p:sp>
      <p:sp>
        <p:nvSpPr>
          <p:cNvPr id="6" name="コンテンツ プレースホルダー 5">
            <a:extLst>
              <a:ext uri="{FF2B5EF4-FFF2-40B4-BE49-F238E27FC236}">
                <a16:creationId xmlns:a16="http://schemas.microsoft.com/office/drawing/2014/main" id="{C4C2EE13-587D-4BC6-9BA3-323BDF9C1DC2}"/>
              </a:ext>
            </a:extLst>
          </p:cNvPr>
          <p:cNvSpPr>
            <a:spLocks noGrp="1"/>
          </p:cNvSpPr>
          <p:nvPr>
            <p:ph idx="1"/>
          </p:nvPr>
        </p:nvSpPr>
        <p:spPr>
          <a:xfrm>
            <a:off x="505609" y="1409253"/>
            <a:ext cx="10702962" cy="4218952"/>
          </a:xfrm>
        </p:spPr>
        <p:style>
          <a:lnRef idx="2">
            <a:schemeClr val="accent2"/>
          </a:lnRef>
          <a:fillRef idx="1">
            <a:schemeClr val="lt1"/>
          </a:fillRef>
          <a:effectRef idx="0">
            <a:schemeClr val="accent2"/>
          </a:effectRef>
          <a:fontRef idx="minor">
            <a:schemeClr val="dk1"/>
          </a:fontRef>
        </p:style>
        <p:txBody>
          <a:bodyPr>
            <a:normAutofit/>
          </a:bodyPr>
          <a:lstStyle/>
          <a:p>
            <a:r>
              <a:rPr lang="ja-JP" altLang="en-US" sz="1400" dirty="0"/>
              <a:t>アップフロントフィー（融資手数料）は、各銀行よって対応の違い</a:t>
            </a:r>
          </a:p>
          <a:p>
            <a:r>
              <a:rPr lang="ja-JP" altLang="en-US" sz="1400" dirty="0"/>
              <a:t>①請求する、➁請求しない、③融資相手によってとる、とらないを分ける。</a:t>
            </a:r>
          </a:p>
          <a:p>
            <a:r>
              <a:rPr lang="ja-JP" altLang="en-US" sz="1400" dirty="0"/>
              <a:t>アップフロントフィーの相場は、以下のような感じ</a:t>
            </a:r>
          </a:p>
          <a:p>
            <a:r>
              <a:rPr lang="ja-JP" altLang="en-US" sz="1400" dirty="0"/>
              <a:t>銀行の場合：</a:t>
            </a:r>
            <a:r>
              <a:rPr lang="en-US" altLang="ja-JP" sz="1400" dirty="0"/>
              <a:t>		0.300</a:t>
            </a:r>
            <a:r>
              <a:rPr lang="ja-JP" altLang="en-US" sz="1400" dirty="0"/>
              <a:t>％～</a:t>
            </a:r>
            <a:r>
              <a:rPr lang="en-US" altLang="ja-JP" sz="1400" dirty="0"/>
              <a:t>1.000</a:t>
            </a:r>
            <a:r>
              <a:rPr lang="ja-JP" altLang="en-US" sz="1400" dirty="0"/>
              <a:t>％＋税</a:t>
            </a:r>
          </a:p>
          <a:p>
            <a:r>
              <a:rPr lang="ja-JP" altLang="en-US" sz="1400" dirty="0"/>
              <a:t>ノンバンクの場合：</a:t>
            </a:r>
            <a:r>
              <a:rPr lang="en-US" altLang="ja-JP" sz="1400" dirty="0"/>
              <a:t>	1.000</a:t>
            </a:r>
            <a:r>
              <a:rPr lang="ja-JP" altLang="en-US" sz="1400" dirty="0"/>
              <a:t>％～</a:t>
            </a:r>
            <a:r>
              <a:rPr lang="en-US" altLang="ja-JP" sz="1400" dirty="0"/>
              <a:t>2.000</a:t>
            </a:r>
            <a:r>
              <a:rPr lang="ja-JP" altLang="en-US" sz="1400" dirty="0"/>
              <a:t>％＋税</a:t>
            </a:r>
          </a:p>
          <a:p>
            <a:r>
              <a:rPr lang="ja-JP" altLang="en-US" sz="1400" dirty="0"/>
              <a:t>ここで議論となるのは、融資相手により対応が異なる点です。</a:t>
            </a:r>
          </a:p>
          <a:p>
            <a:r>
              <a:rPr lang="ja-JP" altLang="en-US" sz="1400" dirty="0"/>
              <a:t>明確な基準は、あるのでしょうか。</a:t>
            </a:r>
            <a:endParaRPr lang="en-US" altLang="ja-JP" sz="1400" dirty="0"/>
          </a:p>
          <a:p>
            <a:r>
              <a:rPr lang="ja-JP" altLang="en-US" sz="1400" dirty="0"/>
              <a:t>それとも、とれるところからは、とっておけなのでしょうか。</a:t>
            </a:r>
          </a:p>
          <a:p>
            <a:r>
              <a:rPr lang="ja-JP" altLang="en-US" sz="1400" dirty="0"/>
              <a:t>アップフロントフィーは、金利でないため、事前に一括で支払います。</a:t>
            </a:r>
          </a:p>
          <a:p>
            <a:r>
              <a:rPr lang="ja-JP" altLang="en-US" sz="1400" dirty="0"/>
              <a:t>出来る限り、アップフロントフィーを払いたくない。</a:t>
            </a:r>
          </a:p>
          <a:p>
            <a:r>
              <a:rPr lang="ja-JP" altLang="en-US" sz="1400" dirty="0"/>
              <a:t>おおむね</a:t>
            </a:r>
            <a:r>
              <a:rPr lang="en-US" altLang="ja-JP" sz="1400" dirty="0"/>
              <a:t>3</a:t>
            </a:r>
            <a:r>
              <a:rPr lang="ja-JP" altLang="en-US" sz="1400" dirty="0"/>
              <a:t>ヶ月以上の融資実行期間がないとアップフロントフィーを求められる。</a:t>
            </a:r>
          </a:p>
          <a:p>
            <a:r>
              <a:rPr lang="ja-JP" altLang="en-US" sz="1400" dirty="0"/>
              <a:t>融資実行までの調査や稟議等のコストが、金利では賄えない可能性がある。</a:t>
            </a:r>
          </a:p>
        </p:txBody>
      </p:sp>
      <p:sp>
        <p:nvSpPr>
          <p:cNvPr id="4" name="スライド番号プレースホルダー 3">
            <a:extLst>
              <a:ext uri="{FF2B5EF4-FFF2-40B4-BE49-F238E27FC236}">
                <a16:creationId xmlns:a16="http://schemas.microsoft.com/office/drawing/2014/main" id="{AC26FD94-5B1A-4120-B1B3-15F832F77E82}"/>
              </a:ext>
            </a:extLst>
          </p:cNvPr>
          <p:cNvSpPr>
            <a:spLocks noGrp="1"/>
          </p:cNvSpPr>
          <p:nvPr>
            <p:ph type="sldNum" sz="quarter" idx="12"/>
          </p:nvPr>
        </p:nvSpPr>
        <p:spPr/>
        <p:txBody>
          <a:bodyPr/>
          <a:lstStyle/>
          <a:p>
            <a:fld id="{8CBE0B6B-AA1C-4A08-8C69-36F95E8FD104}" type="slidenum">
              <a:rPr kumimoji="1" lang="ja-JP" altLang="en-US" smtClean="0"/>
              <a:t>18</a:t>
            </a:fld>
            <a:endParaRPr kumimoji="1" lang="ja-JP" altLang="en-US"/>
          </a:p>
        </p:txBody>
      </p:sp>
      <p:sp>
        <p:nvSpPr>
          <p:cNvPr id="7" name="楕円 6">
            <a:extLst>
              <a:ext uri="{FF2B5EF4-FFF2-40B4-BE49-F238E27FC236}">
                <a16:creationId xmlns:a16="http://schemas.microsoft.com/office/drawing/2014/main" id="{C0A7D298-2908-4147-98EB-2B5ED903502F}"/>
              </a:ext>
            </a:extLst>
          </p:cNvPr>
          <p:cNvSpPr/>
          <p:nvPr/>
        </p:nvSpPr>
        <p:spPr>
          <a:xfrm>
            <a:off x="7788536" y="1619027"/>
            <a:ext cx="3141233" cy="65621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a:t>PFI</a:t>
            </a:r>
            <a:r>
              <a:rPr kumimoji="1" lang="ja-JP" altLang="en-US" dirty="0"/>
              <a:t>でも</a:t>
            </a:r>
            <a:endParaRPr kumimoji="1" lang="en-US" altLang="ja-JP" dirty="0"/>
          </a:p>
          <a:p>
            <a:pPr algn="ctr"/>
            <a:r>
              <a:rPr lang="ja-JP" altLang="en-US" dirty="0"/>
              <a:t>銀行による！</a:t>
            </a:r>
            <a:endParaRPr kumimoji="1" lang="ja-JP" altLang="en-US" dirty="0"/>
          </a:p>
        </p:txBody>
      </p:sp>
      <p:sp>
        <p:nvSpPr>
          <p:cNvPr id="8" name="楕円 7">
            <a:extLst>
              <a:ext uri="{FF2B5EF4-FFF2-40B4-BE49-F238E27FC236}">
                <a16:creationId xmlns:a16="http://schemas.microsoft.com/office/drawing/2014/main" id="{466E1D66-174B-44B5-BF35-A0AA758F9264}"/>
              </a:ext>
            </a:extLst>
          </p:cNvPr>
          <p:cNvSpPr/>
          <p:nvPr/>
        </p:nvSpPr>
        <p:spPr>
          <a:xfrm>
            <a:off x="6142616" y="2022570"/>
            <a:ext cx="3141233" cy="175241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a:t>PFI</a:t>
            </a:r>
            <a:r>
              <a:rPr kumimoji="1" lang="ja-JP" altLang="en-US" dirty="0"/>
              <a:t>では</a:t>
            </a:r>
            <a:endParaRPr kumimoji="1" lang="en-US" altLang="ja-JP" dirty="0"/>
          </a:p>
          <a:p>
            <a:pPr algn="ctr"/>
            <a:r>
              <a:rPr lang="ja-JP" altLang="en-US" dirty="0"/>
              <a:t>もっと高い！</a:t>
            </a:r>
            <a:endParaRPr lang="en-US" altLang="ja-JP" dirty="0"/>
          </a:p>
          <a:p>
            <a:pPr algn="ctr"/>
            <a:r>
              <a:rPr kumimoji="1" lang="ja-JP" altLang="en-US" dirty="0"/>
              <a:t>なので</a:t>
            </a:r>
            <a:endParaRPr kumimoji="1" lang="en-US" altLang="ja-JP" dirty="0"/>
          </a:p>
          <a:p>
            <a:pPr algn="ctr"/>
            <a:r>
              <a:rPr lang="ja-JP" altLang="en-US" dirty="0"/>
              <a:t>銀行選びを</a:t>
            </a:r>
            <a:endParaRPr lang="en-US" altLang="ja-JP" dirty="0"/>
          </a:p>
          <a:p>
            <a:pPr algn="ctr"/>
            <a:r>
              <a:rPr kumimoji="1" lang="ja-JP" altLang="en-US" dirty="0"/>
              <a:t>慎重に</a:t>
            </a:r>
          </a:p>
        </p:txBody>
      </p:sp>
      <p:sp>
        <p:nvSpPr>
          <p:cNvPr id="9" name="楕円 8">
            <a:extLst>
              <a:ext uri="{FF2B5EF4-FFF2-40B4-BE49-F238E27FC236}">
                <a16:creationId xmlns:a16="http://schemas.microsoft.com/office/drawing/2014/main" id="{C86080E1-59C5-4EF3-A4FB-81139530A1D0}"/>
              </a:ext>
            </a:extLst>
          </p:cNvPr>
          <p:cNvSpPr/>
          <p:nvPr/>
        </p:nvSpPr>
        <p:spPr>
          <a:xfrm>
            <a:off x="8067338" y="3311280"/>
            <a:ext cx="3141233" cy="1578070"/>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en-US" altLang="ja-JP" dirty="0"/>
              <a:t>PFI</a:t>
            </a:r>
            <a:r>
              <a:rPr kumimoji="1" lang="ja-JP" altLang="en-US" dirty="0"/>
              <a:t>では十分長い！</a:t>
            </a:r>
            <a:endParaRPr kumimoji="1" lang="en-US" altLang="ja-JP" dirty="0"/>
          </a:p>
          <a:p>
            <a:pPr algn="ctr"/>
            <a:r>
              <a:rPr lang="ja-JP" altLang="en-US" dirty="0"/>
              <a:t>金利も高いので</a:t>
            </a:r>
            <a:endParaRPr kumimoji="1" lang="en-US" altLang="ja-JP" dirty="0"/>
          </a:p>
          <a:p>
            <a:pPr algn="ctr"/>
            <a:r>
              <a:rPr kumimoji="1" lang="ja-JP" altLang="en-US" dirty="0"/>
              <a:t>アップフロントは</a:t>
            </a:r>
            <a:endParaRPr kumimoji="1" lang="en-US" altLang="ja-JP" dirty="0"/>
          </a:p>
          <a:p>
            <a:pPr algn="ctr"/>
            <a:r>
              <a:rPr lang="ja-JP" altLang="en-US" dirty="0"/>
              <a:t>もっと安くていいのでは！</a:t>
            </a:r>
            <a:endParaRPr kumimoji="1" lang="ja-JP" altLang="en-US" dirty="0"/>
          </a:p>
        </p:txBody>
      </p:sp>
      <p:sp>
        <p:nvSpPr>
          <p:cNvPr id="10" name="正方形/長方形 9">
            <a:extLst>
              <a:ext uri="{FF2B5EF4-FFF2-40B4-BE49-F238E27FC236}">
                <a16:creationId xmlns:a16="http://schemas.microsoft.com/office/drawing/2014/main" id="{32A0D171-65F9-4DE7-B1A9-107A8A44DA8C}"/>
              </a:ext>
            </a:extLst>
          </p:cNvPr>
          <p:cNvSpPr/>
          <p:nvPr/>
        </p:nvSpPr>
        <p:spPr>
          <a:xfrm>
            <a:off x="7019365" y="5165659"/>
            <a:ext cx="4071769" cy="147388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さらに</a:t>
            </a:r>
            <a:endParaRPr kumimoji="1" lang="en-US" altLang="ja-JP" dirty="0"/>
          </a:p>
          <a:p>
            <a:pPr algn="ctr"/>
            <a:r>
              <a:rPr lang="ja-JP" altLang="en-US" dirty="0"/>
              <a:t>サービス対価型ＰＦＩでは</a:t>
            </a:r>
            <a:endParaRPr lang="en-US" altLang="ja-JP" dirty="0"/>
          </a:p>
          <a:p>
            <a:pPr algn="ctr"/>
            <a:r>
              <a:rPr kumimoji="1" lang="ja-JP" altLang="en-US" dirty="0"/>
              <a:t>自治体債務保証型で</a:t>
            </a:r>
            <a:endParaRPr kumimoji="1" lang="en-US" altLang="ja-JP" dirty="0"/>
          </a:p>
          <a:p>
            <a:pPr algn="ctr"/>
            <a:r>
              <a:rPr lang="ja-JP" altLang="en-US" dirty="0"/>
              <a:t>リスク「０」に近い。</a:t>
            </a:r>
            <a:endParaRPr lang="en-US" altLang="ja-JP" dirty="0"/>
          </a:p>
          <a:p>
            <a:pPr algn="ctr"/>
            <a:r>
              <a:rPr kumimoji="1" lang="ja-JP" altLang="en-US" dirty="0"/>
              <a:t>事業評価いらない！</a:t>
            </a:r>
          </a:p>
        </p:txBody>
      </p:sp>
      <p:sp>
        <p:nvSpPr>
          <p:cNvPr id="11" name="正方形/長方形 10">
            <a:extLst>
              <a:ext uri="{FF2B5EF4-FFF2-40B4-BE49-F238E27FC236}">
                <a16:creationId xmlns:a16="http://schemas.microsoft.com/office/drawing/2014/main" id="{87087846-A0C3-49C5-AC74-DA722D5A2938}"/>
              </a:ext>
            </a:extLst>
          </p:cNvPr>
          <p:cNvSpPr/>
          <p:nvPr/>
        </p:nvSpPr>
        <p:spPr>
          <a:xfrm>
            <a:off x="230801" y="5268558"/>
            <a:ext cx="6589057" cy="1224317"/>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1400" dirty="0"/>
              <a:t>さらにさらに</a:t>
            </a:r>
            <a:endParaRPr kumimoji="1" lang="en-US" altLang="ja-JP" sz="1400" dirty="0"/>
          </a:p>
          <a:p>
            <a:pPr algn="ctr"/>
            <a:r>
              <a:rPr lang="ja-JP" altLang="en-US" sz="1400" dirty="0"/>
              <a:t>銀行が融資しているのは施設整備費の一部。</a:t>
            </a:r>
            <a:endParaRPr lang="en-US" altLang="ja-JP" sz="1400" dirty="0"/>
          </a:p>
          <a:p>
            <a:pPr algn="ctr"/>
            <a:r>
              <a:rPr kumimoji="1" lang="ja-JP" altLang="en-US" sz="1400" dirty="0"/>
              <a:t>施設整備費の対価は、商品代金で、民法上減額不可。</a:t>
            </a:r>
            <a:endParaRPr kumimoji="1" lang="en-US" altLang="ja-JP" sz="1400" dirty="0"/>
          </a:p>
          <a:p>
            <a:pPr algn="ctr"/>
            <a:r>
              <a:rPr lang="ja-JP" altLang="en-US" sz="1400" dirty="0"/>
              <a:t>銀行は、融資回収のリスク「０」、なのに、関係ない維持管理にまで口うるさい</a:t>
            </a:r>
            <a:endParaRPr kumimoji="1" lang="en-US" altLang="ja-JP" sz="1400" dirty="0"/>
          </a:p>
        </p:txBody>
      </p:sp>
    </p:spTree>
    <p:extLst>
      <p:ext uri="{BB962C8B-B14F-4D97-AF65-F5344CB8AC3E}">
        <p14:creationId xmlns:p14="http://schemas.microsoft.com/office/powerpoint/2010/main" val="905242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A4D3881-06D0-4275-A7CE-727370ECF240}"/>
              </a:ext>
            </a:extLst>
          </p:cNvPr>
          <p:cNvSpPr>
            <a:spLocks noGrp="1"/>
          </p:cNvSpPr>
          <p:nvPr>
            <p:ph type="title"/>
          </p:nvPr>
        </p:nvSpPr>
        <p:spPr>
          <a:xfrm>
            <a:off x="838200" y="329076"/>
            <a:ext cx="10515600" cy="588394"/>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ja-JP" altLang="en-US" dirty="0"/>
              <a:t>アレンジメントフィー・エージェントフィー</a:t>
            </a:r>
          </a:p>
        </p:txBody>
      </p:sp>
      <p:sp>
        <p:nvSpPr>
          <p:cNvPr id="3" name="コンテンツ プレースホルダー 2">
            <a:extLst>
              <a:ext uri="{FF2B5EF4-FFF2-40B4-BE49-F238E27FC236}">
                <a16:creationId xmlns:a16="http://schemas.microsoft.com/office/drawing/2014/main" id="{6FD77279-86C2-4E9A-9C83-FBB8F668703D}"/>
              </a:ext>
            </a:extLst>
          </p:cNvPr>
          <p:cNvSpPr>
            <a:spLocks noGrp="1"/>
          </p:cNvSpPr>
          <p:nvPr>
            <p:ph idx="1"/>
          </p:nvPr>
        </p:nvSpPr>
        <p:spPr>
          <a:xfrm>
            <a:off x="626636" y="1207896"/>
            <a:ext cx="10684727" cy="5223443"/>
          </a:xfrm>
        </p:spPr>
        <p:txBody>
          <a:bodyPr>
            <a:normAutofit fontScale="55000" lnSpcReduction="20000"/>
          </a:bodyPr>
          <a:lstStyle/>
          <a:p>
            <a:r>
              <a:rPr kumimoji="1" lang="ja-JP" altLang="en-US" dirty="0"/>
              <a:t>みずほ銀行の</a:t>
            </a:r>
            <a:r>
              <a:rPr kumimoji="1" lang="en-US" altLang="ja-JP" dirty="0"/>
              <a:t>HP</a:t>
            </a:r>
            <a:r>
              <a:rPr kumimoji="1" lang="ja-JP" altLang="en-US" dirty="0"/>
              <a:t>では、下記のような説明があります。（一部割愛）</a:t>
            </a:r>
            <a:endParaRPr kumimoji="1" lang="en-US" altLang="ja-JP" dirty="0"/>
          </a:p>
          <a:p>
            <a:r>
              <a:rPr kumimoji="1" lang="ja-JP" altLang="en-US" dirty="0"/>
              <a:t>通常はシンジケートローンを組むときに使われます。</a:t>
            </a:r>
          </a:p>
          <a:p>
            <a:r>
              <a:rPr kumimoji="1" lang="ja-JP" altLang="en-US" dirty="0"/>
              <a:t>シンジケートローンの手続き</a:t>
            </a:r>
            <a:endParaRPr kumimoji="1" lang="en-US" altLang="ja-JP" dirty="0"/>
          </a:p>
          <a:p>
            <a:r>
              <a:rPr kumimoji="1" lang="ja-JP" altLang="en-US" dirty="0"/>
              <a:t>［</a:t>
            </a:r>
            <a:r>
              <a:rPr kumimoji="1" lang="en-US" altLang="ja-JP" dirty="0"/>
              <a:t>1</a:t>
            </a:r>
            <a:r>
              <a:rPr kumimoji="1" lang="ja-JP" altLang="en-US" dirty="0"/>
              <a:t>］アレンジャーよりタームシート（貸出条件の提示書）を提示</a:t>
            </a:r>
          </a:p>
          <a:p>
            <a:r>
              <a:rPr kumimoji="1" lang="ja-JP" altLang="en-US" dirty="0"/>
              <a:t>［</a:t>
            </a:r>
            <a:r>
              <a:rPr kumimoji="1" lang="en-US" altLang="ja-JP" dirty="0"/>
              <a:t>2</a:t>
            </a:r>
            <a:r>
              <a:rPr kumimoji="1" lang="ja-JP" altLang="en-US" dirty="0"/>
              <a:t>］アレンジャーにマンデートレター（組成依頼書）を提出</a:t>
            </a:r>
          </a:p>
          <a:p>
            <a:r>
              <a:rPr kumimoji="1" lang="ja-JP" altLang="en-US" dirty="0"/>
              <a:t>［</a:t>
            </a:r>
            <a:r>
              <a:rPr kumimoji="1" lang="en-US" altLang="ja-JP" dirty="0"/>
              <a:t>4</a:t>
            </a:r>
            <a:r>
              <a:rPr kumimoji="1" lang="ja-JP" altLang="en-US" dirty="0"/>
              <a:t>］金融機関よりコミットレター（参加表明書）の獲得</a:t>
            </a:r>
          </a:p>
          <a:p>
            <a:r>
              <a:rPr kumimoji="1" lang="ja-JP" altLang="en-US" dirty="0"/>
              <a:t>［</a:t>
            </a:r>
            <a:r>
              <a:rPr kumimoji="1" lang="en-US" altLang="ja-JP" dirty="0"/>
              <a:t>5</a:t>
            </a:r>
            <a:r>
              <a:rPr kumimoji="1" lang="ja-JP" altLang="en-US" dirty="0"/>
              <a:t>］契約書の作成［</a:t>
            </a:r>
            <a:r>
              <a:rPr kumimoji="1" lang="en-US" altLang="ja-JP" dirty="0"/>
              <a:t>6</a:t>
            </a:r>
            <a:r>
              <a:rPr kumimoji="1" lang="ja-JP" altLang="en-US" dirty="0"/>
              <a:t>］契約書調印［</a:t>
            </a:r>
            <a:r>
              <a:rPr kumimoji="1" lang="en-US" altLang="ja-JP" dirty="0"/>
              <a:t>7</a:t>
            </a:r>
            <a:r>
              <a:rPr kumimoji="1" lang="ja-JP" altLang="en-US" dirty="0"/>
              <a:t>］融資実行</a:t>
            </a:r>
          </a:p>
          <a:p>
            <a:r>
              <a:rPr kumimoji="1" lang="ja-JP" altLang="en-US" dirty="0"/>
              <a:t>組成期間：</a:t>
            </a:r>
            <a:r>
              <a:rPr kumimoji="1" lang="en-US" altLang="ja-JP" dirty="0"/>
              <a:t>1</a:t>
            </a:r>
            <a:r>
              <a:rPr lang="ja-JP" altLang="en-US" dirty="0"/>
              <a:t>～</a:t>
            </a:r>
            <a:r>
              <a:rPr lang="en-US" altLang="ja-JP" dirty="0"/>
              <a:t>3</a:t>
            </a:r>
            <a:r>
              <a:rPr lang="ja-JP" altLang="en-US" dirty="0"/>
              <a:t>か月</a:t>
            </a:r>
            <a:endParaRPr kumimoji="1" lang="ja-JP" altLang="en-US" dirty="0"/>
          </a:p>
          <a:p>
            <a:r>
              <a:rPr kumimoji="1" lang="ja-JP" altLang="en-US" dirty="0"/>
              <a:t>アレンジャー：調印まで以下の実務全般。</a:t>
            </a:r>
          </a:p>
          <a:p>
            <a:r>
              <a:rPr kumimoji="1" lang="ja-JP" altLang="en-US" dirty="0"/>
              <a:t>［</a:t>
            </a:r>
            <a:r>
              <a:rPr kumimoji="1" lang="en-US" altLang="ja-JP" dirty="0"/>
              <a:t>1</a:t>
            </a:r>
            <a:r>
              <a:rPr kumimoji="1" lang="ja-JP" altLang="en-US" dirty="0"/>
              <a:t>］ストラクチャーの提案［</a:t>
            </a:r>
            <a:r>
              <a:rPr kumimoji="1" lang="en-US" altLang="ja-JP" dirty="0"/>
              <a:t>2</a:t>
            </a:r>
            <a:r>
              <a:rPr kumimoji="1" lang="ja-JP" altLang="en-US" dirty="0"/>
              <a:t>］マーケット需要の調査［</a:t>
            </a:r>
            <a:r>
              <a:rPr kumimoji="1" lang="en-US" altLang="ja-JP" dirty="0"/>
              <a:t>3</a:t>
            </a:r>
            <a:r>
              <a:rPr kumimoji="1" lang="ja-JP" altLang="en-US" dirty="0"/>
              <a:t>］契約条件取りまとめ</a:t>
            </a:r>
          </a:p>
          <a:p>
            <a:r>
              <a:rPr kumimoji="1" lang="ja-JP" altLang="en-US" dirty="0"/>
              <a:t>［</a:t>
            </a:r>
            <a:r>
              <a:rPr kumimoji="1" lang="en-US" altLang="ja-JP" dirty="0"/>
              <a:t>4</a:t>
            </a:r>
            <a:r>
              <a:rPr kumimoji="1" lang="ja-JP" altLang="en-US" dirty="0"/>
              <a:t>］契約書（タームシート）の作成［</a:t>
            </a:r>
            <a:r>
              <a:rPr kumimoji="1" lang="en-US" altLang="ja-JP" dirty="0"/>
              <a:t>5</a:t>
            </a:r>
            <a:r>
              <a:rPr kumimoji="1" lang="ja-JP" altLang="en-US" dirty="0"/>
              <a:t>］金融機関との交渉</a:t>
            </a:r>
          </a:p>
          <a:p>
            <a:r>
              <a:rPr kumimoji="1" lang="ja-JP" altLang="en-US" dirty="0"/>
              <a:t>エージェント：、貸付人の代理人：エージェント業務。</a:t>
            </a:r>
          </a:p>
          <a:p>
            <a:r>
              <a:rPr kumimoji="1" lang="ja-JP" altLang="en-US" dirty="0"/>
              <a:t>［</a:t>
            </a:r>
            <a:r>
              <a:rPr kumimoji="1" lang="en-US" altLang="ja-JP" dirty="0"/>
              <a:t>1</a:t>
            </a:r>
            <a:r>
              <a:rPr kumimoji="1" lang="ja-JP" altLang="en-US" dirty="0"/>
              <a:t>］貸付・元利金・手数料等の資金決済業務</a:t>
            </a:r>
            <a:endParaRPr kumimoji="1" lang="en-US" altLang="ja-JP" dirty="0"/>
          </a:p>
          <a:p>
            <a:r>
              <a:rPr kumimoji="1" lang="ja-JP" altLang="en-US" dirty="0"/>
              <a:t>［</a:t>
            </a:r>
            <a:r>
              <a:rPr kumimoji="1" lang="en-US" altLang="ja-JP" dirty="0"/>
              <a:t>2</a:t>
            </a:r>
            <a:r>
              <a:rPr kumimoji="1" lang="ja-JP" altLang="en-US" dirty="0"/>
              <a:t>］客先・貸付人への契約関連通知　　他</a:t>
            </a:r>
          </a:p>
          <a:p>
            <a:r>
              <a:rPr kumimoji="1" lang="ja-JP" altLang="en-US" b="1" dirty="0"/>
              <a:t>シンジケートローン組成費用</a:t>
            </a:r>
          </a:p>
          <a:p>
            <a:r>
              <a:rPr kumimoji="1" lang="ja-JP" altLang="en-US" b="1" dirty="0"/>
              <a:t>　　　アレンジメント業務の対価「アレンジメントフィー」</a:t>
            </a:r>
            <a:endParaRPr kumimoji="1" lang="en-US" altLang="ja-JP" b="1" dirty="0"/>
          </a:p>
          <a:p>
            <a:r>
              <a:rPr kumimoji="1" lang="ja-JP" altLang="en-US" b="1" dirty="0"/>
              <a:t>　　　エージェント業務の対価「エージェントフィー」</a:t>
            </a:r>
            <a:endParaRPr kumimoji="1" lang="en-US" altLang="ja-JP" b="1"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4A0463A9-4928-4751-B470-4C0C5A8AB225}"/>
              </a:ext>
            </a:extLst>
          </p:cNvPr>
          <p:cNvSpPr>
            <a:spLocks noGrp="1"/>
          </p:cNvSpPr>
          <p:nvPr>
            <p:ph type="sldNum" sz="quarter" idx="12"/>
          </p:nvPr>
        </p:nvSpPr>
        <p:spPr/>
        <p:txBody>
          <a:bodyPr/>
          <a:lstStyle/>
          <a:p>
            <a:fld id="{8CBE0B6B-AA1C-4A08-8C69-36F95E8FD104}" type="slidenum">
              <a:rPr kumimoji="1" lang="ja-JP" altLang="en-US" smtClean="0"/>
              <a:t>19</a:t>
            </a:fld>
            <a:endParaRPr kumimoji="1" lang="ja-JP" altLang="en-US"/>
          </a:p>
        </p:txBody>
      </p:sp>
      <p:sp>
        <p:nvSpPr>
          <p:cNvPr id="5" name="楕円 4">
            <a:extLst>
              <a:ext uri="{FF2B5EF4-FFF2-40B4-BE49-F238E27FC236}">
                <a16:creationId xmlns:a16="http://schemas.microsoft.com/office/drawing/2014/main" id="{2081DF85-7987-414F-B296-E7ECBDA0CF6F}"/>
              </a:ext>
            </a:extLst>
          </p:cNvPr>
          <p:cNvSpPr/>
          <p:nvPr/>
        </p:nvSpPr>
        <p:spPr>
          <a:xfrm>
            <a:off x="5969000" y="1025620"/>
            <a:ext cx="5930900" cy="1752414"/>
          </a:xfrm>
          <a:prstGeom prst="ellipse">
            <a:avLst/>
          </a:prstGeom>
          <a:solidFill>
            <a:srgbClr val="FFCC66">
              <a:alpha val="43922"/>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融資金額が大きいときは</a:t>
            </a:r>
            <a:endParaRPr lang="en-US" altLang="ja-JP" dirty="0"/>
          </a:p>
          <a:p>
            <a:pPr algn="ctr"/>
            <a:r>
              <a:rPr kumimoji="1" lang="ja-JP" altLang="en-US" dirty="0"/>
              <a:t>シンジケートローンになることがある</a:t>
            </a:r>
            <a:endParaRPr kumimoji="1" lang="en-US" altLang="ja-JP" dirty="0"/>
          </a:p>
          <a:p>
            <a:pPr algn="ctr"/>
            <a:r>
              <a:rPr lang="ja-JP" altLang="en-US" dirty="0"/>
              <a:t>シンジケートローンでなくとも</a:t>
            </a:r>
            <a:endParaRPr lang="en-US" altLang="ja-JP" dirty="0"/>
          </a:p>
          <a:p>
            <a:pPr algn="ctr"/>
            <a:r>
              <a:rPr lang="ja-JP" altLang="en-US" dirty="0"/>
              <a:t>タームシート・融資確約は</a:t>
            </a:r>
            <a:endParaRPr lang="en-US" altLang="ja-JP" dirty="0"/>
          </a:p>
          <a:p>
            <a:pPr algn="ctr"/>
            <a:r>
              <a:rPr kumimoji="1" lang="ja-JP" altLang="en-US" dirty="0"/>
              <a:t>取得しましょう</a:t>
            </a:r>
          </a:p>
        </p:txBody>
      </p:sp>
      <p:sp>
        <p:nvSpPr>
          <p:cNvPr id="6" name="楕円 5">
            <a:extLst>
              <a:ext uri="{FF2B5EF4-FFF2-40B4-BE49-F238E27FC236}">
                <a16:creationId xmlns:a16="http://schemas.microsoft.com/office/drawing/2014/main" id="{AE522B62-7E56-4F5C-A8C8-B4577E5AF7A0}"/>
              </a:ext>
            </a:extLst>
          </p:cNvPr>
          <p:cNvSpPr/>
          <p:nvPr/>
        </p:nvSpPr>
        <p:spPr>
          <a:xfrm>
            <a:off x="6785827" y="2710616"/>
            <a:ext cx="5226050" cy="908884"/>
          </a:xfrm>
          <a:prstGeom prst="ellipse">
            <a:avLst/>
          </a:prstGeom>
          <a:solidFill>
            <a:srgbClr val="FFCC66">
              <a:alpha val="43922"/>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アレンジャー業務はシンジケートローン以外で必要でない。</a:t>
            </a:r>
            <a:endParaRPr lang="en-US" altLang="ja-JP" dirty="0"/>
          </a:p>
        </p:txBody>
      </p:sp>
      <p:sp>
        <p:nvSpPr>
          <p:cNvPr id="9" name="楕円 8">
            <a:extLst>
              <a:ext uri="{FF2B5EF4-FFF2-40B4-BE49-F238E27FC236}">
                <a16:creationId xmlns:a16="http://schemas.microsoft.com/office/drawing/2014/main" id="{556589ED-10E6-448A-B2BB-A559B3BF3A5F}"/>
              </a:ext>
            </a:extLst>
          </p:cNvPr>
          <p:cNvSpPr/>
          <p:nvPr/>
        </p:nvSpPr>
        <p:spPr>
          <a:xfrm>
            <a:off x="6235699" y="3819618"/>
            <a:ext cx="5776177" cy="2381156"/>
          </a:xfrm>
          <a:prstGeom prst="ellipse">
            <a:avLst/>
          </a:prstGeom>
          <a:solidFill>
            <a:srgbClr val="FFCC66">
              <a:alpha val="43922"/>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エージェント業務のうち</a:t>
            </a:r>
          </a:p>
          <a:p>
            <a:pPr algn="ctr"/>
            <a:r>
              <a:rPr kumimoji="1" lang="ja-JP" altLang="en-US" dirty="0"/>
              <a:t>資金決済業務の一部を銀行にゆだねて、口座を管理していただく</a:t>
            </a:r>
            <a:endParaRPr kumimoji="1" lang="en-US" altLang="ja-JP" dirty="0"/>
          </a:p>
          <a:p>
            <a:pPr algn="ctr"/>
            <a:r>
              <a:rPr lang="ja-JP" altLang="en-US" dirty="0"/>
              <a:t>提案はよく出てきます。</a:t>
            </a:r>
            <a:endParaRPr lang="en-US" altLang="ja-JP" dirty="0"/>
          </a:p>
          <a:p>
            <a:pPr algn="ctr"/>
            <a:r>
              <a:rPr kumimoji="1" lang="ja-JP" altLang="en-US" dirty="0"/>
              <a:t>返済期間を通じ</a:t>
            </a:r>
            <a:endParaRPr kumimoji="1" lang="en-US" altLang="ja-JP" dirty="0"/>
          </a:p>
          <a:p>
            <a:pPr algn="ctr"/>
            <a:r>
              <a:rPr lang="en-US" altLang="ja-JP" dirty="0"/>
              <a:t>SPC</a:t>
            </a:r>
            <a:r>
              <a:rPr lang="ja-JP" altLang="en-US" dirty="0"/>
              <a:t>の銀行口座を管理してもらいます。</a:t>
            </a:r>
            <a:endParaRPr lang="en-US" altLang="ja-JP" dirty="0"/>
          </a:p>
          <a:p>
            <a:pPr algn="ctr"/>
            <a:r>
              <a:rPr lang="ja-JP" altLang="en-US" dirty="0"/>
              <a:t>年間数十万のオーダーです。</a:t>
            </a:r>
            <a:endParaRPr kumimoji="1" lang="en-US" altLang="ja-JP" dirty="0"/>
          </a:p>
          <a:p>
            <a:pPr algn="ctr"/>
            <a:endParaRPr kumimoji="1" lang="ja-JP" altLang="en-US" dirty="0"/>
          </a:p>
        </p:txBody>
      </p:sp>
    </p:spTree>
    <p:extLst>
      <p:ext uri="{BB962C8B-B14F-4D97-AF65-F5344CB8AC3E}">
        <p14:creationId xmlns:p14="http://schemas.microsoft.com/office/powerpoint/2010/main" val="3296559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229AB2A9-0370-4104-91EB-49047464C398}"/>
              </a:ext>
            </a:extLst>
          </p:cNvPr>
          <p:cNvPicPr>
            <a:picLocks noChangeAspect="1"/>
          </p:cNvPicPr>
          <p:nvPr/>
        </p:nvPicPr>
        <p:blipFill>
          <a:blip r:embed="rId2">
            <a:duotone>
              <a:schemeClr val="accent1">
                <a:shade val="45000"/>
                <a:satMod val="135000"/>
              </a:schemeClr>
              <a:prstClr val="white"/>
            </a:duotone>
          </a:blip>
          <a:stretch>
            <a:fillRect/>
          </a:stretch>
        </p:blipFill>
        <p:spPr>
          <a:xfrm rot="10800000">
            <a:off x="6304935" y="435756"/>
            <a:ext cx="2736427" cy="1539240"/>
          </a:xfrm>
          <a:prstGeom prst="rect">
            <a:avLst/>
          </a:prstGeom>
        </p:spPr>
      </p:pic>
      <p:pic>
        <p:nvPicPr>
          <p:cNvPr id="5" name="図 4">
            <a:extLst>
              <a:ext uri="{FF2B5EF4-FFF2-40B4-BE49-F238E27FC236}">
                <a16:creationId xmlns:a16="http://schemas.microsoft.com/office/drawing/2014/main" id="{19CBBD30-28ED-4E65-B115-AC6A6D5E5058}"/>
              </a:ext>
            </a:extLst>
          </p:cNvPr>
          <p:cNvPicPr>
            <a:picLocks noChangeAspect="1"/>
          </p:cNvPicPr>
          <p:nvPr/>
        </p:nvPicPr>
        <p:blipFill>
          <a:blip r:embed="rId2">
            <a:duotone>
              <a:schemeClr val="accent1">
                <a:shade val="45000"/>
                <a:satMod val="135000"/>
              </a:schemeClr>
              <a:prstClr val="white"/>
            </a:duotone>
          </a:blip>
          <a:stretch>
            <a:fillRect/>
          </a:stretch>
        </p:blipFill>
        <p:spPr>
          <a:xfrm>
            <a:off x="3501264" y="4574532"/>
            <a:ext cx="4625621" cy="1539240"/>
          </a:xfrm>
          <a:prstGeom prst="rect">
            <a:avLst/>
          </a:prstGeom>
        </p:spPr>
      </p:pic>
      <p:pic>
        <p:nvPicPr>
          <p:cNvPr id="4" name="図 3">
            <a:extLst>
              <a:ext uri="{FF2B5EF4-FFF2-40B4-BE49-F238E27FC236}">
                <a16:creationId xmlns:a16="http://schemas.microsoft.com/office/drawing/2014/main" id="{E42491AF-FA8E-4FFD-B4D2-BD11FDDA64CF}"/>
              </a:ext>
            </a:extLst>
          </p:cNvPr>
          <p:cNvPicPr>
            <a:picLocks noChangeAspect="1"/>
          </p:cNvPicPr>
          <p:nvPr/>
        </p:nvPicPr>
        <p:blipFill>
          <a:blip r:embed="rId2">
            <a:duotone>
              <a:schemeClr val="accent1">
                <a:shade val="45000"/>
                <a:satMod val="135000"/>
              </a:schemeClr>
              <a:prstClr val="white"/>
            </a:duotone>
          </a:blip>
          <a:stretch>
            <a:fillRect/>
          </a:stretch>
        </p:blipFill>
        <p:spPr>
          <a:xfrm>
            <a:off x="305951" y="202692"/>
            <a:ext cx="3179632" cy="1788543"/>
          </a:xfrm>
          <a:prstGeom prst="rect">
            <a:avLst/>
          </a:prstGeom>
        </p:spPr>
      </p:pic>
      <p:sp>
        <p:nvSpPr>
          <p:cNvPr id="2" name="タイトル 1">
            <a:extLst>
              <a:ext uri="{FF2B5EF4-FFF2-40B4-BE49-F238E27FC236}">
                <a16:creationId xmlns:a16="http://schemas.microsoft.com/office/drawing/2014/main" id="{446A3CA5-A161-452B-9825-716C53B30358}"/>
              </a:ext>
            </a:extLst>
          </p:cNvPr>
          <p:cNvSpPr>
            <a:spLocks noGrp="1"/>
          </p:cNvSpPr>
          <p:nvPr>
            <p:ph type="title"/>
          </p:nvPr>
        </p:nvSpPr>
        <p:spPr>
          <a:xfrm>
            <a:off x="839788" y="365126"/>
            <a:ext cx="10515600" cy="731838"/>
          </a:xfrm>
        </p:spPr>
        <p:txBody>
          <a:bodyPr/>
          <a:lstStyle/>
          <a:p>
            <a:r>
              <a:rPr kumimoji="1" lang="ja-JP" altLang="en-US" dirty="0"/>
              <a:t>　　　　　　全７回の内容</a:t>
            </a:r>
          </a:p>
        </p:txBody>
      </p:sp>
      <p:sp>
        <p:nvSpPr>
          <p:cNvPr id="7" name="コンテンツ プレースホルダー 6">
            <a:extLst>
              <a:ext uri="{FF2B5EF4-FFF2-40B4-BE49-F238E27FC236}">
                <a16:creationId xmlns:a16="http://schemas.microsoft.com/office/drawing/2014/main" id="{D71EBC8C-646C-4EC9-9150-1B65881002E9}"/>
              </a:ext>
            </a:extLst>
          </p:cNvPr>
          <p:cNvSpPr>
            <a:spLocks noGrp="1"/>
          </p:cNvSpPr>
          <p:nvPr>
            <p:ph sz="half" idx="2"/>
          </p:nvPr>
        </p:nvSpPr>
        <p:spPr>
          <a:xfrm>
            <a:off x="392515" y="1827215"/>
            <a:ext cx="6221069" cy="4727573"/>
          </a:xfrm>
        </p:spPr>
        <p:txBody>
          <a:bodyPr>
            <a:normAutofit/>
          </a:bodyPr>
          <a:lstStyle/>
          <a:p>
            <a:pPr marL="0" indent="0">
              <a:buNone/>
            </a:pPr>
            <a:r>
              <a:rPr lang="ja-JP" altLang="en-US" dirty="0"/>
              <a:t>第</a:t>
            </a:r>
            <a:r>
              <a:rPr lang="en-US" altLang="ja-JP" dirty="0"/>
              <a:t>1</a:t>
            </a:r>
            <a:r>
              <a:rPr lang="ja-JP" altLang="en-US" dirty="0"/>
              <a:t>回　チーム編成と運営のプロセス</a:t>
            </a:r>
            <a:endParaRPr lang="en-US" altLang="ja-JP" dirty="0"/>
          </a:p>
          <a:p>
            <a:pPr marL="0" indent="0">
              <a:buNone/>
            </a:pPr>
            <a:endParaRPr lang="en-US" altLang="ja-JP" dirty="0"/>
          </a:p>
          <a:p>
            <a:pPr marL="0" indent="0">
              <a:buNone/>
            </a:pPr>
            <a:r>
              <a:rPr lang="ja-JP" altLang="en-US" dirty="0"/>
              <a:t>第</a:t>
            </a:r>
            <a:r>
              <a:rPr lang="en-US" altLang="ja-JP" dirty="0"/>
              <a:t>2</a:t>
            </a:r>
            <a:r>
              <a:rPr lang="ja-JP" altLang="en-US" dirty="0"/>
              <a:t>回　審査委員会と審査の実際　</a:t>
            </a:r>
            <a:endParaRPr lang="en-US" altLang="ja-JP" dirty="0"/>
          </a:p>
          <a:p>
            <a:pPr marL="0" indent="0">
              <a:buNone/>
            </a:pPr>
            <a:endParaRPr lang="en-US" altLang="ja-JP" dirty="0"/>
          </a:p>
          <a:p>
            <a:pPr marL="0" indent="0">
              <a:buNone/>
            </a:pPr>
            <a:r>
              <a:rPr lang="ja-JP" altLang="en-US" dirty="0"/>
              <a:t>第</a:t>
            </a:r>
            <a:r>
              <a:rPr lang="en-US" altLang="ja-JP" dirty="0"/>
              <a:t>3</a:t>
            </a:r>
            <a:r>
              <a:rPr lang="ja-JP" altLang="en-US" dirty="0"/>
              <a:t>回　提案作成の詳細</a:t>
            </a:r>
            <a:endParaRPr lang="en-US" altLang="ja-JP" dirty="0"/>
          </a:p>
          <a:p>
            <a:pPr marL="0" indent="0">
              <a:buNone/>
            </a:pPr>
            <a:endParaRPr lang="en-US" altLang="ja-JP" dirty="0"/>
          </a:p>
          <a:p>
            <a:pPr marL="0" indent="0">
              <a:buNone/>
            </a:pPr>
            <a:r>
              <a:rPr lang="ja-JP" altLang="en-US" dirty="0"/>
              <a:t>第</a:t>
            </a:r>
            <a:r>
              <a:rPr lang="en-US" altLang="ja-JP" dirty="0"/>
              <a:t>4</a:t>
            </a:r>
            <a:r>
              <a:rPr lang="ja-JP" altLang="en-US" dirty="0"/>
              <a:t>回</a:t>
            </a:r>
            <a:r>
              <a:rPr lang="en-US" altLang="ja-JP" dirty="0"/>
              <a:t>	</a:t>
            </a:r>
            <a:r>
              <a:rPr lang="ja-JP" altLang="en-US" dirty="0"/>
              <a:t>　提案金額の成り立ち　</a:t>
            </a:r>
            <a:endParaRPr lang="en-US" altLang="ja-JP" dirty="0"/>
          </a:p>
          <a:p>
            <a:pPr marL="0" indent="0">
              <a:buNone/>
            </a:pPr>
            <a:endParaRPr lang="en-US" altLang="ja-JP" dirty="0"/>
          </a:p>
        </p:txBody>
      </p:sp>
      <p:sp>
        <p:nvSpPr>
          <p:cNvPr id="9" name="コンテンツ プレースホルダー 8">
            <a:extLst>
              <a:ext uri="{FF2B5EF4-FFF2-40B4-BE49-F238E27FC236}">
                <a16:creationId xmlns:a16="http://schemas.microsoft.com/office/drawing/2014/main" id="{2E9C8D53-EF85-4582-82D3-F28C84674C01}"/>
              </a:ext>
            </a:extLst>
          </p:cNvPr>
          <p:cNvSpPr>
            <a:spLocks noGrp="1"/>
          </p:cNvSpPr>
          <p:nvPr>
            <p:ph sz="quarter" idx="4"/>
          </p:nvPr>
        </p:nvSpPr>
        <p:spPr>
          <a:xfrm>
            <a:off x="6304935" y="1462089"/>
            <a:ext cx="5300453" cy="4727574"/>
          </a:xfrm>
        </p:spPr>
        <p:txBody>
          <a:bodyPr>
            <a:normAutofit/>
          </a:bodyPr>
          <a:lstStyle/>
          <a:p>
            <a:pPr marL="0" indent="0">
              <a:buNone/>
            </a:pPr>
            <a:endParaRPr lang="en-US" altLang="ja-JP" dirty="0"/>
          </a:p>
          <a:p>
            <a:pPr marL="0" indent="0">
              <a:buNone/>
            </a:pPr>
            <a:r>
              <a:rPr lang="ja-JP" altLang="en-US" sz="3200" b="1" dirty="0">
                <a:solidFill>
                  <a:srgbClr val="FF0000"/>
                </a:solidFill>
              </a:rPr>
              <a:t>第</a:t>
            </a:r>
            <a:r>
              <a:rPr lang="en-US" altLang="ja-JP" sz="3200" b="1" dirty="0">
                <a:solidFill>
                  <a:srgbClr val="FF0000"/>
                </a:solidFill>
              </a:rPr>
              <a:t>5</a:t>
            </a:r>
            <a:r>
              <a:rPr lang="ja-JP" altLang="en-US" sz="3200" b="1" dirty="0">
                <a:solidFill>
                  <a:srgbClr val="FF0000"/>
                </a:solidFill>
              </a:rPr>
              <a:t>回　金融機関の選定と</a:t>
            </a:r>
            <a:endParaRPr lang="en-US" altLang="ja-JP" sz="3200" b="1" dirty="0">
              <a:solidFill>
                <a:srgbClr val="FF0000"/>
              </a:solidFill>
            </a:endParaRPr>
          </a:p>
          <a:p>
            <a:pPr marL="0" indent="0">
              <a:buNone/>
            </a:pPr>
            <a:r>
              <a:rPr lang="ja-JP" altLang="en-US" sz="3200" b="1" dirty="0">
                <a:solidFill>
                  <a:srgbClr val="FF0000"/>
                </a:solidFill>
              </a:rPr>
              <a:t>　　　  資金調達</a:t>
            </a:r>
          </a:p>
          <a:p>
            <a:pPr marL="0" indent="0">
              <a:buNone/>
            </a:pPr>
            <a:endParaRPr lang="en-US" altLang="ja-JP" dirty="0"/>
          </a:p>
          <a:p>
            <a:pPr marL="0" indent="0">
              <a:buNone/>
            </a:pPr>
            <a:r>
              <a:rPr lang="ja-JP" altLang="en-US" dirty="0"/>
              <a:t>第６回　プレゼンテーション</a:t>
            </a:r>
            <a:endParaRPr lang="en-US" altLang="ja-JP" dirty="0"/>
          </a:p>
          <a:p>
            <a:pPr marL="0" indent="0">
              <a:buNone/>
            </a:pPr>
            <a:endParaRPr lang="en-US" altLang="ja-JP" dirty="0"/>
          </a:p>
          <a:p>
            <a:pPr marL="0" indent="0">
              <a:buNone/>
            </a:pPr>
            <a:r>
              <a:rPr lang="ja-JP" altLang="en-US" dirty="0"/>
              <a:t>第７回　事業契約と</a:t>
            </a:r>
            <a:r>
              <a:rPr lang="en-US" altLang="ja-JP" dirty="0"/>
              <a:t>SPC</a:t>
            </a:r>
            <a:r>
              <a:rPr lang="ja-JP" altLang="en-US" dirty="0"/>
              <a:t>の経営</a:t>
            </a:r>
          </a:p>
        </p:txBody>
      </p:sp>
      <p:sp>
        <p:nvSpPr>
          <p:cNvPr id="11" name="スライド番号プレースホルダー 10">
            <a:extLst>
              <a:ext uri="{FF2B5EF4-FFF2-40B4-BE49-F238E27FC236}">
                <a16:creationId xmlns:a16="http://schemas.microsoft.com/office/drawing/2014/main" id="{F61FBBE1-224D-4819-A7F1-F1DA8D4097DE}"/>
              </a:ext>
            </a:extLst>
          </p:cNvPr>
          <p:cNvSpPr>
            <a:spLocks noGrp="1"/>
          </p:cNvSpPr>
          <p:nvPr>
            <p:ph type="sldNum" sz="quarter" idx="12"/>
          </p:nvPr>
        </p:nvSpPr>
        <p:spPr/>
        <p:txBody>
          <a:bodyPr/>
          <a:lstStyle/>
          <a:p>
            <a:fld id="{8CBE0B6B-AA1C-4A08-8C69-36F95E8FD104}" type="slidenum">
              <a:rPr kumimoji="1" lang="ja-JP" altLang="en-US" smtClean="0"/>
              <a:t>2</a:t>
            </a:fld>
            <a:endParaRPr kumimoji="1" lang="ja-JP" altLang="en-US"/>
          </a:p>
        </p:txBody>
      </p:sp>
    </p:spTree>
    <p:extLst>
      <p:ext uri="{BB962C8B-B14F-4D97-AF65-F5344CB8AC3E}">
        <p14:creationId xmlns:p14="http://schemas.microsoft.com/office/powerpoint/2010/main" val="1865700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1815BF-0FA9-46E0-BB8A-3A63AF736B48}"/>
              </a:ext>
            </a:extLst>
          </p:cNvPr>
          <p:cNvSpPr>
            <a:spLocks noGrp="1"/>
          </p:cNvSpPr>
          <p:nvPr>
            <p:ph type="title"/>
          </p:nvPr>
        </p:nvSpPr>
        <p:spPr>
          <a:xfrm>
            <a:off x="838200" y="365125"/>
            <a:ext cx="10515600" cy="587375"/>
          </a:xfrm>
        </p:spPr>
        <p:txBody>
          <a:bodyPr>
            <a:normAutofit fontScale="90000"/>
          </a:bodyPr>
          <a:lstStyle/>
          <a:p>
            <a:r>
              <a:rPr kumimoji="1" lang="ja-JP" altLang="en-US" dirty="0"/>
              <a:t>リーガルチェック費用（数百万～</a:t>
            </a:r>
            <a:r>
              <a:rPr kumimoji="1" lang="en-US" altLang="ja-JP" dirty="0"/>
              <a:t>2000</a:t>
            </a:r>
            <a:r>
              <a:rPr kumimoji="1" lang="ja-JP" altLang="en-US" dirty="0"/>
              <a:t>万）</a:t>
            </a:r>
          </a:p>
        </p:txBody>
      </p:sp>
      <p:sp>
        <p:nvSpPr>
          <p:cNvPr id="3" name="コンテンツ プレースホルダー 2">
            <a:extLst>
              <a:ext uri="{FF2B5EF4-FFF2-40B4-BE49-F238E27FC236}">
                <a16:creationId xmlns:a16="http://schemas.microsoft.com/office/drawing/2014/main" id="{A3C7D6AA-3324-4EA5-B83E-3F3B8E0F792C}"/>
              </a:ext>
            </a:extLst>
          </p:cNvPr>
          <p:cNvSpPr>
            <a:spLocks noGrp="1"/>
          </p:cNvSpPr>
          <p:nvPr>
            <p:ph idx="1"/>
          </p:nvPr>
        </p:nvSpPr>
        <p:spPr>
          <a:xfrm>
            <a:off x="838200" y="1168400"/>
            <a:ext cx="10515600" cy="5187950"/>
          </a:xfrm>
        </p:spPr>
        <p:txBody>
          <a:bodyPr/>
          <a:lstStyle/>
          <a:p>
            <a:r>
              <a:rPr kumimoji="1" lang="ja-JP" altLang="en-US" dirty="0"/>
              <a:t>融資契約書に関し、弁護士によるリーガルチェック費用を要求されることがある。</a:t>
            </a:r>
            <a:endParaRPr kumimoji="1" lang="en-US" altLang="ja-JP" dirty="0"/>
          </a:p>
          <a:p>
            <a:pPr lvl="1"/>
            <a:r>
              <a:rPr lang="ja-JP" altLang="en-US" dirty="0"/>
              <a:t>銀行側の弁護士の費用を、仮受人に要求してくるものです。</a:t>
            </a:r>
            <a:endParaRPr kumimoji="1" lang="en-US" altLang="ja-JP" dirty="0"/>
          </a:p>
          <a:p>
            <a:r>
              <a:rPr lang="ja-JP" altLang="en-US" dirty="0"/>
              <a:t>同様の</a:t>
            </a:r>
            <a:r>
              <a:rPr lang="en-US" altLang="ja-JP" dirty="0"/>
              <a:t>PFI</a:t>
            </a:r>
            <a:r>
              <a:rPr lang="ja-JP" altLang="en-US" dirty="0"/>
              <a:t>融資の経験があれば、すでにリーガルチェックを受けた契約書のひながたをもっているはずで、不要もしくはチェックするにしてもそれほど費用のかかるものでないと思われます。したがって、銀行を選択する際の基準にします。</a:t>
            </a:r>
            <a:endParaRPr lang="en-US" altLang="ja-JP" dirty="0"/>
          </a:p>
          <a:p>
            <a:pPr lvl="1"/>
            <a:r>
              <a:rPr lang="ja-JP" altLang="en-US" dirty="0"/>
              <a:t>住宅や給食のように、前例の多いものは、新たなチェックは不要と思われます。</a:t>
            </a:r>
            <a:endParaRPr lang="en-US" altLang="ja-JP" dirty="0"/>
          </a:p>
          <a:p>
            <a:r>
              <a:rPr kumimoji="1" lang="ja-JP" altLang="en-US" dirty="0"/>
              <a:t>選定する弁護士の技量によっても金額が変ります。弁護士費用は時間課金なので、不慣れな弁護士は時間がかかるからです。したがって、弁護士の選定も銀行側と交渉しましょう。</a:t>
            </a:r>
            <a:endParaRPr kumimoji="1" lang="en-US" altLang="ja-JP" dirty="0"/>
          </a:p>
          <a:p>
            <a:endParaRPr kumimoji="1" lang="ja-JP" altLang="en-US" dirty="0"/>
          </a:p>
        </p:txBody>
      </p:sp>
      <p:sp>
        <p:nvSpPr>
          <p:cNvPr id="4" name="スライド番号プレースホルダー 3">
            <a:extLst>
              <a:ext uri="{FF2B5EF4-FFF2-40B4-BE49-F238E27FC236}">
                <a16:creationId xmlns:a16="http://schemas.microsoft.com/office/drawing/2014/main" id="{378D91C5-957E-4858-8917-E684AC228ADC}"/>
              </a:ext>
            </a:extLst>
          </p:cNvPr>
          <p:cNvSpPr>
            <a:spLocks noGrp="1"/>
          </p:cNvSpPr>
          <p:nvPr>
            <p:ph type="sldNum" sz="quarter" idx="12"/>
          </p:nvPr>
        </p:nvSpPr>
        <p:spPr/>
        <p:txBody>
          <a:bodyPr/>
          <a:lstStyle/>
          <a:p>
            <a:fld id="{8CBE0B6B-AA1C-4A08-8C69-36F95E8FD104}" type="slidenum">
              <a:rPr kumimoji="1" lang="ja-JP" altLang="en-US" smtClean="0"/>
              <a:t>20</a:t>
            </a:fld>
            <a:endParaRPr kumimoji="1" lang="ja-JP" altLang="en-US"/>
          </a:p>
        </p:txBody>
      </p:sp>
    </p:spTree>
    <p:extLst>
      <p:ext uri="{BB962C8B-B14F-4D97-AF65-F5344CB8AC3E}">
        <p14:creationId xmlns:p14="http://schemas.microsoft.com/office/powerpoint/2010/main" val="22780149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502920" y="457601"/>
            <a:ext cx="6438880" cy="362187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838200" y="1575782"/>
            <a:ext cx="10515600" cy="3467978"/>
          </a:xfrm>
        </p:spPr>
        <p:txBody>
          <a:bodyPr>
            <a:normAutofit/>
          </a:bodyPr>
          <a:lstStyle/>
          <a:p>
            <a:r>
              <a:rPr lang="ja-JP" altLang="en-US" sz="4000" dirty="0">
                <a:solidFill>
                  <a:srgbClr val="000000"/>
                </a:solidFill>
              </a:rPr>
              <a:t>⑤　銀行交渉と</a:t>
            </a:r>
            <a:br>
              <a:rPr lang="en-US" altLang="ja-JP" sz="4000" dirty="0">
                <a:solidFill>
                  <a:srgbClr val="000000"/>
                </a:solidFill>
              </a:rPr>
            </a:br>
            <a:r>
              <a:rPr lang="ja-JP" altLang="en-US" sz="4000" dirty="0">
                <a:solidFill>
                  <a:srgbClr val="000000"/>
                </a:solidFill>
              </a:rPr>
              <a:t>　　　　　融資確約・条件規定書について</a:t>
            </a:r>
            <a:br>
              <a:rPr lang="en-US" altLang="ja-JP" sz="4000" dirty="0">
                <a:solidFill>
                  <a:srgbClr val="000000"/>
                </a:solidFill>
              </a:rPr>
            </a:br>
            <a:r>
              <a:rPr lang="en-US" altLang="ja-JP" sz="4000" dirty="0">
                <a:solidFill>
                  <a:srgbClr val="000000"/>
                </a:solidFill>
              </a:rPr>
              <a:t>	</a:t>
            </a:r>
            <a:endParaRPr lang="ja-JP" altLang="en-US" sz="4000" dirty="0">
              <a:latin typeface="BIZ UDPゴシック" panose="020B0400000000000000" pitchFamily="50" charset="-128"/>
              <a:ea typeface="BIZ UDPゴシック" panose="020B0400000000000000" pitchFamily="50" charset="-128"/>
            </a:endParaRP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21</a:t>
            </a:fld>
            <a:endParaRPr kumimoji="1" lang="ja-JP" altLang="en-US"/>
          </a:p>
        </p:txBody>
      </p:sp>
    </p:spTree>
    <p:extLst>
      <p:ext uri="{BB962C8B-B14F-4D97-AF65-F5344CB8AC3E}">
        <p14:creationId xmlns:p14="http://schemas.microsoft.com/office/powerpoint/2010/main" val="40119419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6A5C93AE-A4E8-4142-A60D-F009BB73A59E}"/>
              </a:ext>
            </a:extLst>
          </p:cNvPr>
          <p:cNvSpPr>
            <a:spLocks noGrp="1"/>
          </p:cNvSpPr>
          <p:nvPr>
            <p:ph type="title"/>
          </p:nvPr>
        </p:nvSpPr>
        <p:spPr>
          <a:xfrm>
            <a:off x="838200" y="365125"/>
            <a:ext cx="10515600" cy="682625"/>
          </a:xfrm>
        </p:spPr>
        <p:txBody>
          <a:bodyPr>
            <a:normAutofit fontScale="90000"/>
          </a:bodyPr>
          <a:lstStyle/>
          <a:p>
            <a:r>
              <a:rPr lang="ja-JP" altLang="en-US" dirty="0"/>
              <a:t>銀行交渉について</a:t>
            </a:r>
          </a:p>
        </p:txBody>
      </p:sp>
      <p:sp>
        <p:nvSpPr>
          <p:cNvPr id="4" name="スライド番号プレースホルダー 3">
            <a:extLst>
              <a:ext uri="{FF2B5EF4-FFF2-40B4-BE49-F238E27FC236}">
                <a16:creationId xmlns:a16="http://schemas.microsoft.com/office/drawing/2014/main" id="{F20D6F7A-D8AE-4BB7-9D43-B546819D0054}"/>
              </a:ext>
            </a:extLst>
          </p:cNvPr>
          <p:cNvSpPr>
            <a:spLocks noGrp="1"/>
          </p:cNvSpPr>
          <p:nvPr>
            <p:ph type="sldNum" sz="quarter" idx="12"/>
          </p:nvPr>
        </p:nvSpPr>
        <p:spPr/>
        <p:txBody>
          <a:bodyPr/>
          <a:lstStyle/>
          <a:p>
            <a:fld id="{8CBE0B6B-AA1C-4A08-8C69-36F95E8FD104}" type="slidenum">
              <a:rPr kumimoji="1" lang="ja-JP" altLang="en-US" smtClean="0"/>
              <a:t>22</a:t>
            </a:fld>
            <a:endParaRPr kumimoji="1" lang="ja-JP" altLang="en-US"/>
          </a:p>
        </p:txBody>
      </p:sp>
      <p:sp>
        <p:nvSpPr>
          <p:cNvPr id="6" name="正方形/長方形 5">
            <a:extLst>
              <a:ext uri="{FF2B5EF4-FFF2-40B4-BE49-F238E27FC236}">
                <a16:creationId xmlns:a16="http://schemas.microsoft.com/office/drawing/2014/main" id="{8FC9FE99-7009-4834-9AE6-AAEE8EC28685}"/>
              </a:ext>
            </a:extLst>
          </p:cNvPr>
          <p:cNvSpPr/>
          <p:nvPr/>
        </p:nvSpPr>
        <p:spPr>
          <a:xfrm>
            <a:off x="508000" y="1212850"/>
            <a:ext cx="2597150" cy="5651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銀行交渉に入るとき</a:t>
            </a:r>
            <a:endParaRPr kumimoji="1" lang="en-US" altLang="ja-JP" dirty="0"/>
          </a:p>
          <a:p>
            <a:pPr algn="ctr"/>
            <a:r>
              <a:rPr lang="ja-JP" altLang="en-US" dirty="0"/>
              <a:t>初対面時用意するもの</a:t>
            </a:r>
            <a:endParaRPr kumimoji="1" lang="ja-JP" altLang="en-US" dirty="0"/>
          </a:p>
        </p:txBody>
      </p:sp>
      <p:sp>
        <p:nvSpPr>
          <p:cNvPr id="7" name="正方形/長方形 6">
            <a:extLst>
              <a:ext uri="{FF2B5EF4-FFF2-40B4-BE49-F238E27FC236}">
                <a16:creationId xmlns:a16="http://schemas.microsoft.com/office/drawing/2014/main" id="{0F9E4493-FBB1-45B2-9964-778DD32043FC}"/>
              </a:ext>
            </a:extLst>
          </p:cNvPr>
          <p:cNvSpPr/>
          <p:nvPr/>
        </p:nvSpPr>
        <p:spPr>
          <a:xfrm>
            <a:off x="527050" y="2095500"/>
            <a:ext cx="2578100" cy="454660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募集要項のコピー</a:t>
            </a:r>
            <a:endParaRPr kumimoji="1" lang="en-US" altLang="ja-JP" dirty="0"/>
          </a:p>
          <a:p>
            <a:pPr algn="ctr"/>
            <a:r>
              <a:rPr lang="ja-JP" altLang="en-US" dirty="0"/>
              <a:t>もしくは</a:t>
            </a:r>
            <a:endParaRPr lang="en-US" altLang="ja-JP" dirty="0"/>
          </a:p>
          <a:p>
            <a:pPr algn="ctr"/>
            <a:r>
              <a:rPr kumimoji="1" lang="ja-JP" altLang="en-US" dirty="0"/>
              <a:t>ダウンロードリンク</a:t>
            </a:r>
            <a:endParaRPr kumimoji="1" lang="en-US" altLang="ja-JP" dirty="0"/>
          </a:p>
          <a:p>
            <a:pPr algn="ctr"/>
            <a:endParaRPr lang="en-US" altLang="ja-JP" dirty="0"/>
          </a:p>
          <a:p>
            <a:pPr algn="ctr"/>
            <a:r>
              <a:rPr kumimoji="1" lang="ja-JP" altLang="en-US" dirty="0"/>
              <a:t>おおよその</a:t>
            </a:r>
            <a:endParaRPr kumimoji="1" lang="en-US" altLang="ja-JP" dirty="0"/>
          </a:p>
          <a:p>
            <a:pPr algn="ctr"/>
            <a:r>
              <a:rPr lang="ja-JP" altLang="en-US" dirty="0"/>
              <a:t>施設整備費予想</a:t>
            </a:r>
            <a:endParaRPr lang="en-US" altLang="ja-JP" dirty="0"/>
          </a:p>
          <a:p>
            <a:pPr algn="ctr"/>
            <a:r>
              <a:rPr kumimoji="1" lang="ja-JP" altLang="en-US" dirty="0"/>
              <a:t>融資必要金額</a:t>
            </a:r>
            <a:endParaRPr kumimoji="1" lang="en-US" altLang="ja-JP" dirty="0"/>
          </a:p>
          <a:p>
            <a:pPr algn="ctr"/>
            <a:r>
              <a:rPr lang="ja-JP" altLang="en-US" dirty="0"/>
              <a:t>事業期間</a:t>
            </a:r>
            <a:endParaRPr lang="en-US" altLang="ja-JP" dirty="0"/>
          </a:p>
          <a:p>
            <a:pPr algn="ctr"/>
            <a:r>
              <a:rPr kumimoji="1" lang="ja-JP" altLang="en-US" dirty="0"/>
              <a:t>返済条件</a:t>
            </a:r>
            <a:endParaRPr kumimoji="1" lang="en-US" altLang="ja-JP" dirty="0"/>
          </a:p>
          <a:p>
            <a:pPr algn="ctr"/>
            <a:r>
              <a:rPr lang="ja-JP" altLang="en-US" dirty="0"/>
              <a:t>など</a:t>
            </a:r>
            <a:endParaRPr lang="en-US" altLang="ja-JP" dirty="0"/>
          </a:p>
          <a:p>
            <a:pPr algn="ctr"/>
            <a:r>
              <a:rPr kumimoji="1" lang="ja-JP" altLang="en-US" dirty="0"/>
              <a:t>募集要項でわかる範囲</a:t>
            </a:r>
            <a:endParaRPr kumimoji="1" lang="en-US" altLang="ja-JP" dirty="0"/>
          </a:p>
          <a:p>
            <a:pPr algn="ctr"/>
            <a:r>
              <a:rPr lang="ja-JP" altLang="en-US" dirty="0"/>
              <a:t>の</a:t>
            </a:r>
            <a:endParaRPr lang="en-US" altLang="ja-JP" dirty="0"/>
          </a:p>
          <a:p>
            <a:pPr algn="ctr"/>
            <a:r>
              <a:rPr kumimoji="1" lang="ja-JP" altLang="en-US" dirty="0"/>
              <a:t>融資関連情報まとめ</a:t>
            </a:r>
            <a:endParaRPr kumimoji="1" lang="en-US" altLang="ja-JP" dirty="0"/>
          </a:p>
          <a:p>
            <a:pPr algn="ctr"/>
            <a:endParaRPr lang="en-US" altLang="ja-JP" dirty="0"/>
          </a:p>
          <a:p>
            <a:pPr algn="ctr"/>
            <a:r>
              <a:rPr kumimoji="1" lang="ja-JP" altLang="en-US" dirty="0"/>
              <a:t>銀行に提示要求する</a:t>
            </a:r>
            <a:endParaRPr kumimoji="1" lang="en-US" altLang="ja-JP" dirty="0"/>
          </a:p>
          <a:p>
            <a:pPr algn="ctr"/>
            <a:r>
              <a:rPr lang="ja-JP" altLang="en-US" dirty="0"/>
              <a:t>内容</a:t>
            </a:r>
            <a:endParaRPr kumimoji="1" lang="ja-JP" altLang="en-US" dirty="0"/>
          </a:p>
        </p:txBody>
      </p:sp>
      <p:sp>
        <p:nvSpPr>
          <p:cNvPr id="8" name="四角形: 角を丸くする 7">
            <a:extLst>
              <a:ext uri="{FF2B5EF4-FFF2-40B4-BE49-F238E27FC236}">
                <a16:creationId xmlns:a16="http://schemas.microsoft.com/office/drawing/2014/main" id="{11DF4F9F-53DF-4DDB-A9A2-DE51CC366E52}"/>
              </a:ext>
            </a:extLst>
          </p:cNvPr>
          <p:cNvSpPr/>
          <p:nvPr/>
        </p:nvSpPr>
        <p:spPr>
          <a:xfrm>
            <a:off x="7835900" y="1212850"/>
            <a:ext cx="3663950" cy="542925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r>
              <a:rPr kumimoji="1" lang="ja-JP" altLang="en-US" dirty="0"/>
              <a:t>銀行から出してほしい書類</a:t>
            </a:r>
            <a:endParaRPr kumimoji="1" lang="en-US" altLang="ja-JP" dirty="0"/>
          </a:p>
          <a:p>
            <a:endParaRPr lang="en-US" altLang="ja-JP" dirty="0"/>
          </a:p>
          <a:p>
            <a:r>
              <a:rPr lang="ja-JP" altLang="en-US" dirty="0"/>
              <a:t>　優先融資に関する</a:t>
            </a:r>
            <a:endParaRPr kumimoji="1" lang="en-US" altLang="ja-JP" dirty="0"/>
          </a:p>
          <a:p>
            <a:r>
              <a:rPr lang="ja-JP" altLang="en-US" dirty="0"/>
              <a:t>　　融資確約書</a:t>
            </a:r>
            <a:endParaRPr lang="en-US" altLang="ja-JP" dirty="0"/>
          </a:p>
          <a:p>
            <a:r>
              <a:rPr lang="ja-JP" altLang="en-US" dirty="0"/>
              <a:t>　　</a:t>
            </a:r>
            <a:r>
              <a:rPr kumimoji="1" lang="ja-JP" altLang="en-US" dirty="0"/>
              <a:t>タームシート</a:t>
            </a:r>
            <a:endParaRPr kumimoji="1" lang="en-US" altLang="ja-JP" dirty="0"/>
          </a:p>
          <a:p>
            <a:endParaRPr lang="en-US" altLang="ja-JP" dirty="0"/>
          </a:p>
          <a:p>
            <a:r>
              <a:rPr kumimoji="1" lang="ja-JP" altLang="en-US" dirty="0"/>
              <a:t>　建中融資・</a:t>
            </a:r>
            <a:r>
              <a:rPr lang="ja-JP" altLang="en-US" dirty="0"/>
              <a:t>短期借入融資</a:t>
            </a:r>
            <a:endParaRPr lang="en-US" altLang="ja-JP" dirty="0"/>
          </a:p>
          <a:p>
            <a:r>
              <a:rPr kumimoji="1" lang="ja-JP" altLang="en-US" dirty="0"/>
              <a:t>　消費税支払い融資</a:t>
            </a:r>
            <a:endParaRPr kumimoji="1" lang="en-US" altLang="ja-JP" dirty="0"/>
          </a:p>
          <a:p>
            <a:r>
              <a:rPr lang="ja-JP" altLang="en-US" dirty="0"/>
              <a:t>　など</a:t>
            </a:r>
            <a:r>
              <a:rPr kumimoji="1" lang="ja-JP" altLang="en-US" dirty="0"/>
              <a:t>必要なその他融資</a:t>
            </a:r>
            <a:endParaRPr kumimoji="1" lang="en-US" altLang="ja-JP" dirty="0"/>
          </a:p>
          <a:p>
            <a:r>
              <a:rPr lang="ja-JP" altLang="en-US" dirty="0"/>
              <a:t>　　融資条件</a:t>
            </a:r>
            <a:endParaRPr lang="en-US" altLang="ja-JP" dirty="0"/>
          </a:p>
          <a:p>
            <a:endParaRPr lang="en-US" altLang="ja-JP" dirty="0"/>
          </a:p>
          <a:p>
            <a:r>
              <a:rPr lang="ja-JP" altLang="en-US" dirty="0"/>
              <a:t>アップフロントフィー・アレンジメントフィー</a:t>
            </a:r>
            <a:endParaRPr kumimoji="1" lang="en-US" altLang="ja-JP" dirty="0"/>
          </a:p>
          <a:p>
            <a:r>
              <a:rPr kumimoji="1" lang="ja-JP" altLang="en-US" dirty="0"/>
              <a:t>　　金額と支払い時期</a:t>
            </a:r>
            <a:endParaRPr kumimoji="1" lang="en-US" altLang="ja-JP" dirty="0"/>
          </a:p>
          <a:p>
            <a:r>
              <a:rPr kumimoji="1" lang="ja-JP" altLang="en-US" dirty="0"/>
              <a:t>エージェントフィー</a:t>
            </a:r>
            <a:endParaRPr kumimoji="1" lang="en-US" altLang="ja-JP" dirty="0"/>
          </a:p>
          <a:p>
            <a:r>
              <a:rPr lang="ja-JP" altLang="en-US" dirty="0"/>
              <a:t>　　提供してくれるサービス</a:t>
            </a:r>
            <a:endParaRPr lang="en-US" altLang="ja-JP" dirty="0"/>
          </a:p>
          <a:p>
            <a:r>
              <a:rPr kumimoji="1" lang="ja-JP" altLang="en-US" dirty="0"/>
              <a:t>　　費用</a:t>
            </a:r>
          </a:p>
        </p:txBody>
      </p:sp>
      <p:sp>
        <p:nvSpPr>
          <p:cNvPr id="9" name="四角形: 角を丸くする 8">
            <a:extLst>
              <a:ext uri="{FF2B5EF4-FFF2-40B4-BE49-F238E27FC236}">
                <a16:creationId xmlns:a16="http://schemas.microsoft.com/office/drawing/2014/main" id="{5E28B54D-1292-4441-9F8C-275D8CEC2B13}"/>
              </a:ext>
            </a:extLst>
          </p:cNvPr>
          <p:cNvSpPr/>
          <p:nvPr/>
        </p:nvSpPr>
        <p:spPr>
          <a:xfrm>
            <a:off x="3282950" y="1292225"/>
            <a:ext cx="3352800" cy="542925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dirty="0"/>
              <a:t>こちらから提示するもの</a:t>
            </a:r>
            <a:endParaRPr kumimoji="1" lang="en-US" altLang="ja-JP" dirty="0"/>
          </a:p>
          <a:p>
            <a:endParaRPr kumimoji="1" lang="en-US" altLang="ja-JP" dirty="0"/>
          </a:p>
          <a:p>
            <a:r>
              <a:rPr kumimoji="1" lang="ja-JP" altLang="en-US" dirty="0"/>
              <a:t>優先融資関連</a:t>
            </a:r>
            <a:endParaRPr kumimoji="1" lang="en-US" altLang="ja-JP" dirty="0"/>
          </a:p>
          <a:p>
            <a:r>
              <a:rPr lang="ja-JP" altLang="en-US" dirty="0"/>
              <a:t>　　融資金額上限額</a:t>
            </a:r>
            <a:endParaRPr lang="en-US" altLang="ja-JP" dirty="0"/>
          </a:p>
          <a:p>
            <a:endParaRPr kumimoji="1" lang="en-US" altLang="ja-JP" dirty="0"/>
          </a:p>
          <a:p>
            <a:r>
              <a:rPr lang="ja-JP" altLang="en-US" dirty="0"/>
              <a:t>建中融資・短期融資</a:t>
            </a:r>
            <a:endParaRPr lang="en-US" altLang="ja-JP" dirty="0"/>
          </a:p>
          <a:p>
            <a:r>
              <a:rPr lang="ja-JP" altLang="en-US" dirty="0"/>
              <a:t>消費税支払い融資など</a:t>
            </a:r>
            <a:endParaRPr lang="en-US" altLang="ja-JP" dirty="0"/>
          </a:p>
          <a:p>
            <a:r>
              <a:rPr lang="ja-JP" altLang="en-US" dirty="0"/>
              <a:t>その他融資</a:t>
            </a:r>
            <a:endParaRPr lang="en-US" altLang="ja-JP" dirty="0"/>
          </a:p>
          <a:p>
            <a:r>
              <a:rPr kumimoji="1" lang="ja-JP" altLang="en-US" dirty="0"/>
              <a:t>　　融資時期と融資期間</a:t>
            </a:r>
            <a:endParaRPr kumimoji="1" lang="en-US" altLang="ja-JP" dirty="0"/>
          </a:p>
          <a:p>
            <a:r>
              <a:rPr kumimoji="1" lang="ja-JP" altLang="en-US" dirty="0"/>
              <a:t>　　借入人設定</a:t>
            </a:r>
            <a:endParaRPr kumimoji="1" lang="en-US" altLang="ja-JP" dirty="0"/>
          </a:p>
          <a:p>
            <a:r>
              <a:rPr lang="ja-JP" altLang="en-US" dirty="0"/>
              <a:t>　　　</a:t>
            </a:r>
            <a:r>
              <a:rPr lang="en-US" altLang="ja-JP" dirty="0"/>
              <a:t>SPC</a:t>
            </a:r>
            <a:r>
              <a:rPr lang="ja-JP" altLang="en-US" dirty="0"/>
              <a:t>が借りるか</a:t>
            </a:r>
            <a:endParaRPr lang="en-US" altLang="ja-JP" dirty="0"/>
          </a:p>
          <a:p>
            <a:r>
              <a:rPr kumimoji="1" lang="ja-JP" altLang="en-US" dirty="0"/>
              <a:t>　　　建設会社等構成員が</a:t>
            </a:r>
            <a:endParaRPr kumimoji="1" lang="en-US" altLang="ja-JP" dirty="0"/>
          </a:p>
          <a:p>
            <a:r>
              <a:rPr kumimoji="1" lang="ja-JP" altLang="en-US" dirty="0"/>
              <a:t>　　　借りるか</a:t>
            </a:r>
            <a:endParaRPr kumimoji="1" lang="en-US" altLang="ja-JP" dirty="0"/>
          </a:p>
          <a:p>
            <a:endParaRPr kumimoji="1" lang="en-US" altLang="ja-JP" dirty="0"/>
          </a:p>
          <a:p>
            <a:r>
              <a:rPr lang="ja-JP" altLang="en-US" dirty="0"/>
              <a:t>銀行に要求すること</a:t>
            </a:r>
            <a:endParaRPr lang="en-US" altLang="ja-JP" dirty="0"/>
          </a:p>
          <a:p>
            <a:r>
              <a:rPr kumimoji="1" lang="ja-JP" altLang="en-US" dirty="0"/>
              <a:t>　アップフロントフィーな</a:t>
            </a:r>
            <a:endParaRPr kumimoji="1" lang="en-US" altLang="ja-JP" dirty="0"/>
          </a:p>
          <a:p>
            <a:r>
              <a:rPr lang="ja-JP" altLang="en-US" dirty="0"/>
              <a:t>　</a:t>
            </a:r>
            <a:r>
              <a:rPr kumimoji="1" lang="ja-JP" altLang="en-US" dirty="0"/>
              <a:t>どの金額提示</a:t>
            </a:r>
            <a:endParaRPr kumimoji="1" lang="en-US" altLang="ja-JP" dirty="0"/>
          </a:p>
          <a:p>
            <a:r>
              <a:rPr lang="ja-JP" altLang="en-US" dirty="0"/>
              <a:t>　融資確約・タームシート　　</a:t>
            </a:r>
            <a:endParaRPr lang="en-US" altLang="ja-JP" dirty="0"/>
          </a:p>
          <a:p>
            <a:r>
              <a:rPr lang="ja-JP" altLang="en-US" dirty="0"/>
              <a:t>　の</a:t>
            </a:r>
            <a:r>
              <a:rPr kumimoji="1" lang="ja-JP" altLang="en-US" dirty="0"/>
              <a:t>発出の稟議期間の提示</a:t>
            </a:r>
          </a:p>
        </p:txBody>
      </p:sp>
      <p:sp>
        <p:nvSpPr>
          <p:cNvPr id="10" name="矢印: 右 9">
            <a:extLst>
              <a:ext uri="{FF2B5EF4-FFF2-40B4-BE49-F238E27FC236}">
                <a16:creationId xmlns:a16="http://schemas.microsoft.com/office/drawing/2014/main" id="{F4DE23F1-3C34-4E41-A831-CCBF5F940110}"/>
              </a:ext>
            </a:extLst>
          </p:cNvPr>
          <p:cNvSpPr/>
          <p:nvPr/>
        </p:nvSpPr>
        <p:spPr>
          <a:xfrm>
            <a:off x="6750050" y="3521075"/>
            <a:ext cx="1073150" cy="812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C964A6DA-ED90-4D40-B384-74570D3565A0}"/>
              </a:ext>
            </a:extLst>
          </p:cNvPr>
          <p:cNvSpPr/>
          <p:nvPr/>
        </p:nvSpPr>
        <p:spPr>
          <a:xfrm rot="10800000">
            <a:off x="6699250" y="4162425"/>
            <a:ext cx="1073150" cy="812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フローチャート: 記憶データ 11">
            <a:hlinkClick r:id="rId2" action="ppaction://hlinkfile"/>
            <a:extLst>
              <a:ext uri="{FF2B5EF4-FFF2-40B4-BE49-F238E27FC236}">
                <a16:creationId xmlns:a16="http://schemas.microsoft.com/office/drawing/2014/main" id="{79DAFD92-9C01-4DC1-9F69-889A0E9C1F22}"/>
              </a:ext>
            </a:extLst>
          </p:cNvPr>
          <p:cNvSpPr/>
          <p:nvPr/>
        </p:nvSpPr>
        <p:spPr>
          <a:xfrm>
            <a:off x="5175250" y="441324"/>
            <a:ext cx="5511800" cy="530225"/>
          </a:xfrm>
          <a:prstGeom prst="flowChartOnlineStorag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dirty="0"/>
              <a:t>融資確約・タームシートひな形</a:t>
            </a:r>
          </a:p>
        </p:txBody>
      </p:sp>
    </p:spTree>
    <p:extLst>
      <p:ext uri="{BB962C8B-B14F-4D97-AF65-F5344CB8AC3E}">
        <p14:creationId xmlns:p14="http://schemas.microsoft.com/office/powerpoint/2010/main" val="6764229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922020" y="44851"/>
            <a:ext cx="6438880" cy="362187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a:xfrm>
            <a:off x="2406650" y="1575782"/>
            <a:ext cx="8947150" cy="3467978"/>
          </a:xfrm>
        </p:spPr>
        <p:txBody>
          <a:bodyPr>
            <a:normAutofit/>
          </a:bodyPr>
          <a:lstStyle/>
          <a:p>
            <a:r>
              <a:rPr lang="ja-JP" altLang="en-US" sz="4000" dirty="0">
                <a:solidFill>
                  <a:srgbClr val="000000"/>
                </a:solidFill>
              </a:rPr>
              <a:t>⑥銀行の選択</a:t>
            </a:r>
            <a:endParaRPr lang="ja-JP" altLang="en-US" sz="4000" dirty="0">
              <a:latin typeface="BIZ UDPゴシック" panose="020B0400000000000000" pitchFamily="50" charset="-128"/>
              <a:ea typeface="BIZ UDPゴシック" panose="020B0400000000000000" pitchFamily="50" charset="-128"/>
            </a:endParaRPr>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23</a:t>
            </a:fld>
            <a:endParaRPr kumimoji="1" lang="ja-JP" altLang="en-US"/>
          </a:p>
        </p:txBody>
      </p:sp>
    </p:spTree>
    <p:extLst>
      <p:ext uri="{BB962C8B-B14F-4D97-AF65-F5344CB8AC3E}">
        <p14:creationId xmlns:p14="http://schemas.microsoft.com/office/powerpoint/2010/main" val="1258031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4A6836E-C603-43CB-9DA7-89D8E3FA38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96007DD-F9BF-4F0F-B8C6-C514B28419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5" name="タイトル 4">
            <a:extLst>
              <a:ext uri="{FF2B5EF4-FFF2-40B4-BE49-F238E27FC236}">
                <a16:creationId xmlns:a16="http://schemas.microsoft.com/office/drawing/2014/main" id="{67FE7C33-3C15-4665-83CA-FC48A859F37F}"/>
              </a:ext>
            </a:extLst>
          </p:cNvPr>
          <p:cNvSpPr>
            <a:spLocks noGrp="1"/>
          </p:cNvSpPr>
          <p:nvPr>
            <p:ph type="title"/>
          </p:nvPr>
        </p:nvSpPr>
        <p:spPr>
          <a:xfrm>
            <a:off x="569775" y="432057"/>
            <a:ext cx="4414975" cy="831594"/>
          </a:xfrm>
        </p:spPr>
        <p:txBody>
          <a:bodyPr vert="horz" lIns="91440" tIns="45720" rIns="91440" bIns="45720" rtlCol="0" anchor="b">
            <a:normAutofit/>
          </a:bodyPr>
          <a:lstStyle/>
          <a:p>
            <a:pPr algn="ctr"/>
            <a:r>
              <a:rPr lang="ja-JP" altLang="en-US" sz="5200" kern="1200" dirty="0">
                <a:solidFill>
                  <a:schemeClr val="tx2"/>
                </a:solidFill>
                <a:latin typeface="+mj-lt"/>
                <a:ea typeface="+mj-ea"/>
                <a:cs typeface="+mj-cs"/>
              </a:rPr>
              <a:t>銀行の選択</a:t>
            </a:r>
          </a:p>
        </p:txBody>
      </p:sp>
      <p:grpSp>
        <p:nvGrpSpPr>
          <p:cNvPr id="14" name="Group 13">
            <a:extLst>
              <a:ext uri="{FF2B5EF4-FFF2-40B4-BE49-F238E27FC236}">
                <a16:creationId xmlns:a16="http://schemas.microsoft.com/office/drawing/2014/main" id="{8A0FAFCA-5C96-453B-83B7-A9AEF7F1896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67135" y="0"/>
            <a:ext cx="4324865" cy="2641149"/>
            <a:chOff x="6867015" y="-1"/>
            <a:chExt cx="5324985" cy="3251912"/>
          </a:xfrm>
          <a:solidFill>
            <a:schemeClr val="accent5">
              <a:alpha val="10000"/>
            </a:schemeClr>
          </a:solidFill>
        </p:grpSpPr>
        <p:sp>
          <p:nvSpPr>
            <p:cNvPr id="15" name="Freeform: Shape 14">
              <a:extLst>
                <a:ext uri="{FF2B5EF4-FFF2-40B4-BE49-F238E27FC236}">
                  <a16:creationId xmlns:a16="http://schemas.microsoft.com/office/drawing/2014/main" id="{4A0F84AE-A24D-4353-B1BA-BD80DAA385F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F093259-3E74-43A1-944B-B106C8105E9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AA28A35-1E54-4054-BB95-42FAFA13A9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BA3A17F-F3BD-4B94-9CC8-006700210F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CD0398DD-AD75-4E2B-A3C6-35073082A8B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a:off x="-456265" y="3658536"/>
            <a:ext cx="3655725" cy="2743201"/>
            <a:chOff x="-305" y="-1"/>
            <a:chExt cx="3832880" cy="2876136"/>
          </a:xfrm>
        </p:grpSpPr>
        <p:sp>
          <p:nvSpPr>
            <p:cNvPr id="21" name="Freeform: Shape 20">
              <a:extLst>
                <a:ext uri="{FF2B5EF4-FFF2-40B4-BE49-F238E27FC236}">
                  <a16:creationId xmlns:a16="http://schemas.microsoft.com/office/drawing/2014/main" id="{03E4F247-A844-4CD1-A37E-B7EA0DA2DB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2387B1B-D4D3-493F-8D7A-C7A89DBD4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3404477-1F13-4859-84DA-12A303ACAD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8C62FD-B708-4F00-80BB-1250C60119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スライド番号プレースホルダー 3">
            <a:extLst>
              <a:ext uri="{FF2B5EF4-FFF2-40B4-BE49-F238E27FC236}">
                <a16:creationId xmlns:a16="http://schemas.microsoft.com/office/drawing/2014/main" id="{4AECA25C-901A-4CB7-BEEC-3944B150C997}"/>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8CBE0B6B-AA1C-4A08-8C69-36F95E8FD104}" type="slidenum">
              <a:rPr kumimoji="1" lang="en-US" altLang="ja-JP" smtClean="0"/>
              <a:pPr>
                <a:spcAft>
                  <a:spcPts val="600"/>
                </a:spcAft>
              </a:pPr>
              <a:t>24</a:t>
            </a:fld>
            <a:endParaRPr kumimoji="1" lang="en-US" altLang="ja-JP"/>
          </a:p>
        </p:txBody>
      </p:sp>
      <p:sp>
        <p:nvSpPr>
          <p:cNvPr id="6" name="四角形: 角を丸くする 5">
            <a:extLst>
              <a:ext uri="{FF2B5EF4-FFF2-40B4-BE49-F238E27FC236}">
                <a16:creationId xmlns:a16="http://schemas.microsoft.com/office/drawing/2014/main" id="{8B98DF78-428C-4874-899B-05D9D3A962F6}"/>
              </a:ext>
            </a:extLst>
          </p:cNvPr>
          <p:cNvSpPr/>
          <p:nvPr/>
        </p:nvSpPr>
        <p:spPr>
          <a:xfrm>
            <a:off x="1143000" y="1337612"/>
            <a:ext cx="6413500" cy="4403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普段から多くの金勇機関とのチャンネルをセットしていく</a:t>
            </a:r>
          </a:p>
        </p:txBody>
      </p:sp>
      <p:sp>
        <p:nvSpPr>
          <p:cNvPr id="19" name="四角形: 角を丸くする 18">
            <a:extLst>
              <a:ext uri="{FF2B5EF4-FFF2-40B4-BE49-F238E27FC236}">
                <a16:creationId xmlns:a16="http://schemas.microsoft.com/office/drawing/2014/main" id="{70E176EF-B8E7-4235-8DEE-7372F5AA8AAD}"/>
              </a:ext>
            </a:extLst>
          </p:cNvPr>
          <p:cNvSpPr/>
          <p:nvPr/>
        </p:nvSpPr>
        <p:spPr>
          <a:xfrm>
            <a:off x="1511300" y="1851961"/>
            <a:ext cx="2603500" cy="4403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コンタクトチャンネル</a:t>
            </a:r>
          </a:p>
        </p:txBody>
      </p:sp>
      <p:sp>
        <p:nvSpPr>
          <p:cNvPr id="25" name="四角形: 角を丸くする 24">
            <a:extLst>
              <a:ext uri="{FF2B5EF4-FFF2-40B4-BE49-F238E27FC236}">
                <a16:creationId xmlns:a16="http://schemas.microsoft.com/office/drawing/2014/main" id="{4A19B6FB-6A88-4881-9316-6FE73C408835}"/>
              </a:ext>
            </a:extLst>
          </p:cNvPr>
          <p:cNvSpPr/>
          <p:nvPr/>
        </p:nvSpPr>
        <p:spPr>
          <a:xfrm>
            <a:off x="4324045" y="1853835"/>
            <a:ext cx="2603500" cy="4403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融資可能エリアの把握</a:t>
            </a:r>
          </a:p>
        </p:txBody>
      </p:sp>
      <p:sp>
        <p:nvSpPr>
          <p:cNvPr id="26" name="四角形: 角を丸くする 25">
            <a:extLst>
              <a:ext uri="{FF2B5EF4-FFF2-40B4-BE49-F238E27FC236}">
                <a16:creationId xmlns:a16="http://schemas.microsoft.com/office/drawing/2014/main" id="{699A4565-534F-4964-9046-8A1F48DD3C5F}"/>
              </a:ext>
            </a:extLst>
          </p:cNvPr>
          <p:cNvSpPr/>
          <p:nvPr/>
        </p:nvSpPr>
        <p:spPr>
          <a:xfrm>
            <a:off x="7136790" y="1851961"/>
            <a:ext cx="2603500" cy="44038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dirty="0"/>
              <a:t>融資条件傾向や実績</a:t>
            </a:r>
          </a:p>
        </p:txBody>
      </p:sp>
      <p:sp>
        <p:nvSpPr>
          <p:cNvPr id="27" name="四角形: 角を丸くする 26">
            <a:extLst>
              <a:ext uri="{FF2B5EF4-FFF2-40B4-BE49-F238E27FC236}">
                <a16:creationId xmlns:a16="http://schemas.microsoft.com/office/drawing/2014/main" id="{1CBE8CF5-FC68-4732-9613-55BC1F6D2974}"/>
              </a:ext>
            </a:extLst>
          </p:cNvPr>
          <p:cNvSpPr/>
          <p:nvPr/>
        </p:nvSpPr>
        <p:spPr>
          <a:xfrm>
            <a:off x="2005990" y="3217757"/>
            <a:ext cx="6413500" cy="4403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dirty="0"/>
              <a:t>案件が出たらコンタクト・条件提示・交渉に入る：複数行</a:t>
            </a:r>
          </a:p>
        </p:txBody>
      </p:sp>
      <p:sp>
        <p:nvSpPr>
          <p:cNvPr id="7" name="正方形/長方形 6">
            <a:extLst>
              <a:ext uri="{FF2B5EF4-FFF2-40B4-BE49-F238E27FC236}">
                <a16:creationId xmlns:a16="http://schemas.microsoft.com/office/drawing/2014/main" id="{D6892F7C-0A88-4B5F-9389-B69A14060687}"/>
              </a:ext>
            </a:extLst>
          </p:cNvPr>
          <p:cNvSpPr/>
          <p:nvPr/>
        </p:nvSpPr>
        <p:spPr>
          <a:xfrm>
            <a:off x="3149600" y="3841750"/>
            <a:ext cx="8204200" cy="2063750"/>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kumimoji="1" lang="ja-JP" altLang="en-US" dirty="0"/>
              <a:t>銀行比較で決定　（比較項目）</a:t>
            </a:r>
            <a:endParaRPr kumimoji="1" lang="en-US" altLang="ja-JP" dirty="0"/>
          </a:p>
          <a:p>
            <a:endParaRPr kumimoji="1" lang="en-US" altLang="ja-JP" dirty="0"/>
          </a:p>
          <a:p>
            <a:r>
              <a:rPr lang="ja-JP" altLang="en-US" dirty="0"/>
              <a:t>　　＋優先融資条件の素検討：金利・融資期間ヒアリング・固定・変動など</a:t>
            </a:r>
            <a:endParaRPr lang="en-US" altLang="ja-JP" dirty="0"/>
          </a:p>
          <a:p>
            <a:r>
              <a:rPr kumimoji="1" lang="ja-JP" altLang="en-US" dirty="0"/>
              <a:t>　　＋アップフロントフィーやアレンジメントフィー、その他経費比較</a:t>
            </a:r>
            <a:endParaRPr kumimoji="1" lang="en-US" altLang="ja-JP" dirty="0"/>
          </a:p>
          <a:p>
            <a:r>
              <a:rPr lang="ja-JP" altLang="en-US" dirty="0"/>
              <a:t>　　＋建中融資・短期融資・消費税融資など条件比較</a:t>
            </a:r>
            <a:endParaRPr lang="en-US" altLang="ja-JP" dirty="0"/>
          </a:p>
          <a:p>
            <a:r>
              <a:rPr lang="ja-JP" altLang="en-US" dirty="0"/>
              <a:t>　　＋劣後融資枠の設定可否と条件</a:t>
            </a:r>
            <a:endParaRPr lang="en-US" altLang="ja-JP" dirty="0"/>
          </a:p>
          <a:p>
            <a:r>
              <a:rPr lang="ja-JP" altLang="en-US" dirty="0"/>
              <a:t>　　＋エージェントサービスの内容と費用</a:t>
            </a:r>
            <a:endParaRPr lang="en-US" altLang="ja-JP" dirty="0"/>
          </a:p>
        </p:txBody>
      </p:sp>
    </p:spTree>
    <p:extLst>
      <p:ext uri="{BB962C8B-B14F-4D97-AF65-F5344CB8AC3E}">
        <p14:creationId xmlns:p14="http://schemas.microsoft.com/office/powerpoint/2010/main" val="2121040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7F0171-8B61-4832-B91A-F37E054CBA56}"/>
              </a:ext>
            </a:extLst>
          </p:cNvPr>
          <p:cNvSpPr>
            <a:spLocks noGrp="1"/>
          </p:cNvSpPr>
          <p:nvPr>
            <p:ph type="title"/>
          </p:nvPr>
        </p:nvSpPr>
        <p:spPr>
          <a:xfrm>
            <a:off x="915125" y="494995"/>
            <a:ext cx="10361752" cy="526564"/>
          </a:xfrm>
        </p:spPr>
        <p:style>
          <a:lnRef idx="2">
            <a:schemeClr val="accent6"/>
          </a:lnRef>
          <a:fillRef idx="1">
            <a:schemeClr val="lt1"/>
          </a:fillRef>
          <a:effectRef idx="0">
            <a:schemeClr val="accent6"/>
          </a:effectRef>
          <a:fontRef idx="minor">
            <a:schemeClr val="dk1"/>
          </a:fontRef>
        </p:style>
        <p:txBody>
          <a:bodyPr>
            <a:noAutofit/>
          </a:bodyPr>
          <a:lstStyle/>
          <a:p>
            <a:r>
              <a:rPr lang="ja-JP" altLang="en-US" sz="2799" dirty="0"/>
              <a:t>事業のお金の流れと契約の種類：エンド企業受取額１００想定</a:t>
            </a:r>
          </a:p>
        </p:txBody>
      </p:sp>
      <p:sp>
        <p:nvSpPr>
          <p:cNvPr id="3" name="正方形/長方形 2">
            <a:extLst>
              <a:ext uri="{FF2B5EF4-FFF2-40B4-BE49-F238E27FC236}">
                <a16:creationId xmlns:a16="http://schemas.microsoft.com/office/drawing/2014/main" id="{8F6CAF93-3016-463E-93EE-03532D97B6BE}"/>
              </a:ext>
            </a:extLst>
          </p:cNvPr>
          <p:cNvSpPr/>
          <p:nvPr/>
        </p:nvSpPr>
        <p:spPr>
          <a:xfrm>
            <a:off x="7385885" y="1265632"/>
            <a:ext cx="4467264" cy="516989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実際業務遂行（１００）</a:t>
            </a: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ja-JP" altLang="en-US" sz="1799" dirty="0"/>
          </a:p>
        </p:txBody>
      </p:sp>
      <p:sp>
        <p:nvSpPr>
          <p:cNvPr id="4" name="四角形: 角を丸くする 3">
            <a:extLst>
              <a:ext uri="{FF2B5EF4-FFF2-40B4-BE49-F238E27FC236}">
                <a16:creationId xmlns:a16="http://schemas.microsoft.com/office/drawing/2014/main" id="{17120D5A-E567-4CED-9DB0-D21C24BE5D04}"/>
              </a:ext>
            </a:extLst>
          </p:cNvPr>
          <p:cNvSpPr/>
          <p:nvPr/>
        </p:nvSpPr>
        <p:spPr>
          <a:xfrm>
            <a:off x="7576704" y="1567395"/>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設計企業</a:t>
            </a:r>
          </a:p>
        </p:txBody>
      </p:sp>
      <p:sp>
        <p:nvSpPr>
          <p:cNvPr id="5" name="四角形: 角を丸くする 4">
            <a:extLst>
              <a:ext uri="{FF2B5EF4-FFF2-40B4-BE49-F238E27FC236}">
                <a16:creationId xmlns:a16="http://schemas.microsoft.com/office/drawing/2014/main" id="{FFF7894C-616A-41E9-A0DA-92E56C229AD6}"/>
              </a:ext>
            </a:extLst>
          </p:cNvPr>
          <p:cNvSpPr/>
          <p:nvPr/>
        </p:nvSpPr>
        <p:spPr>
          <a:xfrm>
            <a:off x="7576704" y="2023497"/>
            <a:ext cx="1264739" cy="5303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建設企業</a:t>
            </a:r>
            <a:r>
              <a:rPr kumimoji="1" lang="en-US" altLang="ja-JP" sz="1799" dirty="0"/>
              <a:t>JV</a:t>
            </a:r>
            <a:endParaRPr kumimoji="1" lang="ja-JP" altLang="en-US" sz="1799" dirty="0"/>
          </a:p>
        </p:txBody>
      </p:sp>
      <p:sp>
        <p:nvSpPr>
          <p:cNvPr id="6" name="四角形: 角を丸くする 5">
            <a:extLst>
              <a:ext uri="{FF2B5EF4-FFF2-40B4-BE49-F238E27FC236}">
                <a16:creationId xmlns:a16="http://schemas.microsoft.com/office/drawing/2014/main" id="{87228FF7-328F-4BA4-903F-F59D12BC121C}"/>
              </a:ext>
            </a:extLst>
          </p:cNvPr>
          <p:cNvSpPr/>
          <p:nvPr/>
        </p:nvSpPr>
        <p:spPr>
          <a:xfrm>
            <a:off x="9849939" y="1568873"/>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工事監理</a:t>
            </a:r>
          </a:p>
        </p:txBody>
      </p:sp>
      <p:sp>
        <p:nvSpPr>
          <p:cNvPr id="7" name="四角形: 角を丸くする 6">
            <a:extLst>
              <a:ext uri="{FF2B5EF4-FFF2-40B4-BE49-F238E27FC236}">
                <a16:creationId xmlns:a16="http://schemas.microsoft.com/office/drawing/2014/main" id="{667C0574-F453-4F8B-B8A0-B5BBCEF1F81F}"/>
              </a:ext>
            </a:extLst>
          </p:cNvPr>
          <p:cNvSpPr/>
          <p:nvPr/>
        </p:nvSpPr>
        <p:spPr>
          <a:xfrm>
            <a:off x="9840417" y="2056426"/>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内装工事</a:t>
            </a:r>
          </a:p>
        </p:txBody>
      </p:sp>
      <p:sp>
        <p:nvSpPr>
          <p:cNvPr id="8" name="四角形: 角を丸くする 7">
            <a:extLst>
              <a:ext uri="{FF2B5EF4-FFF2-40B4-BE49-F238E27FC236}">
                <a16:creationId xmlns:a16="http://schemas.microsoft.com/office/drawing/2014/main" id="{EC64D0BF-F32E-401B-AAF6-A96CE17192B0}"/>
              </a:ext>
            </a:extLst>
          </p:cNvPr>
          <p:cNvSpPr/>
          <p:nvPr/>
        </p:nvSpPr>
        <p:spPr>
          <a:xfrm>
            <a:off x="9848035" y="2483035"/>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a:t>管工事</a:t>
            </a:r>
            <a:endParaRPr kumimoji="1" lang="ja-JP" altLang="en-US" sz="1799" dirty="0"/>
          </a:p>
        </p:txBody>
      </p:sp>
      <p:sp>
        <p:nvSpPr>
          <p:cNvPr id="9" name="四角形: 角を丸くする 8">
            <a:extLst>
              <a:ext uri="{FF2B5EF4-FFF2-40B4-BE49-F238E27FC236}">
                <a16:creationId xmlns:a16="http://schemas.microsoft.com/office/drawing/2014/main" id="{FC32BD4C-8FC7-4F68-B6A2-516C6E4E9665}"/>
              </a:ext>
            </a:extLst>
          </p:cNvPr>
          <p:cNvSpPr/>
          <p:nvPr/>
        </p:nvSpPr>
        <p:spPr>
          <a:xfrm>
            <a:off x="7585511" y="2635396"/>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電気工事</a:t>
            </a:r>
          </a:p>
        </p:txBody>
      </p:sp>
      <p:sp>
        <p:nvSpPr>
          <p:cNvPr id="10" name="四角形: 角を丸くする 9">
            <a:extLst>
              <a:ext uri="{FF2B5EF4-FFF2-40B4-BE49-F238E27FC236}">
                <a16:creationId xmlns:a16="http://schemas.microsoft.com/office/drawing/2014/main" id="{62B1B866-D367-45CE-9CB3-7E1B47F96D09}"/>
              </a:ext>
            </a:extLst>
          </p:cNvPr>
          <p:cNvSpPr/>
          <p:nvPr/>
        </p:nvSpPr>
        <p:spPr>
          <a:xfrm>
            <a:off x="4572397" y="1257866"/>
            <a:ext cx="733234" cy="24282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3199" dirty="0"/>
              <a:t>S</a:t>
            </a:r>
          </a:p>
          <a:p>
            <a:pPr algn="ctr"/>
            <a:r>
              <a:rPr kumimoji="1" lang="en-US" altLang="ja-JP" sz="3199" dirty="0"/>
              <a:t>P</a:t>
            </a:r>
          </a:p>
          <a:p>
            <a:pPr algn="ctr"/>
            <a:r>
              <a:rPr kumimoji="1" lang="en-US" altLang="ja-JP" sz="3199" dirty="0"/>
              <a:t>C</a:t>
            </a:r>
            <a:endParaRPr kumimoji="1" lang="ja-JP" altLang="en-US" sz="3199" dirty="0"/>
          </a:p>
        </p:txBody>
      </p:sp>
      <p:sp>
        <p:nvSpPr>
          <p:cNvPr id="11" name="四角形: 角を丸くする 10">
            <a:extLst>
              <a:ext uri="{FF2B5EF4-FFF2-40B4-BE49-F238E27FC236}">
                <a16:creationId xmlns:a16="http://schemas.microsoft.com/office/drawing/2014/main" id="{446FAE10-2E61-4E30-894D-D1F6E66286AC}"/>
              </a:ext>
            </a:extLst>
          </p:cNvPr>
          <p:cNvSpPr/>
          <p:nvPr/>
        </p:nvSpPr>
        <p:spPr>
          <a:xfrm>
            <a:off x="1525191" y="1248344"/>
            <a:ext cx="733234" cy="24282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799" dirty="0"/>
              <a:t>自</a:t>
            </a:r>
            <a:endParaRPr kumimoji="1" lang="en-US" altLang="ja-JP" sz="2799" dirty="0"/>
          </a:p>
          <a:p>
            <a:pPr algn="ctr"/>
            <a:r>
              <a:rPr kumimoji="1" lang="ja-JP" altLang="en-US" sz="2799" dirty="0"/>
              <a:t>治</a:t>
            </a:r>
            <a:endParaRPr kumimoji="1" lang="en-US" altLang="ja-JP" sz="2799" dirty="0"/>
          </a:p>
          <a:p>
            <a:pPr algn="ctr"/>
            <a:r>
              <a:rPr kumimoji="1" lang="ja-JP" altLang="en-US" sz="2799" dirty="0"/>
              <a:t>体</a:t>
            </a:r>
          </a:p>
        </p:txBody>
      </p:sp>
      <p:sp>
        <p:nvSpPr>
          <p:cNvPr id="12" name="楕円 11">
            <a:extLst>
              <a:ext uri="{FF2B5EF4-FFF2-40B4-BE49-F238E27FC236}">
                <a16:creationId xmlns:a16="http://schemas.microsoft.com/office/drawing/2014/main" id="{9CE827AB-5E94-4BF3-8A45-BB2C00B8A3D0}"/>
              </a:ext>
            </a:extLst>
          </p:cNvPr>
          <p:cNvSpPr/>
          <p:nvPr/>
        </p:nvSpPr>
        <p:spPr>
          <a:xfrm>
            <a:off x="8850250" y="1505453"/>
            <a:ext cx="597678" cy="47113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５</a:t>
            </a:r>
          </a:p>
        </p:txBody>
      </p:sp>
      <p:sp>
        <p:nvSpPr>
          <p:cNvPr id="13" name="楕円 12">
            <a:extLst>
              <a:ext uri="{FF2B5EF4-FFF2-40B4-BE49-F238E27FC236}">
                <a16:creationId xmlns:a16="http://schemas.microsoft.com/office/drawing/2014/main" id="{33C09EE1-2382-4A83-A26C-824A30FC81D6}"/>
              </a:ext>
            </a:extLst>
          </p:cNvPr>
          <p:cNvSpPr/>
          <p:nvPr/>
        </p:nvSpPr>
        <p:spPr>
          <a:xfrm>
            <a:off x="8850249" y="2048237"/>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53</a:t>
            </a:r>
            <a:endParaRPr kumimoji="1" lang="ja-JP" altLang="en-US" sz="1600" dirty="0"/>
          </a:p>
        </p:txBody>
      </p:sp>
      <p:sp>
        <p:nvSpPr>
          <p:cNvPr id="14" name="楕円 13">
            <a:extLst>
              <a:ext uri="{FF2B5EF4-FFF2-40B4-BE49-F238E27FC236}">
                <a16:creationId xmlns:a16="http://schemas.microsoft.com/office/drawing/2014/main" id="{BC7306EC-33CC-47A2-B5E6-CEBBEEC4C9FC}"/>
              </a:ext>
            </a:extLst>
          </p:cNvPr>
          <p:cNvSpPr/>
          <p:nvPr/>
        </p:nvSpPr>
        <p:spPr>
          <a:xfrm>
            <a:off x="8850249" y="2571975"/>
            <a:ext cx="651529" cy="39819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12</a:t>
            </a:r>
            <a:endParaRPr kumimoji="1" lang="ja-JP" altLang="en-US" sz="1600" dirty="0"/>
          </a:p>
        </p:txBody>
      </p:sp>
      <p:sp>
        <p:nvSpPr>
          <p:cNvPr id="15" name="楕円 14">
            <a:extLst>
              <a:ext uri="{FF2B5EF4-FFF2-40B4-BE49-F238E27FC236}">
                <a16:creationId xmlns:a16="http://schemas.microsoft.com/office/drawing/2014/main" id="{CB04A935-33A4-4A94-98B2-F41E6A4B6E78}"/>
              </a:ext>
            </a:extLst>
          </p:cNvPr>
          <p:cNvSpPr/>
          <p:nvPr/>
        </p:nvSpPr>
        <p:spPr>
          <a:xfrm>
            <a:off x="11131819" y="1514976"/>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２</a:t>
            </a:r>
          </a:p>
        </p:txBody>
      </p:sp>
      <p:sp>
        <p:nvSpPr>
          <p:cNvPr id="16" name="楕円 15">
            <a:extLst>
              <a:ext uri="{FF2B5EF4-FFF2-40B4-BE49-F238E27FC236}">
                <a16:creationId xmlns:a16="http://schemas.microsoft.com/office/drawing/2014/main" id="{15F1EDDB-56AE-4FCE-A62B-E1B517EE9E63}"/>
              </a:ext>
            </a:extLst>
          </p:cNvPr>
          <p:cNvSpPr/>
          <p:nvPr/>
        </p:nvSpPr>
        <p:spPr>
          <a:xfrm>
            <a:off x="11141341" y="1991102"/>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２</a:t>
            </a:r>
          </a:p>
        </p:txBody>
      </p:sp>
      <p:sp>
        <p:nvSpPr>
          <p:cNvPr id="17" name="楕円 16">
            <a:extLst>
              <a:ext uri="{FF2B5EF4-FFF2-40B4-BE49-F238E27FC236}">
                <a16:creationId xmlns:a16="http://schemas.microsoft.com/office/drawing/2014/main" id="{B11BF30C-C1EE-4AD9-B0A5-D23B074E3695}"/>
              </a:ext>
            </a:extLst>
          </p:cNvPr>
          <p:cNvSpPr/>
          <p:nvPr/>
        </p:nvSpPr>
        <p:spPr>
          <a:xfrm>
            <a:off x="11131819" y="2419615"/>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５</a:t>
            </a:r>
          </a:p>
        </p:txBody>
      </p:sp>
      <p:sp>
        <p:nvSpPr>
          <p:cNvPr id="18" name="四角形: 角を丸くする 17">
            <a:extLst>
              <a:ext uri="{FF2B5EF4-FFF2-40B4-BE49-F238E27FC236}">
                <a16:creationId xmlns:a16="http://schemas.microsoft.com/office/drawing/2014/main" id="{AFE74B54-92EB-497F-BC0E-C5F8EE6CA9EA}"/>
              </a:ext>
            </a:extLst>
          </p:cNvPr>
          <p:cNvSpPr/>
          <p:nvPr/>
        </p:nvSpPr>
        <p:spPr>
          <a:xfrm>
            <a:off x="9857557" y="2978206"/>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造園工事</a:t>
            </a:r>
          </a:p>
        </p:txBody>
      </p:sp>
      <p:sp>
        <p:nvSpPr>
          <p:cNvPr id="19" name="楕円 18">
            <a:extLst>
              <a:ext uri="{FF2B5EF4-FFF2-40B4-BE49-F238E27FC236}">
                <a16:creationId xmlns:a16="http://schemas.microsoft.com/office/drawing/2014/main" id="{D9728634-5953-41AF-BC95-45D4234006C5}"/>
              </a:ext>
            </a:extLst>
          </p:cNvPr>
          <p:cNvSpPr/>
          <p:nvPr/>
        </p:nvSpPr>
        <p:spPr>
          <a:xfrm>
            <a:off x="11141341" y="2914786"/>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１</a:t>
            </a:r>
          </a:p>
        </p:txBody>
      </p:sp>
      <p:sp>
        <p:nvSpPr>
          <p:cNvPr id="20" name="四角形: 角を丸くする 19">
            <a:extLst>
              <a:ext uri="{FF2B5EF4-FFF2-40B4-BE49-F238E27FC236}">
                <a16:creationId xmlns:a16="http://schemas.microsoft.com/office/drawing/2014/main" id="{E9DB0EB0-FA1B-41F5-93B5-DD78B5B0591B}"/>
              </a:ext>
            </a:extLst>
          </p:cNvPr>
          <p:cNvSpPr/>
          <p:nvPr/>
        </p:nvSpPr>
        <p:spPr>
          <a:xfrm>
            <a:off x="9876602" y="3416242"/>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土工工事</a:t>
            </a:r>
          </a:p>
        </p:txBody>
      </p:sp>
      <p:sp>
        <p:nvSpPr>
          <p:cNvPr id="21" name="楕円 20">
            <a:extLst>
              <a:ext uri="{FF2B5EF4-FFF2-40B4-BE49-F238E27FC236}">
                <a16:creationId xmlns:a16="http://schemas.microsoft.com/office/drawing/2014/main" id="{726DA6CB-1A98-4EC7-8CD7-FC550810EB94}"/>
              </a:ext>
            </a:extLst>
          </p:cNvPr>
          <p:cNvSpPr/>
          <p:nvPr/>
        </p:nvSpPr>
        <p:spPr>
          <a:xfrm>
            <a:off x="11160386" y="3352822"/>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５</a:t>
            </a:r>
          </a:p>
        </p:txBody>
      </p:sp>
      <p:sp>
        <p:nvSpPr>
          <p:cNvPr id="22" name="四角形: 角を丸くする 21">
            <a:extLst>
              <a:ext uri="{FF2B5EF4-FFF2-40B4-BE49-F238E27FC236}">
                <a16:creationId xmlns:a16="http://schemas.microsoft.com/office/drawing/2014/main" id="{32CC51CC-07EB-4689-89C1-8D7574945757}"/>
              </a:ext>
            </a:extLst>
          </p:cNvPr>
          <p:cNvSpPr/>
          <p:nvPr/>
        </p:nvSpPr>
        <p:spPr>
          <a:xfrm>
            <a:off x="9876602" y="3863801"/>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躯体工事</a:t>
            </a:r>
          </a:p>
        </p:txBody>
      </p:sp>
      <p:sp>
        <p:nvSpPr>
          <p:cNvPr id="23" name="楕円 22">
            <a:extLst>
              <a:ext uri="{FF2B5EF4-FFF2-40B4-BE49-F238E27FC236}">
                <a16:creationId xmlns:a16="http://schemas.microsoft.com/office/drawing/2014/main" id="{E8E57B89-5D6B-4B7F-9A04-4420251D746D}"/>
              </a:ext>
            </a:extLst>
          </p:cNvPr>
          <p:cNvSpPr/>
          <p:nvPr/>
        </p:nvSpPr>
        <p:spPr>
          <a:xfrm>
            <a:off x="11160386" y="3800380"/>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dirty="0"/>
              <a:t>33</a:t>
            </a:r>
            <a:endParaRPr lang="ja-JP" altLang="en-US" sz="1600" dirty="0"/>
          </a:p>
        </p:txBody>
      </p:sp>
      <p:sp>
        <p:nvSpPr>
          <p:cNvPr id="24" name="四角形: 角を丸くする 23">
            <a:extLst>
              <a:ext uri="{FF2B5EF4-FFF2-40B4-BE49-F238E27FC236}">
                <a16:creationId xmlns:a16="http://schemas.microsoft.com/office/drawing/2014/main" id="{9BE5B3C8-1FA0-4734-88D0-E43A00957648}"/>
              </a:ext>
            </a:extLst>
          </p:cNvPr>
          <p:cNvSpPr/>
          <p:nvPr/>
        </p:nvSpPr>
        <p:spPr>
          <a:xfrm>
            <a:off x="7614078" y="4378017"/>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維持管理</a:t>
            </a:r>
          </a:p>
        </p:txBody>
      </p:sp>
      <p:sp>
        <p:nvSpPr>
          <p:cNvPr id="25" name="楕円 24">
            <a:extLst>
              <a:ext uri="{FF2B5EF4-FFF2-40B4-BE49-F238E27FC236}">
                <a16:creationId xmlns:a16="http://schemas.microsoft.com/office/drawing/2014/main" id="{9791920B-43C0-4E60-AD9A-9BAAA18D94CB}"/>
              </a:ext>
            </a:extLst>
          </p:cNvPr>
          <p:cNvSpPr/>
          <p:nvPr/>
        </p:nvSpPr>
        <p:spPr>
          <a:xfrm>
            <a:off x="8878816" y="4314596"/>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20</a:t>
            </a:r>
            <a:endParaRPr kumimoji="1" lang="ja-JP" altLang="en-US" sz="1600" dirty="0"/>
          </a:p>
        </p:txBody>
      </p:sp>
      <p:sp>
        <p:nvSpPr>
          <p:cNvPr id="29" name="四角形: 角を丸くする 28">
            <a:extLst>
              <a:ext uri="{FF2B5EF4-FFF2-40B4-BE49-F238E27FC236}">
                <a16:creationId xmlns:a16="http://schemas.microsoft.com/office/drawing/2014/main" id="{6BB7B086-572A-45C4-8E34-3770493B3004}"/>
              </a:ext>
            </a:extLst>
          </p:cNvPr>
          <p:cNvSpPr/>
          <p:nvPr/>
        </p:nvSpPr>
        <p:spPr>
          <a:xfrm>
            <a:off x="7614078" y="5149341"/>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運営</a:t>
            </a:r>
          </a:p>
        </p:txBody>
      </p:sp>
      <p:sp>
        <p:nvSpPr>
          <p:cNvPr id="30" name="楕円 29">
            <a:extLst>
              <a:ext uri="{FF2B5EF4-FFF2-40B4-BE49-F238E27FC236}">
                <a16:creationId xmlns:a16="http://schemas.microsoft.com/office/drawing/2014/main" id="{7EA33E82-D14C-4847-BEBE-CB25393EBB61}"/>
              </a:ext>
            </a:extLst>
          </p:cNvPr>
          <p:cNvSpPr/>
          <p:nvPr/>
        </p:nvSpPr>
        <p:spPr>
          <a:xfrm>
            <a:off x="8878816" y="5085920"/>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5</a:t>
            </a:r>
            <a:endParaRPr kumimoji="1" lang="ja-JP" altLang="en-US" sz="1600" dirty="0"/>
          </a:p>
        </p:txBody>
      </p:sp>
      <p:sp>
        <p:nvSpPr>
          <p:cNvPr id="31" name="四角形: 角を丸くする 30">
            <a:extLst>
              <a:ext uri="{FF2B5EF4-FFF2-40B4-BE49-F238E27FC236}">
                <a16:creationId xmlns:a16="http://schemas.microsoft.com/office/drawing/2014/main" id="{745389D3-B172-4E18-B2E2-EB4A041660C3}"/>
              </a:ext>
            </a:extLst>
          </p:cNvPr>
          <p:cNvSpPr/>
          <p:nvPr/>
        </p:nvSpPr>
        <p:spPr>
          <a:xfrm>
            <a:off x="7623601" y="5968277"/>
            <a:ext cx="1264739" cy="35057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en-US" altLang="ja-JP" sz="1799" dirty="0"/>
              <a:t>SPC</a:t>
            </a:r>
            <a:r>
              <a:rPr kumimoji="1" lang="ja-JP" altLang="en-US" sz="1799" dirty="0"/>
              <a:t>経営</a:t>
            </a:r>
          </a:p>
        </p:txBody>
      </p:sp>
      <p:sp>
        <p:nvSpPr>
          <p:cNvPr id="32" name="楕円 31">
            <a:extLst>
              <a:ext uri="{FF2B5EF4-FFF2-40B4-BE49-F238E27FC236}">
                <a16:creationId xmlns:a16="http://schemas.microsoft.com/office/drawing/2014/main" id="{5A39EC85-BCFB-4E1C-8FE8-C2DE5835DAD8}"/>
              </a:ext>
            </a:extLst>
          </p:cNvPr>
          <p:cNvSpPr/>
          <p:nvPr/>
        </p:nvSpPr>
        <p:spPr>
          <a:xfrm>
            <a:off x="8888339" y="5904857"/>
            <a:ext cx="597678" cy="43479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600" dirty="0"/>
              <a:t>5</a:t>
            </a:r>
            <a:endParaRPr kumimoji="1" lang="ja-JP" altLang="en-US" sz="1600" dirty="0"/>
          </a:p>
        </p:txBody>
      </p:sp>
      <p:sp>
        <p:nvSpPr>
          <p:cNvPr id="33" name="四角形: 角を丸くする 32">
            <a:extLst>
              <a:ext uri="{FF2B5EF4-FFF2-40B4-BE49-F238E27FC236}">
                <a16:creationId xmlns:a16="http://schemas.microsoft.com/office/drawing/2014/main" id="{FE87AA45-639A-45EA-873D-7F8AC8CC49D1}"/>
              </a:ext>
            </a:extLst>
          </p:cNvPr>
          <p:cNvSpPr/>
          <p:nvPr/>
        </p:nvSpPr>
        <p:spPr>
          <a:xfrm>
            <a:off x="9876602" y="4358972"/>
            <a:ext cx="1264739" cy="35057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警備</a:t>
            </a:r>
          </a:p>
        </p:txBody>
      </p:sp>
      <p:sp>
        <p:nvSpPr>
          <p:cNvPr id="34" name="楕円 33">
            <a:extLst>
              <a:ext uri="{FF2B5EF4-FFF2-40B4-BE49-F238E27FC236}">
                <a16:creationId xmlns:a16="http://schemas.microsoft.com/office/drawing/2014/main" id="{66518DF0-9F38-4D63-BFEB-5508B672C320}"/>
              </a:ext>
            </a:extLst>
          </p:cNvPr>
          <p:cNvSpPr/>
          <p:nvPr/>
        </p:nvSpPr>
        <p:spPr>
          <a:xfrm>
            <a:off x="11160386" y="4295551"/>
            <a:ext cx="597678" cy="4711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１</a:t>
            </a:r>
          </a:p>
        </p:txBody>
      </p:sp>
      <p:sp>
        <p:nvSpPr>
          <p:cNvPr id="35" name="四角形: 角を丸くする 34">
            <a:extLst>
              <a:ext uri="{FF2B5EF4-FFF2-40B4-BE49-F238E27FC236}">
                <a16:creationId xmlns:a16="http://schemas.microsoft.com/office/drawing/2014/main" id="{24446A07-4638-4A13-963D-87510A36F384}"/>
              </a:ext>
            </a:extLst>
          </p:cNvPr>
          <p:cNvSpPr/>
          <p:nvPr/>
        </p:nvSpPr>
        <p:spPr>
          <a:xfrm>
            <a:off x="9895647" y="4806530"/>
            <a:ext cx="1264739" cy="35057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法定</a:t>
            </a:r>
          </a:p>
        </p:txBody>
      </p:sp>
      <p:sp>
        <p:nvSpPr>
          <p:cNvPr id="36" name="楕円 35">
            <a:extLst>
              <a:ext uri="{FF2B5EF4-FFF2-40B4-BE49-F238E27FC236}">
                <a16:creationId xmlns:a16="http://schemas.microsoft.com/office/drawing/2014/main" id="{9C7D39A1-3C65-4994-A8AB-A869904EC0A5}"/>
              </a:ext>
            </a:extLst>
          </p:cNvPr>
          <p:cNvSpPr/>
          <p:nvPr/>
        </p:nvSpPr>
        <p:spPr>
          <a:xfrm>
            <a:off x="11179431" y="4743110"/>
            <a:ext cx="597678" cy="4711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８</a:t>
            </a:r>
          </a:p>
        </p:txBody>
      </p:sp>
      <p:sp>
        <p:nvSpPr>
          <p:cNvPr id="37" name="正方形/長方形 36">
            <a:extLst>
              <a:ext uri="{FF2B5EF4-FFF2-40B4-BE49-F238E27FC236}">
                <a16:creationId xmlns:a16="http://schemas.microsoft.com/office/drawing/2014/main" id="{D818486D-DB2B-45F7-B129-8361E0238AAC}"/>
              </a:ext>
            </a:extLst>
          </p:cNvPr>
          <p:cNvSpPr/>
          <p:nvPr/>
        </p:nvSpPr>
        <p:spPr>
          <a:xfrm>
            <a:off x="9743682" y="5968277"/>
            <a:ext cx="1588156" cy="813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各企業１０％</a:t>
            </a:r>
            <a:endParaRPr kumimoji="1" lang="en-US" altLang="ja-JP" sz="1799" dirty="0"/>
          </a:p>
          <a:p>
            <a:pPr algn="ctr"/>
            <a:r>
              <a:rPr kumimoji="1" lang="ja-JP" altLang="en-US" sz="1799" dirty="0"/>
              <a:t>利益として</a:t>
            </a:r>
            <a:endParaRPr kumimoji="1" lang="en-US" altLang="ja-JP" sz="1799" dirty="0"/>
          </a:p>
          <a:p>
            <a:pPr algn="ctr"/>
            <a:r>
              <a:rPr kumimoji="1" lang="ja-JP" altLang="en-US" sz="1799" dirty="0"/>
              <a:t>１０の利益</a:t>
            </a:r>
          </a:p>
        </p:txBody>
      </p:sp>
      <p:cxnSp>
        <p:nvCxnSpPr>
          <p:cNvPr id="38" name="直線矢印コネクタ 37">
            <a:extLst>
              <a:ext uri="{FF2B5EF4-FFF2-40B4-BE49-F238E27FC236}">
                <a16:creationId xmlns:a16="http://schemas.microsoft.com/office/drawing/2014/main" id="{C42A9526-9F52-4EDB-976D-6924ABAFBE48}"/>
              </a:ext>
            </a:extLst>
          </p:cNvPr>
          <p:cNvCxnSpPr>
            <a:cxnSpLocks/>
            <a:stCxn id="11" idx="3"/>
            <a:endCxn id="10" idx="1"/>
          </p:cNvCxnSpPr>
          <p:nvPr/>
        </p:nvCxnSpPr>
        <p:spPr>
          <a:xfrm>
            <a:off x="2258425" y="2462466"/>
            <a:ext cx="2313972" cy="9523"/>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73A9DDBC-0AD7-4160-8946-3D9B5F870BCD}"/>
              </a:ext>
            </a:extLst>
          </p:cNvPr>
          <p:cNvSpPr txBox="1"/>
          <p:nvPr/>
        </p:nvSpPr>
        <p:spPr>
          <a:xfrm>
            <a:off x="2638563" y="1902163"/>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事業契約</a:t>
            </a:r>
          </a:p>
        </p:txBody>
      </p:sp>
      <p:cxnSp>
        <p:nvCxnSpPr>
          <p:cNvPr id="42" name="直線矢印コネクタ 41">
            <a:extLst>
              <a:ext uri="{FF2B5EF4-FFF2-40B4-BE49-F238E27FC236}">
                <a16:creationId xmlns:a16="http://schemas.microsoft.com/office/drawing/2014/main" id="{B7AF9504-22AB-4AA1-9D69-F0F6DD20CE9E}"/>
              </a:ext>
            </a:extLst>
          </p:cNvPr>
          <p:cNvCxnSpPr>
            <a:cxnSpLocks/>
            <a:stCxn id="10" idx="3"/>
          </p:cNvCxnSpPr>
          <p:nvPr/>
        </p:nvCxnSpPr>
        <p:spPr>
          <a:xfrm flipV="1">
            <a:off x="5305631" y="1753037"/>
            <a:ext cx="2234886" cy="71895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47" name="直線矢印コネクタ 46">
            <a:extLst>
              <a:ext uri="{FF2B5EF4-FFF2-40B4-BE49-F238E27FC236}">
                <a16:creationId xmlns:a16="http://schemas.microsoft.com/office/drawing/2014/main" id="{62AD7B91-0565-4AFE-A32D-8B76AAC55C14}"/>
              </a:ext>
            </a:extLst>
          </p:cNvPr>
          <p:cNvCxnSpPr>
            <a:cxnSpLocks/>
            <a:stCxn id="10" idx="3"/>
            <a:endCxn id="5" idx="1"/>
          </p:cNvCxnSpPr>
          <p:nvPr/>
        </p:nvCxnSpPr>
        <p:spPr>
          <a:xfrm flipV="1">
            <a:off x="5305631" y="2288648"/>
            <a:ext cx="2271072" cy="18334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0" name="直線矢印コネクタ 49">
            <a:extLst>
              <a:ext uri="{FF2B5EF4-FFF2-40B4-BE49-F238E27FC236}">
                <a16:creationId xmlns:a16="http://schemas.microsoft.com/office/drawing/2014/main" id="{EB8A7643-B9D8-4FE9-A2A4-16357E4CFE1E}"/>
              </a:ext>
            </a:extLst>
          </p:cNvPr>
          <p:cNvCxnSpPr>
            <a:cxnSpLocks/>
            <a:stCxn id="10" idx="3"/>
            <a:endCxn id="9" idx="1"/>
          </p:cNvCxnSpPr>
          <p:nvPr/>
        </p:nvCxnSpPr>
        <p:spPr>
          <a:xfrm>
            <a:off x="5305632" y="2471987"/>
            <a:ext cx="2279879" cy="338696"/>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3" name="直線矢印コネクタ 52">
            <a:extLst>
              <a:ext uri="{FF2B5EF4-FFF2-40B4-BE49-F238E27FC236}">
                <a16:creationId xmlns:a16="http://schemas.microsoft.com/office/drawing/2014/main" id="{D1BA9DB6-056E-45DC-8394-6310590490EE}"/>
              </a:ext>
            </a:extLst>
          </p:cNvPr>
          <p:cNvCxnSpPr>
            <a:cxnSpLocks/>
            <a:stCxn id="10" idx="3"/>
            <a:endCxn id="24" idx="1"/>
          </p:cNvCxnSpPr>
          <p:nvPr/>
        </p:nvCxnSpPr>
        <p:spPr>
          <a:xfrm>
            <a:off x="5305632" y="2471989"/>
            <a:ext cx="2308447" cy="2081317"/>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4" name="直線矢印コネクタ 53">
            <a:extLst>
              <a:ext uri="{FF2B5EF4-FFF2-40B4-BE49-F238E27FC236}">
                <a16:creationId xmlns:a16="http://schemas.microsoft.com/office/drawing/2014/main" id="{F5A901BD-C5F8-4621-A419-C8E5DE9424D5}"/>
              </a:ext>
            </a:extLst>
          </p:cNvPr>
          <p:cNvCxnSpPr>
            <a:cxnSpLocks/>
            <a:stCxn id="10" idx="3"/>
            <a:endCxn id="29" idx="1"/>
          </p:cNvCxnSpPr>
          <p:nvPr/>
        </p:nvCxnSpPr>
        <p:spPr>
          <a:xfrm>
            <a:off x="5305632" y="2471988"/>
            <a:ext cx="2308447" cy="285264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5" name="直線矢印コネクタ 54">
            <a:extLst>
              <a:ext uri="{FF2B5EF4-FFF2-40B4-BE49-F238E27FC236}">
                <a16:creationId xmlns:a16="http://schemas.microsoft.com/office/drawing/2014/main" id="{7A68C858-34D0-4E13-BD6C-B84F402AE34E}"/>
              </a:ext>
            </a:extLst>
          </p:cNvPr>
          <p:cNvCxnSpPr>
            <a:cxnSpLocks/>
            <a:stCxn id="10" idx="3"/>
            <a:endCxn id="31" idx="1"/>
          </p:cNvCxnSpPr>
          <p:nvPr/>
        </p:nvCxnSpPr>
        <p:spPr>
          <a:xfrm>
            <a:off x="5305632" y="2471987"/>
            <a:ext cx="2317969" cy="3671578"/>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sp>
        <p:nvSpPr>
          <p:cNvPr id="62" name="楕円 61">
            <a:extLst>
              <a:ext uri="{FF2B5EF4-FFF2-40B4-BE49-F238E27FC236}">
                <a16:creationId xmlns:a16="http://schemas.microsoft.com/office/drawing/2014/main" id="{3460C35F-E5FE-4E63-AEED-E66F2DC14AA4}"/>
              </a:ext>
            </a:extLst>
          </p:cNvPr>
          <p:cNvSpPr/>
          <p:nvPr/>
        </p:nvSpPr>
        <p:spPr>
          <a:xfrm>
            <a:off x="7321643" y="3370110"/>
            <a:ext cx="1868655" cy="60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構成企業</a:t>
            </a:r>
          </a:p>
        </p:txBody>
      </p:sp>
      <p:sp>
        <p:nvSpPr>
          <p:cNvPr id="63" name="楕円 62">
            <a:extLst>
              <a:ext uri="{FF2B5EF4-FFF2-40B4-BE49-F238E27FC236}">
                <a16:creationId xmlns:a16="http://schemas.microsoft.com/office/drawing/2014/main" id="{BF328BE1-F0BF-4206-8B91-40DA1485DF9B}"/>
              </a:ext>
            </a:extLst>
          </p:cNvPr>
          <p:cNvSpPr/>
          <p:nvPr/>
        </p:nvSpPr>
        <p:spPr>
          <a:xfrm>
            <a:off x="9973256" y="5237688"/>
            <a:ext cx="1868655" cy="60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協力企業</a:t>
            </a:r>
          </a:p>
        </p:txBody>
      </p:sp>
      <p:sp>
        <p:nvSpPr>
          <p:cNvPr id="65" name="テキスト ボックス 64">
            <a:extLst>
              <a:ext uri="{FF2B5EF4-FFF2-40B4-BE49-F238E27FC236}">
                <a16:creationId xmlns:a16="http://schemas.microsoft.com/office/drawing/2014/main" id="{53445260-F137-4A1A-B97A-0B2B0C4D89F3}"/>
              </a:ext>
            </a:extLst>
          </p:cNvPr>
          <p:cNvSpPr txBox="1"/>
          <p:nvPr/>
        </p:nvSpPr>
        <p:spPr>
          <a:xfrm>
            <a:off x="5723093" y="2060849"/>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請負契約</a:t>
            </a:r>
          </a:p>
        </p:txBody>
      </p:sp>
      <p:sp>
        <p:nvSpPr>
          <p:cNvPr id="66" name="テキスト ボックス 65">
            <a:extLst>
              <a:ext uri="{FF2B5EF4-FFF2-40B4-BE49-F238E27FC236}">
                <a16:creationId xmlns:a16="http://schemas.microsoft.com/office/drawing/2014/main" id="{7E314414-2E30-4020-A5B6-80EE857CBC47}"/>
              </a:ext>
            </a:extLst>
          </p:cNvPr>
          <p:cNvSpPr txBox="1"/>
          <p:nvPr/>
        </p:nvSpPr>
        <p:spPr>
          <a:xfrm>
            <a:off x="8700028" y="3030219"/>
            <a:ext cx="1062444" cy="338554"/>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kumimoji="1" lang="ja-JP" altLang="en-US" sz="1600" dirty="0">
                <a:solidFill>
                  <a:schemeClr val="tx1"/>
                </a:solidFill>
              </a:rPr>
              <a:t>請負契約</a:t>
            </a:r>
          </a:p>
        </p:txBody>
      </p:sp>
      <p:sp>
        <p:nvSpPr>
          <p:cNvPr id="67" name="楕円 66">
            <a:extLst>
              <a:ext uri="{FF2B5EF4-FFF2-40B4-BE49-F238E27FC236}">
                <a16:creationId xmlns:a16="http://schemas.microsoft.com/office/drawing/2014/main" id="{B2323A6D-8CC9-4193-98D9-AF4FB8CA378D}"/>
              </a:ext>
            </a:extLst>
          </p:cNvPr>
          <p:cNvSpPr/>
          <p:nvPr/>
        </p:nvSpPr>
        <p:spPr>
          <a:xfrm>
            <a:off x="4845012" y="3597158"/>
            <a:ext cx="1868655" cy="60364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t>発注</a:t>
            </a:r>
            <a:r>
              <a:rPr kumimoji="1" lang="en-US" altLang="ja-JP" sz="2400" dirty="0"/>
              <a:t>100</a:t>
            </a:r>
            <a:endParaRPr kumimoji="1" lang="ja-JP" altLang="en-US" sz="2400" dirty="0"/>
          </a:p>
        </p:txBody>
      </p:sp>
      <p:sp>
        <p:nvSpPr>
          <p:cNvPr id="68" name="正方形/長方形 67">
            <a:extLst>
              <a:ext uri="{FF2B5EF4-FFF2-40B4-BE49-F238E27FC236}">
                <a16:creationId xmlns:a16="http://schemas.microsoft.com/office/drawing/2014/main" id="{ABFBE9EA-A1B2-4C57-AF87-E5FF91B9B5A3}"/>
              </a:ext>
            </a:extLst>
          </p:cNvPr>
          <p:cNvSpPr/>
          <p:nvPr/>
        </p:nvSpPr>
        <p:spPr>
          <a:xfrm>
            <a:off x="2505767" y="2579634"/>
            <a:ext cx="1832912" cy="1096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支払いの約束</a:t>
            </a:r>
            <a:endParaRPr kumimoji="1" lang="en-US" altLang="ja-JP" sz="1799" dirty="0"/>
          </a:p>
          <a:p>
            <a:pPr algn="ctr"/>
            <a:r>
              <a:rPr kumimoji="1" lang="ja-JP" altLang="en-US" sz="1799" dirty="0"/>
              <a:t>発注権の委譲</a:t>
            </a:r>
            <a:endParaRPr kumimoji="1" lang="en-US" altLang="ja-JP" sz="1799" dirty="0"/>
          </a:p>
          <a:p>
            <a:pPr algn="ctr"/>
            <a:r>
              <a:rPr kumimoji="1" lang="ja-JP" altLang="en-US" sz="1799" dirty="0"/>
              <a:t>業務遂行の約束</a:t>
            </a:r>
          </a:p>
        </p:txBody>
      </p:sp>
      <p:cxnSp>
        <p:nvCxnSpPr>
          <p:cNvPr id="70" name="コネクタ: 曲線 69">
            <a:extLst>
              <a:ext uri="{FF2B5EF4-FFF2-40B4-BE49-F238E27FC236}">
                <a16:creationId xmlns:a16="http://schemas.microsoft.com/office/drawing/2014/main" id="{CA6A791D-20A6-41EF-A772-0FAB7CD74373}"/>
              </a:ext>
            </a:extLst>
          </p:cNvPr>
          <p:cNvCxnSpPr>
            <a:stCxn id="11" idx="2"/>
            <a:endCxn id="10" idx="2"/>
          </p:cNvCxnSpPr>
          <p:nvPr/>
        </p:nvCxnSpPr>
        <p:spPr>
          <a:xfrm rot="16200000" flipH="1">
            <a:off x="3410652" y="2157743"/>
            <a:ext cx="9523" cy="3047206"/>
          </a:xfrm>
          <a:prstGeom prst="curvedConnector3">
            <a:avLst>
              <a:gd name="adj1" fmla="val 41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71">
            <a:extLst>
              <a:ext uri="{FF2B5EF4-FFF2-40B4-BE49-F238E27FC236}">
                <a16:creationId xmlns:a16="http://schemas.microsoft.com/office/drawing/2014/main" id="{0BC48E83-C97E-4187-BB6B-2F60692CE1C8}"/>
              </a:ext>
            </a:extLst>
          </p:cNvPr>
          <p:cNvSpPr txBox="1"/>
          <p:nvPr/>
        </p:nvSpPr>
        <p:spPr>
          <a:xfrm>
            <a:off x="2430291" y="3713635"/>
            <a:ext cx="1877300" cy="4015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999" dirty="0"/>
              <a:t>発注権の移転</a:t>
            </a:r>
          </a:p>
        </p:txBody>
      </p:sp>
      <p:sp>
        <p:nvSpPr>
          <p:cNvPr id="73" name="楕円 72">
            <a:extLst>
              <a:ext uri="{FF2B5EF4-FFF2-40B4-BE49-F238E27FC236}">
                <a16:creationId xmlns:a16="http://schemas.microsoft.com/office/drawing/2014/main" id="{6AA35C6D-6559-418A-BB9E-4A73543603F1}"/>
              </a:ext>
            </a:extLst>
          </p:cNvPr>
          <p:cNvSpPr/>
          <p:nvPr/>
        </p:nvSpPr>
        <p:spPr>
          <a:xfrm>
            <a:off x="4240866" y="4177133"/>
            <a:ext cx="2042575" cy="55858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金利</a:t>
            </a:r>
            <a:r>
              <a:rPr lang="en-US" altLang="ja-JP" sz="2399" dirty="0"/>
              <a:t>10</a:t>
            </a:r>
            <a:endParaRPr kumimoji="1" lang="ja-JP" altLang="en-US" sz="2399" dirty="0"/>
          </a:p>
        </p:txBody>
      </p:sp>
      <p:sp>
        <p:nvSpPr>
          <p:cNvPr id="74" name="楕円 73">
            <a:extLst>
              <a:ext uri="{FF2B5EF4-FFF2-40B4-BE49-F238E27FC236}">
                <a16:creationId xmlns:a16="http://schemas.microsoft.com/office/drawing/2014/main" id="{4D1E7C26-FCB9-4266-B98C-F5924C49D8DC}"/>
              </a:ext>
            </a:extLst>
          </p:cNvPr>
          <p:cNvSpPr/>
          <p:nvPr/>
        </p:nvSpPr>
        <p:spPr>
          <a:xfrm>
            <a:off x="4253761" y="4769570"/>
            <a:ext cx="1868655" cy="603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経費２</a:t>
            </a:r>
          </a:p>
        </p:txBody>
      </p:sp>
      <p:sp>
        <p:nvSpPr>
          <p:cNvPr id="75" name="楕円 74">
            <a:extLst>
              <a:ext uri="{FF2B5EF4-FFF2-40B4-BE49-F238E27FC236}">
                <a16:creationId xmlns:a16="http://schemas.microsoft.com/office/drawing/2014/main" id="{D972E663-72E6-4574-88DF-4132E4A739C4}"/>
              </a:ext>
            </a:extLst>
          </p:cNvPr>
          <p:cNvSpPr/>
          <p:nvPr/>
        </p:nvSpPr>
        <p:spPr>
          <a:xfrm>
            <a:off x="4116964" y="5395253"/>
            <a:ext cx="2196976" cy="59948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初期費５</a:t>
            </a:r>
          </a:p>
        </p:txBody>
      </p:sp>
      <p:sp>
        <p:nvSpPr>
          <p:cNvPr id="76" name="楕円 75">
            <a:extLst>
              <a:ext uri="{FF2B5EF4-FFF2-40B4-BE49-F238E27FC236}">
                <a16:creationId xmlns:a16="http://schemas.microsoft.com/office/drawing/2014/main" id="{B5FA6C01-1086-4FBD-BAFC-841B5A3614A1}"/>
              </a:ext>
            </a:extLst>
          </p:cNvPr>
          <p:cNvSpPr/>
          <p:nvPr/>
        </p:nvSpPr>
        <p:spPr>
          <a:xfrm>
            <a:off x="4238525" y="5993706"/>
            <a:ext cx="1868655" cy="603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利益</a:t>
            </a:r>
            <a:r>
              <a:rPr kumimoji="1" lang="en-US" altLang="ja-JP" sz="2399" dirty="0"/>
              <a:t>3</a:t>
            </a:r>
            <a:endParaRPr kumimoji="1" lang="ja-JP" altLang="en-US" sz="2399" dirty="0"/>
          </a:p>
        </p:txBody>
      </p:sp>
      <p:sp>
        <p:nvSpPr>
          <p:cNvPr id="77" name="左中かっこ 76">
            <a:extLst>
              <a:ext uri="{FF2B5EF4-FFF2-40B4-BE49-F238E27FC236}">
                <a16:creationId xmlns:a16="http://schemas.microsoft.com/office/drawing/2014/main" id="{13D9F006-B63B-414B-83F2-5312F05D1245}"/>
              </a:ext>
            </a:extLst>
          </p:cNvPr>
          <p:cNvSpPr/>
          <p:nvPr/>
        </p:nvSpPr>
        <p:spPr>
          <a:xfrm>
            <a:off x="3897420" y="3823955"/>
            <a:ext cx="310815" cy="247585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799"/>
          </a:p>
        </p:txBody>
      </p:sp>
      <p:sp>
        <p:nvSpPr>
          <p:cNvPr id="78" name="正方形/長方形 77">
            <a:extLst>
              <a:ext uri="{FF2B5EF4-FFF2-40B4-BE49-F238E27FC236}">
                <a16:creationId xmlns:a16="http://schemas.microsoft.com/office/drawing/2014/main" id="{500BE993-8C15-4C88-8B79-120F4905D175}"/>
              </a:ext>
            </a:extLst>
          </p:cNvPr>
          <p:cNvSpPr/>
          <p:nvPr/>
        </p:nvSpPr>
        <p:spPr>
          <a:xfrm>
            <a:off x="1756957" y="4728593"/>
            <a:ext cx="2079197" cy="79212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799" dirty="0"/>
              <a:t>提案金額</a:t>
            </a:r>
            <a:endParaRPr kumimoji="1" lang="en-US" altLang="ja-JP" sz="1799" dirty="0"/>
          </a:p>
          <a:p>
            <a:pPr algn="ctr"/>
            <a:r>
              <a:rPr kumimoji="1" lang="ja-JP" altLang="en-US" sz="1799" dirty="0"/>
              <a:t>１２</a:t>
            </a:r>
            <a:r>
              <a:rPr kumimoji="1" lang="en-US" altLang="ja-JP" sz="1799" dirty="0"/>
              <a:t>0</a:t>
            </a:r>
          </a:p>
        </p:txBody>
      </p:sp>
      <p:sp>
        <p:nvSpPr>
          <p:cNvPr id="79" name="正方形/長方形 78">
            <a:extLst>
              <a:ext uri="{FF2B5EF4-FFF2-40B4-BE49-F238E27FC236}">
                <a16:creationId xmlns:a16="http://schemas.microsoft.com/office/drawing/2014/main" id="{8625E0F3-34C0-4347-826B-2A44C979A9D0}"/>
              </a:ext>
            </a:extLst>
          </p:cNvPr>
          <p:cNvSpPr/>
          <p:nvPr/>
        </p:nvSpPr>
        <p:spPr>
          <a:xfrm>
            <a:off x="362860" y="3623981"/>
            <a:ext cx="2079197" cy="792126"/>
          </a:xfrm>
          <a:prstGeom prst="rect">
            <a:avLst/>
          </a:prstGeom>
          <a:solidFill>
            <a:srgbClr val="BBDBCD">
              <a:alpha val="40000"/>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799" dirty="0"/>
              <a:t>予定価格</a:t>
            </a:r>
            <a:endParaRPr kumimoji="1" lang="en-US" altLang="ja-JP" sz="1799" dirty="0"/>
          </a:p>
          <a:p>
            <a:pPr algn="ctr"/>
            <a:r>
              <a:rPr kumimoji="1" lang="en-US" altLang="ja-JP" sz="1799" dirty="0"/>
              <a:t>130</a:t>
            </a:r>
            <a:r>
              <a:rPr kumimoji="1" lang="ja-JP" altLang="en-US" sz="1799" dirty="0"/>
              <a:t>～</a:t>
            </a:r>
            <a:r>
              <a:rPr kumimoji="1" lang="en-US" altLang="ja-JP" sz="1799" dirty="0"/>
              <a:t>150</a:t>
            </a:r>
            <a:endParaRPr kumimoji="1" lang="ja-JP" altLang="en-US" sz="1799" dirty="0"/>
          </a:p>
        </p:txBody>
      </p:sp>
      <p:sp>
        <p:nvSpPr>
          <p:cNvPr id="80" name="正方形/長方形 79">
            <a:extLst>
              <a:ext uri="{FF2B5EF4-FFF2-40B4-BE49-F238E27FC236}">
                <a16:creationId xmlns:a16="http://schemas.microsoft.com/office/drawing/2014/main" id="{B38C05F1-D21B-40A6-9D30-3F5056FCDD1B}"/>
              </a:ext>
            </a:extLst>
          </p:cNvPr>
          <p:cNvSpPr/>
          <p:nvPr/>
        </p:nvSpPr>
        <p:spPr>
          <a:xfrm>
            <a:off x="484597" y="5853432"/>
            <a:ext cx="3051744" cy="792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積算時金利・間接職員給与忘れ</a:t>
            </a:r>
            <a:endParaRPr kumimoji="1" lang="en-US" altLang="ja-JP" sz="1600" dirty="0"/>
          </a:p>
          <a:p>
            <a:pPr algn="ctr"/>
            <a:r>
              <a:rPr kumimoji="1" lang="ja-JP" altLang="en-US" sz="1600" dirty="0"/>
              <a:t>公共積算１１０～</a:t>
            </a:r>
            <a:r>
              <a:rPr kumimoji="1" lang="en-US" altLang="ja-JP" sz="1600" dirty="0"/>
              <a:t>120</a:t>
            </a:r>
            <a:endParaRPr kumimoji="1" lang="ja-JP" altLang="en-US" sz="1600" dirty="0"/>
          </a:p>
        </p:txBody>
      </p:sp>
      <p:cxnSp>
        <p:nvCxnSpPr>
          <p:cNvPr id="82" name="直線矢印コネクタ 81">
            <a:extLst>
              <a:ext uri="{FF2B5EF4-FFF2-40B4-BE49-F238E27FC236}">
                <a16:creationId xmlns:a16="http://schemas.microsoft.com/office/drawing/2014/main" id="{8F406656-AEC2-403B-B96C-0E7A8B28BE03}"/>
              </a:ext>
            </a:extLst>
          </p:cNvPr>
          <p:cNvCxnSpPr>
            <a:cxnSpLocks/>
          </p:cNvCxnSpPr>
          <p:nvPr/>
        </p:nvCxnSpPr>
        <p:spPr>
          <a:xfrm flipV="1">
            <a:off x="1013495" y="4416107"/>
            <a:ext cx="0" cy="1437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テキスト ボックス 83">
            <a:extLst>
              <a:ext uri="{FF2B5EF4-FFF2-40B4-BE49-F238E27FC236}">
                <a16:creationId xmlns:a16="http://schemas.microsoft.com/office/drawing/2014/main" id="{5BC5F91A-F66F-4BFE-AC0A-970FBB6C10C4}"/>
              </a:ext>
            </a:extLst>
          </p:cNvPr>
          <p:cNvSpPr txBox="1"/>
          <p:nvPr/>
        </p:nvSpPr>
        <p:spPr>
          <a:xfrm>
            <a:off x="2632959" y="1378716"/>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公共契約</a:t>
            </a:r>
          </a:p>
        </p:txBody>
      </p:sp>
      <p:sp>
        <p:nvSpPr>
          <p:cNvPr id="85" name="テキスト ボックス 84">
            <a:extLst>
              <a:ext uri="{FF2B5EF4-FFF2-40B4-BE49-F238E27FC236}">
                <a16:creationId xmlns:a16="http://schemas.microsoft.com/office/drawing/2014/main" id="{270FC0E3-F0A0-4FDA-AECD-04100A6388D3}"/>
              </a:ext>
            </a:extLst>
          </p:cNvPr>
          <p:cNvSpPr txBox="1"/>
          <p:nvPr/>
        </p:nvSpPr>
        <p:spPr>
          <a:xfrm>
            <a:off x="5375920" y="1556793"/>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err="1">
                <a:solidFill>
                  <a:schemeClr val="tx1"/>
                </a:solidFill>
              </a:rPr>
              <a:t>民民</a:t>
            </a:r>
            <a:r>
              <a:rPr kumimoji="1" lang="ja-JP" altLang="en-US" sz="2399" dirty="0">
                <a:solidFill>
                  <a:schemeClr val="tx1"/>
                </a:solidFill>
              </a:rPr>
              <a:t>契約</a:t>
            </a:r>
          </a:p>
        </p:txBody>
      </p:sp>
      <p:sp>
        <p:nvSpPr>
          <p:cNvPr id="58" name="矢印: U ターン 57">
            <a:extLst>
              <a:ext uri="{FF2B5EF4-FFF2-40B4-BE49-F238E27FC236}">
                <a16:creationId xmlns:a16="http://schemas.microsoft.com/office/drawing/2014/main" id="{47205DCA-7166-4FCD-81EE-67E32E12B530}"/>
              </a:ext>
            </a:extLst>
          </p:cNvPr>
          <p:cNvSpPr/>
          <p:nvPr/>
        </p:nvSpPr>
        <p:spPr>
          <a:xfrm rot="20790256">
            <a:off x="1997908" y="981202"/>
            <a:ext cx="9403165" cy="3239762"/>
          </a:xfrm>
          <a:prstGeom prst="uturnArrow">
            <a:avLst>
              <a:gd name="adj1" fmla="val 12846"/>
              <a:gd name="adj2" fmla="val 25000"/>
              <a:gd name="adj3" fmla="val 48240"/>
              <a:gd name="adj4" fmla="val 25000"/>
              <a:gd name="adj5" fmla="val 100000"/>
            </a:avLst>
          </a:prstGeom>
          <a:solidFill>
            <a:srgbClr val="2DC3A6">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正方形/長方形 25">
            <a:extLst>
              <a:ext uri="{FF2B5EF4-FFF2-40B4-BE49-F238E27FC236}">
                <a16:creationId xmlns:a16="http://schemas.microsoft.com/office/drawing/2014/main" id="{FAE1C335-B0CE-4124-BAC9-AF62529E8DF6}"/>
              </a:ext>
            </a:extLst>
          </p:cNvPr>
          <p:cNvSpPr/>
          <p:nvPr/>
        </p:nvSpPr>
        <p:spPr>
          <a:xfrm>
            <a:off x="5849227" y="5804129"/>
            <a:ext cx="1472416" cy="97083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税引き後</a:t>
            </a:r>
            <a:endParaRPr lang="en-US" altLang="ja-JP" dirty="0"/>
          </a:p>
          <a:p>
            <a:pPr algn="ctr"/>
            <a:r>
              <a:rPr kumimoji="1" lang="en-US" altLang="ja-JP" dirty="0"/>
              <a:t>SPC</a:t>
            </a:r>
            <a:r>
              <a:rPr kumimoji="1" lang="ja-JP" altLang="en-US" dirty="0"/>
              <a:t>株主に</a:t>
            </a:r>
            <a:endParaRPr kumimoji="1" lang="en-US" altLang="ja-JP" dirty="0"/>
          </a:p>
          <a:p>
            <a:pPr algn="ctr"/>
            <a:r>
              <a:rPr kumimoji="1" lang="ja-JP" altLang="en-US" dirty="0"/>
              <a:t>配当</a:t>
            </a:r>
          </a:p>
        </p:txBody>
      </p:sp>
    </p:spTree>
    <p:extLst>
      <p:ext uri="{BB962C8B-B14F-4D97-AF65-F5344CB8AC3E}">
        <p14:creationId xmlns:p14="http://schemas.microsoft.com/office/powerpoint/2010/main" val="40809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7F0171-8B61-4832-B91A-F37E054CBA56}"/>
              </a:ext>
            </a:extLst>
          </p:cNvPr>
          <p:cNvSpPr>
            <a:spLocks noGrp="1"/>
          </p:cNvSpPr>
          <p:nvPr>
            <p:ph type="title"/>
          </p:nvPr>
        </p:nvSpPr>
        <p:spPr>
          <a:xfrm>
            <a:off x="915125" y="494995"/>
            <a:ext cx="10361752" cy="526564"/>
          </a:xfrm>
        </p:spPr>
        <p:style>
          <a:lnRef idx="2">
            <a:schemeClr val="accent6"/>
          </a:lnRef>
          <a:fillRef idx="1">
            <a:schemeClr val="lt1"/>
          </a:fillRef>
          <a:effectRef idx="0">
            <a:schemeClr val="accent6"/>
          </a:effectRef>
          <a:fontRef idx="minor">
            <a:schemeClr val="dk1"/>
          </a:fontRef>
        </p:style>
        <p:txBody>
          <a:bodyPr>
            <a:noAutofit/>
          </a:bodyPr>
          <a:lstStyle/>
          <a:p>
            <a:r>
              <a:rPr lang="ja-JP" altLang="en-US" sz="2799" dirty="0"/>
              <a:t>事業のお金の流れと契約の種類：エンド企業受取額１００想定</a:t>
            </a:r>
          </a:p>
        </p:txBody>
      </p:sp>
      <p:sp>
        <p:nvSpPr>
          <p:cNvPr id="3" name="正方形/長方形 2">
            <a:extLst>
              <a:ext uri="{FF2B5EF4-FFF2-40B4-BE49-F238E27FC236}">
                <a16:creationId xmlns:a16="http://schemas.microsoft.com/office/drawing/2014/main" id="{8F6CAF93-3016-463E-93EE-03532D97B6BE}"/>
              </a:ext>
            </a:extLst>
          </p:cNvPr>
          <p:cNvSpPr/>
          <p:nvPr/>
        </p:nvSpPr>
        <p:spPr>
          <a:xfrm>
            <a:off x="7385885" y="1265632"/>
            <a:ext cx="4467264" cy="516989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実際業務遂行（１００）</a:t>
            </a: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en-US" altLang="ja-JP" sz="1799" dirty="0"/>
          </a:p>
          <a:p>
            <a:pPr algn="ctr"/>
            <a:endParaRPr kumimoji="1" lang="ja-JP" altLang="en-US" sz="1799" dirty="0"/>
          </a:p>
        </p:txBody>
      </p:sp>
      <p:sp>
        <p:nvSpPr>
          <p:cNvPr id="4" name="四角形: 角を丸くする 3">
            <a:extLst>
              <a:ext uri="{FF2B5EF4-FFF2-40B4-BE49-F238E27FC236}">
                <a16:creationId xmlns:a16="http://schemas.microsoft.com/office/drawing/2014/main" id="{17120D5A-E567-4CED-9DB0-D21C24BE5D04}"/>
              </a:ext>
            </a:extLst>
          </p:cNvPr>
          <p:cNvSpPr/>
          <p:nvPr/>
        </p:nvSpPr>
        <p:spPr>
          <a:xfrm>
            <a:off x="7576704" y="1567395"/>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設計企業</a:t>
            </a:r>
          </a:p>
        </p:txBody>
      </p:sp>
      <p:sp>
        <p:nvSpPr>
          <p:cNvPr id="5" name="四角形: 角を丸くする 4">
            <a:extLst>
              <a:ext uri="{FF2B5EF4-FFF2-40B4-BE49-F238E27FC236}">
                <a16:creationId xmlns:a16="http://schemas.microsoft.com/office/drawing/2014/main" id="{FFF7894C-616A-41E9-A0DA-92E56C229AD6}"/>
              </a:ext>
            </a:extLst>
          </p:cNvPr>
          <p:cNvSpPr/>
          <p:nvPr/>
        </p:nvSpPr>
        <p:spPr>
          <a:xfrm>
            <a:off x="7576704" y="2023497"/>
            <a:ext cx="1264739" cy="53030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建設企業</a:t>
            </a:r>
            <a:r>
              <a:rPr kumimoji="1" lang="en-US" altLang="ja-JP" sz="1799" dirty="0"/>
              <a:t>JV</a:t>
            </a:r>
            <a:endParaRPr kumimoji="1" lang="ja-JP" altLang="en-US" sz="1799" dirty="0"/>
          </a:p>
        </p:txBody>
      </p:sp>
      <p:sp>
        <p:nvSpPr>
          <p:cNvPr id="6" name="四角形: 角を丸くする 5">
            <a:extLst>
              <a:ext uri="{FF2B5EF4-FFF2-40B4-BE49-F238E27FC236}">
                <a16:creationId xmlns:a16="http://schemas.microsoft.com/office/drawing/2014/main" id="{87228FF7-328F-4BA4-903F-F59D12BC121C}"/>
              </a:ext>
            </a:extLst>
          </p:cNvPr>
          <p:cNvSpPr/>
          <p:nvPr/>
        </p:nvSpPr>
        <p:spPr>
          <a:xfrm>
            <a:off x="9849939" y="1568873"/>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工事監理</a:t>
            </a:r>
          </a:p>
        </p:txBody>
      </p:sp>
      <p:sp>
        <p:nvSpPr>
          <p:cNvPr id="7" name="四角形: 角を丸くする 6">
            <a:extLst>
              <a:ext uri="{FF2B5EF4-FFF2-40B4-BE49-F238E27FC236}">
                <a16:creationId xmlns:a16="http://schemas.microsoft.com/office/drawing/2014/main" id="{667C0574-F453-4F8B-B8A0-B5BBCEF1F81F}"/>
              </a:ext>
            </a:extLst>
          </p:cNvPr>
          <p:cNvSpPr/>
          <p:nvPr/>
        </p:nvSpPr>
        <p:spPr>
          <a:xfrm>
            <a:off x="9840417" y="2056426"/>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内装工事</a:t>
            </a:r>
          </a:p>
        </p:txBody>
      </p:sp>
      <p:sp>
        <p:nvSpPr>
          <p:cNvPr id="8" name="四角形: 角を丸くする 7">
            <a:extLst>
              <a:ext uri="{FF2B5EF4-FFF2-40B4-BE49-F238E27FC236}">
                <a16:creationId xmlns:a16="http://schemas.microsoft.com/office/drawing/2014/main" id="{EC64D0BF-F32E-401B-AAF6-A96CE17192B0}"/>
              </a:ext>
            </a:extLst>
          </p:cNvPr>
          <p:cNvSpPr/>
          <p:nvPr/>
        </p:nvSpPr>
        <p:spPr>
          <a:xfrm>
            <a:off x="9848035" y="2483035"/>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a:t>管工事</a:t>
            </a:r>
            <a:endParaRPr kumimoji="1" lang="ja-JP" altLang="en-US" sz="1799" dirty="0"/>
          </a:p>
        </p:txBody>
      </p:sp>
      <p:sp>
        <p:nvSpPr>
          <p:cNvPr id="9" name="四角形: 角を丸くする 8">
            <a:extLst>
              <a:ext uri="{FF2B5EF4-FFF2-40B4-BE49-F238E27FC236}">
                <a16:creationId xmlns:a16="http://schemas.microsoft.com/office/drawing/2014/main" id="{FC32BD4C-8FC7-4F68-B6A2-516C6E4E9665}"/>
              </a:ext>
            </a:extLst>
          </p:cNvPr>
          <p:cNvSpPr/>
          <p:nvPr/>
        </p:nvSpPr>
        <p:spPr>
          <a:xfrm>
            <a:off x="7585511" y="2635396"/>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電気工事</a:t>
            </a:r>
          </a:p>
        </p:txBody>
      </p:sp>
      <p:sp>
        <p:nvSpPr>
          <p:cNvPr id="10" name="四角形: 角を丸くする 9">
            <a:extLst>
              <a:ext uri="{FF2B5EF4-FFF2-40B4-BE49-F238E27FC236}">
                <a16:creationId xmlns:a16="http://schemas.microsoft.com/office/drawing/2014/main" id="{62B1B866-D367-45CE-9CB3-7E1B47F96D09}"/>
              </a:ext>
            </a:extLst>
          </p:cNvPr>
          <p:cNvSpPr/>
          <p:nvPr/>
        </p:nvSpPr>
        <p:spPr>
          <a:xfrm>
            <a:off x="4572397" y="1257866"/>
            <a:ext cx="733234" cy="24282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en-US" altLang="ja-JP" sz="3199" dirty="0"/>
              <a:t>S</a:t>
            </a:r>
          </a:p>
          <a:p>
            <a:pPr algn="ctr"/>
            <a:r>
              <a:rPr kumimoji="1" lang="en-US" altLang="ja-JP" sz="3199" dirty="0"/>
              <a:t>P</a:t>
            </a:r>
          </a:p>
          <a:p>
            <a:pPr algn="ctr"/>
            <a:r>
              <a:rPr kumimoji="1" lang="en-US" altLang="ja-JP" sz="3199" dirty="0"/>
              <a:t>C</a:t>
            </a:r>
            <a:endParaRPr kumimoji="1" lang="ja-JP" altLang="en-US" sz="3199" dirty="0"/>
          </a:p>
        </p:txBody>
      </p:sp>
      <p:sp>
        <p:nvSpPr>
          <p:cNvPr id="11" name="四角形: 角を丸くする 10">
            <a:extLst>
              <a:ext uri="{FF2B5EF4-FFF2-40B4-BE49-F238E27FC236}">
                <a16:creationId xmlns:a16="http://schemas.microsoft.com/office/drawing/2014/main" id="{446FAE10-2E61-4E30-894D-D1F6E66286AC}"/>
              </a:ext>
            </a:extLst>
          </p:cNvPr>
          <p:cNvSpPr/>
          <p:nvPr/>
        </p:nvSpPr>
        <p:spPr>
          <a:xfrm>
            <a:off x="1525191" y="1248344"/>
            <a:ext cx="733234" cy="24282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799" dirty="0"/>
              <a:t>自</a:t>
            </a:r>
            <a:endParaRPr kumimoji="1" lang="en-US" altLang="ja-JP" sz="2799" dirty="0"/>
          </a:p>
          <a:p>
            <a:pPr algn="ctr"/>
            <a:r>
              <a:rPr kumimoji="1" lang="ja-JP" altLang="en-US" sz="2799" dirty="0"/>
              <a:t>治</a:t>
            </a:r>
            <a:endParaRPr kumimoji="1" lang="en-US" altLang="ja-JP" sz="2799" dirty="0"/>
          </a:p>
          <a:p>
            <a:pPr algn="ctr"/>
            <a:r>
              <a:rPr kumimoji="1" lang="ja-JP" altLang="en-US" sz="2799" dirty="0"/>
              <a:t>体</a:t>
            </a:r>
          </a:p>
        </p:txBody>
      </p:sp>
      <p:sp>
        <p:nvSpPr>
          <p:cNvPr id="12" name="楕円 11">
            <a:extLst>
              <a:ext uri="{FF2B5EF4-FFF2-40B4-BE49-F238E27FC236}">
                <a16:creationId xmlns:a16="http://schemas.microsoft.com/office/drawing/2014/main" id="{9CE827AB-5E94-4BF3-8A45-BB2C00B8A3D0}"/>
              </a:ext>
            </a:extLst>
          </p:cNvPr>
          <p:cNvSpPr/>
          <p:nvPr/>
        </p:nvSpPr>
        <p:spPr>
          <a:xfrm>
            <a:off x="8850250" y="1505453"/>
            <a:ext cx="597678" cy="471133"/>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799" dirty="0"/>
              <a:t>５</a:t>
            </a:r>
          </a:p>
        </p:txBody>
      </p:sp>
      <p:sp>
        <p:nvSpPr>
          <p:cNvPr id="13" name="楕円 12">
            <a:extLst>
              <a:ext uri="{FF2B5EF4-FFF2-40B4-BE49-F238E27FC236}">
                <a16:creationId xmlns:a16="http://schemas.microsoft.com/office/drawing/2014/main" id="{33C09EE1-2382-4A83-A26C-824A30FC81D6}"/>
              </a:ext>
            </a:extLst>
          </p:cNvPr>
          <p:cNvSpPr/>
          <p:nvPr/>
        </p:nvSpPr>
        <p:spPr>
          <a:xfrm>
            <a:off x="8850249" y="2048237"/>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53</a:t>
            </a:r>
            <a:endParaRPr kumimoji="1" lang="ja-JP" altLang="en-US" sz="1600" dirty="0"/>
          </a:p>
        </p:txBody>
      </p:sp>
      <p:sp>
        <p:nvSpPr>
          <p:cNvPr id="14" name="楕円 13">
            <a:extLst>
              <a:ext uri="{FF2B5EF4-FFF2-40B4-BE49-F238E27FC236}">
                <a16:creationId xmlns:a16="http://schemas.microsoft.com/office/drawing/2014/main" id="{BC7306EC-33CC-47A2-B5E6-CEBBEEC4C9FC}"/>
              </a:ext>
            </a:extLst>
          </p:cNvPr>
          <p:cNvSpPr/>
          <p:nvPr/>
        </p:nvSpPr>
        <p:spPr>
          <a:xfrm>
            <a:off x="8850249" y="2571975"/>
            <a:ext cx="651529" cy="39819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12</a:t>
            </a:r>
            <a:endParaRPr kumimoji="1" lang="ja-JP" altLang="en-US" sz="1600" dirty="0"/>
          </a:p>
        </p:txBody>
      </p:sp>
      <p:sp>
        <p:nvSpPr>
          <p:cNvPr id="15" name="楕円 14">
            <a:extLst>
              <a:ext uri="{FF2B5EF4-FFF2-40B4-BE49-F238E27FC236}">
                <a16:creationId xmlns:a16="http://schemas.microsoft.com/office/drawing/2014/main" id="{CB04A935-33A4-4A94-98B2-F41E6A4B6E78}"/>
              </a:ext>
            </a:extLst>
          </p:cNvPr>
          <p:cNvSpPr/>
          <p:nvPr/>
        </p:nvSpPr>
        <p:spPr>
          <a:xfrm>
            <a:off x="11131819" y="1514976"/>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２</a:t>
            </a:r>
          </a:p>
        </p:txBody>
      </p:sp>
      <p:sp>
        <p:nvSpPr>
          <p:cNvPr id="16" name="楕円 15">
            <a:extLst>
              <a:ext uri="{FF2B5EF4-FFF2-40B4-BE49-F238E27FC236}">
                <a16:creationId xmlns:a16="http://schemas.microsoft.com/office/drawing/2014/main" id="{15F1EDDB-56AE-4FCE-A62B-E1B517EE9E63}"/>
              </a:ext>
            </a:extLst>
          </p:cNvPr>
          <p:cNvSpPr/>
          <p:nvPr/>
        </p:nvSpPr>
        <p:spPr>
          <a:xfrm>
            <a:off x="11141341" y="1991102"/>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２</a:t>
            </a:r>
          </a:p>
        </p:txBody>
      </p:sp>
      <p:sp>
        <p:nvSpPr>
          <p:cNvPr id="17" name="楕円 16">
            <a:extLst>
              <a:ext uri="{FF2B5EF4-FFF2-40B4-BE49-F238E27FC236}">
                <a16:creationId xmlns:a16="http://schemas.microsoft.com/office/drawing/2014/main" id="{B11BF30C-C1EE-4AD9-B0A5-D23B074E3695}"/>
              </a:ext>
            </a:extLst>
          </p:cNvPr>
          <p:cNvSpPr/>
          <p:nvPr/>
        </p:nvSpPr>
        <p:spPr>
          <a:xfrm>
            <a:off x="11131819" y="2419615"/>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５</a:t>
            </a:r>
          </a:p>
        </p:txBody>
      </p:sp>
      <p:sp>
        <p:nvSpPr>
          <p:cNvPr id="18" name="四角形: 角を丸くする 17">
            <a:extLst>
              <a:ext uri="{FF2B5EF4-FFF2-40B4-BE49-F238E27FC236}">
                <a16:creationId xmlns:a16="http://schemas.microsoft.com/office/drawing/2014/main" id="{AFE74B54-92EB-497F-BC0E-C5F8EE6CA9EA}"/>
              </a:ext>
            </a:extLst>
          </p:cNvPr>
          <p:cNvSpPr/>
          <p:nvPr/>
        </p:nvSpPr>
        <p:spPr>
          <a:xfrm>
            <a:off x="9857557" y="2978206"/>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造園工事</a:t>
            </a:r>
          </a:p>
        </p:txBody>
      </p:sp>
      <p:sp>
        <p:nvSpPr>
          <p:cNvPr id="19" name="楕円 18">
            <a:extLst>
              <a:ext uri="{FF2B5EF4-FFF2-40B4-BE49-F238E27FC236}">
                <a16:creationId xmlns:a16="http://schemas.microsoft.com/office/drawing/2014/main" id="{D9728634-5953-41AF-BC95-45D4234006C5}"/>
              </a:ext>
            </a:extLst>
          </p:cNvPr>
          <p:cNvSpPr/>
          <p:nvPr/>
        </p:nvSpPr>
        <p:spPr>
          <a:xfrm>
            <a:off x="11141341" y="2914786"/>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１</a:t>
            </a:r>
          </a:p>
        </p:txBody>
      </p:sp>
      <p:sp>
        <p:nvSpPr>
          <p:cNvPr id="20" name="四角形: 角を丸くする 19">
            <a:extLst>
              <a:ext uri="{FF2B5EF4-FFF2-40B4-BE49-F238E27FC236}">
                <a16:creationId xmlns:a16="http://schemas.microsoft.com/office/drawing/2014/main" id="{E9DB0EB0-FA1B-41F5-93B5-DD78B5B0591B}"/>
              </a:ext>
            </a:extLst>
          </p:cNvPr>
          <p:cNvSpPr/>
          <p:nvPr/>
        </p:nvSpPr>
        <p:spPr>
          <a:xfrm>
            <a:off x="9876602" y="3416242"/>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土工工事</a:t>
            </a:r>
          </a:p>
        </p:txBody>
      </p:sp>
      <p:sp>
        <p:nvSpPr>
          <p:cNvPr id="21" name="楕円 20">
            <a:extLst>
              <a:ext uri="{FF2B5EF4-FFF2-40B4-BE49-F238E27FC236}">
                <a16:creationId xmlns:a16="http://schemas.microsoft.com/office/drawing/2014/main" id="{726DA6CB-1A98-4EC7-8CD7-FC550810EB94}"/>
              </a:ext>
            </a:extLst>
          </p:cNvPr>
          <p:cNvSpPr/>
          <p:nvPr/>
        </p:nvSpPr>
        <p:spPr>
          <a:xfrm>
            <a:off x="11160386" y="3352822"/>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1799" dirty="0"/>
              <a:t>５</a:t>
            </a:r>
          </a:p>
        </p:txBody>
      </p:sp>
      <p:sp>
        <p:nvSpPr>
          <p:cNvPr id="22" name="四角形: 角を丸くする 21">
            <a:extLst>
              <a:ext uri="{FF2B5EF4-FFF2-40B4-BE49-F238E27FC236}">
                <a16:creationId xmlns:a16="http://schemas.microsoft.com/office/drawing/2014/main" id="{32CC51CC-07EB-4689-89C1-8D7574945757}"/>
              </a:ext>
            </a:extLst>
          </p:cNvPr>
          <p:cNvSpPr/>
          <p:nvPr/>
        </p:nvSpPr>
        <p:spPr>
          <a:xfrm>
            <a:off x="9876602" y="3863801"/>
            <a:ext cx="1264739" cy="350577"/>
          </a:xfrm>
          <a:prstGeom prst="roundRec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躯体工事</a:t>
            </a:r>
          </a:p>
        </p:txBody>
      </p:sp>
      <p:sp>
        <p:nvSpPr>
          <p:cNvPr id="23" name="楕円 22">
            <a:extLst>
              <a:ext uri="{FF2B5EF4-FFF2-40B4-BE49-F238E27FC236}">
                <a16:creationId xmlns:a16="http://schemas.microsoft.com/office/drawing/2014/main" id="{E8E57B89-5D6B-4B7F-9A04-4420251D746D}"/>
              </a:ext>
            </a:extLst>
          </p:cNvPr>
          <p:cNvSpPr/>
          <p:nvPr/>
        </p:nvSpPr>
        <p:spPr>
          <a:xfrm>
            <a:off x="11160386" y="3800380"/>
            <a:ext cx="597678" cy="471133"/>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altLang="ja-JP" sz="1600" dirty="0"/>
              <a:t>33</a:t>
            </a:r>
            <a:endParaRPr lang="ja-JP" altLang="en-US" sz="1600" dirty="0"/>
          </a:p>
        </p:txBody>
      </p:sp>
      <p:sp>
        <p:nvSpPr>
          <p:cNvPr id="24" name="四角形: 角を丸くする 23">
            <a:extLst>
              <a:ext uri="{FF2B5EF4-FFF2-40B4-BE49-F238E27FC236}">
                <a16:creationId xmlns:a16="http://schemas.microsoft.com/office/drawing/2014/main" id="{9BE5B3C8-1FA0-4734-88D0-E43A00957648}"/>
              </a:ext>
            </a:extLst>
          </p:cNvPr>
          <p:cNvSpPr/>
          <p:nvPr/>
        </p:nvSpPr>
        <p:spPr>
          <a:xfrm>
            <a:off x="7614078" y="4378017"/>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維持管理</a:t>
            </a:r>
          </a:p>
        </p:txBody>
      </p:sp>
      <p:sp>
        <p:nvSpPr>
          <p:cNvPr id="25" name="楕円 24">
            <a:extLst>
              <a:ext uri="{FF2B5EF4-FFF2-40B4-BE49-F238E27FC236}">
                <a16:creationId xmlns:a16="http://schemas.microsoft.com/office/drawing/2014/main" id="{9791920B-43C0-4E60-AD9A-9BAAA18D94CB}"/>
              </a:ext>
            </a:extLst>
          </p:cNvPr>
          <p:cNvSpPr/>
          <p:nvPr/>
        </p:nvSpPr>
        <p:spPr>
          <a:xfrm>
            <a:off x="8878816" y="4314596"/>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20</a:t>
            </a:r>
            <a:endParaRPr kumimoji="1" lang="ja-JP" altLang="en-US" sz="1600" dirty="0"/>
          </a:p>
        </p:txBody>
      </p:sp>
      <p:sp>
        <p:nvSpPr>
          <p:cNvPr id="29" name="四角形: 角を丸くする 28">
            <a:extLst>
              <a:ext uri="{FF2B5EF4-FFF2-40B4-BE49-F238E27FC236}">
                <a16:creationId xmlns:a16="http://schemas.microsoft.com/office/drawing/2014/main" id="{6BB7B086-572A-45C4-8E34-3770493B3004}"/>
              </a:ext>
            </a:extLst>
          </p:cNvPr>
          <p:cNvSpPr/>
          <p:nvPr/>
        </p:nvSpPr>
        <p:spPr>
          <a:xfrm>
            <a:off x="7614078" y="5149341"/>
            <a:ext cx="1264739" cy="350577"/>
          </a:xfrm>
          <a:prstGeom prst="round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運営</a:t>
            </a:r>
          </a:p>
        </p:txBody>
      </p:sp>
      <p:sp>
        <p:nvSpPr>
          <p:cNvPr id="30" name="楕円 29">
            <a:extLst>
              <a:ext uri="{FF2B5EF4-FFF2-40B4-BE49-F238E27FC236}">
                <a16:creationId xmlns:a16="http://schemas.microsoft.com/office/drawing/2014/main" id="{7EA33E82-D14C-4847-BEBE-CB25393EBB61}"/>
              </a:ext>
            </a:extLst>
          </p:cNvPr>
          <p:cNvSpPr/>
          <p:nvPr/>
        </p:nvSpPr>
        <p:spPr>
          <a:xfrm>
            <a:off x="8878816" y="5085920"/>
            <a:ext cx="597678" cy="434799"/>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en-US" altLang="ja-JP" sz="1600" dirty="0"/>
              <a:t>5</a:t>
            </a:r>
            <a:endParaRPr kumimoji="1" lang="ja-JP" altLang="en-US" sz="1600" dirty="0"/>
          </a:p>
        </p:txBody>
      </p:sp>
      <p:sp>
        <p:nvSpPr>
          <p:cNvPr id="31" name="四角形: 角を丸くする 30">
            <a:extLst>
              <a:ext uri="{FF2B5EF4-FFF2-40B4-BE49-F238E27FC236}">
                <a16:creationId xmlns:a16="http://schemas.microsoft.com/office/drawing/2014/main" id="{745389D3-B172-4E18-B2E2-EB4A041660C3}"/>
              </a:ext>
            </a:extLst>
          </p:cNvPr>
          <p:cNvSpPr/>
          <p:nvPr/>
        </p:nvSpPr>
        <p:spPr>
          <a:xfrm>
            <a:off x="7623601" y="5968277"/>
            <a:ext cx="1264739" cy="350577"/>
          </a:xfrm>
          <a:prstGeom prst="roundRect">
            <a:avLst/>
          </a:prstGeom>
        </p:spPr>
        <p:style>
          <a:lnRef idx="1">
            <a:schemeClr val="accent5"/>
          </a:lnRef>
          <a:fillRef idx="2">
            <a:schemeClr val="accent5"/>
          </a:fillRef>
          <a:effectRef idx="1">
            <a:schemeClr val="accent5"/>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en-US" altLang="ja-JP" sz="1799" dirty="0"/>
              <a:t>SPC</a:t>
            </a:r>
            <a:r>
              <a:rPr kumimoji="1" lang="ja-JP" altLang="en-US" sz="1799" dirty="0"/>
              <a:t>経営</a:t>
            </a:r>
          </a:p>
        </p:txBody>
      </p:sp>
      <p:sp>
        <p:nvSpPr>
          <p:cNvPr id="32" name="楕円 31">
            <a:extLst>
              <a:ext uri="{FF2B5EF4-FFF2-40B4-BE49-F238E27FC236}">
                <a16:creationId xmlns:a16="http://schemas.microsoft.com/office/drawing/2014/main" id="{5A39EC85-BCFB-4E1C-8FE8-C2DE5835DAD8}"/>
              </a:ext>
            </a:extLst>
          </p:cNvPr>
          <p:cNvSpPr/>
          <p:nvPr/>
        </p:nvSpPr>
        <p:spPr>
          <a:xfrm>
            <a:off x="8888339" y="5904857"/>
            <a:ext cx="597678" cy="434799"/>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ja-JP" sz="1600" dirty="0"/>
              <a:t>5</a:t>
            </a:r>
            <a:endParaRPr kumimoji="1" lang="ja-JP" altLang="en-US" sz="1600" dirty="0"/>
          </a:p>
        </p:txBody>
      </p:sp>
      <p:sp>
        <p:nvSpPr>
          <p:cNvPr id="33" name="四角形: 角を丸くする 32">
            <a:extLst>
              <a:ext uri="{FF2B5EF4-FFF2-40B4-BE49-F238E27FC236}">
                <a16:creationId xmlns:a16="http://schemas.microsoft.com/office/drawing/2014/main" id="{FE87AA45-639A-45EA-873D-7F8AC8CC49D1}"/>
              </a:ext>
            </a:extLst>
          </p:cNvPr>
          <p:cNvSpPr/>
          <p:nvPr/>
        </p:nvSpPr>
        <p:spPr>
          <a:xfrm>
            <a:off x="9876602" y="4358972"/>
            <a:ext cx="1264739" cy="35057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警備</a:t>
            </a:r>
          </a:p>
        </p:txBody>
      </p:sp>
      <p:sp>
        <p:nvSpPr>
          <p:cNvPr id="34" name="楕円 33">
            <a:extLst>
              <a:ext uri="{FF2B5EF4-FFF2-40B4-BE49-F238E27FC236}">
                <a16:creationId xmlns:a16="http://schemas.microsoft.com/office/drawing/2014/main" id="{66518DF0-9F38-4D63-BFEB-5508B672C320}"/>
              </a:ext>
            </a:extLst>
          </p:cNvPr>
          <p:cNvSpPr/>
          <p:nvPr/>
        </p:nvSpPr>
        <p:spPr>
          <a:xfrm>
            <a:off x="11160386" y="4295551"/>
            <a:ext cx="597678" cy="4711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１</a:t>
            </a:r>
          </a:p>
        </p:txBody>
      </p:sp>
      <p:sp>
        <p:nvSpPr>
          <p:cNvPr id="35" name="四角形: 角を丸くする 34">
            <a:extLst>
              <a:ext uri="{FF2B5EF4-FFF2-40B4-BE49-F238E27FC236}">
                <a16:creationId xmlns:a16="http://schemas.microsoft.com/office/drawing/2014/main" id="{24446A07-4638-4A13-963D-87510A36F384}"/>
              </a:ext>
            </a:extLst>
          </p:cNvPr>
          <p:cNvSpPr/>
          <p:nvPr/>
        </p:nvSpPr>
        <p:spPr>
          <a:xfrm>
            <a:off x="9895647" y="4806530"/>
            <a:ext cx="1264739" cy="350577"/>
          </a:xfrm>
          <a:prstGeom prst="roundRect">
            <a:avLst/>
          </a:prstGeom>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kumimoji="1" lang="ja-JP" altLang="en-US" sz="1799" dirty="0"/>
              <a:t>法定</a:t>
            </a:r>
          </a:p>
        </p:txBody>
      </p:sp>
      <p:sp>
        <p:nvSpPr>
          <p:cNvPr id="36" name="楕円 35">
            <a:extLst>
              <a:ext uri="{FF2B5EF4-FFF2-40B4-BE49-F238E27FC236}">
                <a16:creationId xmlns:a16="http://schemas.microsoft.com/office/drawing/2014/main" id="{9C7D39A1-3C65-4994-A8AB-A869904EC0A5}"/>
              </a:ext>
            </a:extLst>
          </p:cNvPr>
          <p:cNvSpPr/>
          <p:nvPr/>
        </p:nvSpPr>
        <p:spPr>
          <a:xfrm>
            <a:off x="11179431" y="4743110"/>
            <a:ext cx="597678" cy="471133"/>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ja-JP" altLang="en-US" sz="1600" dirty="0"/>
              <a:t>８</a:t>
            </a:r>
          </a:p>
        </p:txBody>
      </p:sp>
      <p:sp>
        <p:nvSpPr>
          <p:cNvPr id="37" name="正方形/長方形 36">
            <a:extLst>
              <a:ext uri="{FF2B5EF4-FFF2-40B4-BE49-F238E27FC236}">
                <a16:creationId xmlns:a16="http://schemas.microsoft.com/office/drawing/2014/main" id="{D818486D-DB2B-45F7-B129-8361E0238AAC}"/>
              </a:ext>
            </a:extLst>
          </p:cNvPr>
          <p:cNvSpPr/>
          <p:nvPr/>
        </p:nvSpPr>
        <p:spPr>
          <a:xfrm>
            <a:off x="9743682" y="5968277"/>
            <a:ext cx="1588156" cy="813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各企業１０％</a:t>
            </a:r>
            <a:endParaRPr kumimoji="1" lang="en-US" altLang="ja-JP" sz="1799" dirty="0"/>
          </a:p>
          <a:p>
            <a:pPr algn="ctr"/>
            <a:r>
              <a:rPr kumimoji="1" lang="ja-JP" altLang="en-US" sz="1799" dirty="0"/>
              <a:t>利益として</a:t>
            </a:r>
            <a:endParaRPr kumimoji="1" lang="en-US" altLang="ja-JP" sz="1799" dirty="0"/>
          </a:p>
          <a:p>
            <a:pPr algn="ctr"/>
            <a:r>
              <a:rPr kumimoji="1" lang="ja-JP" altLang="en-US" sz="1799" dirty="0"/>
              <a:t>１０の利益</a:t>
            </a:r>
          </a:p>
        </p:txBody>
      </p:sp>
      <p:cxnSp>
        <p:nvCxnSpPr>
          <p:cNvPr id="38" name="直線矢印コネクタ 37">
            <a:extLst>
              <a:ext uri="{FF2B5EF4-FFF2-40B4-BE49-F238E27FC236}">
                <a16:creationId xmlns:a16="http://schemas.microsoft.com/office/drawing/2014/main" id="{C42A9526-9F52-4EDB-976D-6924ABAFBE48}"/>
              </a:ext>
            </a:extLst>
          </p:cNvPr>
          <p:cNvCxnSpPr>
            <a:cxnSpLocks/>
            <a:stCxn id="11" idx="3"/>
            <a:endCxn id="10" idx="1"/>
          </p:cNvCxnSpPr>
          <p:nvPr/>
        </p:nvCxnSpPr>
        <p:spPr>
          <a:xfrm>
            <a:off x="2258425" y="2462466"/>
            <a:ext cx="2313972" cy="9523"/>
          </a:xfrm>
          <a:prstGeom prst="straightConnector1">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73A9DDBC-0AD7-4160-8946-3D9B5F870BCD}"/>
              </a:ext>
            </a:extLst>
          </p:cNvPr>
          <p:cNvSpPr txBox="1"/>
          <p:nvPr/>
        </p:nvSpPr>
        <p:spPr>
          <a:xfrm>
            <a:off x="2638563" y="1902163"/>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事業契約</a:t>
            </a:r>
          </a:p>
        </p:txBody>
      </p:sp>
      <p:cxnSp>
        <p:nvCxnSpPr>
          <p:cNvPr id="42" name="直線矢印コネクタ 41">
            <a:extLst>
              <a:ext uri="{FF2B5EF4-FFF2-40B4-BE49-F238E27FC236}">
                <a16:creationId xmlns:a16="http://schemas.microsoft.com/office/drawing/2014/main" id="{B7AF9504-22AB-4AA1-9D69-F0F6DD20CE9E}"/>
              </a:ext>
            </a:extLst>
          </p:cNvPr>
          <p:cNvCxnSpPr>
            <a:cxnSpLocks/>
            <a:stCxn id="10" idx="3"/>
          </p:cNvCxnSpPr>
          <p:nvPr/>
        </p:nvCxnSpPr>
        <p:spPr>
          <a:xfrm flipV="1">
            <a:off x="5305631" y="1753037"/>
            <a:ext cx="2234886" cy="71895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47" name="直線矢印コネクタ 46">
            <a:extLst>
              <a:ext uri="{FF2B5EF4-FFF2-40B4-BE49-F238E27FC236}">
                <a16:creationId xmlns:a16="http://schemas.microsoft.com/office/drawing/2014/main" id="{62AD7B91-0565-4AFE-A32D-8B76AAC55C14}"/>
              </a:ext>
            </a:extLst>
          </p:cNvPr>
          <p:cNvCxnSpPr>
            <a:cxnSpLocks/>
            <a:stCxn id="10" idx="3"/>
            <a:endCxn id="5" idx="1"/>
          </p:cNvCxnSpPr>
          <p:nvPr/>
        </p:nvCxnSpPr>
        <p:spPr>
          <a:xfrm flipV="1">
            <a:off x="5305631" y="2288648"/>
            <a:ext cx="2271072" cy="18334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0" name="直線矢印コネクタ 49">
            <a:extLst>
              <a:ext uri="{FF2B5EF4-FFF2-40B4-BE49-F238E27FC236}">
                <a16:creationId xmlns:a16="http://schemas.microsoft.com/office/drawing/2014/main" id="{EB8A7643-B9D8-4FE9-A2A4-16357E4CFE1E}"/>
              </a:ext>
            </a:extLst>
          </p:cNvPr>
          <p:cNvCxnSpPr>
            <a:cxnSpLocks/>
            <a:stCxn id="10" idx="3"/>
            <a:endCxn id="9" idx="1"/>
          </p:cNvCxnSpPr>
          <p:nvPr/>
        </p:nvCxnSpPr>
        <p:spPr>
          <a:xfrm>
            <a:off x="5305632" y="2471987"/>
            <a:ext cx="2279879" cy="338696"/>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3" name="直線矢印コネクタ 52">
            <a:extLst>
              <a:ext uri="{FF2B5EF4-FFF2-40B4-BE49-F238E27FC236}">
                <a16:creationId xmlns:a16="http://schemas.microsoft.com/office/drawing/2014/main" id="{D1BA9DB6-056E-45DC-8394-6310590490EE}"/>
              </a:ext>
            </a:extLst>
          </p:cNvPr>
          <p:cNvCxnSpPr>
            <a:cxnSpLocks/>
            <a:stCxn id="10" idx="3"/>
            <a:endCxn id="24" idx="1"/>
          </p:cNvCxnSpPr>
          <p:nvPr/>
        </p:nvCxnSpPr>
        <p:spPr>
          <a:xfrm>
            <a:off x="5305632" y="2471989"/>
            <a:ext cx="2308447" cy="2081317"/>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4" name="直線矢印コネクタ 53">
            <a:extLst>
              <a:ext uri="{FF2B5EF4-FFF2-40B4-BE49-F238E27FC236}">
                <a16:creationId xmlns:a16="http://schemas.microsoft.com/office/drawing/2014/main" id="{F5A901BD-C5F8-4621-A419-C8E5DE9424D5}"/>
              </a:ext>
            </a:extLst>
          </p:cNvPr>
          <p:cNvCxnSpPr>
            <a:cxnSpLocks/>
            <a:stCxn id="10" idx="3"/>
            <a:endCxn id="29" idx="1"/>
          </p:cNvCxnSpPr>
          <p:nvPr/>
        </p:nvCxnSpPr>
        <p:spPr>
          <a:xfrm>
            <a:off x="5305632" y="2471988"/>
            <a:ext cx="2308447" cy="2852641"/>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cxnSp>
        <p:nvCxnSpPr>
          <p:cNvPr id="55" name="直線矢印コネクタ 54">
            <a:extLst>
              <a:ext uri="{FF2B5EF4-FFF2-40B4-BE49-F238E27FC236}">
                <a16:creationId xmlns:a16="http://schemas.microsoft.com/office/drawing/2014/main" id="{7A68C858-34D0-4E13-BD6C-B84F402AE34E}"/>
              </a:ext>
            </a:extLst>
          </p:cNvPr>
          <p:cNvCxnSpPr>
            <a:cxnSpLocks/>
            <a:stCxn id="10" idx="3"/>
            <a:endCxn id="31" idx="1"/>
          </p:cNvCxnSpPr>
          <p:nvPr/>
        </p:nvCxnSpPr>
        <p:spPr>
          <a:xfrm>
            <a:off x="5305632" y="2471987"/>
            <a:ext cx="2317969" cy="3671578"/>
          </a:xfrm>
          <a:prstGeom prst="straightConnector1">
            <a:avLst/>
          </a:prstGeom>
          <a:ln w="57150">
            <a:headEnd type="triangle"/>
            <a:tailEnd type="triangle"/>
          </a:ln>
        </p:spPr>
        <p:style>
          <a:lnRef idx="1">
            <a:schemeClr val="accent4"/>
          </a:lnRef>
          <a:fillRef idx="0">
            <a:schemeClr val="accent4"/>
          </a:fillRef>
          <a:effectRef idx="0">
            <a:schemeClr val="accent4"/>
          </a:effectRef>
          <a:fontRef idx="minor">
            <a:schemeClr val="tx1"/>
          </a:fontRef>
        </p:style>
      </p:cxnSp>
      <p:sp>
        <p:nvSpPr>
          <p:cNvPr id="62" name="楕円 61">
            <a:extLst>
              <a:ext uri="{FF2B5EF4-FFF2-40B4-BE49-F238E27FC236}">
                <a16:creationId xmlns:a16="http://schemas.microsoft.com/office/drawing/2014/main" id="{3460C35F-E5FE-4E63-AEED-E66F2DC14AA4}"/>
              </a:ext>
            </a:extLst>
          </p:cNvPr>
          <p:cNvSpPr/>
          <p:nvPr/>
        </p:nvSpPr>
        <p:spPr>
          <a:xfrm>
            <a:off x="7321643" y="3370110"/>
            <a:ext cx="1868655" cy="60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構成企業</a:t>
            </a:r>
          </a:p>
        </p:txBody>
      </p:sp>
      <p:sp>
        <p:nvSpPr>
          <p:cNvPr id="63" name="楕円 62">
            <a:extLst>
              <a:ext uri="{FF2B5EF4-FFF2-40B4-BE49-F238E27FC236}">
                <a16:creationId xmlns:a16="http://schemas.microsoft.com/office/drawing/2014/main" id="{BF328BE1-F0BF-4206-8B91-40DA1485DF9B}"/>
              </a:ext>
            </a:extLst>
          </p:cNvPr>
          <p:cNvSpPr/>
          <p:nvPr/>
        </p:nvSpPr>
        <p:spPr>
          <a:xfrm>
            <a:off x="9973256" y="5237688"/>
            <a:ext cx="1868655" cy="6079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協力企業</a:t>
            </a:r>
          </a:p>
        </p:txBody>
      </p:sp>
      <p:sp>
        <p:nvSpPr>
          <p:cNvPr id="65" name="テキスト ボックス 64">
            <a:extLst>
              <a:ext uri="{FF2B5EF4-FFF2-40B4-BE49-F238E27FC236}">
                <a16:creationId xmlns:a16="http://schemas.microsoft.com/office/drawing/2014/main" id="{53445260-F137-4A1A-B97A-0B2B0C4D89F3}"/>
              </a:ext>
            </a:extLst>
          </p:cNvPr>
          <p:cNvSpPr txBox="1"/>
          <p:nvPr/>
        </p:nvSpPr>
        <p:spPr>
          <a:xfrm>
            <a:off x="5723093" y="2060849"/>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請負契約</a:t>
            </a:r>
          </a:p>
        </p:txBody>
      </p:sp>
      <p:sp>
        <p:nvSpPr>
          <p:cNvPr id="66" name="テキスト ボックス 65">
            <a:extLst>
              <a:ext uri="{FF2B5EF4-FFF2-40B4-BE49-F238E27FC236}">
                <a16:creationId xmlns:a16="http://schemas.microsoft.com/office/drawing/2014/main" id="{7E314414-2E30-4020-A5B6-80EE857CBC47}"/>
              </a:ext>
            </a:extLst>
          </p:cNvPr>
          <p:cNvSpPr txBox="1"/>
          <p:nvPr/>
        </p:nvSpPr>
        <p:spPr>
          <a:xfrm>
            <a:off x="8700028" y="3030219"/>
            <a:ext cx="1062444" cy="338554"/>
          </a:xfrm>
          <a:prstGeom prst="rect">
            <a:avLst/>
          </a:prstGeom>
        </p:spPr>
        <p:style>
          <a:lnRef idx="1">
            <a:schemeClr val="accent4"/>
          </a:lnRef>
          <a:fillRef idx="3">
            <a:schemeClr val="accent4"/>
          </a:fillRef>
          <a:effectRef idx="2">
            <a:schemeClr val="accent4"/>
          </a:effectRef>
          <a:fontRef idx="minor">
            <a:schemeClr val="lt1"/>
          </a:fontRef>
        </p:style>
        <p:txBody>
          <a:bodyPr wrap="square" rtlCol="0">
            <a:spAutoFit/>
          </a:bodyPr>
          <a:lstStyle/>
          <a:p>
            <a:r>
              <a:rPr kumimoji="1" lang="ja-JP" altLang="en-US" sz="1600" dirty="0">
                <a:solidFill>
                  <a:schemeClr val="tx1"/>
                </a:solidFill>
              </a:rPr>
              <a:t>請負契約</a:t>
            </a:r>
          </a:p>
        </p:txBody>
      </p:sp>
      <p:sp>
        <p:nvSpPr>
          <p:cNvPr id="67" name="楕円 66">
            <a:extLst>
              <a:ext uri="{FF2B5EF4-FFF2-40B4-BE49-F238E27FC236}">
                <a16:creationId xmlns:a16="http://schemas.microsoft.com/office/drawing/2014/main" id="{B2323A6D-8CC9-4193-98D9-AF4FB8CA378D}"/>
              </a:ext>
            </a:extLst>
          </p:cNvPr>
          <p:cNvSpPr/>
          <p:nvPr/>
        </p:nvSpPr>
        <p:spPr>
          <a:xfrm>
            <a:off x="4845012" y="3597158"/>
            <a:ext cx="1868655" cy="603646"/>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dirty="0"/>
              <a:t>発注</a:t>
            </a:r>
            <a:r>
              <a:rPr kumimoji="1" lang="en-US" altLang="ja-JP" sz="2400" dirty="0"/>
              <a:t>100</a:t>
            </a:r>
            <a:endParaRPr kumimoji="1" lang="ja-JP" altLang="en-US" sz="2400" dirty="0"/>
          </a:p>
        </p:txBody>
      </p:sp>
      <p:sp>
        <p:nvSpPr>
          <p:cNvPr id="68" name="正方形/長方形 67">
            <a:extLst>
              <a:ext uri="{FF2B5EF4-FFF2-40B4-BE49-F238E27FC236}">
                <a16:creationId xmlns:a16="http://schemas.microsoft.com/office/drawing/2014/main" id="{ABFBE9EA-A1B2-4C57-AF87-E5FF91B9B5A3}"/>
              </a:ext>
            </a:extLst>
          </p:cNvPr>
          <p:cNvSpPr/>
          <p:nvPr/>
        </p:nvSpPr>
        <p:spPr>
          <a:xfrm>
            <a:off x="2505767" y="2579634"/>
            <a:ext cx="1832912" cy="10969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799" dirty="0"/>
              <a:t>支払いの約束</a:t>
            </a:r>
            <a:endParaRPr kumimoji="1" lang="en-US" altLang="ja-JP" sz="1799" dirty="0"/>
          </a:p>
          <a:p>
            <a:pPr algn="ctr"/>
            <a:r>
              <a:rPr kumimoji="1" lang="ja-JP" altLang="en-US" sz="1799" dirty="0"/>
              <a:t>発注権の委譲</a:t>
            </a:r>
            <a:endParaRPr kumimoji="1" lang="en-US" altLang="ja-JP" sz="1799" dirty="0"/>
          </a:p>
          <a:p>
            <a:pPr algn="ctr"/>
            <a:r>
              <a:rPr kumimoji="1" lang="ja-JP" altLang="en-US" sz="1799" dirty="0"/>
              <a:t>業務遂行の約束</a:t>
            </a:r>
          </a:p>
        </p:txBody>
      </p:sp>
      <p:cxnSp>
        <p:nvCxnSpPr>
          <p:cNvPr id="70" name="コネクタ: 曲線 69">
            <a:extLst>
              <a:ext uri="{FF2B5EF4-FFF2-40B4-BE49-F238E27FC236}">
                <a16:creationId xmlns:a16="http://schemas.microsoft.com/office/drawing/2014/main" id="{CA6A791D-20A6-41EF-A772-0FAB7CD74373}"/>
              </a:ext>
            </a:extLst>
          </p:cNvPr>
          <p:cNvCxnSpPr>
            <a:stCxn id="11" idx="2"/>
            <a:endCxn id="10" idx="2"/>
          </p:cNvCxnSpPr>
          <p:nvPr/>
        </p:nvCxnSpPr>
        <p:spPr>
          <a:xfrm rot="16200000" flipH="1">
            <a:off x="3410652" y="2157743"/>
            <a:ext cx="9523" cy="3047206"/>
          </a:xfrm>
          <a:prstGeom prst="curvedConnector3">
            <a:avLst>
              <a:gd name="adj1" fmla="val 41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72" name="テキスト ボックス 71">
            <a:extLst>
              <a:ext uri="{FF2B5EF4-FFF2-40B4-BE49-F238E27FC236}">
                <a16:creationId xmlns:a16="http://schemas.microsoft.com/office/drawing/2014/main" id="{0BC48E83-C97E-4187-BB6B-2F60692CE1C8}"/>
              </a:ext>
            </a:extLst>
          </p:cNvPr>
          <p:cNvSpPr txBox="1"/>
          <p:nvPr/>
        </p:nvSpPr>
        <p:spPr>
          <a:xfrm>
            <a:off x="2430291" y="3713635"/>
            <a:ext cx="1877300" cy="40159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1999" dirty="0"/>
              <a:t>発注権の移転</a:t>
            </a:r>
          </a:p>
        </p:txBody>
      </p:sp>
      <p:sp>
        <p:nvSpPr>
          <p:cNvPr id="73" name="楕円 72">
            <a:extLst>
              <a:ext uri="{FF2B5EF4-FFF2-40B4-BE49-F238E27FC236}">
                <a16:creationId xmlns:a16="http://schemas.microsoft.com/office/drawing/2014/main" id="{6AA35C6D-6559-418A-BB9E-4A73543603F1}"/>
              </a:ext>
            </a:extLst>
          </p:cNvPr>
          <p:cNvSpPr/>
          <p:nvPr/>
        </p:nvSpPr>
        <p:spPr>
          <a:xfrm>
            <a:off x="4240866" y="4177133"/>
            <a:ext cx="2042575" cy="558587"/>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金利</a:t>
            </a:r>
            <a:r>
              <a:rPr lang="en-US" altLang="ja-JP" sz="2399" dirty="0"/>
              <a:t>10</a:t>
            </a:r>
            <a:endParaRPr kumimoji="1" lang="ja-JP" altLang="en-US" sz="2399" dirty="0"/>
          </a:p>
        </p:txBody>
      </p:sp>
      <p:sp>
        <p:nvSpPr>
          <p:cNvPr id="74" name="楕円 73">
            <a:extLst>
              <a:ext uri="{FF2B5EF4-FFF2-40B4-BE49-F238E27FC236}">
                <a16:creationId xmlns:a16="http://schemas.microsoft.com/office/drawing/2014/main" id="{4D1E7C26-FCB9-4266-B98C-F5924C49D8DC}"/>
              </a:ext>
            </a:extLst>
          </p:cNvPr>
          <p:cNvSpPr/>
          <p:nvPr/>
        </p:nvSpPr>
        <p:spPr>
          <a:xfrm>
            <a:off x="4253761" y="4769570"/>
            <a:ext cx="1868655" cy="603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経費２</a:t>
            </a:r>
          </a:p>
        </p:txBody>
      </p:sp>
      <p:sp>
        <p:nvSpPr>
          <p:cNvPr id="75" name="楕円 74">
            <a:extLst>
              <a:ext uri="{FF2B5EF4-FFF2-40B4-BE49-F238E27FC236}">
                <a16:creationId xmlns:a16="http://schemas.microsoft.com/office/drawing/2014/main" id="{D972E663-72E6-4574-88DF-4132E4A739C4}"/>
              </a:ext>
            </a:extLst>
          </p:cNvPr>
          <p:cNvSpPr/>
          <p:nvPr/>
        </p:nvSpPr>
        <p:spPr>
          <a:xfrm>
            <a:off x="4116964" y="5395253"/>
            <a:ext cx="2196976" cy="599484"/>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初期費５</a:t>
            </a:r>
          </a:p>
        </p:txBody>
      </p:sp>
      <p:sp>
        <p:nvSpPr>
          <p:cNvPr id="76" name="楕円 75">
            <a:extLst>
              <a:ext uri="{FF2B5EF4-FFF2-40B4-BE49-F238E27FC236}">
                <a16:creationId xmlns:a16="http://schemas.microsoft.com/office/drawing/2014/main" id="{B5FA6C01-1086-4FBD-BAFC-841B5A3614A1}"/>
              </a:ext>
            </a:extLst>
          </p:cNvPr>
          <p:cNvSpPr/>
          <p:nvPr/>
        </p:nvSpPr>
        <p:spPr>
          <a:xfrm>
            <a:off x="4238525" y="5993706"/>
            <a:ext cx="1868655" cy="60364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2399" dirty="0"/>
              <a:t>利益</a:t>
            </a:r>
            <a:r>
              <a:rPr kumimoji="1" lang="en-US" altLang="ja-JP" sz="2399" dirty="0"/>
              <a:t>3</a:t>
            </a:r>
            <a:endParaRPr kumimoji="1" lang="ja-JP" altLang="en-US" sz="2399" dirty="0"/>
          </a:p>
        </p:txBody>
      </p:sp>
      <p:sp>
        <p:nvSpPr>
          <p:cNvPr id="77" name="左中かっこ 76">
            <a:extLst>
              <a:ext uri="{FF2B5EF4-FFF2-40B4-BE49-F238E27FC236}">
                <a16:creationId xmlns:a16="http://schemas.microsoft.com/office/drawing/2014/main" id="{13D9F006-B63B-414B-83F2-5312F05D1245}"/>
              </a:ext>
            </a:extLst>
          </p:cNvPr>
          <p:cNvSpPr/>
          <p:nvPr/>
        </p:nvSpPr>
        <p:spPr>
          <a:xfrm>
            <a:off x="3897420" y="3823955"/>
            <a:ext cx="310815" cy="2475851"/>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sz="1799"/>
          </a:p>
        </p:txBody>
      </p:sp>
      <p:sp>
        <p:nvSpPr>
          <p:cNvPr id="78" name="正方形/長方形 77">
            <a:extLst>
              <a:ext uri="{FF2B5EF4-FFF2-40B4-BE49-F238E27FC236}">
                <a16:creationId xmlns:a16="http://schemas.microsoft.com/office/drawing/2014/main" id="{500BE993-8C15-4C88-8B79-120F4905D175}"/>
              </a:ext>
            </a:extLst>
          </p:cNvPr>
          <p:cNvSpPr/>
          <p:nvPr/>
        </p:nvSpPr>
        <p:spPr>
          <a:xfrm>
            <a:off x="1756957" y="4728593"/>
            <a:ext cx="2079197" cy="792126"/>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799" dirty="0"/>
              <a:t>提案金額</a:t>
            </a:r>
            <a:endParaRPr kumimoji="1" lang="en-US" altLang="ja-JP" sz="1799" dirty="0"/>
          </a:p>
          <a:p>
            <a:pPr algn="ctr"/>
            <a:r>
              <a:rPr kumimoji="1" lang="ja-JP" altLang="en-US" sz="1799" dirty="0"/>
              <a:t>１２</a:t>
            </a:r>
            <a:r>
              <a:rPr kumimoji="1" lang="en-US" altLang="ja-JP" sz="1799" dirty="0"/>
              <a:t>0</a:t>
            </a:r>
          </a:p>
        </p:txBody>
      </p:sp>
      <p:sp>
        <p:nvSpPr>
          <p:cNvPr id="79" name="正方形/長方形 78">
            <a:extLst>
              <a:ext uri="{FF2B5EF4-FFF2-40B4-BE49-F238E27FC236}">
                <a16:creationId xmlns:a16="http://schemas.microsoft.com/office/drawing/2014/main" id="{8625E0F3-34C0-4347-826B-2A44C979A9D0}"/>
              </a:ext>
            </a:extLst>
          </p:cNvPr>
          <p:cNvSpPr/>
          <p:nvPr/>
        </p:nvSpPr>
        <p:spPr>
          <a:xfrm>
            <a:off x="362860" y="3623981"/>
            <a:ext cx="2079197" cy="792126"/>
          </a:xfrm>
          <a:prstGeom prst="rect">
            <a:avLst/>
          </a:prstGeom>
          <a:solidFill>
            <a:srgbClr val="BBDBCD">
              <a:alpha val="40000"/>
            </a:srgbClr>
          </a:solidFill>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sz="1799" dirty="0"/>
              <a:t>予定価格</a:t>
            </a:r>
            <a:endParaRPr kumimoji="1" lang="en-US" altLang="ja-JP" sz="1799" dirty="0"/>
          </a:p>
          <a:p>
            <a:pPr algn="ctr"/>
            <a:r>
              <a:rPr kumimoji="1" lang="en-US" altLang="ja-JP" sz="1799" dirty="0"/>
              <a:t>130</a:t>
            </a:r>
            <a:r>
              <a:rPr kumimoji="1" lang="ja-JP" altLang="en-US" sz="1799" dirty="0"/>
              <a:t>～</a:t>
            </a:r>
            <a:r>
              <a:rPr kumimoji="1" lang="en-US" altLang="ja-JP" sz="1799" dirty="0"/>
              <a:t>150</a:t>
            </a:r>
            <a:endParaRPr kumimoji="1" lang="ja-JP" altLang="en-US" sz="1799" dirty="0"/>
          </a:p>
        </p:txBody>
      </p:sp>
      <p:sp>
        <p:nvSpPr>
          <p:cNvPr id="80" name="正方形/長方形 79">
            <a:extLst>
              <a:ext uri="{FF2B5EF4-FFF2-40B4-BE49-F238E27FC236}">
                <a16:creationId xmlns:a16="http://schemas.microsoft.com/office/drawing/2014/main" id="{B38C05F1-D21B-40A6-9D30-3F5056FCDD1B}"/>
              </a:ext>
            </a:extLst>
          </p:cNvPr>
          <p:cNvSpPr/>
          <p:nvPr/>
        </p:nvSpPr>
        <p:spPr>
          <a:xfrm>
            <a:off x="484597" y="5853432"/>
            <a:ext cx="3051744" cy="7921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t>積算時金利・間接職員給与忘れ</a:t>
            </a:r>
            <a:endParaRPr kumimoji="1" lang="en-US" altLang="ja-JP" sz="1600" dirty="0"/>
          </a:p>
          <a:p>
            <a:pPr algn="ctr"/>
            <a:r>
              <a:rPr kumimoji="1" lang="ja-JP" altLang="en-US" sz="1600" dirty="0"/>
              <a:t>公共積算１１０～</a:t>
            </a:r>
            <a:r>
              <a:rPr kumimoji="1" lang="en-US" altLang="ja-JP" sz="1600" dirty="0"/>
              <a:t>120</a:t>
            </a:r>
            <a:endParaRPr kumimoji="1" lang="ja-JP" altLang="en-US" sz="1600" dirty="0"/>
          </a:p>
        </p:txBody>
      </p:sp>
      <p:cxnSp>
        <p:nvCxnSpPr>
          <p:cNvPr id="82" name="直線矢印コネクタ 81">
            <a:extLst>
              <a:ext uri="{FF2B5EF4-FFF2-40B4-BE49-F238E27FC236}">
                <a16:creationId xmlns:a16="http://schemas.microsoft.com/office/drawing/2014/main" id="{8F406656-AEC2-403B-B96C-0E7A8B28BE03}"/>
              </a:ext>
            </a:extLst>
          </p:cNvPr>
          <p:cNvCxnSpPr>
            <a:cxnSpLocks/>
          </p:cNvCxnSpPr>
          <p:nvPr/>
        </p:nvCxnSpPr>
        <p:spPr>
          <a:xfrm flipV="1">
            <a:off x="1013495" y="4416107"/>
            <a:ext cx="0" cy="14373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4" name="テキスト ボックス 83">
            <a:extLst>
              <a:ext uri="{FF2B5EF4-FFF2-40B4-BE49-F238E27FC236}">
                <a16:creationId xmlns:a16="http://schemas.microsoft.com/office/drawing/2014/main" id="{5BC5F91A-F66F-4BFE-AC0A-970FBB6C10C4}"/>
              </a:ext>
            </a:extLst>
          </p:cNvPr>
          <p:cNvSpPr txBox="1"/>
          <p:nvPr/>
        </p:nvSpPr>
        <p:spPr>
          <a:xfrm>
            <a:off x="2632959" y="1378716"/>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a:solidFill>
                  <a:schemeClr val="tx1"/>
                </a:solidFill>
              </a:rPr>
              <a:t>公共契約</a:t>
            </a:r>
          </a:p>
        </p:txBody>
      </p:sp>
      <p:sp>
        <p:nvSpPr>
          <p:cNvPr id="85" name="テキスト ボックス 84">
            <a:extLst>
              <a:ext uri="{FF2B5EF4-FFF2-40B4-BE49-F238E27FC236}">
                <a16:creationId xmlns:a16="http://schemas.microsoft.com/office/drawing/2014/main" id="{270FC0E3-F0A0-4FDA-AECD-04100A6388D3}"/>
              </a:ext>
            </a:extLst>
          </p:cNvPr>
          <p:cNvSpPr txBox="1"/>
          <p:nvPr/>
        </p:nvSpPr>
        <p:spPr>
          <a:xfrm>
            <a:off x="5375920" y="1556793"/>
            <a:ext cx="1495800" cy="46154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kumimoji="1" lang="ja-JP" altLang="en-US" sz="2399" dirty="0" err="1">
                <a:solidFill>
                  <a:schemeClr val="tx1"/>
                </a:solidFill>
              </a:rPr>
              <a:t>民民</a:t>
            </a:r>
            <a:r>
              <a:rPr kumimoji="1" lang="ja-JP" altLang="en-US" sz="2399" dirty="0">
                <a:solidFill>
                  <a:schemeClr val="tx1"/>
                </a:solidFill>
              </a:rPr>
              <a:t>契約</a:t>
            </a:r>
          </a:p>
        </p:txBody>
      </p:sp>
      <p:sp>
        <p:nvSpPr>
          <p:cNvPr id="58" name="矢印: U ターン 57">
            <a:extLst>
              <a:ext uri="{FF2B5EF4-FFF2-40B4-BE49-F238E27FC236}">
                <a16:creationId xmlns:a16="http://schemas.microsoft.com/office/drawing/2014/main" id="{47205DCA-7166-4FCD-81EE-67E32E12B530}"/>
              </a:ext>
            </a:extLst>
          </p:cNvPr>
          <p:cNvSpPr/>
          <p:nvPr/>
        </p:nvSpPr>
        <p:spPr>
          <a:xfrm rot="20790256">
            <a:off x="1997908" y="981202"/>
            <a:ext cx="9403165" cy="3239762"/>
          </a:xfrm>
          <a:prstGeom prst="uturnArrow">
            <a:avLst>
              <a:gd name="adj1" fmla="val 12846"/>
              <a:gd name="adj2" fmla="val 25000"/>
              <a:gd name="adj3" fmla="val 48240"/>
              <a:gd name="adj4" fmla="val 25000"/>
              <a:gd name="adj5" fmla="val 100000"/>
            </a:avLst>
          </a:prstGeom>
          <a:solidFill>
            <a:srgbClr val="2DC3A6">
              <a:alpha val="3882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6" name="正方形/長方形 25">
            <a:extLst>
              <a:ext uri="{FF2B5EF4-FFF2-40B4-BE49-F238E27FC236}">
                <a16:creationId xmlns:a16="http://schemas.microsoft.com/office/drawing/2014/main" id="{FAE1C335-B0CE-4124-BAC9-AF62529E8DF6}"/>
              </a:ext>
            </a:extLst>
          </p:cNvPr>
          <p:cNvSpPr/>
          <p:nvPr/>
        </p:nvSpPr>
        <p:spPr>
          <a:xfrm>
            <a:off x="5849227" y="5804129"/>
            <a:ext cx="1472416" cy="97083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ja-JP" altLang="en-US" dirty="0"/>
              <a:t>税引き後</a:t>
            </a:r>
            <a:endParaRPr lang="en-US" altLang="ja-JP" dirty="0"/>
          </a:p>
          <a:p>
            <a:pPr algn="ctr"/>
            <a:r>
              <a:rPr kumimoji="1" lang="en-US" altLang="ja-JP" dirty="0"/>
              <a:t>SPC</a:t>
            </a:r>
            <a:r>
              <a:rPr kumimoji="1" lang="ja-JP" altLang="en-US" dirty="0"/>
              <a:t>株主に</a:t>
            </a:r>
            <a:endParaRPr kumimoji="1" lang="en-US" altLang="ja-JP" dirty="0"/>
          </a:p>
          <a:p>
            <a:pPr algn="ctr"/>
            <a:r>
              <a:rPr kumimoji="1" lang="ja-JP" altLang="en-US" dirty="0"/>
              <a:t>配当</a:t>
            </a:r>
          </a:p>
        </p:txBody>
      </p:sp>
      <p:sp>
        <p:nvSpPr>
          <p:cNvPr id="27" name="楕円 26">
            <a:extLst>
              <a:ext uri="{FF2B5EF4-FFF2-40B4-BE49-F238E27FC236}">
                <a16:creationId xmlns:a16="http://schemas.microsoft.com/office/drawing/2014/main" id="{99AE5120-8CF4-4F42-9305-2A0EAD515DF0}"/>
              </a:ext>
            </a:extLst>
          </p:cNvPr>
          <p:cNvSpPr/>
          <p:nvPr/>
        </p:nvSpPr>
        <p:spPr>
          <a:xfrm>
            <a:off x="7359320" y="2145394"/>
            <a:ext cx="3213430" cy="52515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solidFill>
                  <a:srgbClr val="FF0000"/>
                </a:solidFill>
              </a:rPr>
              <a:t>優先融資金利</a:t>
            </a:r>
          </a:p>
        </p:txBody>
      </p:sp>
      <p:cxnSp>
        <p:nvCxnSpPr>
          <p:cNvPr id="39" name="直線矢印コネクタ 38">
            <a:extLst>
              <a:ext uri="{FF2B5EF4-FFF2-40B4-BE49-F238E27FC236}">
                <a16:creationId xmlns:a16="http://schemas.microsoft.com/office/drawing/2014/main" id="{0A097B1A-D703-4B4E-8206-F325147DFEDB}"/>
              </a:ext>
            </a:extLst>
          </p:cNvPr>
          <p:cNvCxnSpPr>
            <a:cxnSpLocks/>
            <a:stCxn id="27" idx="4"/>
            <a:endCxn id="73" idx="0"/>
          </p:cNvCxnSpPr>
          <p:nvPr/>
        </p:nvCxnSpPr>
        <p:spPr>
          <a:xfrm flipH="1">
            <a:off x="5262154" y="2670548"/>
            <a:ext cx="3703881" cy="150658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9" name="楕円 68">
            <a:extLst>
              <a:ext uri="{FF2B5EF4-FFF2-40B4-BE49-F238E27FC236}">
                <a16:creationId xmlns:a16="http://schemas.microsoft.com/office/drawing/2014/main" id="{ED36B02A-1002-4C33-A06E-859DDCDF7496}"/>
              </a:ext>
            </a:extLst>
          </p:cNvPr>
          <p:cNvSpPr/>
          <p:nvPr/>
        </p:nvSpPr>
        <p:spPr>
          <a:xfrm>
            <a:off x="7602607" y="4170535"/>
            <a:ext cx="4033819" cy="1568555"/>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solidFill>
                  <a:srgbClr val="FF0000"/>
                </a:solidFill>
              </a:rPr>
              <a:t>アップフロントフィー</a:t>
            </a:r>
            <a:endParaRPr kumimoji="1" lang="en-US" altLang="ja-JP" b="1" dirty="0">
              <a:solidFill>
                <a:srgbClr val="FF0000"/>
              </a:solidFill>
            </a:endParaRPr>
          </a:p>
          <a:p>
            <a:pPr algn="ctr"/>
            <a:r>
              <a:rPr lang="ja-JP" altLang="en-US" b="1" dirty="0">
                <a:solidFill>
                  <a:srgbClr val="FF0000"/>
                </a:solidFill>
              </a:rPr>
              <a:t>アレンジメントフィー</a:t>
            </a:r>
            <a:endParaRPr lang="en-US" altLang="ja-JP" b="1" dirty="0">
              <a:solidFill>
                <a:srgbClr val="FF0000"/>
              </a:solidFill>
            </a:endParaRPr>
          </a:p>
          <a:p>
            <a:pPr algn="ctr"/>
            <a:r>
              <a:rPr kumimoji="1" lang="ja-JP" altLang="en-US" b="1" dirty="0">
                <a:solidFill>
                  <a:srgbClr val="FF0000"/>
                </a:solidFill>
              </a:rPr>
              <a:t>リーガルチェック</a:t>
            </a:r>
            <a:endParaRPr kumimoji="1" lang="en-US" altLang="ja-JP" b="1" dirty="0">
              <a:solidFill>
                <a:srgbClr val="FF0000"/>
              </a:solidFill>
            </a:endParaRPr>
          </a:p>
          <a:p>
            <a:pPr algn="ctr"/>
            <a:r>
              <a:rPr lang="ja-JP" altLang="en-US" b="1" dirty="0">
                <a:solidFill>
                  <a:srgbClr val="FF0000"/>
                </a:solidFill>
              </a:rPr>
              <a:t>建中融資・短期融資</a:t>
            </a:r>
            <a:endParaRPr lang="en-US" altLang="ja-JP" b="1" dirty="0">
              <a:solidFill>
                <a:srgbClr val="FF0000"/>
              </a:solidFill>
            </a:endParaRPr>
          </a:p>
          <a:p>
            <a:pPr algn="ctr"/>
            <a:r>
              <a:rPr kumimoji="1" lang="ja-JP" altLang="en-US" b="1" dirty="0">
                <a:solidFill>
                  <a:srgbClr val="FF0000"/>
                </a:solidFill>
              </a:rPr>
              <a:t>消費税支払融資</a:t>
            </a:r>
          </a:p>
        </p:txBody>
      </p:sp>
      <p:cxnSp>
        <p:nvCxnSpPr>
          <p:cNvPr id="71" name="直線矢印コネクタ 70">
            <a:extLst>
              <a:ext uri="{FF2B5EF4-FFF2-40B4-BE49-F238E27FC236}">
                <a16:creationId xmlns:a16="http://schemas.microsoft.com/office/drawing/2014/main" id="{42856C04-1AAC-4EB1-A45E-401C0256CA48}"/>
              </a:ext>
            </a:extLst>
          </p:cNvPr>
          <p:cNvCxnSpPr>
            <a:cxnSpLocks/>
            <a:stCxn id="69" idx="2"/>
            <a:endCxn id="75" idx="6"/>
          </p:cNvCxnSpPr>
          <p:nvPr/>
        </p:nvCxnSpPr>
        <p:spPr>
          <a:xfrm flipH="1">
            <a:off x="6313940" y="4954813"/>
            <a:ext cx="1288667" cy="7401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1" name="楕円 80">
            <a:extLst>
              <a:ext uri="{FF2B5EF4-FFF2-40B4-BE49-F238E27FC236}">
                <a16:creationId xmlns:a16="http://schemas.microsoft.com/office/drawing/2014/main" id="{ECDAD284-B35C-405F-BE21-40CF166A1AAD}"/>
              </a:ext>
            </a:extLst>
          </p:cNvPr>
          <p:cNvSpPr/>
          <p:nvPr/>
        </p:nvSpPr>
        <p:spPr>
          <a:xfrm>
            <a:off x="7042588" y="3252660"/>
            <a:ext cx="3802456" cy="77626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kumimoji="1" lang="ja-JP" altLang="en-US" b="1" dirty="0">
                <a:solidFill>
                  <a:srgbClr val="FF0000"/>
                </a:solidFill>
              </a:rPr>
              <a:t>エージェントフィー</a:t>
            </a:r>
          </a:p>
        </p:txBody>
      </p:sp>
      <p:cxnSp>
        <p:nvCxnSpPr>
          <p:cNvPr id="83" name="直線矢印コネクタ 82">
            <a:extLst>
              <a:ext uri="{FF2B5EF4-FFF2-40B4-BE49-F238E27FC236}">
                <a16:creationId xmlns:a16="http://schemas.microsoft.com/office/drawing/2014/main" id="{ADBD7030-7B1E-4ABB-BAA6-1C699DEFF25B}"/>
              </a:ext>
            </a:extLst>
          </p:cNvPr>
          <p:cNvCxnSpPr>
            <a:cxnSpLocks/>
            <a:stCxn id="81" idx="4"/>
            <a:endCxn id="74" idx="6"/>
          </p:cNvCxnSpPr>
          <p:nvPr/>
        </p:nvCxnSpPr>
        <p:spPr>
          <a:xfrm flipH="1">
            <a:off x="6122416" y="4028921"/>
            <a:ext cx="2821400" cy="10424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4788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8B11F3AC-2B7B-4CE7-8C04-37D87736A7B4}"/>
              </a:ext>
            </a:extLst>
          </p:cNvPr>
          <p:cNvPicPr>
            <a:picLocks noChangeAspect="1"/>
          </p:cNvPicPr>
          <p:nvPr/>
        </p:nvPicPr>
        <p:blipFill rotWithShape="1">
          <a:blip r:embed="rId3"/>
          <a:srcRect t="7704" b="459"/>
          <a:stretch/>
        </p:blipFill>
        <p:spPr>
          <a:xfrm>
            <a:off x="146253" y="0"/>
            <a:ext cx="9336705" cy="3192517"/>
          </a:xfrm>
          <a:prstGeom prst="rect">
            <a:avLst/>
          </a:prstGeom>
        </p:spPr>
      </p:pic>
      <p:sp>
        <p:nvSpPr>
          <p:cNvPr id="2" name="タイトル 1"/>
          <p:cNvSpPr>
            <a:spLocks noGrp="1"/>
          </p:cNvSpPr>
          <p:nvPr>
            <p:ph type="title"/>
          </p:nvPr>
        </p:nvSpPr>
        <p:spPr>
          <a:xfrm>
            <a:off x="3297001" y="2510899"/>
            <a:ext cx="5846999" cy="994172"/>
          </a:xfrm>
        </p:spPr>
        <p:txBody>
          <a:bodyPr>
            <a:normAutofit fontScale="90000"/>
          </a:bodyPr>
          <a:lstStyle/>
          <a:p>
            <a:pPr algn="ctr"/>
            <a:r>
              <a:rPr kumimoji="1" lang="ja-JP" altLang="en-US" dirty="0"/>
              <a:t>ご清聴　</a:t>
            </a:r>
            <a:br>
              <a:rPr kumimoji="1" lang="en-US" altLang="ja-JP" dirty="0"/>
            </a:br>
            <a:r>
              <a:rPr kumimoji="1" lang="ja-JP" altLang="en-US" dirty="0"/>
              <a:t>ありがとうございました。</a:t>
            </a:r>
          </a:p>
        </p:txBody>
      </p:sp>
      <p:sp>
        <p:nvSpPr>
          <p:cNvPr id="3" name="コンテンツ プレースホルダー 2"/>
          <p:cNvSpPr>
            <a:spLocks noGrp="1"/>
          </p:cNvSpPr>
          <p:nvPr>
            <p:ph idx="1"/>
          </p:nvPr>
        </p:nvSpPr>
        <p:spPr>
          <a:xfrm>
            <a:off x="4185501" y="4347101"/>
            <a:ext cx="6655323" cy="1940577"/>
          </a:xfrm>
        </p:spPr>
        <p:txBody>
          <a:bodyPr>
            <a:noAutofit/>
          </a:bodyPr>
          <a:lstStyle/>
          <a:p>
            <a:endParaRPr lang="en-US" altLang="ja-JP" dirty="0"/>
          </a:p>
          <a:p>
            <a:r>
              <a:rPr lang="ja-JP" altLang="en-US" dirty="0"/>
              <a:t>文責：        伊庭　良知</a:t>
            </a:r>
            <a:endParaRPr lang="en-US" altLang="ja-JP" dirty="0"/>
          </a:p>
          <a:p>
            <a:r>
              <a:rPr kumimoji="1" lang="ja-JP" altLang="en-US" dirty="0"/>
              <a:t>質問：</a:t>
            </a:r>
            <a:r>
              <a:rPr kumimoji="1" lang="en-US" altLang="ja-JP" dirty="0">
                <a:hlinkClick r:id="rId4"/>
              </a:rPr>
              <a:t>iba@image.ocn.ne.jp</a:t>
            </a:r>
            <a:endParaRPr kumimoji="1" lang="en-US" altLang="ja-JP" dirty="0"/>
          </a:p>
          <a:p>
            <a:endParaRPr kumimoji="1" lang="ja-JP" altLang="en-US" dirty="0"/>
          </a:p>
        </p:txBody>
      </p:sp>
      <p:sp>
        <p:nvSpPr>
          <p:cNvPr id="5" name="スライド番号プレースホルダー 4"/>
          <p:cNvSpPr>
            <a:spLocks noGrp="1"/>
          </p:cNvSpPr>
          <p:nvPr>
            <p:ph type="sldNum" sz="quarter" idx="12"/>
          </p:nvPr>
        </p:nvSpPr>
        <p:spPr/>
        <p:txBody>
          <a:bodyPr/>
          <a:lstStyle/>
          <a:p>
            <a:pPr>
              <a:defRPr/>
            </a:pPr>
            <a:fld id="{E3503048-72AE-44BE-BA19-DE0604AEE975}" type="slidenum">
              <a:rPr lang="en-US" altLang="ja-JP" smtClean="0"/>
              <a:pPr>
                <a:defRPr/>
              </a:pPr>
              <a:t>27</a:t>
            </a:fld>
            <a:endParaRPr lang="en-US" altLang="ja-JP"/>
          </a:p>
        </p:txBody>
      </p:sp>
    </p:spTree>
    <p:extLst>
      <p:ext uri="{BB962C8B-B14F-4D97-AF65-F5344CB8AC3E}">
        <p14:creationId xmlns:p14="http://schemas.microsoft.com/office/powerpoint/2010/main" val="24622223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 name="Rectangle 53">
            <a:extLst>
              <a:ext uri="{FF2B5EF4-FFF2-40B4-BE49-F238E27FC236}">
                <a16:creationId xmlns:a16="http://schemas.microsoft.com/office/drawing/2014/main" id="{799A8B4F-0FED-46C0-9186-5A8E116D8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8905"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6" name="Picture 55">
            <a:extLst>
              <a:ext uri="{FF2B5EF4-FFF2-40B4-BE49-F238E27FC236}">
                <a16:creationId xmlns:a16="http://schemas.microsoft.com/office/drawing/2014/main" id="{DA6861EE-7660-46C9-80BD-173B8F7454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タイトル 1">
            <a:extLst>
              <a:ext uri="{FF2B5EF4-FFF2-40B4-BE49-F238E27FC236}">
                <a16:creationId xmlns:a16="http://schemas.microsoft.com/office/drawing/2014/main" id="{446A3CA5-A161-452B-9825-716C53B30358}"/>
              </a:ext>
            </a:extLst>
          </p:cNvPr>
          <p:cNvSpPr>
            <a:spLocks noGrp="1"/>
          </p:cNvSpPr>
          <p:nvPr>
            <p:ph type="title"/>
          </p:nvPr>
        </p:nvSpPr>
        <p:spPr>
          <a:xfrm>
            <a:off x="875662" y="347017"/>
            <a:ext cx="6318649" cy="1454051"/>
          </a:xfrm>
        </p:spPr>
        <p:txBody>
          <a:bodyPr>
            <a:normAutofit/>
          </a:bodyPr>
          <a:lstStyle/>
          <a:p>
            <a:r>
              <a:rPr kumimoji="1" lang="ja-JP" altLang="en-US" sz="3600" dirty="0">
                <a:solidFill>
                  <a:srgbClr val="000000"/>
                </a:solidFill>
              </a:rPr>
              <a:t>　</a:t>
            </a:r>
            <a:r>
              <a:rPr kumimoji="1" lang="ja-JP" altLang="en-US" sz="3600" b="1" dirty="0">
                <a:solidFill>
                  <a:srgbClr val="000000"/>
                </a:solidFill>
              </a:rPr>
              <a:t>第４回金融機関の選定　　　　　　　　　　　　　　　　</a:t>
            </a:r>
            <a:br>
              <a:rPr kumimoji="1" lang="en-US" altLang="ja-JP" sz="3600" b="1" dirty="0">
                <a:solidFill>
                  <a:srgbClr val="000000"/>
                </a:solidFill>
              </a:rPr>
            </a:br>
            <a:r>
              <a:rPr kumimoji="1" lang="ja-JP" altLang="en-US" sz="3600" b="1" dirty="0">
                <a:solidFill>
                  <a:srgbClr val="000000"/>
                </a:solidFill>
              </a:rPr>
              <a:t>　　　　　　目次</a:t>
            </a:r>
          </a:p>
        </p:txBody>
      </p:sp>
      <p:sp>
        <p:nvSpPr>
          <p:cNvPr id="58" name="Oval 57">
            <a:extLst>
              <a:ext uri="{FF2B5EF4-FFF2-40B4-BE49-F238E27FC236}">
                <a16:creationId xmlns:a16="http://schemas.microsoft.com/office/drawing/2014/main" id="{38A69B74-22E3-47CC-823F-18BE7930C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9636" y="2960687"/>
            <a:ext cx="2668748" cy="2668748"/>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71">
            <a:extLst>
              <a:ext uri="{FF2B5EF4-FFF2-40B4-BE49-F238E27FC236}">
                <a16:creationId xmlns:a16="http://schemas.microsoft.com/office/drawing/2014/main" id="{1778637B-5DB8-4A75-B2E6-FC2B1BB9A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57014" y="2"/>
            <a:ext cx="4034987" cy="3428147"/>
          </a:xfrm>
          <a:custGeom>
            <a:avLst/>
            <a:gdLst>
              <a:gd name="connsiteX0" fmla="*/ 350825 w 4034987"/>
              <a:gd name="connsiteY0" fmla="*/ 0 h 3428147"/>
              <a:gd name="connsiteX1" fmla="*/ 4034987 w 4034987"/>
              <a:gd name="connsiteY1" fmla="*/ 0 h 3428147"/>
              <a:gd name="connsiteX2" fmla="*/ 4034987 w 4034987"/>
              <a:gd name="connsiteY2" fmla="*/ 2505205 h 3428147"/>
              <a:gd name="connsiteX3" fmla="*/ 3951822 w 4034987"/>
              <a:gd name="connsiteY3" fmla="*/ 2616420 h 3428147"/>
              <a:gd name="connsiteX4" fmla="*/ 2230590 w 4034987"/>
              <a:gd name="connsiteY4" fmla="*/ 3428147 h 3428147"/>
              <a:gd name="connsiteX5" fmla="*/ 0 w 4034987"/>
              <a:gd name="connsiteY5" fmla="*/ 1197557 h 3428147"/>
              <a:gd name="connsiteX6" fmla="*/ 269220 w 4034987"/>
              <a:gd name="connsiteY6" fmla="*/ 134326 h 3428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34987" h="3428147">
                <a:moveTo>
                  <a:pt x="350825" y="0"/>
                </a:moveTo>
                <a:lnTo>
                  <a:pt x="4034987" y="0"/>
                </a:lnTo>
                <a:lnTo>
                  <a:pt x="4034987" y="2505205"/>
                </a:lnTo>
                <a:lnTo>
                  <a:pt x="3951822" y="2616420"/>
                </a:lnTo>
                <a:cubicBezTo>
                  <a:pt x="3542699" y="3112162"/>
                  <a:pt x="2923546" y="3428147"/>
                  <a:pt x="2230590" y="3428147"/>
                </a:cubicBezTo>
                <a:cubicBezTo>
                  <a:pt x="998669" y="3428147"/>
                  <a:pt x="0" y="2429478"/>
                  <a:pt x="0" y="1197557"/>
                </a:cubicBezTo>
                <a:cubicBezTo>
                  <a:pt x="0" y="812582"/>
                  <a:pt x="97526" y="450385"/>
                  <a:pt x="269220" y="134326"/>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図 3">
            <a:extLst>
              <a:ext uri="{FF2B5EF4-FFF2-40B4-BE49-F238E27FC236}">
                <a16:creationId xmlns:a16="http://schemas.microsoft.com/office/drawing/2014/main" id="{E42491AF-FA8E-4FFD-B4D2-BD11FDDA64CF}"/>
              </a:ext>
            </a:extLst>
          </p:cNvPr>
          <p:cNvPicPr>
            <a:picLocks noChangeAspect="1"/>
          </p:cNvPicPr>
          <p:nvPr/>
        </p:nvPicPr>
        <p:blipFill rotWithShape="1">
          <a:blip r:embed="rId3"/>
          <a:srcRect t="4329" r="-2" b="2030"/>
          <a:stretch/>
        </p:blipFill>
        <p:spPr>
          <a:xfrm>
            <a:off x="8675132" y="817726"/>
            <a:ext cx="3205839" cy="1688581"/>
          </a:xfrm>
          <a:prstGeom prst="rect">
            <a:avLst/>
          </a:prstGeom>
        </p:spPr>
      </p:pic>
      <p:pic>
        <p:nvPicPr>
          <p:cNvPr id="5" name="図 4">
            <a:extLst>
              <a:ext uri="{FF2B5EF4-FFF2-40B4-BE49-F238E27FC236}">
                <a16:creationId xmlns:a16="http://schemas.microsoft.com/office/drawing/2014/main" id="{19CBBD30-28ED-4E65-B115-AC6A6D5E5058}"/>
              </a:ext>
            </a:extLst>
          </p:cNvPr>
          <p:cNvPicPr>
            <a:picLocks noChangeAspect="1"/>
          </p:cNvPicPr>
          <p:nvPr/>
        </p:nvPicPr>
        <p:blipFill rotWithShape="1">
          <a:blip r:embed="rId3"/>
          <a:srcRect t="4067" r="2" b="1773"/>
          <a:stretch/>
        </p:blipFill>
        <p:spPr>
          <a:xfrm>
            <a:off x="6480439" y="3362324"/>
            <a:ext cx="1807158" cy="957180"/>
          </a:xfrm>
          <a:prstGeom prst="rect">
            <a:avLst/>
          </a:prstGeom>
        </p:spPr>
      </p:pic>
      <p:sp>
        <p:nvSpPr>
          <p:cNvPr id="62" name="Freeform 75">
            <a:extLst>
              <a:ext uri="{FF2B5EF4-FFF2-40B4-BE49-F238E27FC236}">
                <a16:creationId xmlns:a16="http://schemas.microsoft.com/office/drawing/2014/main" id="{0035A30C-45F3-4EFB-B2E8-6E2A11843D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059131" y="4258570"/>
            <a:ext cx="3132869" cy="2599430"/>
          </a:xfrm>
          <a:custGeom>
            <a:avLst/>
            <a:gdLst>
              <a:gd name="connsiteX0" fmla="*/ 1612418 w 3061881"/>
              <a:gd name="connsiteY0" fmla="*/ 0 h 2540529"/>
              <a:gd name="connsiteX1" fmla="*/ 3030226 w 3061881"/>
              <a:gd name="connsiteY1" fmla="*/ 843844 h 2540529"/>
              <a:gd name="connsiteX2" fmla="*/ 3061881 w 3061881"/>
              <a:gd name="connsiteY2" fmla="*/ 909556 h 2540529"/>
              <a:gd name="connsiteX3" fmla="*/ 3061881 w 3061881"/>
              <a:gd name="connsiteY3" fmla="*/ 2315281 h 2540529"/>
              <a:gd name="connsiteX4" fmla="*/ 3030226 w 3061881"/>
              <a:gd name="connsiteY4" fmla="*/ 2380992 h 2540529"/>
              <a:gd name="connsiteX5" fmla="*/ 2949460 w 3061881"/>
              <a:gd name="connsiteY5" fmla="*/ 2513937 h 2540529"/>
              <a:gd name="connsiteX6" fmla="*/ 2929575 w 3061881"/>
              <a:gd name="connsiteY6" fmla="*/ 2540529 h 2540529"/>
              <a:gd name="connsiteX7" fmla="*/ 295261 w 3061881"/>
              <a:gd name="connsiteY7" fmla="*/ 2540529 h 2540529"/>
              <a:gd name="connsiteX8" fmla="*/ 275376 w 3061881"/>
              <a:gd name="connsiteY8" fmla="*/ 2513937 h 2540529"/>
              <a:gd name="connsiteX9" fmla="*/ 0 w 3061881"/>
              <a:gd name="connsiteY9" fmla="*/ 1612418 h 2540529"/>
              <a:gd name="connsiteX10" fmla="*/ 1612418 w 3061881"/>
              <a:gd name="connsiteY10" fmla="*/ 0 h 25405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61881" h="2540529">
                <a:moveTo>
                  <a:pt x="1612418" y="0"/>
                </a:moveTo>
                <a:cubicBezTo>
                  <a:pt x="2224646" y="0"/>
                  <a:pt x="2757180" y="341213"/>
                  <a:pt x="3030226" y="843844"/>
                </a:cubicBezTo>
                <a:lnTo>
                  <a:pt x="3061881" y="909556"/>
                </a:lnTo>
                <a:lnTo>
                  <a:pt x="3061881" y="2315281"/>
                </a:lnTo>
                <a:lnTo>
                  <a:pt x="3030226" y="2380992"/>
                </a:lnTo>
                <a:cubicBezTo>
                  <a:pt x="3005404" y="2426686"/>
                  <a:pt x="2978437" y="2471046"/>
                  <a:pt x="2949460" y="2513937"/>
                </a:cubicBezTo>
                <a:lnTo>
                  <a:pt x="2929575" y="2540529"/>
                </a:lnTo>
                <a:lnTo>
                  <a:pt x="295261" y="2540529"/>
                </a:lnTo>
                <a:lnTo>
                  <a:pt x="275376" y="2513937"/>
                </a:lnTo>
                <a:cubicBezTo>
                  <a:pt x="101518" y="2256593"/>
                  <a:pt x="0" y="1946361"/>
                  <a:pt x="0" y="1612418"/>
                </a:cubicBezTo>
                <a:cubicBezTo>
                  <a:pt x="0" y="721904"/>
                  <a:pt x="721904" y="0"/>
                  <a:pt x="1612418"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 name="図 9">
            <a:extLst>
              <a:ext uri="{FF2B5EF4-FFF2-40B4-BE49-F238E27FC236}">
                <a16:creationId xmlns:a16="http://schemas.microsoft.com/office/drawing/2014/main" id="{229AB2A9-0370-4104-91EB-49047464C398}"/>
              </a:ext>
            </a:extLst>
          </p:cNvPr>
          <p:cNvPicPr>
            <a:picLocks noChangeAspect="1"/>
          </p:cNvPicPr>
          <p:nvPr/>
        </p:nvPicPr>
        <p:blipFill rotWithShape="1">
          <a:blip r:embed="rId3"/>
          <a:srcRect t="4212" r="-2" b="1913"/>
          <a:stretch/>
        </p:blipFill>
        <p:spPr>
          <a:xfrm rot="10800000">
            <a:off x="9345367" y="5119372"/>
            <a:ext cx="2432116" cy="1284247"/>
          </a:xfrm>
          <a:prstGeom prst="rect">
            <a:avLst/>
          </a:prstGeom>
        </p:spPr>
      </p:pic>
      <p:sp>
        <p:nvSpPr>
          <p:cNvPr id="13" name="スライド番号プレースホルダー 12">
            <a:extLst>
              <a:ext uri="{FF2B5EF4-FFF2-40B4-BE49-F238E27FC236}">
                <a16:creationId xmlns:a16="http://schemas.microsoft.com/office/drawing/2014/main" id="{A9357D9E-B621-4B41-BB40-F412839549F7}"/>
              </a:ext>
            </a:extLst>
          </p:cNvPr>
          <p:cNvSpPr>
            <a:spLocks noGrp="1"/>
          </p:cNvSpPr>
          <p:nvPr>
            <p:ph type="sldNum" sz="quarter" idx="12"/>
          </p:nvPr>
        </p:nvSpPr>
        <p:spPr/>
        <p:txBody>
          <a:bodyPr/>
          <a:lstStyle/>
          <a:p>
            <a:fld id="{8CBE0B6B-AA1C-4A08-8C69-36F95E8FD104}" type="slidenum">
              <a:rPr kumimoji="1" lang="ja-JP" altLang="en-US" smtClean="0"/>
              <a:t>3</a:t>
            </a:fld>
            <a:endParaRPr kumimoji="1" lang="ja-JP" altLang="en-US"/>
          </a:p>
        </p:txBody>
      </p:sp>
      <p:sp>
        <p:nvSpPr>
          <p:cNvPr id="12" name="コンテンツ プレースホルダー 11">
            <a:extLst>
              <a:ext uri="{FF2B5EF4-FFF2-40B4-BE49-F238E27FC236}">
                <a16:creationId xmlns:a16="http://schemas.microsoft.com/office/drawing/2014/main" id="{07D07B43-6FFB-4231-AFC3-3607A340D1A8}"/>
              </a:ext>
            </a:extLst>
          </p:cNvPr>
          <p:cNvSpPr>
            <a:spLocks noGrp="1"/>
          </p:cNvSpPr>
          <p:nvPr>
            <p:ph idx="1"/>
          </p:nvPr>
        </p:nvSpPr>
        <p:spPr>
          <a:xfrm>
            <a:off x="180249" y="1572535"/>
            <a:ext cx="8998695" cy="5026288"/>
          </a:xfrm>
        </p:spPr>
        <p:txBody>
          <a:bodyPr anchor="ctr">
            <a:normAutofit fontScale="70000" lnSpcReduction="20000"/>
          </a:bodyPr>
          <a:lstStyle/>
          <a:p>
            <a:pPr marL="0" indent="0">
              <a:buNone/>
            </a:pPr>
            <a:r>
              <a:rPr lang="ja-JP" altLang="en-US" sz="3200" dirty="0">
                <a:solidFill>
                  <a:srgbClr val="000000"/>
                </a:solidFill>
              </a:rPr>
              <a:t>①　</a:t>
            </a:r>
            <a:r>
              <a:rPr lang="en-US" altLang="ja-JP" sz="3200" dirty="0">
                <a:solidFill>
                  <a:srgbClr val="000000"/>
                </a:solidFill>
              </a:rPr>
              <a:t>PFI</a:t>
            </a:r>
            <a:r>
              <a:rPr lang="ja-JP" altLang="en-US" sz="3200" dirty="0">
                <a:solidFill>
                  <a:srgbClr val="000000"/>
                </a:solidFill>
              </a:rPr>
              <a:t>において必要となる融資</a:t>
            </a:r>
            <a:endParaRPr lang="en-US" altLang="ja-JP" sz="3200" dirty="0">
              <a:solidFill>
                <a:srgbClr val="000000"/>
              </a:solidFill>
            </a:endParaRPr>
          </a:p>
          <a:p>
            <a:pPr marL="0" indent="0">
              <a:buNone/>
            </a:pPr>
            <a:r>
              <a:rPr lang="ja-JP" altLang="en-US" sz="3200" dirty="0">
                <a:solidFill>
                  <a:srgbClr val="000000"/>
                </a:solidFill>
              </a:rPr>
              <a:t>②　</a:t>
            </a:r>
            <a:r>
              <a:rPr lang="en-US" altLang="ja-JP" sz="3200" dirty="0">
                <a:solidFill>
                  <a:srgbClr val="000000"/>
                </a:solidFill>
              </a:rPr>
              <a:t>PFI</a:t>
            </a:r>
            <a:r>
              <a:rPr lang="ja-JP" altLang="en-US" sz="3200" dirty="0">
                <a:solidFill>
                  <a:srgbClr val="000000"/>
                </a:solidFill>
              </a:rPr>
              <a:t>における優先融資とは</a:t>
            </a:r>
            <a:endParaRPr lang="en-US" altLang="ja-JP" sz="3200" dirty="0">
              <a:solidFill>
                <a:srgbClr val="000000"/>
              </a:solidFill>
            </a:endParaRPr>
          </a:p>
          <a:p>
            <a:pPr marL="0" indent="0">
              <a:buNone/>
            </a:pPr>
            <a:r>
              <a:rPr lang="ja-JP" altLang="en-US" sz="3200" dirty="0">
                <a:solidFill>
                  <a:srgbClr val="000000"/>
                </a:solidFill>
              </a:rPr>
              <a:t>③　その他必要となる融資</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③－</a:t>
            </a:r>
            <a:r>
              <a:rPr lang="en-US" altLang="ja-JP" sz="3200" dirty="0">
                <a:solidFill>
                  <a:srgbClr val="000000"/>
                </a:solidFill>
              </a:rPr>
              <a:t>1</a:t>
            </a:r>
            <a:r>
              <a:rPr lang="ja-JP" altLang="en-US" sz="3200" dirty="0">
                <a:solidFill>
                  <a:srgbClr val="000000"/>
                </a:solidFill>
              </a:rPr>
              <a:t>　</a:t>
            </a:r>
            <a:r>
              <a:rPr lang="en-US" altLang="ja-JP" sz="3200" dirty="0">
                <a:solidFill>
                  <a:srgbClr val="000000"/>
                </a:solidFill>
              </a:rPr>
              <a:t>	</a:t>
            </a:r>
            <a:r>
              <a:rPr lang="ja-JP" altLang="en-US" sz="3200" dirty="0">
                <a:solidFill>
                  <a:srgbClr val="000000"/>
                </a:solidFill>
              </a:rPr>
              <a:t>建設期間中融資</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③ー</a:t>
            </a:r>
            <a:r>
              <a:rPr lang="en-US" altLang="ja-JP" sz="3200" dirty="0">
                <a:solidFill>
                  <a:srgbClr val="000000"/>
                </a:solidFill>
              </a:rPr>
              <a:t>2		</a:t>
            </a:r>
            <a:r>
              <a:rPr lang="ja-JP" altLang="en-US" sz="3200" dirty="0">
                <a:solidFill>
                  <a:srgbClr val="000000"/>
                </a:solidFill>
              </a:rPr>
              <a:t>短期つなぎ融資</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③ー</a:t>
            </a:r>
            <a:r>
              <a:rPr lang="en-US" altLang="ja-JP" sz="3200" dirty="0">
                <a:solidFill>
                  <a:srgbClr val="000000"/>
                </a:solidFill>
              </a:rPr>
              <a:t>3		</a:t>
            </a:r>
            <a:r>
              <a:rPr lang="ja-JP" altLang="en-US" sz="3200" dirty="0">
                <a:solidFill>
                  <a:srgbClr val="000000"/>
                </a:solidFill>
              </a:rPr>
              <a:t>消費税支払い融資</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③ー</a:t>
            </a:r>
            <a:r>
              <a:rPr lang="en-US" altLang="ja-JP" sz="3200" dirty="0">
                <a:solidFill>
                  <a:srgbClr val="000000"/>
                </a:solidFill>
              </a:rPr>
              <a:t>4		</a:t>
            </a:r>
            <a:r>
              <a:rPr lang="ja-JP" altLang="en-US" sz="3200" dirty="0">
                <a:solidFill>
                  <a:srgbClr val="000000"/>
                </a:solidFill>
              </a:rPr>
              <a:t>緊急時支援劣後融資枠</a:t>
            </a:r>
            <a:endParaRPr lang="en-US" altLang="ja-JP" sz="3200" dirty="0">
              <a:solidFill>
                <a:srgbClr val="000000"/>
              </a:solidFill>
            </a:endParaRPr>
          </a:p>
          <a:p>
            <a:pPr marL="0" indent="0">
              <a:buNone/>
            </a:pPr>
            <a:r>
              <a:rPr lang="ja-JP" altLang="en-US" sz="3200" dirty="0">
                <a:solidFill>
                  <a:srgbClr val="000000"/>
                </a:solidFill>
              </a:rPr>
              <a:t>④　その他銀行経費</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④ー</a:t>
            </a:r>
            <a:r>
              <a:rPr lang="en-US" altLang="ja-JP" sz="3200" dirty="0">
                <a:solidFill>
                  <a:srgbClr val="000000"/>
                </a:solidFill>
              </a:rPr>
              <a:t>1		</a:t>
            </a:r>
            <a:r>
              <a:rPr lang="ja-JP" altLang="en-US" sz="3200" dirty="0">
                <a:solidFill>
                  <a:srgbClr val="000000"/>
                </a:solidFill>
              </a:rPr>
              <a:t>アップフロントフィー</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④ー</a:t>
            </a:r>
            <a:r>
              <a:rPr lang="en-US" altLang="ja-JP" sz="3200" dirty="0">
                <a:solidFill>
                  <a:srgbClr val="000000"/>
                </a:solidFill>
              </a:rPr>
              <a:t>2		</a:t>
            </a:r>
            <a:r>
              <a:rPr lang="ja-JP" altLang="en-US" sz="3200" dirty="0">
                <a:solidFill>
                  <a:srgbClr val="000000"/>
                </a:solidFill>
              </a:rPr>
              <a:t>アレンジメントフィー・エージェントフィー</a:t>
            </a:r>
            <a:endParaRPr lang="en-US" altLang="ja-JP" sz="3200" dirty="0">
              <a:solidFill>
                <a:srgbClr val="000000"/>
              </a:solidFill>
            </a:endParaRPr>
          </a:p>
          <a:p>
            <a:pPr marL="0" indent="0">
              <a:buNone/>
            </a:pPr>
            <a:r>
              <a:rPr lang="en-US" altLang="ja-JP" sz="3200" dirty="0">
                <a:solidFill>
                  <a:srgbClr val="000000"/>
                </a:solidFill>
              </a:rPr>
              <a:t>	</a:t>
            </a:r>
            <a:r>
              <a:rPr lang="ja-JP" altLang="en-US" sz="3200" dirty="0">
                <a:solidFill>
                  <a:srgbClr val="000000"/>
                </a:solidFill>
              </a:rPr>
              <a:t>④ー</a:t>
            </a:r>
            <a:r>
              <a:rPr lang="en-US" altLang="ja-JP" sz="3200" dirty="0">
                <a:solidFill>
                  <a:srgbClr val="000000"/>
                </a:solidFill>
              </a:rPr>
              <a:t>3		</a:t>
            </a:r>
            <a:r>
              <a:rPr lang="ja-JP" altLang="en-US" sz="3200" dirty="0">
                <a:solidFill>
                  <a:srgbClr val="000000"/>
                </a:solidFill>
              </a:rPr>
              <a:t>リーガルチェック（弁護士費用）</a:t>
            </a:r>
            <a:endParaRPr lang="en-US" altLang="ja-JP" sz="3200" dirty="0">
              <a:solidFill>
                <a:srgbClr val="000000"/>
              </a:solidFill>
            </a:endParaRPr>
          </a:p>
          <a:p>
            <a:pPr marL="0" indent="0">
              <a:buNone/>
            </a:pPr>
            <a:r>
              <a:rPr lang="ja-JP" altLang="en-US" sz="3200" dirty="0">
                <a:solidFill>
                  <a:srgbClr val="000000"/>
                </a:solidFill>
              </a:rPr>
              <a:t>⑤　金勇機関交渉と融資確約・条件規定書について</a:t>
            </a:r>
            <a:endParaRPr lang="en-US" altLang="ja-JP" sz="3200" dirty="0">
              <a:solidFill>
                <a:srgbClr val="000000"/>
              </a:solidFill>
            </a:endParaRPr>
          </a:p>
          <a:p>
            <a:pPr marL="0" indent="0">
              <a:buNone/>
            </a:pPr>
            <a:r>
              <a:rPr lang="ja-JP" altLang="en-US" sz="3200" dirty="0">
                <a:solidFill>
                  <a:srgbClr val="000000"/>
                </a:solidFill>
              </a:rPr>
              <a:t>⑥　金融機関の選択</a:t>
            </a:r>
          </a:p>
        </p:txBody>
      </p:sp>
    </p:spTree>
    <p:extLst>
      <p:ext uri="{BB962C8B-B14F-4D97-AF65-F5344CB8AC3E}">
        <p14:creationId xmlns:p14="http://schemas.microsoft.com/office/powerpoint/2010/main" val="228266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36FB44CA-DA68-4A29-AE3F-C98053EB36D7}"/>
              </a:ext>
            </a:extLst>
          </p:cNvPr>
          <p:cNvPicPr>
            <a:picLocks noChangeAspect="1"/>
          </p:cNvPicPr>
          <p:nvPr/>
        </p:nvPicPr>
        <p:blipFill rotWithShape="1">
          <a:blip r:embed="rId2"/>
          <a:srcRect t="7704" b="459"/>
          <a:stretch/>
        </p:blipFill>
        <p:spPr>
          <a:xfrm>
            <a:off x="502920" y="457601"/>
            <a:ext cx="6438880" cy="3621871"/>
          </a:xfrm>
          <a:prstGeom prst="rect">
            <a:avLst/>
          </a:prstGeom>
        </p:spPr>
      </p:pic>
      <p:sp>
        <p:nvSpPr>
          <p:cNvPr id="6" name="タイトル 5">
            <a:extLst>
              <a:ext uri="{FF2B5EF4-FFF2-40B4-BE49-F238E27FC236}">
                <a16:creationId xmlns:a16="http://schemas.microsoft.com/office/drawing/2014/main" id="{93667513-1B48-4516-889D-2762B0A2073F}"/>
              </a:ext>
            </a:extLst>
          </p:cNvPr>
          <p:cNvSpPr>
            <a:spLocks noGrp="1"/>
          </p:cNvSpPr>
          <p:nvPr>
            <p:ph type="title"/>
          </p:nvPr>
        </p:nvSpPr>
        <p:spPr/>
        <p:txBody>
          <a:bodyPr>
            <a:normAutofit/>
          </a:bodyPr>
          <a:lstStyle/>
          <a:p>
            <a:r>
              <a:rPr lang="ja-JP" altLang="en-US" sz="4000" dirty="0">
                <a:solidFill>
                  <a:srgbClr val="000000"/>
                </a:solidFill>
              </a:rPr>
              <a:t>①　</a:t>
            </a:r>
            <a:r>
              <a:rPr lang="en-US" altLang="ja-JP" sz="4000" dirty="0">
                <a:solidFill>
                  <a:srgbClr val="000000"/>
                </a:solidFill>
              </a:rPr>
              <a:t>PFI</a:t>
            </a:r>
            <a:r>
              <a:rPr lang="ja-JP" altLang="en-US" sz="4000" dirty="0">
                <a:solidFill>
                  <a:srgbClr val="000000"/>
                </a:solidFill>
              </a:rPr>
              <a:t>において必要となる融資</a:t>
            </a:r>
            <a:endParaRPr lang="ja-JP" altLang="en-US" sz="4000" dirty="0"/>
          </a:p>
        </p:txBody>
      </p:sp>
      <p:sp>
        <p:nvSpPr>
          <p:cNvPr id="7" name="テキスト プレースホルダー 6">
            <a:extLst>
              <a:ext uri="{FF2B5EF4-FFF2-40B4-BE49-F238E27FC236}">
                <a16:creationId xmlns:a16="http://schemas.microsoft.com/office/drawing/2014/main" id="{55F2D800-5BDB-4F31-972C-68417D3C0BA1}"/>
              </a:ext>
            </a:extLst>
          </p:cNvPr>
          <p:cNvSpPr>
            <a:spLocks noGrp="1"/>
          </p:cNvSpPr>
          <p:nvPr>
            <p:ph type="body" idx="1"/>
          </p:nvPr>
        </p:nvSpPr>
        <p:spPr/>
        <p:txBody>
          <a:bodyPr/>
          <a:lstStyle/>
          <a:p>
            <a:endParaRPr lang="ja-JP" altLang="en-US" dirty="0"/>
          </a:p>
        </p:txBody>
      </p:sp>
      <p:sp>
        <p:nvSpPr>
          <p:cNvPr id="8" name="スライド番号プレースホルダー 7">
            <a:extLst>
              <a:ext uri="{FF2B5EF4-FFF2-40B4-BE49-F238E27FC236}">
                <a16:creationId xmlns:a16="http://schemas.microsoft.com/office/drawing/2014/main" id="{26126C3E-AED2-4463-B006-8C172212400F}"/>
              </a:ext>
            </a:extLst>
          </p:cNvPr>
          <p:cNvSpPr>
            <a:spLocks noGrp="1"/>
          </p:cNvSpPr>
          <p:nvPr>
            <p:ph type="sldNum" sz="quarter" idx="12"/>
          </p:nvPr>
        </p:nvSpPr>
        <p:spPr/>
        <p:txBody>
          <a:bodyPr/>
          <a:lstStyle/>
          <a:p>
            <a:fld id="{8CBE0B6B-AA1C-4A08-8C69-36F95E8FD104}" type="slidenum">
              <a:rPr kumimoji="1" lang="ja-JP" altLang="en-US" smtClean="0"/>
              <a:t>4</a:t>
            </a:fld>
            <a:endParaRPr kumimoji="1" lang="ja-JP" altLang="en-US"/>
          </a:p>
        </p:txBody>
      </p:sp>
    </p:spTree>
    <p:extLst>
      <p:ext uri="{BB962C8B-B14F-4D97-AF65-F5344CB8AC3E}">
        <p14:creationId xmlns:p14="http://schemas.microsoft.com/office/powerpoint/2010/main" val="2261493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EB99D4-1EA2-43F5-ACEF-8271B6175D13}"/>
              </a:ext>
            </a:extLst>
          </p:cNvPr>
          <p:cNvPicPr>
            <a:picLocks noChangeAspect="1"/>
          </p:cNvPicPr>
          <p:nvPr/>
        </p:nvPicPr>
        <p:blipFill rotWithShape="1">
          <a:blip r:embed="rId2"/>
          <a:srcRect t="7704" b="459"/>
          <a:stretch/>
        </p:blipFill>
        <p:spPr>
          <a:xfrm>
            <a:off x="1446538" y="177047"/>
            <a:ext cx="1791962" cy="1007979"/>
          </a:xfrm>
          <a:prstGeom prst="rect">
            <a:avLst/>
          </a:prstGeom>
        </p:spPr>
      </p:pic>
      <p:sp>
        <p:nvSpPr>
          <p:cNvPr id="2" name="タイトル 1">
            <a:extLst>
              <a:ext uri="{FF2B5EF4-FFF2-40B4-BE49-F238E27FC236}">
                <a16:creationId xmlns:a16="http://schemas.microsoft.com/office/drawing/2014/main" id="{66822A3A-8748-433E-9A68-F96E3D7432B0}"/>
              </a:ext>
            </a:extLst>
          </p:cNvPr>
          <p:cNvSpPr>
            <a:spLocks noGrp="1"/>
          </p:cNvSpPr>
          <p:nvPr>
            <p:ph type="title"/>
          </p:nvPr>
        </p:nvSpPr>
        <p:spPr>
          <a:xfrm>
            <a:off x="3238500" y="365126"/>
            <a:ext cx="8115300" cy="689056"/>
          </a:xfrm>
        </p:spPr>
        <p:txBody>
          <a:bodyPr>
            <a:normAutofit fontScale="90000"/>
          </a:bodyPr>
          <a:lstStyle/>
          <a:p>
            <a:r>
              <a:rPr kumimoji="1" lang="en-US" altLang="ja-JP" dirty="0"/>
              <a:t>PFI</a:t>
            </a:r>
            <a:r>
              <a:rPr kumimoji="1" lang="ja-JP" altLang="en-US" dirty="0"/>
              <a:t>で必要となる融資</a:t>
            </a:r>
          </a:p>
        </p:txBody>
      </p:sp>
      <p:sp>
        <p:nvSpPr>
          <p:cNvPr id="3" name="コンテンツ プレースホルダー 2">
            <a:extLst>
              <a:ext uri="{FF2B5EF4-FFF2-40B4-BE49-F238E27FC236}">
                <a16:creationId xmlns:a16="http://schemas.microsoft.com/office/drawing/2014/main" id="{A21DBDD5-A609-4C13-96DD-4DAC32FFA7D5}"/>
              </a:ext>
            </a:extLst>
          </p:cNvPr>
          <p:cNvSpPr>
            <a:spLocks noGrp="1"/>
          </p:cNvSpPr>
          <p:nvPr>
            <p:ph idx="1"/>
          </p:nvPr>
        </p:nvSpPr>
        <p:spPr>
          <a:xfrm>
            <a:off x="908576" y="1233569"/>
            <a:ext cx="10445224" cy="5122781"/>
          </a:xfrm>
        </p:spPr>
        <p:txBody>
          <a:bodyPr>
            <a:normAutofit fontScale="77500" lnSpcReduction="20000"/>
          </a:bodyPr>
          <a:lstStyle/>
          <a:p>
            <a:r>
              <a:rPr kumimoji="1" lang="ja-JP" altLang="en-US" dirty="0"/>
              <a:t>優先融資</a:t>
            </a:r>
            <a:endParaRPr kumimoji="1" lang="en-US" altLang="ja-JP" dirty="0"/>
          </a:p>
          <a:p>
            <a:pPr lvl="1"/>
            <a:r>
              <a:rPr lang="ja-JP" altLang="en-US" dirty="0"/>
              <a:t>施設整備に必要となる民間調達資金融資</a:t>
            </a:r>
            <a:endParaRPr lang="en-US" altLang="ja-JP" dirty="0"/>
          </a:p>
          <a:p>
            <a:pPr lvl="2"/>
            <a:r>
              <a:rPr lang="ja-JP" altLang="en-US" dirty="0"/>
              <a:t>一般に：優先融資額＝（施設整備費ー交付金・補助金ー行政が調達する資金</a:t>
            </a:r>
            <a:endParaRPr lang="en-US" altLang="ja-JP" dirty="0"/>
          </a:p>
          <a:p>
            <a:pPr lvl="2"/>
            <a:r>
              <a:rPr lang="ja-JP" altLang="en-US" dirty="0"/>
              <a:t>　</a:t>
            </a:r>
            <a:r>
              <a:rPr lang="en-US" altLang="ja-JP" dirty="0"/>
              <a:t>			</a:t>
            </a:r>
            <a:r>
              <a:rPr lang="ja-JP" altLang="en-US" dirty="0"/>
              <a:t>　＋</a:t>
            </a:r>
            <a:r>
              <a:rPr lang="en-US" altLang="ja-JP" dirty="0"/>
              <a:t>SPC</a:t>
            </a:r>
            <a:r>
              <a:rPr lang="ja-JP" altLang="en-US" dirty="0"/>
              <a:t>の初期費（登記費用・建設期間中の</a:t>
            </a:r>
            <a:r>
              <a:rPr lang="en-US" altLang="ja-JP" dirty="0"/>
              <a:t>SPC</a:t>
            </a:r>
            <a:r>
              <a:rPr lang="ja-JP" altLang="en-US" dirty="0"/>
              <a:t>運営費</a:t>
            </a:r>
            <a:endParaRPr lang="en-US" altLang="ja-JP" dirty="0"/>
          </a:p>
          <a:p>
            <a:pPr lvl="2"/>
            <a:r>
              <a:rPr lang="ja-JP" altLang="en-US" dirty="0"/>
              <a:t>　</a:t>
            </a:r>
            <a:r>
              <a:rPr lang="en-US" altLang="ja-JP" dirty="0"/>
              <a:t>			</a:t>
            </a:r>
            <a:r>
              <a:rPr lang="ja-JP" altLang="en-US" dirty="0"/>
              <a:t>　＋銀行アップフロントフィー＋消費税割賦支払い分）</a:t>
            </a:r>
            <a:endParaRPr lang="en-US" altLang="ja-JP" dirty="0"/>
          </a:p>
          <a:p>
            <a:pPr lvl="1"/>
            <a:r>
              <a:rPr kumimoji="1" lang="en-US" altLang="ja-JP" dirty="0"/>
              <a:t>30</a:t>
            </a:r>
            <a:r>
              <a:rPr kumimoji="1" lang="ja-JP" altLang="en-US" dirty="0"/>
              <a:t>年とかの事業期間中に行政が支払う割賦金に対応するもの</a:t>
            </a:r>
            <a:endParaRPr kumimoji="1" lang="en-US" altLang="ja-JP" dirty="0"/>
          </a:p>
          <a:p>
            <a:r>
              <a:rPr lang="ja-JP" altLang="en-US" dirty="0"/>
              <a:t>建設期間中融資</a:t>
            </a:r>
            <a:endParaRPr lang="en-US" altLang="ja-JP" dirty="0"/>
          </a:p>
          <a:p>
            <a:pPr lvl="1"/>
            <a:r>
              <a:rPr kumimoji="1" lang="ja-JP" altLang="en-US" dirty="0"/>
              <a:t>建設期間に設計・建設業者に支払う施設整備費</a:t>
            </a:r>
            <a:endParaRPr kumimoji="1" lang="en-US" altLang="ja-JP" dirty="0"/>
          </a:p>
          <a:p>
            <a:pPr lvl="2"/>
            <a:r>
              <a:rPr kumimoji="1" lang="ja-JP" altLang="en-US" dirty="0"/>
              <a:t>一般に設計費全額と建設費の</a:t>
            </a:r>
            <a:r>
              <a:rPr kumimoji="1" lang="en-US" altLang="ja-JP" dirty="0"/>
              <a:t>6</a:t>
            </a:r>
            <a:r>
              <a:rPr kumimoji="1" lang="ja-JP" altLang="en-US" dirty="0"/>
              <a:t>割程度（前渡金</a:t>
            </a:r>
            <a:r>
              <a:rPr kumimoji="1" lang="en-US" altLang="ja-JP" dirty="0"/>
              <a:t>20</a:t>
            </a:r>
            <a:r>
              <a:rPr kumimoji="1" lang="ja-JP" altLang="en-US" dirty="0"/>
              <a:t>％中間金</a:t>
            </a:r>
            <a:r>
              <a:rPr kumimoji="1" lang="en-US" altLang="ja-JP" dirty="0"/>
              <a:t>40%</a:t>
            </a:r>
            <a:r>
              <a:rPr kumimoji="1" lang="ja-JP" altLang="en-US" dirty="0"/>
              <a:t>とか）</a:t>
            </a:r>
            <a:endParaRPr kumimoji="1" lang="en-US" altLang="ja-JP" dirty="0"/>
          </a:p>
          <a:p>
            <a:pPr lvl="2"/>
            <a:r>
              <a:rPr lang="ja-JP" altLang="en-US" dirty="0"/>
              <a:t>借り入れは、優先融資実行時まで：優先融資入金後全額返済する。</a:t>
            </a:r>
            <a:endParaRPr lang="en-US" altLang="ja-JP" dirty="0"/>
          </a:p>
          <a:p>
            <a:r>
              <a:rPr kumimoji="1" lang="ja-JP" altLang="en-US" dirty="0"/>
              <a:t>短期融資</a:t>
            </a:r>
            <a:endParaRPr kumimoji="1" lang="en-US" altLang="ja-JP" dirty="0"/>
          </a:p>
          <a:p>
            <a:pPr lvl="1"/>
            <a:r>
              <a:rPr kumimoji="1" lang="en-US" altLang="ja-JP" dirty="0"/>
              <a:t>SPC</a:t>
            </a:r>
            <a:r>
              <a:rPr kumimoji="1" lang="ja-JP" altLang="en-US" dirty="0"/>
              <a:t>の建設期間の経費・運営費（この期間収入がないので）</a:t>
            </a:r>
            <a:endParaRPr lang="en-US" altLang="ja-JP" dirty="0"/>
          </a:p>
          <a:p>
            <a:r>
              <a:rPr kumimoji="1" lang="ja-JP" altLang="en-US" dirty="0"/>
              <a:t>消費税支払い融資</a:t>
            </a:r>
            <a:endParaRPr kumimoji="1" lang="en-US" altLang="ja-JP" dirty="0"/>
          </a:p>
          <a:p>
            <a:pPr lvl="1"/>
            <a:r>
              <a:rPr kumimoji="1" lang="ja-JP" altLang="en-US" dirty="0"/>
              <a:t>設計建設費の建設中支払いに伴う消費税支払いに充てる資金</a:t>
            </a:r>
            <a:endParaRPr kumimoji="1" lang="en-US" altLang="ja-JP" dirty="0"/>
          </a:p>
          <a:p>
            <a:pPr lvl="1"/>
            <a:r>
              <a:rPr lang="ja-JP" altLang="en-US" dirty="0"/>
              <a:t>交付金・補助金や行政の調達金（債券や一般財源）の部分は、行政から支払われるのでその入金で返済。ただし返済までの期間の金利は、優先融資に乗せておく必要がある。</a:t>
            </a:r>
            <a:endParaRPr lang="en-US" altLang="ja-JP" dirty="0"/>
          </a:p>
          <a:p>
            <a:pPr lvl="1"/>
            <a:r>
              <a:rPr kumimoji="1" lang="ja-JP" altLang="en-US" dirty="0"/>
              <a:t>割賦金部分の消費税はまだ未納なので、優先融資に含み、事業期間で徐々に返済</a:t>
            </a:r>
            <a:endParaRPr kumimoji="1" lang="en-US" altLang="ja-JP" dirty="0"/>
          </a:p>
          <a:p>
            <a:pPr lvl="1"/>
            <a:r>
              <a:rPr kumimoji="1" lang="ja-JP" altLang="en-US" dirty="0"/>
              <a:t>この部分は事業期間中の返済なので、金利が発生する</a:t>
            </a:r>
            <a:endParaRPr kumimoji="1" lang="en-US" altLang="ja-JP" dirty="0"/>
          </a:p>
          <a:p>
            <a:pPr lvl="1"/>
            <a:endParaRPr kumimoji="1" lang="ja-JP" altLang="en-US" dirty="0"/>
          </a:p>
        </p:txBody>
      </p:sp>
      <p:sp>
        <p:nvSpPr>
          <p:cNvPr id="4" name="スライド番号プレースホルダー 3">
            <a:extLst>
              <a:ext uri="{FF2B5EF4-FFF2-40B4-BE49-F238E27FC236}">
                <a16:creationId xmlns:a16="http://schemas.microsoft.com/office/drawing/2014/main" id="{0C1B180E-92A1-4049-8358-1CD85C54D3A1}"/>
              </a:ext>
            </a:extLst>
          </p:cNvPr>
          <p:cNvSpPr>
            <a:spLocks noGrp="1"/>
          </p:cNvSpPr>
          <p:nvPr>
            <p:ph type="sldNum" sz="quarter" idx="12"/>
          </p:nvPr>
        </p:nvSpPr>
        <p:spPr/>
        <p:txBody>
          <a:bodyPr/>
          <a:lstStyle/>
          <a:p>
            <a:fld id="{8CBE0B6B-AA1C-4A08-8C69-36F95E8FD104}" type="slidenum">
              <a:rPr kumimoji="1" lang="ja-JP" altLang="en-US" smtClean="0"/>
              <a:t>5</a:t>
            </a:fld>
            <a:endParaRPr kumimoji="1" lang="ja-JP" altLang="en-US"/>
          </a:p>
        </p:txBody>
      </p:sp>
      <p:pic>
        <p:nvPicPr>
          <p:cNvPr id="6" name="Picture 4">
            <a:extLst>
              <a:ext uri="{FF2B5EF4-FFF2-40B4-BE49-F238E27FC236}">
                <a16:creationId xmlns:a16="http://schemas.microsoft.com/office/drawing/2014/main" id="{308A3620-1777-483A-8BC4-BFC08805000C}"/>
              </a:ext>
            </a:extLst>
          </p:cNvPr>
          <p:cNvPicPr>
            <a:picLocks noChangeAspect="1"/>
          </p:cNvPicPr>
          <p:nvPr/>
        </p:nvPicPr>
        <p:blipFill rotWithShape="1">
          <a:blip r:embed="rId2"/>
          <a:srcRect t="7704" b="459"/>
          <a:stretch/>
        </p:blipFill>
        <p:spPr>
          <a:xfrm>
            <a:off x="8464558" y="260867"/>
            <a:ext cx="1791962" cy="1007979"/>
          </a:xfrm>
          <a:prstGeom prst="rect">
            <a:avLst/>
          </a:prstGeom>
        </p:spPr>
      </p:pic>
    </p:spTree>
    <p:extLst>
      <p:ext uri="{BB962C8B-B14F-4D97-AF65-F5344CB8AC3E}">
        <p14:creationId xmlns:p14="http://schemas.microsoft.com/office/powerpoint/2010/main" val="1460111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EB99D4-1EA2-43F5-ACEF-8271B6175D13}"/>
              </a:ext>
            </a:extLst>
          </p:cNvPr>
          <p:cNvPicPr>
            <a:picLocks noChangeAspect="1"/>
          </p:cNvPicPr>
          <p:nvPr/>
        </p:nvPicPr>
        <p:blipFill rotWithShape="1">
          <a:blip r:embed="rId2"/>
          <a:srcRect t="7704" b="459"/>
          <a:stretch/>
        </p:blipFill>
        <p:spPr>
          <a:xfrm>
            <a:off x="1446538" y="177047"/>
            <a:ext cx="1791962" cy="1007979"/>
          </a:xfrm>
          <a:prstGeom prst="rect">
            <a:avLst/>
          </a:prstGeom>
        </p:spPr>
      </p:pic>
      <p:sp>
        <p:nvSpPr>
          <p:cNvPr id="2" name="タイトル 1">
            <a:extLst>
              <a:ext uri="{FF2B5EF4-FFF2-40B4-BE49-F238E27FC236}">
                <a16:creationId xmlns:a16="http://schemas.microsoft.com/office/drawing/2014/main" id="{66822A3A-8748-433E-9A68-F96E3D7432B0}"/>
              </a:ext>
            </a:extLst>
          </p:cNvPr>
          <p:cNvSpPr>
            <a:spLocks noGrp="1"/>
          </p:cNvSpPr>
          <p:nvPr>
            <p:ph type="title"/>
          </p:nvPr>
        </p:nvSpPr>
        <p:spPr>
          <a:xfrm>
            <a:off x="3238500" y="365126"/>
            <a:ext cx="8115300" cy="689056"/>
          </a:xfrm>
        </p:spPr>
        <p:txBody>
          <a:bodyPr>
            <a:normAutofit fontScale="90000"/>
          </a:bodyPr>
          <a:lstStyle/>
          <a:p>
            <a:r>
              <a:rPr kumimoji="1" lang="en-US" altLang="ja-JP" dirty="0"/>
              <a:t>PFI</a:t>
            </a:r>
            <a:r>
              <a:rPr kumimoji="1" lang="ja-JP" altLang="en-US" dirty="0"/>
              <a:t>で必要となる融資</a:t>
            </a:r>
          </a:p>
        </p:txBody>
      </p:sp>
      <p:sp>
        <p:nvSpPr>
          <p:cNvPr id="3" name="コンテンツ プレースホルダー 2">
            <a:extLst>
              <a:ext uri="{FF2B5EF4-FFF2-40B4-BE49-F238E27FC236}">
                <a16:creationId xmlns:a16="http://schemas.microsoft.com/office/drawing/2014/main" id="{A21DBDD5-A609-4C13-96DD-4DAC32FFA7D5}"/>
              </a:ext>
            </a:extLst>
          </p:cNvPr>
          <p:cNvSpPr>
            <a:spLocks noGrp="1"/>
          </p:cNvSpPr>
          <p:nvPr>
            <p:ph idx="1"/>
          </p:nvPr>
        </p:nvSpPr>
        <p:spPr>
          <a:xfrm>
            <a:off x="908576" y="1233569"/>
            <a:ext cx="10445224" cy="5122781"/>
          </a:xfrm>
        </p:spPr>
        <p:txBody>
          <a:bodyPr>
            <a:normAutofit fontScale="77500" lnSpcReduction="20000"/>
          </a:bodyPr>
          <a:lstStyle/>
          <a:p>
            <a:r>
              <a:rPr kumimoji="1" lang="ja-JP" altLang="en-US" dirty="0"/>
              <a:t>優先融資</a:t>
            </a:r>
            <a:endParaRPr kumimoji="1" lang="en-US" altLang="ja-JP" dirty="0"/>
          </a:p>
          <a:p>
            <a:pPr lvl="1"/>
            <a:r>
              <a:rPr lang="ja-JP" altLang="en-US" dirty="0"/>
              <a:t>施設整備に必要となる民間調達資金融資</a:t>
            </a:r>
            <a:endParaRPr lang="en-US" altLang="ja-JP" dirty="0"/>
          </a:p>
          <a:p>
            <a:pPr lvl="2"/>
            <a:r>
              <a:rPr lang="ja-JP" altLang="en-US" dirty="0"/>
              <a:t>一般に：優先融資額＝（施設整備費ー交付金・補助金ー行政が調達する資金</a:t>
            </a:r>
            <a:endParaRPr lang="en-US" altLang="ja-JP" dirty="0"/>
          </a:p>
          <a:p>
            <a:pPr lvl="2"/>
            <a:r>
              <a:rPr lang="ja-JP" altLang="en-US" dirty="0"/>
              <a:t>　</a:t>
            </a:r>
            <a:r>
              <a:rPr lang="en-US" altLang="ja-JP" dirty="0"/>
              <a:t>			</a:t>
            </a:r>
            <a:r>
              <a:rPr lang="ja-JP" altLang="en-US" dirty="0"/>
              <a:t>　＋</a:t>
            </a:r>
            <a:r>
              <a:rPr lang="en-US" altLang="ja-JP" dirty="0"/>
              <a:t>SPC</a:t>
            </a:r>
            <a:r>
              <a:rPr lang="ja-JP" altLang="en-US" dirty="0"/>
              <a:t>の初期費（登記費用・建設期間中の</a:t>
            </a:r>
            <a:r>
              <a:rPr lang="en-US" altLang="ja-JP" dirty="0"/>
              <a:t>SPC</a:t>
            </a:r>
            <a:r>
              <a:rPr lang="ja-JP" altLang="en-US" dirty="0"/>
              <a:t>運営費</a:t>
            </a:r>
            <a:endParaRPr lang="en-US" altLang="ja-JP" dirty="0"/>
          </a:p>
          <a:p>
            <a:pPr lvl="2"/>
            <a:r>
              <a:rPr lang="ja-JP" altLang="en-US" dirty="0"/>
              <a:t>　</a:t>
            </a:r>
            <a:r>
              <a:rPr lang="en-US" altLang="ja-JP" dirty="0"/>
              <a:t>			</a:t>
            </a:r>
            <a:r>
              <a:rPr lang="ja-JP" altLang="en-US" dirty="0"/>
              <a:t>　＋銀行アップフロントフィー＋消費税割賦支払い分）</a:t>
            </a:r>
            <a:endParaRPr lang="en-US" altLang="ja-JP" dirty="0"/>
          </a:p>
          <a:p>
            <a:pPr lvl="1"/>
            <a:r>
              <a:rPr kumimoji="1" lang="en-US" altLang="ja-JP" dirty="0"/>
              <a:t>30</a:t>
            </a:r>
            <a:r>
              <a:rPr kumimoji="1" lang="ja-JP" altLang="en-US" dirty="0"/>
              <a:t>年とかの事業期間中に行政が支払う割賦金に対応するもの</a:t>
            </a:r>
            <a:endParaRPr kumimoji="1" lang="en-US" altLang="ja-JP" dirty="0"/>
          </a:p>
          <a:p>
            <a:r>
              <a:rPr lang="ja-JP" altLang="en-US" dirty="0"/>
              <a:t>建設期間中融資</a:t>
            </a:r>
            <a:endParaRPr lang="en-US" altLang="ja-JP" dirty="0"/>
          </a:p>
          <a:p>
            <a:pPr lvl="1"/>
            <a:r>
              <a:rPr kumimoji="1" lang="ja-JP" altLang="en-US" dirty="0"/>
              <a:t>建設期間に設計・建設業者に支払う施設整備費</a:t>
            </a:r>
            <a:endParaRPr kumimoji="1" lang="en-US" altLang="ja-JP" dirty="0"/>
          </a:p>
          <a:p>
            <a:pPr lvl="2"/>
            <a:r>
              <a:rPr kumimoji="1" lang="ja-JP" altLang="en-US" dirty="0"/>
              <a:t>一般に設計費全額と建設費の</a:t>
            </a:r>
            <a:r>
              <a:rPr kumimoji="1" lang="en-US" altLang="ja-JP" dirty="0"/>
              <a:t>6</a:t>
            </a:r>
            <a:r>
              <a:rPr kumimoji="1" lang="ja-JP" altLang="en-US" dirty="0"/>
              <a:t>割程度（前渡金</a:t>
            </a:r>
            <a:r>
              <a:rPr kumimoji="1" lang="en-US" altLang="ja-JP" dirty="0"/>
              <a:t>20</a:t>
            </a:r>
            <a:r>
              <a:rPr kumimoji="1" lang="ja-JP" altLang="en-US" dirty="0"/>
              <a:t>％中間金</a:t>
            </a:r>
            <a:r>
              <a:rPr kumimoji="1" lang="en-US" altLang="ja-JP" dirty="0"/>
              <a:t>40%</a:t>
            </a:r>
            <a:r>
              <a:rPr kumimoji="1" lang="ja-JP" altLang="en-US" dirty="0"/>
              <a:t>とか）</a:t>
            </a:r>
            <a:endParaRPr kumimoji="1" lang="en-US" altLang="ja-JP" dirty="0"/>
          </a:p>
          <a:p>
            <a:pPr lvl="2"/>
            <a:r>
              <a:rPr lang="ja-JP" altLang="en-US" dirty="0"/>
              <a:t>借り入れは、優先融資実行時まで：優先融資入金後全額返済する。</a:t>
            </a:r>
            <a:endParaRPr lang="en-US" altLang="ja-JP" dirty="0"/>
          </a:p>
          <a:p>
            <a:r>
              <a:rPr kumimoji="1" lang="ja-JP" altLang="en-US" dirty="0"/>
              <a:t>短期融資</a:t>
            </a:r>
            <a:endParaRPr kumimoji="1" lang="en-US" altLang="ja-JP" dirty="0"/>
          </a:p>
          <a:p>
            <a:pPr lvl="1"/>
            <a:r>
              <a:rPr kumimoji="1" lang="en-US" altLang="ja-JP" dirty="0"/>
              <a:t>SPC</a:t>
            </a:r>
            <a:r>
              <a:rPr kumimoji="1" lang="ja-JP" altLang="en-US" dirty="0"/>
              <a:t>の建設期間の経費・運営費（この期間収入がないので）</a:t>
            </a:r>
            <a:endParaRPr lang="en-US" altLang="ja-JP" dirty="0"/>
          </a:p>
          <a:p>
            <a:r>
              <a:rPr kumimoji="1" lang="ja-JP" altLang="en-US" dirty="0"/>
              <a:t>消費税支払い融資</a:t>
            </a:r>
            <a:endParaRPr kumimoji="1" lang="en-US" altLang="ja-JP" dirty="0"/>
          </a:p>
          <a:p>
            <a:pPr lvl="1"/>
            <a:r>
              <a:rPr kumimoji="1" lang="ja-JP" altLang="en-US" dirty="0"/>
              <a:t>設計建設費の建設中支払いに伴う消費税支払いに充てる資金</a:t>
            </a:r>
            <a:endParaRPr kumimoji="1" lang="en-US" altLang="ja-JP" dirty="0"/>
          </a:p>
          <a:p>
            <a:pPr lvl="1"/>
            <a:r>
              <a:rPr lang="ja-JP" altLang="en-US" dirty="0"/>
              <a:t>交付金・補助金や行政の調達金（債券や一般財源）の部分は、行政から支払われるのでその入金で返済。ただし返済までの期間の金利は、優先融資に乗せておく必要がある。</a:t>
            </a:r>
            <a:endParaRPr lang="en-US" altLang="ja-JP" dirty="0"/>
          </a:p>
          <a:p>
            <a:pPr lvl="1"/>
            <a:r>
              <a:rPr kumimoji="1" lang="ja-JP" altLang="en-US" dirty="0"/>
              <a:t>割賦金部分の消費税はまだ未納なので、優先融資に含み、事業期間で徐々に返済</a:t>
            </a:r>
            <a:endParaRPr kumimoji="1" lang="en-US" altLang="ja-JP" dirty="0"/>
          </a:p>
          <a:p>
            <a:pPr lvl="1"/>
            <a:r>
              <a:rPr kumimoji="1" lang="ja-JP" altLang="en-US" dirty="0"/>
              <a:t>この部分は事業期間中の返済なので、金利が発生する</a:t>
            </a:r>
            <a:endParaRPr kumimoji="1" lang="en-US" altLang="ja-JP" dirty="0"/>
          </a:p>
          <a:p>
            <a:pPr lvl="1"/>
            <a:endParaRPr kumimoji="1" lang="ja-JP" altLang="en-US" dirty="0"/>
          </a:p>
        </p:txBody>
      </p:sp>
      <p:sp>
        <p:nvSpPr>
          <p:cNvPr id="4" name="スライド番号プレースホルダー 3">
            <a:extLst>
              <a:ext uri="{FF2B5EF4-FFF2-40B4-BE49-F238E27FC236}">
                <a16:creationId xmlns:a16="http://schemas.microsoft.com/office/drawing/2014/main" id="{0C1B180E-92A1-4049-8358-1CD85C54D3A1}"/>
              </a:ext>
            </a:extLst>
          </p:cNvPr>
          <p:cNvSpPr>
            <a:spLocks noGrp="1"/>
          </p:cNvSpPr>
          <p:nvPr>
            <p:ph type="sldNum" sz="quarter" idx="12"/>
          </p:nvPr>
        </p:nvSpPr>
        <p:spPr/>
        <p:txBody>
          <a:bodyPr/>
          <a:lstStyle/>
          <a:p>
            <a:fld id="{8CBE0B6B-AA1C-4A08-8C69-36F95E8FD104}" type="slidenum">
              <a:rPr kumimoji="1" lang="ja-JP" altLang="en-US" smtClean="0"/>
              <a:t>6</a:t>
            </a:fld>
            <a:endParaRPr kumimoji="1" lang="ja-JP" altLang="en-US"/>
          </a:p>
        </p:txBody>
      </p:sp>
      <p:pic>
        <p:nvPicPr>
          <p:cNvPr id="6" name="Picture 4">
            <a:extLst>
              <a:ext uri="{FF2B5EF4-FFF2-40B4-BE49-F238E27FC236}">
                <a16:creationId xmlns:a16="http://schemas.microsoft.com/office/drawing/2014/main" id="{308A3620-1777-483A-8BC4-BFC08805000C}"/>
              </a:ext>
            </a:extLst>
          </p:cNvPr>
          <p:cNvPicPr>
            <a:picLocks noChangeAspect="1"/>
          </p:cNvPicPr>
          <p:nvPr/>
        </p:nvPicPr>
        <p:blipFill rotWithShape="1">
          <a:blip r:embed="rId2"/>
          <a:srcRect t="7704" b="459"/>
          <a:stretch/>
        </p:blipFill>
        <p:spPr>
          <a:xfrm>
            <a:off x="8464558" y="260867"/>
            <a:ext cx="1791962" cy="1007979"/>
          </a:xfrm>
          <a:prstGeom prst="rect">
            <a:avLst/>
          </a:prstGeom>
        </p:spPr>
      </p:pic>
      <p:sp>
        <p:nvSpPr>
          <p:cNvPr id="7" name="楕円 6">
            <a:extLst>
              <a:ext uri="{FF2B5EF4-FFF2-40B4-BE49-F238E27FC236}">
                <a16:creationId xmlns:a16="http://schemas.microsoft.com/office/drawing/2014/main" id="{60783091-4007-1687-C4BE-0441901168F1}"/>
              </a:ext>
            </a:extLst>
          </p:cNvPr>
          <p:cNvSpPr/>
          <p:nvPr/>
        </p:nvSpPr>
        <p:spPr>
          <a:xfrm>
            <a:off x="3956650" y="1268847"/>
            <a:ext cx="8068572" cy="4062278"/>
          </a:xfrm>
          <a:prstGeom prst="ellipse">
            <a:avLst/>
          </a:prstGeom>
          <a:solidFill>
            <a:srgbClr val="99FF99">
              <a:alpha val="41176"/>
            </a:srgbClr>
          </a:solidFill>
        </p:spPr>
        <p:style>
          <a:lnRef idx="1">
            <a:schemeClr val="accent6"/>
          </a:lnRef>
          <a:fillRef idx="2">
            <a:schemeClr val="accent6"/>
          </a:fillRef>
          <a:effectRef idx="1">
            <a:schemeClr val="accent6"/>
          </a:effectRef>
          <a:fontRef idx="minor">
            <a:schemeClr val="dk1"/>
          </a:fontRef>
        </p:style>
        <p:txBody>
          <a:bodyPr rtlCol="0" anchor="ctr"/>
          <a:lstStyle/>
          <a:p>
            <a:pPr algn="ctr"/>
            <a:r>
              <a:rPr kumimoji="1" lang="ja-JP" altLang="en-US" sz="2400" b="1" dirty="0">
                <a:solidFill>
                  <a:srgbClr val="FF0000"/>
                </a:solidFill>
              </a:rPr>
              <a:t>銀行交渉は早くスタートし</a:t>
            </a:r>
            <a:endParaRPr kumimoji="1" lang="en-US" altLang="ja-JP" sz="2400" b="1" dirty="0">
              <a:solidFill>
                <a:srgbClr val="FF0000"/>
              </a:solidFill>
            </a:endParaRPr>
          </a:p>
          <a:p>
            <a:pPr algn="ctr"/>
            <a:r>
              <a:rPr lang="ja-JP" altLang="en-US" sz="2400" b="1" dirty="0">
                <a:solidFill>
                  <a:srgbClr val="FF0000"/>
                </a:solidFill>
              </a:rPr>
              <a:t>必要な融資の情報を銀行に伝達</a:t>
            </a:r>
            <a:endParaRPr lang="en-US" altLang="ja-JP" sz="2400" b="1" dirty="0">
              <a:solidFill>
                <a:srgbClr val="FF0000"/>
              </a:solidFill>
            </a:endParaRPr>
          </a:p>
          <a:p>
            <a:pPr algn="ctr"/>
            <a:r>
              <a:rPr kumimoji="1" lang="ja-JP" altLang="en-US" sz="2400" b="1" dirty="0">
                <a:solidFill>
                  <a:srgbClr val="FF0000"/>
                </a:solidFill>
              </a:rPr>
              <a:t>融資確約書と条件規定書の必要性について</a:t>
            </a:r>
            <a:endParaRPr kumimoji="1" lang="en-US" altLang="ja-JP" sz="2400" b="1" dirty="0">
              <a:solidFill>
                <a:srgbClr val="FF0000"/>
              </a:solidFill>
            </a:endParaRPr>
          </a:p>
          <a:p>
            <a:pPr algn="ctr"/>
            <a:r>
              <a:rPr lang="ja-JP" altLang="en-US" sz="2400" b="1" dirty="0">
                <a:solidFill>
                  <a:srgbClr val="FF0000"/>
                </a:solidFill>
              </a:rPr>
              <a:t>しっかり説明しておく</a:t>
            </a:r>
            <a:endParaRPr lang="en-US" altLang="ja-JP" sz="2400" b="1" dirty="0">
              <a:solidFill>
                <a:srgbClr val="FF0000"/>
              </a:solidFill>
            </a:endParaRPr>
          </a:p>
          <a:p>
            <a:pPr algn="ctr"/>
            <a:endParaRPr kumimoji="1" lang="en-US" altLang="ja-JP" sz="2400" b="1" dirty="0">
              <a:solidFill>
                <a:srgbClr val="FF0000"/>
              </a:solidFill>
            </a:endParaRPr>
          </a:p>
          <a:p>
            <a:pPr algn="ctr"/>
            <a:r>
              <a:rPr lang="ja-JP" altLang="en-US" sz="2400" b="1" dirty="0">
                <a:solidFill>
                  <a:srgbClr val="FF0000"/>
                </a:solidFill>
              </a:rPr>
              <a:t>アップフロントフィーや</a:t>
            </a:r>
            <a:endParaRPr lang="en-US" altLang="ja-JP" sz="2400" b="1" dirty="0">
              <a:solidFill>
                <a:srgbClr val="FF0000"/>
              </a:solidFill>
            </a:endParaRPr>
          </a:p>
          <a:p>
            <a:pPr algn="ctr"/>
            <a:r>
              <a:rPr kumimoji="1" lang="ja-JP" altLang="en-US" sz="2400" b="1" dirty="0">
                <a:solidFill>
                  <a:srgbClr val="FF0000"/>
                </a:solidFill>
              </a:rPr>
              <a:t>エージェントフィー</a:t>
            </a:r>
            <a:endParaRPr kumimoji="1" lang="en-US" altLang="ja-JP" sz="2400" b="1" dirty="0">
              <a:solidFill>
                <a:srgbClr val="FF0000"/>
              </a:solidFill>
            </a:endParaRPr>
          </a:p>
          <a:p>
            <a:pPr algn="ctr"/>
            <a:r>
              <a:rPr lang="ja-JP" altLang="en-US" sz="2400" b="1" dirty="0">
                <a:solidFill>
                  <a:srgbClr val="FF0000"/>
                </a:solidFill>
              </a:rPr>
              <a:t>の見積も依頼</a:t>
            </a:r>
            <a:endParaRPr kumimoji="1" lang="ja-JP" altLang="en-US" sz="2400" b="1" dirty="0">
              <a:solidFill>
                <a:srgbClr val="FF0000"/>
              </a:solidFill>
            </a:endParaRPr>
          </a:p>
        </p:txBody>
      </p:sp>
    </p:spTree>
    <p:extLst>
      <p:ext uri="{BB962C8B-B14F-4D97-AF65-F5344CB8AC3E}">
        <p14:creationId xmlns:p14="http://schemas.microsoft.com/office/powerpoint/2010/main" val="948380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1F2C05-C761-4189-AD5B-287E46C062F8}"/>
              </a:ext>
            </a:extLst>
          </p:cNvPr>
          <p:cNvSpPr>
            <a:spLocks noGrp="1"/>
          </p:cNvSpPr>
          <p:nvPr>
            <p:ph type="title"/>
          </p:nvPr>
        </p:nvSpPr>
        <p:spPr>
          <a:xfrm>
            <a:off x="838200" y="365125"/>
            <a:ext cx="10515600" cy="677407"/>
          </a:xfrm>
        </p:spPr>
        <p:style>
          <a:lnRef idx="2">
            <a:schemeClr val="accent2"/>
          </a:lnRef>
          <a:fillRef idx="1">
            <a:schemeClr val="lt1"/>
          </a:fillRef>
          <a:effectRef idx="0">
            <a:schemeClr val="accent2"/>
          </a:effectRef>
          <a:fontRef idx="minor">
            <a:schemeClr val="dk1"/>
          </a:fontRef>
        </p:style>
        <p:txBody>
          <a:bodyPr>
            <a:normAutofit fontScale="90000"/>
          </a:bodyPr>
          <a:lstStyle/>
          <a:p>
            <a:r>
              <a:rPr kumimoji="1" lang="en-US" altLang="ja-JP" dirty="0"/>
              <a:t>PFI</a:t>
            </a:r>
            <a:r>
              <a:rPr kumimoji="1" lang="ja-JP" altLang="en-US" dirty="0"/>
              <a:t>の初期のキャッシュフロー</a:t>
            </a:r>
          </a:p>
        </p:txBody>
      </p:sp>
      <p:sp>
        <p:nvSpPr>
          <p:cNvPr id="3" name="スライド番号プレースホルダー 2">
            <a:extLst>
              <a:ext uri="{FF2B5EF4-FFF2-40B4-BE49-F238E27FC236}">
                <a16:creationId xmlns:a16="http://schemas.microsoft.com/office/drawing/2014/main" id="{87B1C77F-3FEE-4ECC-B4E8-69BEB5DD83DB}"/>
              </a:ext>
            </a:extLst>
          </p:cNvPr>
          <p:cNvSpPr>
            <a:spLocks noGrp="1"/>
          </p:cNvSpPr>
          <p:nvPr>
            <p:ph type="sldNum" sz="quarter" idx="12"/>
          </p:nvPr>
        </p:nvSpPr>
        <p:spPr/>
        <p:txBody>
          <a:bodyPr/>
          <a:lstStyle/>
          <a:p>
            <a:fld id="{8CBE0B6B-AA1C-4A08-8C69-36F95E8FD104}" type="slidenum">
              <a:rPr kumimoji="1" lang="ja-JP" altLang="en-US" smtClean="0"/>
              <a:t>7</a:t>
            </a:fld>
            <a:endParaRPr kumimoji="1" lang="ja-JP" altLang="en-US"/>
          </a:p>
        </p:txBody>
      </p:sp>
      <p:pic>
        <p:nvPicPr>
          <p:cNvPr id="10" name="図 9">
            <a:extLst>
              <a:ext uri="{FF2B5EF4-FFF2-40B4-BE49-F238E27FC236}">
                <a16:creationId xmlns:a16="http://schemas.microsoft.com/office/drawing/2014/main" id="{9FF1C82B-579F-415F-BCB4-D23F103BA934}"/>
              </a:ext>
            </a:extLst>
          </p:cNvPr>
          <p:cNvPicPr>
            <a:picLocks noChangeAspect="1"/>
          </p:cNvPicPr>
          <p:nvPr/>
        </p:nvPicPr>
        <p:blipFill>
          <a:blip r:embed="rId2"/>
          <a:stretch>
            <a:fillRect/>
          </a:stretch>
        </p:blipFill>
        <p:spPr>
          <a:xfrm>
            <a:off x="1516380" y="1345776"/>
            <a:ext cx="8077200" cy="4897967"/>
          </a:xfrm>
          <a:prstGeom prst="rect">
            <a:avLst/>
          </a:prstGeom>
        </p:spPr>
      </p:pic>
      <p:sp>
        <p:nvSpPr>
          <p:cNvPr id="6" name="右中かっこ 5">
            <a:extLst>
              <a:ext uri="{FF2B5EF4-FFF2-40B4-BE49-F238E27FC236}">
                <a16:creationId xmlns:a16="http://schemas.microsoft.com/office/drawing/2014/main" id="{FFB210A1-71D2-F83C-ADE9-F713A4040919}"/>
              </a:ext>
            </a:extLst>
          </p:cNvPr>
          <p:cNvSpPr/>
          <p:nvPr/>
        </p:nvSpPr>
        <p:spPr>
          <a:xfrm>
            <a:off x="9674942" y="3559278"/>
            <a:ext cx="108155" cy="1730477"/>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074EA8A-EBB3-2C1D-3276-154B297BF049}"/>
              </a:ext>
            </a:extLst>
          </p:cNvPr>
          <p:cNvSpPr txBox="1"/>
          <p:nvPr/>
        </p:nvSpPr>
        <p:spPr>
          <a:xfrm>
            <a:off x="9864459" y="4239850"/>
            <a:ext cx="1887794" cy="369332"/>
          </a:xfrm>
          <a:prstGeom prst="rect">
            <a:avLst/>
          </a:prstGeom>
          <a:noFill/>
        </p:spPr>
        <p:txBody>
          <a:bodyPr wrap="square" rtlCol="0">
            <a:spAutoFit/>
          </a:bodyPr>
          <a:lstStyle/>
          <a:p>
            <a:r>
              <a:rPr kumimoji="1" lang="ja-JP" altLang="en-US" dirty="0"/>
              <a:t>建設期間中融資</a:t>
            </a:r>
          </a:p>
        </p:txBody>
      </p:sp>
      <p:sp>
        <p:nvSpPr>
          <p:cNvPr id="9" name="テキスト ボックス 8">
            <a:extLst>
              <a:ext uri="{FF2B5EF4-FFF2-40B4-BE49-F238E27FC236}">
                <a16:creationId xmlns:a16="http://schemas.microsoft.com/office/drawing/2014/main" id="{A55AAAF5-8E79-C87A-2D75-38D74052713F}"/>
              </a:ext>
            </a:extLst>
          </p:cNvPr>
          <p:cNvSpPr txBox="1"/>
          <p:nvPr/>
        </p:nvSpPr>
        <p:spPr>
          <a:xfrm>
            <a:off x="9864459" y="2433484"/>
            <a:ext cx="1887794" cy="369332"/>
          </a:xfrm>
          <a:prstGeom prst="rect">
            <a:avLst/>
          </a:prstGeom>
          <a:noFill/>
        </p:spPr>
        <p:txBody>
          <a:bodyPr wrap="square" rtlCol="0">
            <a:spAutoFit/>
          </a:bodyPr>
          <a:lstStyle/>
          <a:p>
            <a:r>
              <a:rPr kumimoji="1" lang="ja-JP" altLang="en-US" dirty="0"/>
              <a:t>短期つなぎ融資</a:t>
            </a:r>
          </a:p>
        </p:txBody>
      </p:sp>
      <p:sp>
        <p:nvSpPr>
          <p:cNvPr id="11" name="テキスト ボックス 10">
            <a:extLst>
              <a:ext uri="{FF2B5EF4-FFF2-40B4-BE49-F238E27FC236}">
                <a16:creationId xmlns:a16="http://schemas.microsoft.com/office/drawing/2014/main" id="{1B3DEFE7-8F48-9E06-51E3-6B33F60F2924}"/>
              </a:ext>
            </a:extLst>
          </p:cNvPr>
          <p:cNvSpPr txBox="1"/>
          <p:nvPr/>
        </p:nvSpPr>
        <p:spPr>
          <a:xfrm>
            <a:off x="9864459" y="3189946"/>
            <a:ext cx="1887794" cy="369332"/>
          </a:xfrm>
          <a:prstGeom prst="rect">
            <a:avLst/>
          </a:prstGeom>
          <a:noFill/>
        </p:spPr>
        <p:txBody>
          <a:bodyPr wrap="square" rtlCol="0">
            <a:spAutoFit/>
          </a:bodyPr>
          <a:lstStyle/>
          <a:p>
            <a:r>
              <a:rPr kumimoji="1" lang="ja-JP" altLang="en-US" dirty="0"/>
              <a:t>消費税支払融資</a:t>
            </a:r>
          </a:p>
        </p:txBody>
      </p:sp>
      <p:sp>
        <p:nvSpPr>
          <p:cNvPr id="12" name="テキスト ボックス 11">
            <a:extLst>
              <a:ext uri="{FF2B5EF4-FFF2-40B4-BE49-F238E27FC236}">
                <a16:creationId xmlns:a16="http://schemas.microsoft.com/office/drawing/2014/main" id="{DD7B5A42-46CB-F617-C970-8300BE1B0433}"/>
              </a:ext>
            </a:extLst>
          </p:cNvPr>
          <p:cNvSpPr txBox="1"/>
          <p:nvPr/>
        </p:nvSpPr>
        <p:spPr>
          <a:xfrm>
            <a:off x="9864459" y="5287143"/>
            <a:ext cx="1887794" cy="369332"/>
          </a:xfrm>
          <a:prstGeom prst="rect">
            <a:avLst/>
          </a:prstGeom>
          <a:noFill/>
        </p:spPr>
        <p:txBody>
          <a:bodyPr wrap="square" rtlCol="0">
            <a:spAutoFit/>
          </a:bodyPr>
          <a:lstStyle/>
          <a:p>
            <a:r>
              <a:rPr kumimoji="1" lang="ja-JP" altLang="en-US" dirty="0"/>
              <a:t>優先融資</a:t>
            </a:r>
          </a:p>
        </p:txBody>
      </p:sp>
    </p:spTree>
    <p:extLst>
      <p:ext uri="{BB962C8B-B14F-4D97-AF65-F5344CB8AC3E}">
        <p14:creationId xmlns:p14="http://schemas.microsoft.com/office/powerpoint/2010/main" val="12290870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1F0EFE-0B6E-298A-296B-5402507ED123}"/>
              </a:ext>
            </a:extLst>
          </p:cNvPr>
          <p:cNvSpPr>
            <a:spLocks noGrp="1"/>
          </p:cNvSpPr>
          <p:nvPr>
            <p:ph type="title"/>
          </p:nvPr>
        </p:nvSpPr>
        <p:spPr>
          <a:xfrm>
            <a:off x="838200" y="365125"/>
            <a:ext cx="10515600" cy="583781"/>
          </a:xfrm>
        </p:spPr>
        <p:txBody>
          <a:bodyPr>
            <a:normAutofit fontScale="90000"/>
          </a:bodyPr>
          <a:lstStyle/>
          <a:p>
            <a:r>
              <a:rPr kumimoji="1" lang="ja-JP" altLang="en-US" dirty="0"/>
              <a:t>短期つなぎ融資</a:t>
            </a:r>
          </a:p>
        </p:txBody>
      </p:sp>
      <p:sp>
        <p:nvSpPr>
          <p:cNvPr id="4" name="コンテンツ プレースホルダー 3">
            <a:extLst>
              <a:ext uri="{FF2B5EF4-FFF2-40B4-BE49-F238E27FC236}">
                <a16:creationId xmlns:a16="http://schemas.microsoft.com/office/drawing/2014/main" id="{08E808BE-CA10-F0CF-29F4-335804E59717}"/>
              </a:ext>
            </a:extLst>
          </p:cNvPr>
          <p:cNvSpPr>
            <a:spLocks noGrp="1"/>
          </p:cNvSpPr>
          <p:nvPr>
            <p:ph idx="1"/>
          </p:nvPr>
        </p:nvSpPr>
        <p:spPr>
          <a:xfrm>
            <a:off x="838200" y="1150375"/>
            <a:ext cx="10515600" cy="5026588"/>
          </a:xfrm>
        </p:spPr>
        <p:txBody>
          <a:bodyPr/>
          <a:lstStyle/>
          <a:p>
            <a:r>
              <a:rPr lang="ja-JP" altLang="en-US" dirty="0"/>
              <a:t>融資時期</a:t>
            </a:r>
            <a:endParaRPr lang="en-US" altLang="ja-JP" dirty="0"/>
          </a:p>
          <a:p>
            <a:pPr lvl="1"/>
            <a:r>
              <a:rPr lang="en-US" altLang="ja-JP" dirty="0"/>
              <a:t>SPC</a:t>
            </a:r>
            <a:r>
              <a:rPr lang="ja-JP" altLang="en-US" dirty="0"/>
              <a:t>が設立されるとすぐ資金必要。</a:t>
            </a:r>
            <a:endParaRPr lang="en-US" altLang="ja-JP" dirty="0"/>
          </a:p>
          <a:p>
            <a:pPr lvl="2"/>
            <a:r>
              <a:rPr lang="ja-JP" altLang="en-US" dirty="0"/>
              <a:t>提案策定資金を負担各企業に返済</a:t>
            </a:r>
            <a:endParaRPr lang="en-US" altLang="ja-JP" dirty="0"/>
          </a:p>
          <a:p>
            <a:pPr lvl="2"/>
            <a:r>
              <a:rPr lang="ja-JP" altLang="en-US" dirty="0"/>
              <a:t>登記資金や設立に要した費用：肩代わりしてくれた企業に返済</a:t>
            </a:r>
            <a:endParaRPr lang="en-US" altLang="ja-JP" dirty="0"/>
          </a:p>
          <a:p>
            <a:pPr lvl="2"/>
            <a:r>
              <a:rPr lang="en-US" altLang="ja-JP" dirty="0"/>
              <a:t>SPC</a:t>
            </a:r>
            <a:r>
              <a:rPr lang="ja-JP" altLang="en-US" dirty="0"/>
              <a:t>として。自治体との対応費用：挨拶・関係者協議会出席など</a:t>
            </a:r>
            <a:endParaRPr lang="en-US" altLang="ja-JP" dirty="0"/>
          </a:p>
          <a:p>
            <a:pPr lvl="2"/>
            <a:r>
              <a:rPr lang="ja-JP" altLang="en-US" dirty="0"/>
              <a:t>銀行により、融資組成アップフロントフィーの支払</a:t>
            </a:r>
            <a:endParaRPr lang="en-US" altLang="ja-JP" dirty="0"/>
          </a:p>
          <a:p>
            <a:pPr lvl="2"/>
            <a:endParaRPr lang="en-US" altLang="ja-JP" dirty="0"/>
          </a:p>
          <a:p>
            <a:pPr lvl="1"/>
            <a:r>
              <a:rPr lang="ja-JP" altLang="en-US" dirty="0"/>
              <a:t>なので、</a:t>
            </a:r>
            <a:r>
              <a:rPr lang="en-US" altLang="ja-JP" dirty="0"/>
              <a:t>SPC</a:t>
            </a:r>
            <a:r>
              <a:rPr lang="ja-JP" altLang="en-US" dirty="0"/>
              <a:t>設立後、可及的すみやかに実行必要。</a:t>
            </a:r>
            <a:endParaRPr lang="en-US" altLang="ja-JP" dirty="0"/>
          </a:p>
          <a:p>
            <a:r>
              <a:rPr lang="ja-JP" altLang="en-US" dirty="0"/>
              <a:t>提案時算定して、元利合計を融資額としてを必要最小減にする</a:t>
            </a:r>
            <a:endParaRPr lang="en-US" altLang="ja-JP" dirty="0"/>
          </a:p>
          <a:p>
            <a:endParaRPr lang="en-US" altLang="ja-JP" dirty="0"/>
          </a:p>
          <a:p>
            <a:r>
              <a:rPr lang="ja-JP" altLang="en-US" dirty="0"/>
              <a:t>返済：優先融資で返済：優先融資計画時融資額に含めておく</a:t>
            </a:r>
            <a:endParaRPr lang="en-US" altLang="ja-JP" dirty="0"/>
          </a:p>
          <a:p>
            <a:r>
              <a:rPr lang="ja-JP" altLang="en-US" dirty="0"/>
              <a:t>もちろん、メンバー企業が肩代わりすることも可能。（劣後）</a:t>
            </a:r>
          </a:p>
        </p:txBody>
      </p:sp>
      <p:sp>
        <p:nvSpPr>
          <p:cNvPr id="3" name="スライド番号プレースホルダー 2">
            <a:extLst>
              <a:ext uri="{FF2B5EF4-FFF2-40B4-BE49-F238E27FC236}">
                <a16:creationId xmlns:a16="http://schemas.microsoft.com/office/drawing/2014/main" id="{3032C85A-5DB5-FA11-12F3-136F6C0C55A6}"/>
              </a:ext>
            </a:extLst>
          </p:cNvPr>
          <p:cNvSpPr>
            <a:spLocks noGrp="1"/>
          </p:cNvSpPr>
          <p:nvPr>
            <p:ph type="sldNum" sz="quarter" idx="12"/>
          </p:nvPr>
        </p:nvSpPr>
        <p:spPr/>
        <p:txBody>
          <a:bodyPr/>
          <a:lstStyle/>
          <a:p>
            <a:fld id="{8CBE0B6B-AA1C-4A08-8C69-36F95E8FD104}" type="slidenum">
              <a:rPr kumimoji="1" lang="ja-JP" altLang="en-US" smtClean="0"/>
              <a:t>8</a:t>
            </a:fld>
            <a:endParaRPr kumimoji="1" lang="ja-JP" altLang="en-US"/>
          </a:p>
        </p:txBody>
      </p:sp>
    </p:spTree>
    <p:extLst>
      <p:ext uri="{BB962C8B-B14F-4D97-AF65-F5344CB8AC3E}">
        <p14:creationId xmlns:p14="http://schemas.microsoft.com/office/powerpoint/2010/main" val="4031680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1F0EFE-0B6E-298A-296B-5402507ED123}"/>
              </a:ext>
            </a:extLst>
          </p:cNvPr>
          <p:cNvSpPr>
            <a:spLocks noGrp="1"/>
          </p:cNvSpPr>
          <p:nvPr>
            <p:ph type="title"/>
          </p:nvPr>
        </p:nvSpPr>
        <p:spPr>
          <a:xfrm>
            <a:off x="838200" y="365125"/>
            <a:ext cx="10515600" cy="583781"/>
          </a:xfrm>
        </p:spPr>
        <p:txBody>
          <a:bodyPr>
            <a:normAutofit fontScale="90000"/>
          </a:bodyPr>
          <a:lstStyle/>
          <a:p>
            <a:r>
              <a:rPr kumimoji="1" lang="ja-JP" altLang="en-US" dirty="0"/>
              <a:t>消費税支払融資</a:t>
            </a:r>
          </a:p>
        </p:txBody>
      </p:sp>
      <p:sp>
        <p:nvSpPr>
          <p:cNvPr id="4" name="コンテンツ プレースホルダー 3">
            <a:extLst>
              <a:ext uri="{FF2B5EF4-FFF2-40B4-BE49-F238E27FC236}">
                <a16:creationId xmlns:a16="http://schemas.microsoft.com/office/drawing/2014/main" id="{08E808BE-CA10-F0CF-29F4-335804E59717}"/>
              </a:ext>
            </a:extLst>
          </p:cNvPr>
          <p:cNvSpPr>
            <a:spLocks noGrp="1"/>
          </p:cNvSpPr>
          <p:nvPr>
            <p:ph idx="1"/>
          </p:nvPr>
        </p:nvSpPr>
        <p:spPr>
          <a:xfrm>
            <a:off x="838200" y="1150375"/>
            <a:ext cx="10515600" cy="5026588"/>
          </a:xfrm>
        </p:spPr>
        <p:txBody>
          <a:bodyPr>
            <a:normAutofit/>
          </a:bodyPr>
          <a:lstStyle/>
          <a:p>
            <a:r>
              <a:rPr lang="ja-JP" altLang="en-US" dirty="0"/>
              <a:t>融資時期</a:t>
            </a:r>
            <a:endParaRPr lang="en-US" altLang="ja-JP" dirty="0"/>
          </a:p>
          <a:p>
            <a:pPr lvl="1"/>
            <a:r>
              <a:rPr lang="en-US" altLang="ja-JP" dirty="0"/>
              <a:t>SPC</a:t>
            </a:r>
            <a:r>
              <a:rPr lang="ja-JP" altLang="en-US" dirty="0"/>
              <a:t>の運営費の消費税は、短期つなぎ融資に含めておく。</a:t>
            </a:r>
            <a:endParaRPr lang="en-US" altLang="ja-JP" dirty="0"/>
          </a:p>
          <a:p>
            <a:pPr marL="914400" lvl="2" indent="0">
              <a:buNone/>
            </a:pPr>
            <a:endParaRPr lang="en-US" altLang="ja-JP" dirty="0"/>
          </a:p>
          <a:p>
            <a:pPr lvl="1"/>
            <a:r>
              <a:rPr lang="ja-JP" altLang="en-US" dirty="0"/>
              <a:t>建設期間中の設計費、建設着手金、中間金の消費税は</a:t>
            </a:r>
            <a:endParaRPr lang="en-US" altLang="ja-JP" dirty="0"/>
          </a:p>
          <a:p>
            <a:pPr marL="457200" lvl="1" indent="0">
              <a:buNone/>
            </a:pPr>
            <a:r>
              <a:rPr lang="ja-JP" altLang="en-US" dirty="0"/>
              <a:t>　高額になるので</a:t>
            </a:r>
            <a:endParaRPr lang="en-US" altLang="ja-JP" dirty="0"/>
          </a:p>
          <a:p>
            <a:pPr marL="457200" lvl="1" indent="0">
              <a:buNone/>
            </a:pPr>
            <a:r>
              <a:rPr lang="en-US" altLang="ja-JP" dirty="0"/>
              <a:t>	</a:t>
            </a:r>
            <a:r>
              <a:rPr lang="ja-JP" altLang="en-US" dirty="0"/>
              <a:t>①銀行が都度融資に応じてくれるなら、必要時期に必要金額を！</a:t>
            </a:r>
            <a:endParaRPr lang="en-US" altLang="ja-JP" dirty="0"/>
          </a:p>
          <a:p>
            <a:pPr marL="457200" lvl="1" indent="0">
              <a:buNone/>
            </a:pPr>
            <a:r>
              <a:rPr lang="en-US" altLang="ja-JP" dirty="0"/>
              <a:t>	</a:t>
            </a:r>
            <a:r>
              <a:rPr lang="ja-JP" altLang="en-US" dirty="0"/>
              <a:t>②応じてくれないなら、設計費支払時に、全額借入。</a:t>
            </a:r>
            <a:endParaRPr lang="en-US" altLang="ja-JP" dirty="0"/>
          </a:p>
          <a:p>
            <a:r>
              <a:rPr lang="ja-JP" altLang="en-US" dirty="0"/>
              <a:t>提案時算定して、元利合計を融資額としてを必要最小減にする</a:t>
            </a:r>
            <a:endParaRPr lang="en-US" altLang="ja-JP" dirty="0"/>
          </a:p>
          <a:p>
            <a:r>
              <a:rPr lang="ja-JP" altLang="en-US" dirty="0"/>
              <a:t>返済：優先融資で返済：優先融資計画時融資額に含めておく</a:t>
            </a:r>
            <a:endParaRPr lang="en-US" altLang="ja-JP" dirty="0"/>
          </a:p>
          <a:p>
            <a:pPr lvl="1"/>
            <a:r>
              <a:rPr lang="ja-JP" altLang="en-US" dirty="0"/>
              <a:t>自治体の対応（発注文書）に２方法がみられる。</a:t>
            </a:r>
            <a:endParaRPr lang="en-US" altLang="ja-JP" dirty="0"/>
          </a:p>
          <a:p>
            <a:pPr lvl="2"/>
            <a:r>
              <a:rPr lang="ja-JP" altLang="en-US" dirty="0"/>
              <a:t>①自治体が全額を、</a:t>
            </a:r>
            <a:r>
              <a:rPr lang="en-US" altLang="ja-JP" dirty="0"/>
              <a:t>1</a:t>
            </a:r>
            <a:r>
              <a:rPr lang="ja-JP" altLang="en-US" dirty="0"/>
              <a:t>時金と同時に支払う建付けも。（民間は楽）</a:t>
            </a:r>
            <a:endParaRPr lang="en-US" altLang="ja-JP" dirty="0"/>
          </a:p>
          <a:p>
            <a:pPr lvl="2"/>
            <a:r>
              <a:rPr lang="ja-JP" altLang="en-US" dirty="0"/>
              <a:t>②割賦分は割賦返済時に消費税を支払う。</a:t>
            </a:r>
          </a:p>
        </p:txBody>
      </p:sp>
      <p:sp>
        <p:nvSpPr>
          <p:cNvPr id="3" name="スライド番号プレースホルダー 2">
            <a:extLst>
              <a:ext uri="{FF2B5EF4-FFF2-40B4-BE49-F238E27FC236}">
                <a16:creationId xmlns:a16="http://schemas.microsoft.com/office/drawing/2014/main" id="{3032C85A-5DB5-FA11-12F3-136F6C0C55A6}"/>
              </a:ext>
            </a:extLst>
          </p:cNvPr>
          <p:cNvSpPr>
            <a:spLocks noGrp="1"/>
          </p:cNvSpPr>
          <p:nvPr>
            <p:ph type="sldNum" sz="quarter" idx="12"/>
          </p:nvPr>
        </p:nvSpPr>
        <p:spPr/>
        <p:txBody>
          <a:bodyPr/>
          <a:lstStyle/>
          <a:p>
            <a:fld id="{8CBE0B6B-AA1C-4A08-8C69-36F95E8FD104}" type="slidenum">
              <a:rPr kumimoji="1" lang="ja-JP" altLang="en-US" smtClean="0"/>
              <a:t>9</a:t>
            </a:fld>
            <a:endParaRPr kumimoji="1" lang="ja-JP" altLang="en-US"/>
          </a:p>
        </p:txBody>
      </p:sp>
    </p:spTree>
    <p:extLst>
      <p:ext uri="{BB962C8B-B14F-4D97-AF65-F5344CB8AC3E}">
        <p14:creationId xmlns:p14="http://schemas.microsoft.com/office/powerpoint/2010/main" val="814358344"/>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3205</TotalTime>
  <Words>3667</Words>
  <Application>Microsoft Office PowerPoint</Application>
  <PresentationFormat>ワイド画面</PresentationFormat>
  <Paragraphs>807</Paragraphs>
  <Slides>27</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27</vt:i4>
      </vt:variant>
    </vt:vector>
  </HeadingPairs>
  <TitlesOfParts>
    <vt:vector size="33" baseType="lpstr">
      <vt:lpstr>BIZ UDPゴシック</vt:lpstr>
      <vt:lpstr>游ゴシック</vt:lpstr>
      <vt:lpstr>游ゴシック Light</vt:lpstr>
      <vt:lpstr>Arial</vt:lpstr>
      <vt:lpstr>Roboto</vt:lpstr>
      <vt:lpstr>Office テーマ</vt:lpstr>
      <vt:lpstr>PPP・PFIプロジェクトマネージャー養成 専門講座シリーズ　全７回 第５回　金融機関の選定</vt:lpstr>
      <vt:lpstr>　　　　　　全７回の内容</vt:lpstr>
      <vt:lpstr>　第４回金融機関の選定　　　　　　　　　　　　　　　　 　　　　　　目次</vt:lpstr>
      <vt:lpstr>①　PFIにおいて必要となる融資</vt:lpstr>
      <vt:lpstr>PFIで必要となる融資</vt:lpstr>
      <vt:lpstr>PFIで必要となる融資</vt:lpstr>
      <vt:lpstr>PFIの初期のキャッシュフロー</vt:lpstr>
      <vt:lpstr>短期つなぎ融資</vt:lpstr>
      <vt:lpstr>消費税支払融資</vt:lpstr>
      <vt:lpstr>建設期間中融資</vt:lpstr>
      <vt:lpstr>優先融資</vt:lpstr>
      <vt:lpstr>②　PFIにおける優先融資とは </vt:lpstr>
      <vt:lpstr>PFIの初期のキャッシュフロー</vt:lpstr>
      <vt:lpstr>優先融資 プロジェクトファイナンスといわれているもの</vt:lpstr>
      <vt:lpstr>③　その他必要となる融資  ③－1　  建設期間中融資  ③ー2  短期つなぎ融資  ③ー3  消費税支払い融資  ③ー4  緊急時支援劣後融資枠      万が一の時の資金調達の確保（銀行ルート）      メンバーによる支援（メンバー企業の約定）      内部留保金の取り崩し許可（株主間協定）</vt:lpstr>
      <vt:lpstr>③　その他必要となる融資  ③－1　  建設期間中融資  ③ー2  短期つなぎ融資  ③ー3  消費税支払い融資  ③ー4  緊急時支援劣後融資枠      万が一の時の資金調達の確保（銀行ルート）      メンバーによる支援（メンバー企業の約定）      内部留保金の取り崩し許可（株主間協定）</vt:lpstr>
      <vt:lpstr>④　その他銀行経費  ④ー1  アップフロントフィー  ④ー2  アレンジメントフィー・ 　　　　　　　　エージェントフィー  ④ー3  リーガルチェック（弁護士費用） </vt:lpstr>
      <vt:lpstr>アップフロントフィー（０～3000万くらい） インターネットの記事に下記のようなものがありました。 不動産業界の方のようです。</vt:lpstr>
      <vt:lpstr>アレンジメントフィー・エージェントフィー</vt:lpstr>
      <vt:lpstr>リーガルチェック費用（数百万～2000万）</vt:lpstr>
      <vt:lpstr>⑤　銀行交渉と 　　　　　融資確約・条件規定書について  </vt:lpstr>
      <vt:lpstr>銀行交渉について</vt:lpstr>
      <vt:lpstr>⑥銀行の選択</vt:lpstr>
      <vt:lpstr>銀行の選択</vt:lpstr>
      <vt:lpstr>事業のお金の流れと契約の種類：エンド企業受取額１００想定</vt:lpstr>
      <vt:lpstr>事業のお金の流れと契約の種類：エンド企業受取額１００想定</vt:lpstr>
      <vt:lpstr>ご清聴　 ありがとうございました。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tanuki kazehiki</dc:creator>
  <cp:lastModifiedBy>tanuki kazehiki</cp:lastModifiedBy>
  <cp:revision>17</cp:revision>
  <dcterms:created xsi:type="dcterms:W3CDTF">2021-05-17T04:17:13Z</dcterms:created>
  <dcterms:modified xsi:type="dcterms:W3CDTF">2022-07-08T00:47:31Z</dcterms:modified>
</cp:coreProperties>
</file>