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42"/>
  </p:notesMasterIdLst>
  <p:sldIdLst>
    <p:sldId id="256" r:id="rId3"/>
    <p:sldId id="1869" r:id="rId4"/>
    <p:sldId id="1874" r:id="rId5"/>
    <p:sldId id="1875" r:id="rId6"/>
    <p:sldId id="259" r:id="rId7"/>
    <p:sldId id="1870" r:id="rId8"/>
    <p:sldId id="1871" r:id="rId9"/>
    <p:sldId id="1872" r:id="rId10"/>
    <p:sldId id="1873" r:id="rId11"/>
    <p:sldId id="267" r:id="rId12"/>
    <p:sldId id="268" r:id="rId13"/>
    <p:sldId id="269" r:id="rId14"/>
    <p:sldId id="1850" r:id="rId15"/>
    <p:sldId id="1851" r:id="rId16"/>
    <p:sldId id="1840" r:id="rId17"/>
    <p:sldId id="1852" r:id="rId18"/>
    <p:sldId id="1853" r:id="rId19"/>
    <p:sldId id="1854" r:id="rId20"/>
    <p:sldId id="1855" r:id="rId21"/>
    <p:sldId id="1856" r:id="rId22"/>
    <p:sldId id="287" r:id="rId23"/>
    <p:sldId id="1857" r:id="rId24"/>
    <p:sldId id="1858" r:id="rId25"/>
    <p:sldId id="1866" r:id="rId26"/>
    <p:sldId id="1859" r:id="rId27"/>
    <p:sldId id="1842" r:id="rId28"/>
    <p:sldId id="1860" r:id="rId29"/>
    <p:sldId id="1861" r:id="rId30"/>
    <p:sldId id="1812" r:id="rId31"/>
    <p:sldId id="1862" r:id="rId32"/>
    <p:sldId id="1865" r:id="rId33"/>
    <p:sldId id="1863" r:id="rId34"/>
    <p:sldId id="1864" r:id="rId35"/>
    <p:sldId id="1827" r:id="rId36"/>
    <p:sldId id="1867" r:id="rId37"/>
    <p:sldId id="1868" r:id="rId38"/>
    <p:sldId id="1820" r:id="rId39"/>
    <p:sldId id="388" r:id="rId40"/>
    <p:sldId id="340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66"/>
    <a:srgbClr val="CCFFFF"/>
    <a:srgbClr val="FFFFCC"/>
    <a:srgbClr val="FFCCCC"/>
    <a:srgbClr val="CC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7" autoAdjust="0"/>
    <p:restoredTop sz="94660"/>
  </p:normalViewPr>
  <p:slideViewPr>
    <p:cSldViewPr snapToGrid="0">
      <p:cViewPr>
        <p:scale>
          <a:sx n="83" d="100"/>
          <a:sy n="83" d="100"/>
        </p:scale>
        <p:origin x="39" y="4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0DF37-9A09-4D4C-A415-9671782230D2}" type="datetimeFigureOut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8699-273E-4E9C-B5EA-7785870C06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D0C2E-D043-4235-9A33-791557908BA7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47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3C1EFA-293F-4FB4-9DF8-5F88ABEE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7FC779-9C67-4C9A-BDD0-101866220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31396-8FC9-4899-BE8F-28C4A1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FF2A-8E53-4F41-8127-45D98A382F46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3500E3-93EE-4774-89AC-91B594E8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673435-2AFE-42BB-B042-0A466CE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1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A2FED-DC90-4849-BE5B-9A94A65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60DE86-5804-4D51-8840-D2D8D5AB7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8A0A80-9D7B-4593-BD86-084D443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D0F-ADFE-4FDB-91E2-FEFFF183E0E8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91DEE3-56E7-4446-820C-1289E804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308B14-F0F6-4C44-9F17-A6CA0753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2767E7-63F8-4DB6-AFC8-957610F0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A44658-4687-46BF-945B-6B0D6A814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8A0D72-147B-4572-BD02-93C0E849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B5F8-F3C6-49B9-A18F-6A72A8742605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716984-DD00-4A0D-AE6C-902CE24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FA970E-1D5D-42D2-ACE3-1271BDC4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33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DE1A8-B2D0-4DD0-A919-519492956835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3623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CC5E94-5BDE-4D33-A5B1-AA758122BAC1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4634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4C70D-3141-41CB-BAB8-B5D7D08BF4B3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3660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58646-EAEB-42A6-A9BB-640BD3369B4F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76732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E2105-FC34-441F-A0BB-2563E995F222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142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1831B-3D60-48F4-8245-95EB346A638A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55363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77ED3-D17D-4556-B858-7A3BB5FFD3A9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826960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6A6AB-9571-4914-968B-A1E8784F3558}" type="datetime1">
              <a:rPr lang="ja-JP" altLang="en-US" noProof="0" smtClean="0"/>
              <a:t>2023/2/7</a:t>
            </a:fld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46544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A16C2-922E-4BAB-AE38-05EBCEA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99AF13-21F5-423D-8ED0-1CD4E9BE2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C9214-CF6F-4CCA-BF61-B56F6630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7090-0927-4446-BC43-1317A5CFC1AF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34ECA9-6B00-42E9-98F3-2C12E10D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B246F-A5C1-44F1-A667-D7AAC092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3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C8D0-E3ED-4BB7-8537-6ACB2222606E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52664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41893-F2A7-4038-93FC-89F5DD47958F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6395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A13F4-DDF9-4E6C-BD1E-988996E37CA7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01024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34D9-E289-451A-816F-22C5AC989BD1}" type="datetime1">
              <a:rPr lang="ja-JP" altLang="en-US" smtClean="0"/>
              <a:t>2023/2/7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FEC90-F1A2-41B2-9F06-68CCB024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4ABA5-C6B4-4A2B-8A86-11EC0FA2D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E631E2-4A16-4DFA-BBAF-BB042506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6A2E-6AD3-4CFA-962B-EC4FF071E679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922F4-F86C-4522-AF93-064D2A2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6DE5E2-6D13-4000-BB8C-41A2C8A1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1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69022-BECA-4D88-948A-00ABD565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E20AC3-A456-4667-B4B5-F8CC0604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BEB188-70B6-489F-AD0C-7E61314A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E85C47-9336-4FF2-AC69-51304383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EC11-F609-4800-B172-3B0060CE7DDA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D67B07-217D-4DE9-A11F-B188F518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DB29AF-98B9-4533-A40C-EE2F653B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29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4BD0C-3523-43F1-8E03-E05163C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BC529B-7CB6-4F36-8FD6-FA0F43B4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5284E0-D314-4DA9-B5D6-DDA0C402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5599717-2BBB-4669-8CF0-A423B607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32FAEB9-6728-4DB2-AFA4-3105BAF19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97F94-329F-46C3-9789-E35816CB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90BC-8C28-43F8-9667-940C428F5C24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A2AD5F-9E9E-402C-B71B-65F8BFC1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030D2A0-5429-4156-8533-DA4CC84B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25E9F-37A2-457F-B74F-A1DB3952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FB00E3-4D91-4D11-BFFF-AD71EC0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E98E-49C1-4443-A0C2-B6B23D02547D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C56BAD-F9DE-4D0B-B2B0-C7846268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014B1-2E3D-4508-9440-73A5A7BB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78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49CB00-EC83-40A0-9851-12FEF091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0708-8B1A-4211-9921-4CAF22326716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F9E8F6-D457-47C3-BD16-F921FCC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24ED-F2D6-4890-8656-47109F9F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8CBAA9-9127-4F09-948F-BE8BF2BA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771B5-7E8E-46DA-8F0C-658D7542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C048CB-224D-4D03-872E-C1DBD295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74CCF3-7D8F-4F9B-85BC-044B680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23E8-6F34-44BA-BA6B-F13918573776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F24380-9168-46F6-91D8-C2FD272C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D6787-6C77-48E6-BEC0-83D03E68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48805-0A4D-4FEF-95BB-4E5B2BB6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088C94-98D6-453A-9166-C6C3DB266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EBA786-05E5-4E45-80CB-8F836F68C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267735-BE2E-4566-87ED-E5C393F9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FFA9-AC0E-49AE-8D76-70A67465F9E9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25FA0-0718-408C-83BF-C73A56D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848B9F-E782-4158-97CF-0E8B3E0E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6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B78EC1-06FF-424E-B37C-114DF513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E87E63-91BE-4EAA-B61A-C310D9DC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E3180-6B99-460B-AB49-91B08980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ECBA-C932-4754-8DB1-5E75E5352340}" type="datetime1">
              <a:rPr kumimoji="1" lang="ja-JP" altLang="en-US" smtClean="0"/>
              <a:t>2023/2/7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0D3BB-9F9B-477E-9B83-1E90AB56F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E3794-C52E-43C2-8B47-DAD4287A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B6B-AA1C-4A08-8C69-36F95E8FD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0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735B227-4CD0-4A7A-B01E-B1E9B06A5B65}" type="datetime1">
              <a:rPr lang="ja-JP" altLang="en-US" noProof="0" smtClean="0"/>
              <a:t>2023/2/7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D6987-FB6D-4DB8-81B8-AD0F35E3BB5F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2410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.iba.jj2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ABE2-8D5C-4D33-A697-81A63FE3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0" y="17477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5D70FB-8EB6-4EB9-920B-87D5437B5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317" y="518388"/>
            <a:ext cx="9938664" cy="183405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4000" dirty="0"/>
              <a:t>PPP</a:t>
            </a:r>
            <a:r>
              <a:rPr kumimoji="1" lang="ja-JP" altLang="en-US" sz="4000" dirty="0"/>
              <a:t>・</a:t>
            </a:r>
            <a:r>
              <a:rPr kumimoji="1" lang="en-US" altLang="ja-JP" sz="4000" dirty="0"/>
              <a:t>PFI</a:t>
            </a:r>
            <a:r>
              <a:rPr kumimoji="1" lang="ja-JP" altLang="en-US" sz="4000" dirty="0"/>
              <a:t>プロジェクトマネージャー養成</a:t>
            </a:r>
            <a:br>
              <a:rPr kumimoji="1" lang="en-US" altLang="ja-JP" sz="4000" dirty="0"/>
            </a:br>
            <a:r>
              <a:rPr kumimoji="1" lang="ja-JP" altLang="en-US" sz="4000" dirty="0"/>
              <a:t>専門講座シリーズ　全７回</a:t>
            </a:r>
            <a:br>
              <a:rPr kumimoji="1" lang="en-US" altLang="ja-JP" sz="4000" dirty="0"/>
            </a:br>
            <a:r>
              <a:rPr kumimoji="1" lang="ja-JP" altLang="en-US" sz="4000" dirty="0"/>
              <a:t>第</a:t>
            </a:r>
            <a:r>
              <a:rPr kumimoji="1" lang="en-US" altLang="ja-JP" sz="4000" dirty="0"/>
              <a:t>3</a:t>
            </a:r>
            <a:r>
              <a:rPr kumimoji="1" lang="ja-JP" altLang="en-US" sz="4000" dirty="0"/>
              <a:t>回　提案作成の詳細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33CC19-36A0-414C-BE86-ED0CE65F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821" y="4803471"/>
            <a:ext cx="9422261" cy="1360831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000" dirty="0"/>
              <a:t>2023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15</a:t>
            </a:r>
            <a:r>
              <a:rPr kumimoji="1" lang="ja-JP" altLang="en-US" sz="2000" dirty="0"/>
              <a:t>日</a:t>
            </a:r>
            <a:endParaRPr kumimoji="1" lang="en-US" altLang="ja-JP" sz="2000" dirty="0"/>
          </a:p>
          <a:p>
            <a:pPr algn="r"/>
            <a:r>
              <a:rPr lang="ja-JP" altLang="en-US" sz="2000" dirty="0"/>
              <a:t>一般社団法人　国土政策研究会　理事　伊庭　良知</a:t>
            </a:r>
            <a:endParaRPr lang="en-US" altLang="ja-JP" sz="2000" dirty="0"/>
          </a:p>
          <a:p>
            <a:pPr algn="r"/>
            <a:r>
              <a:rPr kumimoji="1" lang="ja-JP" altLang="en-US" sz="2000" dirty="0"/>
              <a:t>連絡・質問：　</a:t>
            </a:r>
            <a:r>
              <a:rPr kumimoji="1" lang="en-US" altLang="ja-JP" sz="2000" dirty="0"/>
              <a:t>y.iba.jj2@gmail.com</a:t>
            </a:r>
            <a:endParaRPr kumimoji="1" lang="ja-JP" alt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5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01761079-B416-430C-9123-A6ADC6BA57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0088" y="274639"/>
            <a:ext cx="8229600" cy="777875"/>
          </a:xfr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ja-JP" altLang="en-US"/>
              <a:t>提案コンセプト</a:t>
            </a: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3510F95C-DAD1-40D4-B469-BB33F2C1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8431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１．安全・安心でおいしい給食の提供のための施設整備・維持管理・運営</a:t>
            </a:r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E39E1CDE-27E3-468A-9AE3-8705D141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9891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F86F9E54-F201-4D34-BC4E-3E3C4AF7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49237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1600"/>
              <a:t>３．長期にわたり安定したＳＰＣ運営のための資金・体制確保・モニタリング</a:t>
            </a:r>
          </a:p>
        </p:txBody>
      </p:sp>
      <p:sp>
        <p:nvSpPr>
          <p:cNvPr id="13320" name="AutoShape 8">
            <a:extLst>
              <a:ext uri="{FF2B5EF4-FFF2-40B4-BE49-F238E27FC236}">
                <a16:creationId xmlns:a16="http://schemas.microsoft.com/office/drawing/2014/main" id="{A97FCC5B-7D97-4154-BEE7-CB45FA2D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9972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1600"/>
              <a:t>４．担当企業が責任をもって事業遂行し、市と協力できる報告・協議体制構築</a:t>
            </a:r>
          </a:p>
        </p:txBody>
      </p:sp>
      <p:sp>
        <p:nvSpPr>
          <p:cNvPr id="13321" name="AutoShape 9">
            <a:extLst>
              <a:ext uri="{FF2B5EF4-FFF2-40B4-BE49-F238E27FC236}">
                <a16:creationId xmlns:a16="http://schemas.microsoft.com/office/drawing/2014/main" id="{3F70CC53-95CB-4564-A470-A1B3EF3A7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50043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５．周囲の環境に調和した設計・施設整備・維持管理・運営</a:t>
            </a:r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CAC63FE0-FD67-4D6A-9F09-EBBE3BA4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0052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６．省エネ・省資源に徹し、ＬＣＣ最小化の施設整備・維持管理・運営</a:t>
            </a:r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C85B0792-8F62-4054-AEC3-1561577E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50850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７．工事期間中の周辺への影響の最小化・安全・品質・環境・工程確保</a:t>
            </a:r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50B41038-99CB-46B9-B2F2-4A6204F7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013326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８．地域に根ざした企業による設計・建設・維持管理・運営による地域貢献</a:t>
            </a: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8948C9E4-ACAF-4EE9-AF49-5606312F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5516563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dirty="0"/>
              <a:t>９．構内動線は、内も外も一方向に設定：歩車分離・職員・来客分離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969BF2A-5A7D-4B18-A9B4-41B9AE73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021388"/>
            <a:ext cx="7921625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10</a:t>
            </a:r>
            <a:r>
              <a:rPr lang="ja-JP" altLang="en-US" dirty="0"/>
              <a:t>．内部は汚染・非汚染・アレルギーの交差無しを目標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91A9AEE-3E3C-438C-95B4-967D98FF907D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大項目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>
            <a:extLst>
              <a:ext uri="{FF2B5EF4-FFF2-40B4-BE49-F238E27FC236}">
                <a16:creationId xmlns:a16="http://schemas.microsoft.com/office/drawing/2014/main" id="{C0C70FE6-C827-4717-B033-5F4ED352D2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14550" y="260351"/>
            <a:ext cx="8229600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ja-JP" altLang="en-US" sz="2000"/>
              <a:t>１．安全・安心でおいしい給食の提供のための施設整備・維持管理・運営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B57B292C-E720-4C0B-813B-BD4474B4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26841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1-1.</a:t>
            </a:r>
            <a:r>
              <a:rPr lang="ja-JP" altLang="en-US"/>
              <a:t>戦略的なゾーニング（汚染関連・人・食材の動線設計）の明確な提示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D2CE20C0-476F-4C52-852F-AD735411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7732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1-2.</a:t>
            </a:r>
            <a:r>
              <a:rPr lang="ja-JP" altLang="en-US"/>
              <a:t>衛生環境確保のための設計・維持管理・運営の工夫の具体的な提示</a:t>
            </a:r>
          </a:p>
        </p:txBody>
      </p:sp>
      <p:sp>
        <p:nvSpPr>
          <p:cNvPr id="15368" name="AutoShape 8">
            <a:extLst>
              <a:ext uri="{FF2B5EF4-FFF2-40B4-BE49-F238E27FC236}">
                <a16:creationId xmlns:a16="http://schemas.microsoft.com/office/drawing/2014/main" id="{B12F9743-D1EB-42EB-B7AF-4224CFFA5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2764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1-3.</a:t>
            </a:r>
            <a:r>
              <a:rPr lang="ja-JP" altLang="en-US"/>
              <a:t>環境設計の明確な提示：温度湿度・風量・保管環境等明確な設計思想</a:t>
            </a:r>
          </a:p>
        </p:txBody>
      </p:sp>
      <p:sp>
        <p:nvSpPr>
          <p:cNvPr id="15369" name="AutoShape 9">
            <a:extLst>
              <a:ext uri="{FF2B5EF4-FFF2-40B4-BE49-F238E27FC236}">
                <a16:creationId xmlns:a16="http://schemas.microsoft.com/office/drawing/2014/main" id="{2EC97A4E-E9D0-4A72-89A9-789FDA22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77971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1-4.</a:t>
            </a:r>
            <a:r>
              <a:rPr lang="ja-JP" altLang="en-US"/>
              <a:t>調理・維持管理従業員の知識・意識教育の明確な規定と実行の方策</a:t>
            </a:r>
          </a:p>
        </p:txBody>
      </p:sp>
      <p:sp>
        <p:nvSpPr>
          <p:cNvPr id="15370" name="AutoShape 10">
            <a:extLst>
              <a:ext uri="{FF2B5EF4-FFF2-40B4-BE49-F238E27FC236}">
                <a16:creationId xmlns:a16="http://schemas.microsoft.com/office/drawing/2014/main" id="{89252059-80C7-4102-A807-C4DD90A7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2845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1-5.</a:t>
            </a:r>
            <a:r>
              <a:rPr lang="ja-JP" altLang="en-US"/>
              <a:t>従業員の健康・衛生状態維持の体制・方策・マニュアルの具体的な提示</a:t>
            </a:r>
          </a:p>
        </p:txBody>
      </p:sp>
      <p:sp>
        <p:nvSpPr>
          <p:cNvPr id="15371" name="AutoShape 11">
            <a:extLst>
              <a:ext uri="{FF2B5EF4-FFF2-40B4-BE49-F238E27FC236}">
                <a16:creationId xmlns:a16="http://schemas.microsoft.com/office/drawing/2014/main" id="{6B11C927-11A1-464C-9644-6BB7CFFF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7877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1-6.</a:t>
            </a:r>
            <a:r>
              <a:rPr lang="ja-JP" altLang="en-US"/>
              <a:t>市の職員（メニュー設定・栄養士等）との協力関係の具体的な提示</a:t>
            </a:r>
          </a:p>
        </p:txBody>
      </p:sp>
      <p:sp>
        <p:nvSpPr>
          <p:cNvPr id="15372" name="AutoShape 12">
            <a:extLst>
              <a:ext uri="{FF2B5EF4-FFF2-40B4-BE49-F238E27FC236}">
                <a16:creationId xmlns:a16="http://schemas.microsoft.com/office/drawing/2014/main" id="{926AC6DB-4DC1-472E-A4F7-7EDCAEEC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2926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</a:t>
            </a:r>
            <a:r>
              <a:rPr lang="ja-JP" altLang="en-US"/>
              <a:t>７</a:t>
            </a:r>
            <a:r>
              <a:rPr lang="en-US" altLang="ja-JP"/>
              <a:t>.</a:t>
            </a:r>
            <a:r>
              <a:rPr lang="ja-JP" altLang="en-US"/>
              <a:t>配送職員の受け渡し業務態勢と協会との協力のあり方・交通安全対策</a:t>
            </a:r>
          </a:p>
        </p:txBody>
      </p:sp>
      <p:sp>
        <p:nvSpPr>
          <p:cNvPr id="15373" name="AutoShape 13">
            <a:extLst>
              <a:ext uri="{FF2B5EF4-FFF2-40B4-BE49-F238E27FC236}">
                <a16:creationId xmlns:a16="http://schemas.microsoft.com/office/drawing/2014/main" id="{F908E034-49F3-4885-A40D-6393BA0D1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7958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1-</a:t>
            </a:r>
            <a:r>
              <a:rPr lang="ja-JP" altLang="en-US" dirty="0"/>
              <a:t>８</a:t>
            </a:r>
            <a:r>
              <a:rPr lang="en-US" altLang="ja-JP" dirty="0"/>
              <a:t>.</a:t>
            </a:r>
            <a:r>
              <a:rPr lang="ja-JP" altLang="en-US" dirty="0"/>
              <a:t>受け入れ</a:t>
            </a:r>
            <a:r>
              <a:rPr lang="en-US" altLang="ja-JP" dirty="0"/>
              <a:t>/</a:t>
            </a:r>
            <a:r>
              <a:rPr lang="ja-JP" altLang="en-US" dirty="0"/>
              <a:t>調理品</a:t>
            </a:r>
            <a:r>
              <a:rPr lang="en-US" altLang="ja-JP" dirty="0"/>
              <a:t>/</a:t>
            </a:r>
            <a:r>
              <a:rPr lang="ja-JP" altLang="en-US" dirty="0"/>
              <a:t>食器等検品体制と実施・報告・責任体制の具体的な提示</a:t>
            </a:r>
          </a:p>
        </p:txBody>
      </p:sp>
      <p:sp>
        <p:nvSpPr>
          <p:cNvPr id="15374" name="AutoShape 14">
            <a:extLst>
              <a:ext uri="{FF2B5EF4-FFF2-40B4-BE49-F238E27FC236}">
                <a16:creationId xmlns:a16="http://schemas.microsoft.com/office/drawing/2014/main" id="{A733319B-DB79-4C1B-9350-79580AC5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530066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1-9.</a:t>
            </a:r>
            <a:r>
              <a:rPr lang="ja-JP" altLang="en-US"/>
              <a:t>受け入れ</a:t>
            </a:r>
            <a:r>
              <a:rPr lang="en-US" altLang="ja-JP"/>
              <a:t>/</a:t>
            </a:r>
            <a:r>
              <a:rPr lang="ja-JP" altLang="en-US"/>
              <a:t>調理品検品体制と実施・報告・責任体制の具体的な提示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FCCE5217-C2CD-4F94-B93E-24E2DFAE8489}"/>
              </a:ext>
            </a:extLst>
          </p:cNvPr>
          <p:cNvSpPr/>
          <p:nvPr/>
        </p:nvSpPr>
        <p:spPr>
          <a:xfrm>
            <a:off x="300996" y="653055"/>
            <a:ext cx="1834190" cy="1263852"/>
          </a:xfrm>
          <a:prstGeom prst="ellipse">
            <a:avLst/>
          </a:prstGeom>
          <a:solidFill>
            <a:srgbClr val="FFFFCC">
              <a:alpha val="47059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中項目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>
            <a:extLst>
              <a:ext uri="{FF2B5EF4-FFF2-40B4-BE49-F238E27FC236}">
                <a16:creationId xmlns:a16="http://schemas.microsoft.com/office/drawing/2014/main" id="{D367D2A3-B581-41FB-8B21-9C368F14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692151"/>
            <a:ext cx="7921625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/>
              <a:t>２．児童・父兄・教職員の食育の中心となる施設・運営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944870C-65E4-4C4B-A6B8-73F091AB3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55733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2-1.</a:t>
            </a:r>
            <a:r>
              <a:rPr lang="ja-JP" altLang="en-US"/>
              <a:t>見学通路の充実</a:t>
            </a: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7F27338C-DBCE-4390-80BC-E2D756B6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06057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2-2.</a:t>
            </a:r>
            <a:r>
              <a:rPr lang="ja-JP" altLang="en-US"/>
              <a:t>児童・父兄・教職員・市民・見学者の試食スペースの充実</a:t>
            </a: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8CA0FC18-F9B5-4375-9A1F-8DDC35C1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5654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8A293A17-13FF-4E9A-A94A-9488AD98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070226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2-4.</a:t>
            </a:r>
            <a:r>
              <a:rPr lang="ja-JP" altLang="en-US"/>
              <a:t>市・市職員への提言・提案ができる有識者や父兄による勉強・研修の組織化</a:t>
            </a:r>
          </a:p>
        </p:txBody>
      </p:sp>
      <p:sp>
        <p:nvSpPr>
          <p:cNvPr id="17417" name="AutoShape 9">
            <a:extLst>
              <a:ext uri="{FF2B5EF4-FFF2-40B4-BE49-F238E27FC236}">
                <a16:creationId xmlns:a16="http://schemas.microsoft.com/office/drawing/2014/main" id="{8155030B-F74D-4E98-B513-505A9BA3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57505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226650A2-7951-492B-952D-910FA4A55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076701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②　コンセプトからの論理展開シナリオ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	</a:t>
            </a:r>
            <a:r>
              <a:rPr lang="ja-JP" altLang="en-US" sz="4000" dirty="0">
                <a:solidFill>
                  <a:srgbClr val="000000"/>
                </a:solidFill>
              </a:rPr>
              <a:t>各項目について作成</a:t>
            </a: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0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1DE8FAD-2D45-42DA-8AB1-A54B373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8" y="42888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②論理展開シナリオ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9FF608-2F81-4F2E-93A5-5145D58D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09FB66-9FC3-4C5C-AC5C-E2D8620B5543}"/>
              </a:ext>
            </a:extLst>
          </p:cNvPr>
          <p:cNvSpPr/>
          <p:nvPr/>
        </p:nvSpPr>
        <p:spPr>
          <a:xfrm>
            <a:off x="576596" y="465738"/>
            <a:ext cx="2655837" cy="1379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市が行う</a:t>
            </a:r>
            <a:endParaRPr lang="en-US" altLang="ja-JP" dirty="0"/>
          </a:p>
          <a:p>
            <a:pPr algn="ctr"/>
            <a:r>
              <a:rPr kumimoji="1" lang="ja-JP" altLang="en-US" dirty="0"/>
              <a:t>食育支援について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市がやりやすいように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C4521213-6399-484C-9625-279C4A0A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72" y="2621392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2-1.</a:t>
            </a:r>
            <a:r>
              <a:rPr lang="ja-JP" altLang="en-US" dirty="0"/>
              <a:t>見学通路の充実：充実って。見やすく・広く・全部見える　　とか</a:t>
            </a: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D2BC1579-6C84-40B5-9DB6-3A105AEF3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12462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2-2.</a:t>
            </a:r>
            <a:r>
              <a:rPr lang="ja-JP" altLang="en-US" dirty="0"/>
              <a:t>児童・父兄・教職員・市民・見学者の試食スペースの充実</a:t>
            </a: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8D101AA2-C9A4-47B0-90D1-CC8F444B9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62945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2-3.</a:t>
            </a:r>
            <a:r>
              <a:rPr lang="ja-JP" altLang="en-US"/>
              <a:t>児童・父兄・教職員・市民・見学者への食育発信メディアの充実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E1A3B59D-11D2-4011-B3F6-7E5E4873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34279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2-4.</a:t>
            </a:r>
            <a:r>
              <a:rPr lang="ja-JP" altLang="en-US"/>
              <a:t>市・市職員への提言・提案ができる有識者や父兄による勉強・研修の組織化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85D7F99C-F988-44A0-BFEE-22918BAA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3910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/>
              <a:t>2-5.</a:t>
            </a:r>
            <a:r>
              <a:rPr lang="ja-JP" altLang="en-US"/>
              <a:t>運営企業によるメニュー提案や新しい調理法の市への提案活動</a:t>
            </a:r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3F16A339-CC15-4451-B61C-2F2EFDB6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40754"/>
            <a:ext cx="78486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FF99"/>
              </a:gs>
              <a:gs pos="50000">
                <a:schemeClr val="bg1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2-6.</a:t>
            </a:r>
            <a:r>
              <a:rPr lang="ja-JP" altLang="en-US" dirty="0"/>
              <a:t>体験型見学：調理現場の体感・調理体験・ＶＲ・ＩＴなどの駆使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29BA6A27-2C41-45D6-A350-120A7AAC3B8F}"/>
              </a:ext>
            </a:extLst>
          </p:cNvPr>
          <p:cNvSpPr/>
          <p:nvPr/>
        </p:nvSpPr>
        <p:spPr>
          <a:xfrm>
            <a:off x="518354" y="2089716"/>
            <a:ext cx="2714079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見学通路での</a:t>
            </a:r>
            <a:endParaRPr kumimoji="1" lang="en-US" altLang="ja-JP" dirty="0"/>
          </a:p>
          <a:p>
            <a:pPr algn="ctr"/>
            <a:r>
              <a:rPr lang="ja-JP" altLang="en-US" dirty="0"/>
              <a:t>工夫による支援</a:t>
            </a:r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7EA2E81-ADD0-436A-9E9B-6446A36D48DA}"/>
              </a:ext>
            </a:extLst>
          </p:cNvPr>
          <p:cNvSpPr/>
          <p:nvPr/>
        </p:nvSpPr>
        <p:spPr>
          <a:xfrm>
            <a:off x="576596" y="3386080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市の試食イベントへの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支援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3763C5C-EF8C-462B-A981-4ACE23C92301}"/>
              </a:ext>
            </a:extLst>
          </p:cNvPr>
          <p:cNvSpPr/>
          <p:nvPr/>
        </p:nvSpPr>
        <p:spPr>
          <a:xfrm>
            <a:off x="285386" y="4674696"/>
            <a:ext cx="2655837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市への</a:t>
            </a:r>
            <a:r>
              <a:rPr lang="en-US" altLang="ja-JP" dirty="0"/>
              <a:t>IT</a:t>
            </a:r>
            <a:r>
              <a:rPr lang="ja-JP" altLang="en-US" dirty="0"/>
              <a:t>ツール</a:t>
            </a:r>
            <a:endParaRPr lang="en-US" altLang="ja-JP" dirty="0"/>
          </a:p>
          <a:p>
            <a:pPr algn="ctr"/>
            <a:r>
              <a:rPr lang="ja-JP" altLang="en-US" dirty="0"/>
              <a:t>など教育ツールの</a:t>
            </a:r>
            <a:r>
              <a:rPr kumimoji="1" lang="ja-JP" altLang="en-US" dirty="0"/>
              <a:t>支援</a:t>
            </a: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5FC89B0A-88C9-4796-9C66-1BAAD7D71D50}"/>
              </a:ext>
            </a:extLst>
          </p:cNvPr>
          <p:cNvSpPr/>
          <p:nvPr/>
        </p:nvSpPr>
        <p:spPr>
          <a:xfrm>
            <a:off x="2984902" y="3997012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4ADA52BA-39BF-417B-8CF8-4237DB6C9739}"/>
              </a:ext>
            </a:extLst>
          </p:cNvPr>
          <p:cNvSpPr/>
          <p:nvPr/>
        </p:nvSpPr>
        <p:spPr>
          <a:xfrm>
            <a:off x="2984902" y="4494343"/>
            <a:ext cx="730940" cy="633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4F6E82EA-3944-457D-A15A-5C4D196604D6}"/>
              </a:ext>
            </a:extLst>
          </p:cNvPr>
          <p:cNvSpPr/>
          <p:nvPr/>
        </p:nvSpPr>
        <p:spPr>
          <a:xfrm>
            <a:off x="7799579" y="1287563"/>
            <a:ext cx="2969374" cy="10137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市の</a:t>
            </a:r>
            <a:r>
              <a:rPr lang="ja-JP" altLang="en-US" dirty="0"/>
              <a:t>情報発信</a:t>
            </a:r>
            <a:endParaRPr lang="en-US" altLang="ja-JP" dirty="0"/>
          </a:p>
          <a:p>
            <a:pPr algn="ctr"/>
            <a:r>
              <a:rPr lang="ja-JP" altLang="en-US" dirty="0"/>
              <a:t>のお手伝い支援</a:t>
            </a:r>
            <a:endParaRPr kumimoji="1" lang="ja-JP" altLang="en-US" dirty="0"/>
          </a:p>
        </p:txBody>
      </p:sp>
      <p:sp>
        <p:nvSpPr>
          <p:cNvPr id="10" name="爆発: 8 pt 9">
            <a:extLst>
              <a:ext uri="{FF2B5EF4-FFF2-40B4-BE49-F238E27FC236}">
                <a16:creationId xmlns:a16="http://schemas.microsoft.com/office/drawing/2014/main" id="{2D00FA3B-EAA8-4822-BD57-C9256D53A252}"/>
              </a:ext>
            </a:extLst>
          </p:cNvPr>
          <p:cNvSpPr/>
          <p:nvPr/>
        </p:nvSpPr>
        <p:spPr>
          <a:xfrm>
            <a:off x="3263008" y="465738"/>
            <a:ext cx="4634612" cy="2954784"/>
          </a:xfrm>
          <a:prstGeom prst="irregularSeal1">
            <a:avLst/>
          </a:prstGeom>
          <a:solidFill>
            <a:srgbClr val="CCFFFF">
              <a:alpha val="41176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食育は市がやるから、あんたらは支援しな！</a:t>
            </a:r>
            <a:endParaRPr kumimoji="1" lang="en-US" altLang="ja-JP" dirty="0"/>
          </a:p>
          <a:p>
            <a:pPr algn="ctr"/>
            <a:r>
              <a:rPr lang="ja-JP" altLang="en-US" dirty="0"/>
              <a:t>でしゃばるなよ！</a:t>
            </a:r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4894CA2-766B-4522-BB93-A05027EAAABD}"/>
              </a:ext>
            </a:extLst>
          </p:cNvPr>
          <p:cNvCxnSpPr>
            <a:cxnSpLocks/>
            <a:stCxn id="29" idx="4"/>
          </p:cNvCxnSpPr>
          <p:nvPr/>
        </p:nvCxnSpPr>
        <p:spPr>
          <a:xfrm flipH="1">
            <a:off x="8474218" y="2301284"/>
            <a:ext cx="810048" cy="13281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A78AB4C-9F5F-46AF-893A-C145AEA07A22}"/>
              </a:ext>
            </a:extLst>
          </p:cNvPr>
          <p:cNvCxnSpPr>
            <a:cxnSpLocks/>
            <a:stCxn id="8" idx="6"/>
            <a:endCxn id="20" idx="1"/>
          </p:cNvCxnSpPr>
          <p:nvPr/>
        </p:nvCxnSpPr>
        <p:spPr>
          <a:xfrm>
            <a:off x="3232433" y="2596577"/>
            <a:ext cx="290239" cy="20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72BAAD1-BFA0-40B8-B964-F4FF87923067}"/>
              </a:ext>
            </a:extLst>
          </p:cNvPr>
          <p:cNvCxnSpPr>
            <a:cxnSpLocks/>
            <a:stCxn id="26" idx="6"/>
            <a:endCxn id="21" idx="1"/>
          </p:cNvCxnSpPr>
          <p:nvPr/>
        </p:nvCxnSpPr>
        <p:spPr>
          <a:xfrm flipV="1">
            <a:off x="3232433" y="3304017"/>
            <a:ext cx="272767" cy="588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D1FB8B9-3F58-4300-AF67-45D7B09BC203}"/>
              </a:ext>
            </a:extLst>
          </p:cNvPr>
          <p:cNvCxnSpPr>
            <a:cxnSpLocks/>
            <a:stCxn id="27" idx="6"/>
            <a:endCxn id="25" idx="1"/>
          </p:cNvCxnSpPr>
          <p:nvPr/>
        </p:nvCxnSpPr>
        <p:spPr>
          <a:xfrm>
            <a:off x="2941223" y="5181557"/>
            <a:ext cx="563977" cy="138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</a:rPr>
              <a:t>③　同種の案件の審査基準・審査講評のまとめ</a:t>
            </a:r>
            <a:br>
              <a:rPr lang="en-US" altLang="ja-JP" sz="3200" dirty="0">
                <a:solidFill>
                  <a:srgbClr val="000000"/>
                </a:solidFill>
              </a:rPr>
            </a:br>
            <a:r>
              <a:rPr lang="ja-JP" altLang="en-US" sz="3200" dirty="0">
                <a:solidFill>
                  <a:srgbClr val="000000"/>
                </a:solidFill>
              </a:rPr>
              <a:t>　　　　　同種案件のデータは可能な限り収集・整理</a:t>
            </a:r>
            <a:br>
              <a:rPr lang="ja-JP" altLang="en-US" sz="3200" dirty="0">
                <a:solidFill>
                  <a:srgbClr val="000000"/>
                </a:solidFill>
              </a:rPr>
            </a:br>
            <a:r>
              <a:rPr lang="en-US" altLang="ja-JP" sz="3200" dirty="0">
                <a:solidFill>
                  <a:srgbClr val="000000"/>
                </a:solidFill>
              </a:rPr>
              <a:t>		</a:t>
            </a:r>
            <a:r>
              <a:rPr lang="ja-JP" altLang="en-US" sz="3200" dirty="0">
                <a:solidFill>
                  <a:srgbClr val="000000"/>
                </a:solidFill>
              </a:rPr>
              <a:t>  評価されたコンテンツは洗い出し・整理</a:t>
            </a:r>
            <a:br>
              <a:rPr lang="en-US" altLang="ja-JP" sz="3200" dirty="0">
                <a:solidFill>
                  <a:srgbClr val="000000"/>
                </a:solidFill>
              </a:rPr>
            </a:b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13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B55B9A-129E-4483-BF0B-1647A4FE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0622958-EE1E-4DC4-9208-6E2E6E1A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" y="207247"/>
            <a:ext cx="9837174" cy="64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BC542A0-68E7-4387-A025-6CF2FC8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2A0DA2-F6FB-487A-92FD-B0D32C90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052" y="213219"/>
            <a:ext cx="7785252" cy="64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5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8E165D-71F6-4CED-9138-35712761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A0A0C0-043F-4501-A205-D4634542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83" y="53975"/>
            <a:ext cx="9376833" cy="66675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5650D03-7EE1-4EC9-AF31-D7948F78A4B5}"/>
              </a:ext>
            </a:extLst>
          </p:cNvPr>
          <p:cNvSpPr/>
          <p:nvPr/>
        </p:nvSpPr>
        <p:spPr>
          <a:xfrm>
            <a:off x="7093527" y="376052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南向き・明るい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92CACDF-579D-4312-8D38-A41A0DE952F9}"/>
              </a:ext>
            </a:extLst>
          </p:cNvPr>
          <p:cNvSpPr/>
          <p:nvPr/>
        </p:nvSpPr>
        <p:spPr>
          <a:xfrm>
            <a:off x="7203374" y="904504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浴室に窓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B9B89A5-8929-4F90-A02F-62F3B8F61B3C}"/>
              </a:ext>
            </a:extLst>
          </p:cNvPr>
          <p:cNvSpPr/>
          <p:nvPr/>
        </p:nvSpPr>
        <p:spPr>
          <a:xfrm>
            <a:off x="7093527" y="1432956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引き戸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213E56-F972-46FE-916A-2602B8A7B739}"/>
              </a:ext>
            </a:extLst>
          </p:cNvPr>
          <p:cNvSpPr/>
          <p:nvPr/>
        </p:nvSpPr>
        <p:spPr>
          <a:xfrm>
            <a:off x="7093527" y="1961408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家事動線の短縮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E5AAB1B-3D19-4C42-B7FB-2DDC61E64BA6}"/>
              </a:ext>
            </a:extLst>
          </p:cNvPr>
          <p:cNvSpPr/>
          <p:nvPr/>
        </p:nvSpPr>
        <p:spPr>
          <a:xfrm>
            <a:off x="7093527" y="248986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可変性の高い住戸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642AED7-52CC-4EAE-AA80-18A43DC75957}"/>
              </a:ext>
            </a:extLst>
          </p:cNvPr>
          <p:cNvSpPr/>
          <p:nvPr/>
        </p:nvSpPr>
        <p:spPr>
          <a:xfrm>
            <a:off x="7131132" y="3049980"/>
            <a:ext cx="2814452" cy="4552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多様な住戸タイプ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E1CA1A-C643-4A48-B580-7BE331C086E4}"/>
              </a:ext>
            </a:extLst>
          </p:cNvPr>
          <p:cNvSpPr/>
          <p:nvPr/>
        </p:nvSpPr>
        <p:spPr>
          <a:xfrm>
            <a:off x="5255879" y="3964961"/>
            <a:ext cx="5286615" cy="1988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どんなことを評価したか？</a:t>
            </a:r>
            <a:endParaRPr kumimoji="1" lang="en-US" altLang="ja-JP" sz="2800" dirty="0"/>
          </a:p>
          <a:p>
            <a:pPr algn="ctr"/>
            <a:r>
              <a:rPr lang="ja-JP" altLang="en-US" sz="2800" dirty="0"/>
              <a:t>まとめて抽出</a:t>
            </a:r>
            <a:endParaRPr kumimoji="1" lang="ja-JP" altLang="en-US" sz="2800" dirty="0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E02AA51B-7C69-4E16-9BA5-D2DD2671E985}"/>
              </a:ext>
            </a:extLst>
          </p:cNvPr>
          <p:cNvSpPr/>
          <p:nvPr/>
        </p:nvSpPr>
        <p:spPr>
          <a:xfrm>
            <a:off x="6247119" y="413076"/>
            <a:ext cx="645459" cy="301592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62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1C152E-C1CE-467E-9A52-E67052F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C162C8-72AD-4C3B-8D80-4197F4E9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02" y="293323"/>
            <a:ext cx="8654197" cy="64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9AB2A9-0370-4104-91EB-49047464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5525" y="0"/>
            <a:ext cx="2736427" cy="15392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9CBBD30-28ED-4E65-B115-AC6A6D5E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19" y="4626291"/>
            <a:ext cx="4625621" cy="153924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42491AF-FA8E-4FFD-B4D2-BD11FDDA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44" y="-1"/>
            <a:ext cx="3179632" cy="17885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3CA5-A161-452B-9825-716C53B3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1838"/>
          </a:xfrm>
        </p:spPr>
        <p:txBody>
          <a:bodyPr/>
          <a:lstStyle/>
          <a:p>
            <a:r>
              <a:rPr kumimoji="1" lang="ja-JP" altLang="en-US" dirty="0"/>
              <a:t>　　　　　　全７回の内容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1EBC8C-646C-4EC9-9150-1B6588100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516" y="1462089"/>
            <a:ext cx="5779684" cy="4727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　チーム編成と運営の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プロセス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　審査委員会と審査の実際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第</a:t>
            </a:r>
            <a:r>
              <a:rPr lang="en-US" altLang="ja-JP" sz="3600" b="1" dirty="0">
                <a:solidFill>
                  <a:srgbClr val="FF0000"/>
                </a:solidFill>
              </a:rPr>
              <a:t>3</a:t>
            </a:r>
            <a:r>
              <a:rPr lang="ja-JP" altLang="en-US" sz="3600" b="1" dirty="0">
                <a:solidFill>
                  <a:srgbClr val="FF0000"/>
                </a:solidFill>
              </a:rPr>
              <a:t>回　提案作成の詳細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4</a:t>
            </a:r>
            <a:r>
              <a:rPr lang="ja-JP" altLang="en-US" dirty="0"/>
              <a:t>回</a:t>
            </a:r>
            <a:r>
              <a:rPr lang="en-US" altLang="ja-JP" dirty="0"/>
              <a:t>	</a:t>
            </a:r>
            <a:r>
              <a:rPr lang="ja-JP" altLang="en-US" dirty="0"/>
              <a:t>　提案金額の成り立ち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E9C8D53-EF85-4582-82D3-F28C84674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5705" y="1462089"/>
            <a:ext cx="5779683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</a:t>
            </a:r>
            <a:r>
              <a:rPr lang="en-US" altLang="ja-JP" dirty="0"/>
              <a:t>5</a:t>
            </a:r>
            <a:r>
              <a:rPr lang="ja-JP" altLang="en-US" dirty="0"/>
              <a:t>回　金融機関の選定と資金調達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第６回　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第７回　事業契約と</a:t>
            </a:r>
            <a:r>
              <a:rPr lang="en-US" altLang="ja-JP" dirty="0"/>
              <a:t>SPC</a:t>
            </a:r>
            <a:r>
              <a:rPr lang="ja-JP" altLang="en-US" dirty="0"/>
              <a:t>の経営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61FBBE1-224D-4819-A7F1-F1DA8D40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70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53" y="2600550"/>
            <a:ext cx="11200119" cy="346797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</a:rPr>
              <a:t>④　メンバーへのコンテンツ出しの指示</a:t>
            </a:r>
            <a:br>
              <a:rPr lang="en-US" altLang="ja-JP" sz="3200" dirty="0">
                <a:solidFill>
                  <a:srgbClr val="000000"/>
                </a:solidFill>
              </a:rPr>
            </a:br>
            <a:r>
              <a:rPr lang="en-US" altLang="ja-JP" sz="3200" dirty="0">
                <a:solidFill>
                  <a:srgbClr val="000000"/>
                </a:solidFill>
              </a:rPr>
              <a:t>	</a:t>
            </a:r>
            <a:r>
              <a:rPr lang="ja-JP" altLang="en-US" sz="3200" dirty="0">
                <a:solidFill>
                  <a:srgbClr val="000000"/>
                </a:solidFill>
              </a:rPr>
              <a:t>各コンテンツは担当企業が、</a:t>
            </a:r>
            <a:r>
              <a:rPr lang="en-US" altLang="ja-JP" sz="3200" dirty="0">
                <a:solidFill>
                  <a:srgbClr val="000000"/>
                </a:solidFill>
              </a:rPr>
              <a:t>1</a:t>
            </a:r>
            <a:r>
              <a:rPr lang="ja-JP" altLang="en-US" sz="3200" dirty="0">
                <a:solidFill>
                  <a:srgbClr val="000000"/>
                </a:solidFill>
              </a:rPr>
              <a:t>次情報出しが必要</a:t>
            </a:r>
            <a:br>
              <a:rPr lang="en-US" altLang="ja-JP" sz="3200" dirty="0">
                <a:solidFill>
                  <a:srgbClr val="000000"/>
                </a:solidFill>
              </a:rPr>
            </a:br>
            <a:r>
              <a:rPr lang="ja-JP" altLang="en-US" sz="3200" dirty="0">
                <a:solidFill>
                  <a:srgbClr val="000000"/>
                </a:solidFill>
              </a:rPr>
              <a:t>　　 これまでに話した情報を共有したうえで作成指示出し</a:t>
            </a:r>
            <a:br>
              <a:rPr lang="en-US" altLang="ja-JP" sz="3200" dirty="0">
                <a:solidFill>
                  <a:srgbClr val="000000"/>
                </a:solidFill>
              </a:rPr>
            </a:br>
            <a:br>
              <a:rPr lang="en-US" altLang="ja-JP" sz="3200" dirty="0">
                <a:solidFill>
                  <a:srgbClr val="000000"/>
                </a:solidFill>
              </a:rPr>
            </a:b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6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>
            <a:extLst>
              <a:ext uri="{FF2B5EF4-FFF2-40B4-BE49-F238E27FC236}">
                <a16:creationId xmlns:a16="http://schemas.microsoft.com/office/drawing/2014/main" id="{3BF54123-0FAB-4FC0-A8F2-0D3E552D2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ja-JP" altLang="en-US"/>
              <a:t>提案策定時コンソーシャム組織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81FEB1-CE66-4EE2-9B9E-825858875DCC}"/>
              </a:ext>
            </a:extLst>
          </p:cNvPr>
          <p:cNvSpPr/>
          <p:nvPr/>
        </p:nvSpPr>
        <p:spPr>
          <a:xfrm>
            <a:off x="4727574" y="1051719"/>
            <a:ext cx="3024947" cy="7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プロジェクトリーダー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委託（誰から）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0B998E-8A4C-4372-BA18-D2D7AB310A3F}"/>
              </a:ext>
            </a:extLst>
          </p:cNvPr>
          <p:cNvSpPr/>
          <p:nvPr/>
        </p:nvSpPr>
        <p:spPr>
          <a:xfrm>
            <a:off x="1774825" y="1074738"/>
            <a:ext cx="1828800" cy="698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代表企業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Ａ社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5D497D9-F7E3-4112-9475-A5CBF1DC6357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603625" y="1423988"/>
            <a:ext cx="1123949" cy="16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26A647-4126-4BE9-BC9E-525F5733E99B}"/>
              </a:ext>
            </a:extLst>
          </p:cNvPr>
          <p:cNvSpPr/>
          <p:nvPr/>
        </p:nvSpPr>
        <p:spPr>
          <a:xfrm>
            <a:off x="733647" y="3671888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情報分析分科会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Ｄ建設がリーダー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地元情報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審査員情報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敵対企業情報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先行事例収集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先行落札金額収集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その他データ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258805-2594-4794-8912-6B34DC649AF7}"/>
              </a:ext>
            </a:extLst>
          </p:cNvPr>
          <p:cNvSpPr/>
          <p:nvPr/>
        </p:nvSpPr>
        <p:spPr>
          <a:xfrm>
            <a:off x="3434244" y="3671888"/>
            <a:ext cx="2314575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設計建設分科会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Ａ建設がリーダー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Ｂ設計がサブ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提案設計コンセプト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配置図・概略図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設計見積もり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32388D-BA6C-47A0-85EC-304348F0584E}"/>
              </a:ext>
            </a:extLst>
          </p:cNvPr>
          <p:cNvSpPr/>
          <p:nvPr/>
        </p:nvSpPr>
        <p:spPr>
          <a:xfrm>
            <a:off x="6240047" y="3671888"/>
            <a:ext cx="2933519" cy="293846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維持管理・運営分科会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Ｅビル管がリーダー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Ｆ企画がサブ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維持・運営コンセプト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体制・提案コンセプト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見積もり作成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2804E5-7D82-44B3-BEBA-7BB093467921}"/>
              </a:ext>
            </a:extLst>
          </p:cNvPr>
          <p:cNvSpPr/>
          <p:nvPr/>
        </p:nvSpPr>
        <p:spPr>
          <a:xfrm>
            <a:off x="3473087" y="2230438"/>
            <a:ext cx="5543550" cy="866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全体会議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誰が出るか？設定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分科会長と分科会長の指示した人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13A311-7865-40C1-80EF-48740ED4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21</a:t>
            </a:fld>
            <a:endParaRPr lang="ja-JP" altLang="en-US" noProof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FD22AFB3-055D-41FB-8080-5570D9C8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</a:blip>
          <a:srcRect t="7704" b="459"/>
          <a:stretch/>
        </p:blipFill>
        <p:spPr>
          <a:xfrm rot="10800000">
            <a:off x="8488273" y="246698"/>
            <a:ext cx="3223260" cy="181308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58C21C-44F0-41C5-8F32-D844C7C575D5}"/>
              </a:ext>
            </a:extLst>
          </p:cNvPr>
          <p:cNvSpPr/>
          <p:nvPr/>
        </p:nvSpPr>
        <p:spPr>
          <a:xfrm>
            <a:off x="9664794" y="3654424"/>
            <a:ext cx="2314575" cy="28844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独立採算事業分科会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G</a:t>
            </a: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デベ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がリーダー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独立採算事業企画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テナント誘致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設計・建設企業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資金調達</a:t>
            </a:r>
            <a:endParaRPr kumimoji="0" lang="en-US" altLang="ja-JP" dirty="0">
              <a:solidFill>
                <a:prstClr val="black"/>
              </a:solidFill>
              <a:latin typeface="Century Gothic" panose="020B0502020202020204"/>
              <a:ea typeface="ＭＳ ゴシック" panose="020B0609070205080204" pitchFamily="4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ゴシック" panose="020B0609070205080204" pitchFamily="49" charset="-128"/>
                <a:cs typeface="+mn-cs"/>
              </a:rPr>
              <a:t>リート設定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</a:rPr>
              <a:t>採算計算チェック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8E8EA9E-85DA-4B12-BC1B-DF1A6C308051}"/>
              </a:ext>
            </a:extLst>
          </p:cNvPr>
          <p:cNvSpPr/>
          <p:nvPr/>
        </p:nvSpPr>
        <p:spPr>
          <a:xfrm>
            <a:off x="8488273" y="1089384"/>
            <a:ext cx="2495107" cy="70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スポンサー</a:t>
            </a:r>
            <a:endParaRPr kumimoji="1" lang="en-US" altLang="ja-JP" dirty="0"/>
          </a:p>
          <a:p>
            <a:pPr algn="ctr"/>
            <a:r>
              <a:rPr lang="ja-JP" altLang="en-US" dirty="0"/>
              <a:t>コンソチーム</a:t>
            </a:r>
            <a:r>
              <a:rPr lang="en-US" altLang="ja-JP" dirty="0"/>
              <a:t>G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469C67D-8CDE-4137-BB83-DC3A497ED888}"/>
              </a:ext>
            </a:extLst>
          </p:cNvPr>
          <p:cNvCxnSpPr>
            <a:cxnSpLocks/>
            <a:stCxn id="8" idx="1"/>
            <a:endCxn id="3" idx="3"/>
          </p:cNvCxnSpPr>
          <p:nvPr/>
        </p:nvCxnSpPr>
        <p:spPr>
          <a:xfrm flipH="1">
            <a:off x="7752521" y="1440259"/>
            <a:ext cx="73575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772EE31-D324-499F-8F90-F23765808DBA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>
            <a:off x="6240048" y="1828800"/>
            <a:ext cx="4814" cy="401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64BBD9-DB58-4DD5-86E9-D89C541617F1}"/>
              </a:ext>
            </a:extLst>
          </p:cNvPr>
          <p:cNvSpPr txBox="1"/>
          <p:nvPr/>
        </p:nvSpPr>
        <p:spPr>
          <a:xfrm>
            <a:off x="6372447" y="1828800"/>
            <a:ext cx="235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会議主宰・主導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59E6A3-4EB3-49FA-931E-CBE1685C0115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6244862" y="3097213"/>
            <a:ext cx="4577220" cy="557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35AE766-9CB2-44C0-976B-170A1A1B8A41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244862" y="3097213"/>
            <a:ext cx="1461945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7921844-F16D-485D-88C1-B987E1149892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flipH="1">
            <a:off x="4591532" y="3097213"/>
            <a:ext cx="1653330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F49EA7B-CF3E-4AF6-89FB-92EF2B55AE0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1890935" y="3097213"/>
            <a:ext cx="4353927" cy="5746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E995951-2FCC-4501-9774-B88BD4220B12}"/>
              </a:ext>
            </a:extLst>
          </p:cNvPr>
          <p:cNvSpPr/>
          <p:nvPr/>
        </p:nvSpPr>
        <p:spPr>
          <a:xfrm>
            <a:off x="311888" y="1701209"/>
            <a:ext cx="3024947" cy="1953215"/>
          </a:xfrm>
          <a:prstGeom prst="rect">
            <a:avLst/>
          </a:prstGeom>
          <a:solidFill>
            <a:srgbClr val="CCFF99">
              <a:alpha val="49804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メンバー各社が</a:t>
            </a:r>
            <a:endParaRPr kumimoji="1" lang="en-US" altLang="ja-JP" dirty="0"/>
          </a:p>
          <a:p>
            <a:pPr algn="ctr"/>
            <a:r>
              <a:rPr lang="ja-JP" altLang="en-US" dirty="0"/>
              <a:t>お客様にならないように</a:t>
            </a:r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責任を持たせる</a:t>
            </a:r>
            <a:endParaRPr lang="en-US" altLang="ja-JP" dirty="0"/>
          </a:p>
          <a:p>
            <a:pPr algn="ctr"/>
            <a:r>
              <a:rPr kumimoji="1" lang="ja-JP" altLang="en-US" dirty="0"/>
              <a:t>当事者意識の醸成</a:t>
            </a:r>
            <a:endParaRPr kumimoji="1" lang="en-US" altLang="ja-JP" dirty="0"/>
          </a:p>
          <a:p>
            <a:pPr algn="ctr"/>
            <a:r>
              <a:rPr lang="ja-JP" altLang="en-US" dirty="0"/>
              <a:t>活動によりレベルアップ</a:t>
            </a:r>
            <a:endParaRPr lang="en-US" altLang="ja-JP" dirty="0"/>
          </a:p>
          <a:p>
            <a:pPr algn="ctr"/>
            <a:r>
              <a:rPr kumimoji="1" lang="ja-JP" altLang="en-US" dirty="0"/>
              <a:t>プロジェクトの面白さ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7EF3124B-5431-4D3E-A1B6-26D12BBE8334}"/>
              </a:ext>
            </a:extLst>
          </p:cNvPr>
          <p:cNvSpPr/>
          <p:nvPr/>
        </p:nvSpPr>
        <p:spPr>
          <a:xfrm>
            <a:off x="8818157" y="1982916"/>
            <a:ext cx="3223260" cy="1438828"/>
          </a:xfrm>
          <a:prstGeom prst="ellipse">
            <a:avLst/>
          </a:prstGeom>
          <a:solidFill>
            <a:srgbClr val="CCFF99">
              <a:alpha val="4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分科会長を人選</a:t>
            </a:r>
            <a:endParaRPr kumimoji="1" lang="en-US" altLang="ja-JP" dirty="0"/>
          </a:p>
          <a:p>
            <a:pPr algn="ctr"/>
            <a:r>
              <a:rPr lang="ja-JP" altLang="en-US" dirty="0"/>
              <a:t>任命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3BC2D0-B24A-4868-BFE6-331DB910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22</a:t>
            </a:fld>
            <a:endParaRPr lang="ja-JP" altLang="en-US" noProof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FDFB78-3FA0-4574-9981-FF00F249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06" y="270982"/>
            <a:ext cx="4600670" cy="65151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909834-1D91-4A6D-A5D0-D134CCD8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493" y="355146"/>
            <a:ext cx="4488084" cy="63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7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93E431DB-B88E-E87B-8034-E466188DAD05}"/>
              </a:ext>
            </a:extLst>
          </p:cNvPr>
          <p:cNvSpPr/>
          <p:nvPr/>
        </p:nvSpPr>
        <p:spPr>
          <a:xfrm>
            <a:off x="9043547" y="2575851"/>
            <a:ext cx="2889661" cy="3997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コンテンツ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847FC4-7038-415F-8338-A851964C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23</a:t>
            </a:fld>
            <a:endParaRPr lang="ja-JP" altLang="en-US" noProof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875ED3-9DBF-4AF7-B876-A2A865C5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20" y="1460690"/>
            <a:ext cx="850391" cy="6391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305819-6D94-4536-A70F-B099F876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31" y="1423885"/>
            <a:ext cx="799508" cy="6518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234B8B-6C87-436D-8AC7-273157B2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042" y="2232885"/>
            <a:ext cx="850391" cy="6416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2EEAC26-1A26-48DB-A46C-431720A84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52" y="2234524"/>
            <a:ext cx="949057" cy="6826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32D25D8-E0F3-41D0-BC73-458F95CD3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475" y="3050053"/>
            <a:ext cx="2057400" cy="4000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3795831-857D-4ED5-A7E2-7BDB29069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888" y="4226533"/>
            <a:ext cx="1914525" cy="4191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0CE2A58-4EC2-459A-B925-AF6CAD251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000" y="5354065"/>
            <a:ext cx="1638300" cy="381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9238B5-C42E-4059-A6CE-6109C7E84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5242" y="5132112"/>
            <a:ext cx="1952625" cy="2381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380DE49-5926-4A04-A9C8-A77DB7B1CC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6145" y="5476062"/>
            <a:ext cx="2152650" cy="2190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017A62E-4EBC-4C27-A7B1-50505B48A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5735" y="5803901"/>
            <a:ext cx="3095625" cy="23812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A1C77C6-9D98-456D-B045-2756019F90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6145" y="6171862"/>
            <a:ext cx="2409825" cy="29527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4899F8B-9159-4501-B359-BA3180A91A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4771" y="4233242"/>
            <a:ext cx="1811996" cy="29187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99024BB-1A1D-43A1-9E74-205EFA6379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5735" y="4622951"/>
            <a:ext cx="1952625" cy="37075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59B651C-7AE3-44F5-AA24-FCBA868F93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1189" y="1847081"/>
            <a:ext cx="1581150" cy="2667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E9BD4BA-B8C6-4090-BDA1-07B7E6EDEC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11189" y="2281077"/>
            <a:ext cx="1654742" cy="24883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B49B48A-328E-4641-AEAD-048E13E3B6F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24771" y="2687835"/>
            <a:ext cx="1736281" cy="31568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C55E7BF-CB98-4550-87B2-F5896B7594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17022" y="3199130"/>
            <a:ext cx="2013446" cy="29265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2E972D4-4634-4654-8880-CD206216ABE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24771" y="3646372"/>
            <a:ext cx="2418957" cy="33865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76BBE34-7CD7-4BA5-9C8C-0F1AE17DF0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1006" y="73378"/>
            <a:ext cx="4713765" cy="10213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8EBFB47-E851-4B81-8E72-549AEFEA2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36720" y="834405"/>
            <a:ext cx="2329175" cy="49323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30376C1-2C6A-4165-A6BD-BD7566B836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65895" y="746170"/>
            <a:ext cx="4600575" cy="1771650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756473B-FED6-47BF-869E-E6369B66A7F3}"/>
              </a:ext>
            </a:extLst>
          </p:cNvPr>
          <p:cNvSpPr/>
          <p:nvPr/>
        </p:nvSpPr>
        <p:spPr>
          <a:xfrm>
            <a:off x="691869" y="3305596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D78858BC-FC48-41AF-9630-13BB3BF44303}"/>
              </a:ext>
            </a:extLst>
          </p:cNvPr>
          <p:cNvSpPr/>
          <p:nvPr/>
        </p:nvSpPr>
        <p:spPr>
          <a:xfrm>
            <a:off x="505752" y="3859901"/>
            <a:ext cx="1646729" cy="419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入居者の安全の確保</a:t>
            </a:r>
            <a:endParaRPr kumimoji="1" lang="ja-JP" altLang="en-US" sz="11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C817D94-9765-4E43-9713-B1C4C7420C19}"/>
              </a:ext>
            </a:extLst>
          </p:cNvPr>
          <p:cNvSpPr/>
          <p:nvPr/>
        </p:nvSpPr>
        <p:spPr>
          <a:xfrm>
            <a:off x="2251665" y="3325964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F7ECEE3-410A-453F-8D41-07E45680E123}"/>
              </a:ext>
            </a:extLst>
          </p:cNvPr>
          <p:cNvSpPr/>
          <p:nvPr/>
        </p:nvSpPr>
        <p:spPr>
          <a:xfrm>
            <a:off x="3759874" y="3325964"/>
            <a:ext cx="1408014" cy="327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9EE31FC6-9A9C-4F35-B884-9A545E396827}"/>
              </a:ext>
            </a:extLst>
          </p:cNvPr>
          <p:cNvSpPr/>
          <p:nvPr/>
        </p:nvSpPr>
        <p:spPr>
          <a:xfrm>
            <a:off x="436844" y="4909415"/>
            <a:ext cx="1646729" cy="419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入居者の</a:t>
            </a:r>
            <a:endParaRPr lang="en-US" altLang="ja-JP" sz="1100" dirty="0"/>
          </a:p>
          <a:p>
            <a:pPr algn="ctr"/>
            <a:r>
              <a:rPr lang="ja-JP" altLang="en-US" sz="1100" dirty="0"/>
              <a:t>快適性の確保</a:t>
            </a:r>
            <a:endParaRPr kumimoji="1" lang="ja-JP" altLang="en-US" sz="1100" dirty="0"/>
          </a:p>
        </p:txBody>
      </p:sp>
      <p:sp>
        <p:nvSpPr>
          <p:cNvPr id="50" name="矢印: 左 49">
            <a:extLst>
              <a:ext uri="{FF2B5EF4-FFF2-40B4-BE49-F238E27FC236}">
                <a16:creationId xmlns:a16="http://schemas.microsoft.com/office/drawing/2014/main" id="{E761389F-80E8-4475-AFC3-045A4712721A}"/>
              </a:ext>
            </a:extLst>
          </p:cNvPr>
          <p:cNvSpPr/>
          <p:nvPr/>
        </p:nvSpPr>
        <p:spPr>
          <a:xfrm>
            <a:off x="1193575" y="5435028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左 50">
            <a:extLst>
              <a:ext uri="{FF2B5EF4-FFF2-40B4-BE49-F238E27FC236}">
                <a16:creationId xmlns:a16="http://schemas.microsoft.com/office/drawing/2014/main" id="{FE3BB817-4B8E-49EE-9BEA-86B0D16C3A35}"/>
              </a:ext>
            </a:extLst>
          </p:cNvPr>
          <p:cNvSpPr/>
          <p:nvPr/>
        </p:nvSpPr>
        <p:spPr>
          <a:xfrm rot="10800000">
            <a:off x="1193575" y="6031450"/>
            <a:ext cx="35921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980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BDD6A04-C1D9-481E-AE11-33B9DE711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398"/>
            <a:ext cx="10515600" cy="7661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大項目は審査基準の項目で決まってくることが多い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FFB8FB-555F-4E1F-AFC7-34DC5E4B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24</a:t>
            </a:fld>
            <a:endParaRPr lang="ja-JP" altLang="en-US" noProof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C307D-D28B-4B30-A014-0F14B9801607}"/>
              </a:ext>
            </a:extLst>
          </p:cNvPr>
          <p:cNvSpPr txBox="1"/>
          <p:nvPr/>
        </p:nvSpPr>
        <p:spPr>
          <a:xfrm>
            <a:off x="838200" y="1275933"/>
            <a:ext cx="94505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施工計画　　配点</a:t>
            </a:r>
            <a:r>
              <a:rPr lang="en-US" altLang="ja-JP" sz="2800" dirty="0"/>
              <a:t>17</a:t>
            </a:r>
            <a:r>
              <a:rPr lang="ja-JP" altLang="en-US" sz="2800" dirty="0"/>
              <a:t>点　　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2-16		</a:t>
            </a:r>
            <a:r>
              <a:rPr lang="ja-JP" altLang="en-US" sz="2800" dirty="0"/>
              <a:t>施工計画提案書　</a:t>
            </a:r>
            <a:r>
              <a:rPr lang="en-US" altLang="ja-JP" sz="2800" dirty="0"/>
              <a:t>A4</a:t>
            </a:r>
            <a:r>
              <a:rPr lang="ja-JP" altLang="en-US" sz="2800" dirty="0"/>
              <a:t>縦</a:t>
            </a:r>
            <a:r>
              <a:rPr lang="en-US" altLang="ja-JP" sz="2800" dirty="0"/>
              <a:t>	4</a:t>
            </a:r>
            <a:r>
              <a:rPr lang="ja-JP" altLang="en-US" sz="2800" dirty="0"/>
              <a:t>ページ</a:t>
            </a:r>
            <a:endParaRPr lang="en-US" altLang="ja-JP" sz="2800" dirty="0"/>
          </a:p>
          <a:p>
            <a:r>
              <a:rPr lang="ja-JP" altLang="en-US" sz="2800" dirty="0"/>
              <a:t>様式</a:t>
            </a:r>
            <a:r>
              <a:rPr lang="en-US" altLang="ja-JP" sz="2800" dirty="0"/>
              <a:t>3-12		</a:t>
            </a:r>
            <a:r>
              <a:rPr lang="ja-JP" altLang="en-US" sz="2800" dirty="0"/>
              <a:t>施工工程表</a:t>
            </a:r>
            <a:r>
              <a:rPr lang="en-US" altLang="ja-JP" sz="2800" dirty="0"/>
              <a:t>		A3</a:t>
            </a:r>
            <a:r>
              <a:rPr lang="ja-JP" altLang="en-US" sz="2800" dirty="0"/>
              <a:t>横</a:t>
            </a:r>
            <a:r>
              <a:rPr lang="en-US" altLang="ja-JP" sz="2800" dirty="0"/>
              <a:t>	</a:t>
            </a:r>
            <a:r>
              <a:rPr lang="ja-JP" altLang="en-US" sz="2800" dirty="0"/>
              <a:t>ページ制限なし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審査の項目</a:t>
            </a:r>
            <a:endParaRPr lang="en-US" altLang="ja-JP" sz="2800" dirty="0"/>
          </a:p>
          <a:p>
            <a:r>
              <a:rPr lang="en-US" altLang="ja-JP" sz="2800" dirty="0"/>
              <a:t>	</a:t>
            </a:r>
            <a:r>
              <a:rPr lang="ja-JP" altLang="en-US" sz="2800" dirty="0"/>
              <a:t>審査員はこの項目立てで点数をつけていく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施工中の近隣住民への配慮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品質確保に向けた施工管理体制</a:t>
            </a:r>
            <a:r>
              <a:rPr lang="en-US" altLang="ja-JP" sz="2800" dirty="0"/>
              <a:t>			</a:t>
            </a:r>
            <a:r>
              <a:rPr lang="ja-JP" altLang="en-US" sz="2800" dirty="0"/>
              <a:t>配点</a:t>
            </a:r>
            <a:r>
              <a:rPr lang="en-US" altLang="ja-JP" sz="2800" dirty="0"/>
              <a:t>4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工期遵守の方法 </a:t>
            </a:r>
            <a:r>
              <a:rPr lang="en-US" altLang="ja-JP" sz="2800" dirty="0"/>
              <a:t>		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安全対策、環境への配慮等 </a:t>
            </a:r>
            <a:r>
              <a:rPr lang="en-US" altLang="ja-JP" sz="2800" dirty="0"/>
              <a:t>			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  <a:r>
              <a:rPr lang="en-US" altLang="ja-JP" sz="2800" dirty="0"/>
              <a:t> </a:t>
            </a:r>
          </a:p>
          <a:p>
            <a:r>
              <a:rPr lang="ja-JP" altLang="en-US" sz="2800" dirty="0"/>
              <a:t>施工体制の信頼性（市への報告体制等含） </a:t>
            </a:r>
            <a:r>
              <a:rPr lang="en-US" altLang="ja-JP" sz="2800" dirty="0"/>
              <a:t>	</a:t>
            </a:r>
            <a:r>
              <a:rPr lang="ja-JP" altLang="en-US" sz="2800" dirty="0"/>
              <a:t>配点</a:t>
            </a:r>
            <a:r>
              <a:rPr lang="en-US" altLang="ja-JP" sz="2800" dirty="0"/>
              <a:t>3</a:t>
            </a:r>
            <a:r>
              <a:rPr lang="ja-JP" altLang="en-US" sz="2800" dirty="0"/>
              <a:t>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B6A845-563F-4BA0-95A3-4B469EFA0497}"/>
              </a:ext>
            </a:extLst>
          </p:cNvPr>
          <p:cNvSpPr/>
          <p:nvPr/>
        </p:nvSpPr>
        <p:spPr>
          <a:xfrm>
            <a:off x="677732" y="4260028"/>
            <a:ext cx="7019364" cy="2404334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B156E74F-0E21-4D8F-9CCB-0E330A0128DC}"/>
              </a:ext>
            </a:extLst>
          </p:cNvPr>
          <p:cNvSpPr/>
          <p:nvPr/>
        </p:nvSpPr>
        <p:spPr>
          <a:xfrm>
            <a:off x="297628" y="779929"/>
            <a:ext cx="1036320" cy="3991087"/>
          </a:xfrm>
          <a:prstGeom prst="curvedRightArrow">
            <a:avLst/>
          </a:prstGeom>
          <a:solidFill>
            <a:srgbClr val="5B9BD5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5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445F29-CB9A-414A-9FB6-9BFB5B70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66" y="429862"/>
            <a:ext cx="10515600" cy="7273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コンテンツ募集の</a:t>
            </a:r>
            <a:r>
              <a:rPr lang="en-US" altLang="ja-JP" dirty="0"/>
              <a:t>2</a:t>
            </a:r>
            <a:r>
              <a:rPr lang="ja-JP" altLang="en-US" dirty="0"/>
              <a:t>方式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9BD9C26-4CC9-4864-A4A0-A0052188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2D6987-FB6D-4DB8-81B8-AD0F35E3BB5F}" type="slidenum">
              <a:rPr lang="en-US" altLang="ja-JP" noProof="0" smtClean="0"/>
              <a:t>25</a:t>
            </a:fld>
            <a:endParaRPr lang="ja-JP" altLang="en-US" noProof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71D28A0-3AEE-487E-B310-2090410FD335}"/>
              </a:ext>
            </a:extLst>
          </p:cNvPr>
          <p:cNvSpPr/>
          <p:nvPr/>
        </p:nvSpPr>
        <p:spPr>
          <a:xfrm>
            <a:off x="719418" y="1358153"/>
            <a:ext cx="4161864" cy="1021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フリーでなんでもいいから</a:t>
            </a:r>
            <a:endParaRPr kumimoji="1" lang="en-US" altLang="ja-JP" dirty="0"/>
          </a:p>
          <a:p>
            <a:pPr algn="ctr"/>
            <a:r>
              <a:rPr lang="ja-JP" altLang="en-US" dirty="0"/>
              <a:t>だしてもらう</a:t>
            </a:r>
            <a:endParaRPr kumimoji="1" lang="ja-JP" altLang="en-US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9D07D955-3579-429A-86A2-0A9ECBC2C6CE}"/>
              </a:ext>
            </a:extLst>
          </p:cNvPr>
          <p:cNvSpPr/>
          <p:nvPr/>
        </p:nvSpPr>
        <p:spPr>
          <a:xfrm>
            <a:off x="2437279" y="2487706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6C33970-9333-4AC6-8A8D-B39BE79754F9}"/>
              </a:ext>
            </a:extLst>
          </p:cNvPr>
          <p:cNvSpPr/>
          <p:nvPr/>
        </p:nvSpPr>
        <p:spPr>
          <a:xfrm>
            <a:off x="719417" y="3133165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レイア・カテゴリ分類</a:t>
            </a:r>
            <a:endParaRPr kumimoji="1" lang="en-US" altLang="ja-JP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CB78D75-CE79-4789-969A-976C84A2B20F}"/>
              </a:ext>
            </a:extLst>
          </p:cNvPr>
          <p:cNvSpPr/>
          <p:nvPr/>
        </p:nvSpPr>
        <p:spPr>
          <a:xfrm>
            <a:off x="2437279" y="4397189"/>
            <a:ext cx="726141" cy="618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00F1EC9-0AC3-479D-A0D5-4F5F8AC005CB}"/>
              </a:ext>
            </a:extLst>
          </p:cNvPr>
          <p:cNvSpPr/>
          <p:nvPr/>
        </p:nvSpPr>
        <p:spPr>
          <a:xfrm>
            <a:off x="719417" y="5042648"/>
            <a:ext cx="4161864" cy="1237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審査基準様式の分類に</a:t>
            </a:r>
            <a:endParaRPr lang="en-US" altLang="ja-JP" dirty="0"/>
          </a:p>
          <a:p>
            <a:pPr algn="ctr"/>
            <a:r>
              <a:rPr lang="ja-JP" altLang="en-US" dirty="0"/>
              <a:t>統合</a:t>
            </a:r>
            <a:endParaRPr lang="en-US" altLang="ja-JP" dirty="0"/>
          </a:p>
          <a:p>
            <a:pPr algn="ctr"/>
            <a:r>
              <a:rPr kumimoji="1" lang="ja-JP" altLang="en-US" dirty="0"/>
              <a:t>取捨選択</a:t>
            </a:r>
            <a:endParaRPr kumimoji="1" lang="en-US" altLang="ja-JP" dirty="0"/>
          </a:p>
          <a:p>
            <a:pPr algn="ctr"/>
            <a:r>
              <a:rPr lang="ja-JP" altLang="en-US" dirty="0"/>
              <a:t>レイア・カテゴリ分類</a:t>
            </a:r>
            <a:endParaRPr kumimoji="1" lang="en-US" altLang="ja-JP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0CD8CF9-19BC-47BA-9794-AD0EDDE6240F}"/>
              </a:ext>
            </a:extLst>
          </p:cNvPr>
          <p:cNvSpPr/>
          <p:nvPr/>
        </p:nvSpPr>
        <p:spPr>
          <a:xfrm>
            <a:off x="6331324" y="1331259"/>
            <a:ext cx="4161864" cy="10219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審査基準・様式集</a:t>
            </a:r>
            <a:endParaRPr lang="en-US" altLang="ja-JP" dirty="0"/>
          </a:p>
          <a:p>
            <a:pPr algn="ctr"/>
            <a:r>
              <a:rPr kumimoji="1" lang="ja-JP" altLang="en-US" dirty="0"/>
              <a:t>大項目・中項目設定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7BE6E31A-3B6C-4244-A333-44ECCCAE09D8}"/>
              </a:ext>
            </a:extLst>
          </p:cNvPr>
          <p:cNvSpPr/>
          <p:nvPr/>
        </p:nvSpPr>
        <p:spPr>
          <a:xfrm>
            <a:off x="8049185" y="2460812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5705255-AA4E-4854-B8E4-42914999312E}"/>
              </a:ext>
            </a:extLst>
          </p:cNvPr>
          <p:cNvSpPr/>
          <p:nvPr/>
        </p:nvSpPr>
        <p:spPr>
          <a:xfrm>
            <a:off x="6331323" y="3106271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項目ごとのお題</a:t>
            </a:r>
            <a:endParaRPr lang="en-US" altLang="ja-JP" dirty="0"/>
          </a:p>
          <a:p>
            <a:pPr algn="ctr"/>
            <a:r>
              <a:rPr kumimoji="1" lang="ja-JP" altLang="en-US" dirty="0"/>
              <a:t>お題のカテゴリを設定</a:t>
            </a:r>
            <a:endParaRPr kumimoji="1" lang="en-US" altLang="ja-JP" dirty="0"/>
          </a:p>
          <a:p>
            <a:pPr algn="ctr"/>
            <a:r>
              <a:rPr lang="ja-JP" altLang="en-US" dirty="0"/>
              <a:t>小項目地内容コンテンツ</a:t>
            </a:r>
            <a:endParaRPr lang="en-US" altLang="ja-JP" dirty="0"/>
          </a:p>
          <a:p>
            <a:pPr algn="ctr"/>
            <a:r>
              <a:rPr kumimoji="1" lang="ja-JP" altLang="en-US" dirty="0"/>
              <a:t>出し</a:t>
            </a:r>
            <a:endParaRPr kumimoji="1" lang="en-US" altLang="ja-JP" dirty="0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BE9891DF-0165-4B9A-B0F4-B84D6E2A39E6}"/>
              </a:ext>
            </a:extLst>
          </p:cNvPr>
          <p:cNvSpPr/>
          <p:nvPr/>
        </p:nvSpPr>
        <p:spPr>
          <a:xfrm>
            <a:off x="8049185" y="4370295"/>
            <a:ext cx="726141" cy="6185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62AD0E1-0026-4B2C-95AB-59FE8AB0257A}"/>
              </a:ext>
            </a:extLst>
          </p:cNvPr>
          <p:cNvSpPr/>
          <p:nvPr/>
        </p:nvSpPr>
        <p:spPr>
          <a:xfrm>
            <a:off x="6331323" y="5015754"/>
            <a:ext cx="4161864" cy="12371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こぼれたものこぼれるもの</a:t>
            </a:r>
            <a:endParaRPr lang="en-US" altLang="ja-JP" dirty="0"/>
          </a:p>
          <a:p>
            <a:pPr algn="ctr"/>
            <a:r>
              <a:rPr lang="ja-JP" altLang="en-US" dirty="0"/>
              <a:t>多いと項目設定に？</a:t>
            </a:r>
            <a:endParaRPr lang="en-US" altLang="ja-JP" dirty="0"/>
          </a:p>
          <a:p>
            <a:pPr algn="ctr"/>
            <a:r>
              <a:rPr lang="ja-JP" altLang="en-US" dirty="0"/>
              <a:t>項目再構築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33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782"/>
            <a:ext cx="10515600" cy="3467978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⑤　様式の意匠・フォント・項目立ての素案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94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668E68-6D1B-4424-9200-2E973339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58CC8E-2CA3-4466-A8F0-F0C80DE37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3" y="103169"/>
            <a:ext cx="4602879" cy="651718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F0B9CD2-9F90-44BF-B69C-3CBFDFDDE547}"/>
              </a:ext>
            </a:extLst>
          </p:cNvPr>
          <p:cNvSpPr/>
          <p:nvPr/>
        </p:nvSpPr>
        <p:spPr>
          <a:xfrm>
            <a:off x="5869641" y="28238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ヘッダーの帯の色：町のシンボル色・企業の色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DA3A8BD-D146-43C4-BB44-B355A99372F1}"/>
              </a:ext>
            </a:extLst>
          </p:cNvPr>
          <p:cNvSpPr/>
          <p:nvPr/>
        </p:nvSpPr>
        <p:spPr>
          <a:xfrm>
            <a:off x="5869640" y="75751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サイズ設定：</a:t>
            </a:r>
            <a:r>
              <a:rPr kumimoji="1" lang="en-US" altLang="ja-JP" dirty="0"/>
              <a:t>10.5/12/12/14/16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F211E1-47D2-44E3-8AD1-71E7278AD040}"/>
              </a:ext>
            </a:extLst>
          </p:cNvPr>
          <p:cNvSpPr/>
          <p:nvPr/>
        </p:nvSpPr>
        <p:spPr>
          <a:xfrm>
            <a:off x="5869639" y="1241616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ナンバリング：</a:t>
            </a:r>
            <a:r>
              <a:rPr lang="en-US" altLang="ja-JP" dirty="0"/>
              <a:t>Ⅰ/1/(1)/1)/</a:t>
            </a:r>
            <a:r>
              <a:rPr lang="ja-JP" altLang="en-US" dirty="0"/>
              <a:t>①</a:t>
            </a:r>
            <a:r>
              <a:rPr lang="en-US" altLang="ja-JP" dirty="0"/>
              <a:t>/</a:t>
            </a:r>
            <a:r>
              <a:rPr lang="ja-JP" altLang="en-US" dirty="0"/>
              <a:t>ア</a:t>
            </a:r>
            <a:r>
              <a:rPr lang="en-US" altLang="ja-JP" dirty="0"/>
              <a:t>/+/</a:t>
            </a:r>
            <a:r>
              <a:rPr lang="ja-JP" altLang="en-US" dirty="0"/>
              <a:t>●</a:t>
            </a:r>
            <a:r>
              <a:rPr lang="en-US" altLang="ja-JP" dirty="0"/>
              <a:t>/</a:t>
            </a:r>
            <a:r>
              <a:rPr lang="ja-JP" altLang="en-US" dirty="0"/>
              <a:t>・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22D28C1-08D8-43B9-B889-4A5A7CFCA1AB}"/>
              </a:ext>
            </a:extLst>
          </p:cNvPr>
          <p:cNvSpPr/>
          <p:nvPr/>
        </p:nvSpPr>
        <p:spPr>
          <a:xfrm>
            <a:off x="5869638" y="179070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フォント：明朝・ゴシック・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3A274B4-F97F-4FC0-9EAF-7048E7CB3559}"/>
              </a:ext>
            </a:extLst>
          </p:cNvPr>
          <p:cNvSpPr/>
          <p:nvPr/>
        </p:nvSpPr>
        <p:spPr>
          <a:xfrm>
            <a:off x="5869638" y="2321869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文字色：タイトル緑・協調：赤：</a:t>
            </a:r>
            <a:r>
              <a:rPr lang="en-US" altLang="ja-JP" dirty="0"/>
              <a:t>RGB131/227/202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32C2AFA-147B-4758-BEDD-5BB9AD0AFA55}"/>
              </a:ext>
            </a:extLst>
          </p:cNvPr>
          <p:cNvSpPr/>
          <p:nvPr/>
        </p:nvSpPr>
        <p:spPr>
          <a:xfrm>
            <a:off x="5869637" y="2853034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段組み：</a:t>
            </a:r>
            <a:r>
              <a:rPr kumimoji="1" lang="en-US" altLang="ja-JP" dirty="0"/>
              <a:t>1</a:t>
            </a:r>
            <a:r>
              <a:rPr kumimoji="1" lang="ja-JP" altLang="en-US" dirty="0"/>
              <a:t>段・</a:t>
            </a:r>
            <a:r>
              <a:rPr kumimoji="1" lang="en-US" altLang="ja-JP" dirty="0"/>
              <a:t>2</a:t>
            </a:r>
            <a:r>
              <a:rPr kumimoji="1" lang="ja-JP" altLang="en-US" dirty="0"/>
              <a:t>段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18F163-8E24-47FA-ADD3-C9FCA1425592}"/>
              </a:ext>
            </a:extLst>
          </p:cNvPr>
          <p:cNvSpPr/>
          <p:nvPr/>
        </p:nvSpPr>
        <p:spPr>
          <a:xfrm>
            <a:off x="5869637" y="3429000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ページの枠の有無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7600BF9-05ED-4FB5-A4CA-753B564194F3}"/>
              </a:ext>
            </a:extLst>
          </p:cNvPr>
          <p:cNvSpPr/>
          <p:nvPr/>
        </p:nvSpPr>
        <p:spPr>
          <a:xfrm>
            <a:off x="5869637" y="4010963"/>
            <a:ext cx="5849471" cy="3160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文字部分と写真・スケッチ・図表の比率</a:t>
            </a:r>
          </a:p>
        </p:txBody>
      </p:sp>
    </p:spTree>
    <p:extLst>
      <p:ext uri="{BB962C8B-B14F-4D97-AF65-F5344CB8AC3E}">
        <p14:creationId xmlns:p14="http://schemas.microsoft.com/office/powerpoint/2010/main" val="947498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FA8A0B-B42D-4A79-B1E6-42783D0F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C9F1FC-F95A-4F4C-9118-F335EF19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73" y="287804"/>
            <a:ext cx="4386246" cy="62823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3BCE078-CE4A-4DF4-A0E8-4D6737D3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9" y="256520"/>
            <a:ext cx="4437050" cy="628239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0F817B5-DA2E-4DBA-AC4E-B74B8CA5244D}"/>
              </a:ext>
            </a:extLst>
          </p:cNvPr>
          <p:cNvSpPr/>
          <p:nvPr/>
        </p:nvSpPr>
        <p:spPr>
          <a:xfrm>
            <a:off x="5156947" y="93457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段組み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3FD2A8D-3E73-412D-8EB2-CDFEB5D1C0C2}"/>
              </a:ext>
            </a:extLst>
          </p:cNvPr>
          <p:cNvSpPr/>
          <p:nvPr/>
        </p:nvSpPr>
        <p:spPr>
          <a:xfrm>
            <a:off x="5156947" y="2364441"/>
            <a:ext cx="168760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行間</a:t>
            </a:r>
            <a:endParaRPr kumimoji="1" lang="en-US" altLang="ja-JP" dirty="0"/>
          </a:p>
          <a:p>
            <a:pPr algn="ctr"/>
            <a:r>
              <a:rPr lang="ja-JP" altLang="en-US" dirty="0"/>
              <a:t>文字間隔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endParaRPr lang="en-US" altLang="ja-JP" dirty="0"/>
          </a:p>
          <a:p>
            <a:pPr algn="ctr"/>
            <a:r>
              <a:rPr kumimoji="1" lang="ja-JP" altLang="en-US" dirty="0"/>
              <a:t>イメージ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38EA32E-12A6-4F8B-A84F-1E0FC52DD034}"/>
              </a:ext>
            </a:extLst>
          </p:cNvPr>
          <p:cNvSpPr/>
          <p:nvPr/>
        </p:nvSpPr>
        <p:spPr>
          <a:xfrm>
            <a:off x="5030117" y="3782138"/>
            <a:ext cx="1941266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お題</a:t>
            </a:r>
            <a:r>
              <a:rPr lang="ja-JP" altLang="en-US" dirty="0"/>
              <a:t>と</a:t>
            </a:r>
            <a:endParaRPr lang="en-US" altLang="ja-JP" dirty="0"/>
          </a:p>
          <a:p>
            <a:pPr algn="ctr"/>
            <a:r>
              <a:rPr kumimoji="1" lang="ja-JP" altLang="en-US" dirty="0"/>
              <a:t>コンテンツ</a:t>
            </a:r>
            <a:endParaRPr kumimoji="1" lang="en-US" altLang="ja-JP" dirty="0"/>
          </a:p>
          <a:p>
            <a:pPr algn="ctr"/>
            <a:r>
              <a:rPr lang="ja-JP" altLang="en-US" dirty="0"/>
              <a:t>の</a:t>
            </a:r>
            <a:r>
              <a:rPr kumimoji="1" lang="ja-JP" altLang="en-US" dirty="0"/>
              <a:t>乖離</a:t>
            </a:r>
            <a:endParaRPr kumimoji="1" lang="en-US" altLang="ja-JP" dirty="0"/>
          </a:p>
          <a:p>
            <a:pPr algn="ctr"/>
            <a:r>
              <a:rPr lang="ja-JP" altLang="en-US" dirty="0"/>
              <a:t>防ぐ</a:t>
            </a:r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53D8274-94A9-4F60-B62A-6707DA9AD441}"/>
              </a:ext>
            </a:extLst>
          </p:cNvPr>
          <p:cNvSpPr/>
          <p:nvPr/>
        </p:nvSpPr>
        <p:spPr>
          <a:xfrm>
            <a:off x="5052640" y="5218767"/>
            <a:ext cx="1896219" cy="13514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項目</a:t>
            </a:r>
            <a:endParaRPr kumimoji="1" lang="en-US" altLang="ja-JP" dirty="0"/>
          </a:p>
          <a:p>
            <a:pPr algn="ctr"/>
            <a:r>
              <a:rPr lang="ja-JP" altLang="en-US" dirty="0"/>
              <a:t>タイトル</a:t>
            </a:r>
            <a:endParaRPr lang="en-US" altLang="ja-JP" dirty="0"/>
          </a:p>
          <a:p>
            <a:pPr algn="ctr"/>
            <a:r>
              <a:rPr kumimoji="1" lang="ja-JP" altLang="en-US" dirty="0"/>
              <a:t>有無・内容</a:t>
            </a:r>
          </a:p>
        </p:txBody>
      </p:sp>
    </p:spTree>
    <p:extLst>
      <p:ext uri="{BB962C8B-B14F-4D97-AF65-F5344CB8AC3E}">
        <p14:creationId xmlns:p14="http://schemas.microsoft.com/office/powerpoint/2010/main" val="112713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⑥　様式集と審査基準にあわせ編集</a:t>
            </a:r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DD49FB-63A5-1FCD-BBCB-B8D420C3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AD1D35D-1900-D2F2-36C0-8DA44AAE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96" y="0"/>
            <a:ext cx="5688795" cy="6858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3B6C81-50A2-DE02-6E99-0402DA4F4F07}"/>
              </a:ext>
            </a:extLst>
          </p:cNvPr>
          <p:cNvSpPr txBox="1"/>
          <p:nvPr/>
        </p:nvSpPr>
        <p:spPr>
          <a:xfrm>
            <a:off x="914400" y="948906"/>
            <a:ext cx="329529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提案策定スケジュール表ー１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提案提出日がわかったら</a:t>
            </a:r>
            <a:endParaRPr kumimoji="1" lang="en-US" altLang="ja-JP" dirty="0"/>
          </a:p>
          <a:p>
            <a:r>
              <a:rPr lang="ja-JP" altLang="en-US" dirty="0"/>
              <a:t>すぐに作って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全メンバーに徹底する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24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F1757-CF4D-42CE-8186-511ABF9B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0C358C-C2D2-4508-BAA3-1839D254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29" y="128133"/>
            <a:ext cx="4657120" cy="635420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2634C7E-6BA6-4766-9CEE-7C6108B2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51" y="500882"/>
            <a:ext cx="5680115" cy="22720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427DD97-6687-45ED-A93D-0EDFB1454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67" y="5005067"/>
            <a:ext cx="4038908" cy="183865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4EB676-1825-48CD-B3ED-1697729EB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31" y="2853860"/>
            <a:ext cx="5724035" cy="217679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352E95-0BF6-4DE1-9365-C93A21FDA66F}"/>
              </a:ext>
            </a:extLst>
          </p:cNvPr>
          <p:cNvSpPr txBox="1"/>
          <p:nvPr/>
        </p:nvSpPr>
        <p:spPr>
          <a:xfrm>
            <a:off x="575534" y="2343586"/>
            <a:ext cx="4863817" cy="40318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/>
              <a:t>価格点分析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価格点</a:t>
            </a:r>
            <a:r>
              <a:rPr kumimoji="1" lang="en-US" altLang="ja-JP" sz="1600" dirty="0"/>
              <a:t>30</a:t>
            </a:r>
            <a:r>
              <a:rPr kumimoji="1" lang="ja-JP" altLang="en-US" sz="1600" dirty="0"/>
              <a:t>点：審査点</a:t>
            </a:r>
            <a:r>
              <a:rPr kumimoji="1" lang="en-US" altLang="ja-JP" sz="1600" dirty="0"/>
              <a:t>16</a:t>
            </a:r>
            <a:r>
              <a:rPr lang="en-US" altLang="ja-JP" sz="1600" dirty="0"/>
              <a:t>2</a:t>
            </a:r>
            <a:r>
              <a:rPr kumimoji="1" lang="ja-JP" altLang="en-US" sz="1600" dirty="0"/>
              <a:t>点：地域点</a:t>
            </a:r>
            <a:r>
              <a:rPr kumimoji="1" lang="en-US" altLang="ja-JP" sz="1600" dirty="0"/>
              <a:t>8</a:t>
            </a:r>
            <a:r>
              <a:rPr kumimoji="1" lang="ja-JP" altLang="en-US" sz="1600" dirty="0"/>
              <a:t>点</a:t>
            </a:r>
            <a:endParaRPr kumimoji="1" lang="en-US" altLang="ja-JP" sz="1600" dirty="0"/>
          </a:p>
          <a:p>
            <a:r>
              <a:rPr lang="ja-JP" altLang="en-US" sz="1600" dirty="0"/>
              <a:t>共通</a:t>
            </a:r>
            <a:r>
              <a:rPr lang="en-US" altLang="ja-JP" sz="1600" dirty="0"/>
              <a:t>70</a:t>
            </a:r>
            <a:r>
              <a:rPr lang="ja-JP" altLang="en-US" sz="1600" dirty="0"/>
              <a:t>点：公営</a:t>
            </a:r>
            <a:r>
              <a:rPr lang="en-US" altLang="ja-JP" sz="1600" dirty="0"/>
              <a:t>32</a:t>
            </a:r>
            <a:r>
              <a:rPr lang="ja-JP" altLang="en-US" sz="1600" dirty="0"/>
              <a:t>点：地優賃</a:t>
            </a:r>
            <a:r>
              <a:rPr lang="en-US" altLang="ja-JP" sz="1600" dirty="0"/>
              <a:t>60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価格点＝</a:t>
            </a:r>
            <a:r>
              <a:rPr lang="en-US" altLang="ja-JP" sz="1600" dirty="0"/>
              <a:t>14/15</a:t>
            </a:r>
            <a:r>
              <a:rPr lang="ja-JP" altLang="en-US" sz="1600" dirty="0"/>
              <a:t>✖</a:t>
            </a:r>
            <a:r>
              <a:rPr lang="en-US" altLang="ja-JP" sz="1600" dirty="0"/>
              <a:t>30=28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億ちがって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点差くらい</a:t>
            </a:r>
            <a:endParaRPr kumimoji="1" lang="en-US" altLang="ja-JP" sz="1600" dirty="0"/>
          </a:p>
          <a:p>
            <a:endParaRPr lang="en-US" altLang="ja-JP" sz="1600" dirty="0"/>
          </a:p>
          <a:p>
            <a:r>
              <a:rPr kumimoji="1" lang="ja-JP" altLang="en-US" sz="1600" dirty="0"/>
              <a:t>地域点：</a:t>
            </a:r>
            <a:r>
              <a:rPr kumimoji="1" lang="en-US" altLang="ja-JP" sz="1600" dirty="0"/>
              <a:t>9/12</a:t>
            </a:r>
            <a:r>
              <a:rPr kumimoji="1" lang="ja-JP" altLang="en-US" sz="1600" dirty="0"/>
              <a:t>✖４＝</a:t>
            </a:r>
            <a:r>
              <a:rPr kumimoji="1" lang="en-US" altLang="ja-JP" sz="1600" dirty="0"/>
              <a:t>3</a:t>
            </a:r>
            <a:r>
              <a:rPr lang="ja-JP" altLang="en-US" sz="1600" dirty="0"/>
              <a:t>点</a:t>
            </a:r>
            <a:endParaRPr lang="en-US" altLang="ja-JP" sz="1600" dirty="0"/>
          </a:p>
          <a:p>
            <a:r>
              <a:rPr kumimoji="1" lang="en-US" altLang="ja-JP" sz="1600" dirty="0"/>
              <a:t>1</a:t>
            </a:r>
            <a:r>
              <a:rPr kumimoji="1" lang="ja-JP" altLang="en-US" sz="1600" dirty="0"/>
              <a:t>社探すと</a:t>
            </a:r>
            <a:r>
              <a:rPr kumimoji="1" lang="en-US" altLang="ja-JP" sz="1600" dirty="0"/>
              <a:t>0.33</a:t>
            </a:r>
            <a:r>
              <a:rPr lang="ja-JP" altLang="en-US" sz="1600" dirty="0"/>
              <a:t>点＝：</a:t>
            </a:r>
            <a:r>
              <a:rPr lang="en-US" altLang="ja-JP" sz="1600" dirty="0"/>
              <a:t>1</a:t>
            </a:r>
            <a:r>
              <a:rPr lang="ja-JP" altLang="en-US" sz="1600" dirty="0"/>
              <a:t>社探すのは約</a:t>
            </a:r>
            <a:r>
              <a:rPr lang="en-US" altLang="ja-JP" sz="1600" dirty="0"/>
              <a:t>1600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r>
              <a:rPr lang="ja-JP" altLang="en-US" sz="1600" dirty="0"/>
              <a:t>審査点：</a:t>
            </a:r>
            <a:r>
              <a:rPr lang="en-US" altLang="ja-JP" sz="1600" dirty="0"/>
              <a:t>1</a:t>
            </a:r>
            <a:r>
              <a:rPr lang="ja-JP" altLang="en-US" sz="1600" dirty="0"/>
              <a:t>点あげるのに</a:t>
            </a:r>
            <a:r>
              <a:rPr lang="en-US" altLang="ja-JP" sz="1600" dirty="0"/>
              <a:t>5000</a:t>
            </a:r>
            <a:r>
              <a:rPr lang="ja-JP" altLang="en-US" sz="1600" dirty="0"/>
              <a:t>万使える。</a:t>
            </a:r>
            <a:endParaRPr lang="en-US" altLang="ja-JP" sz="1600" dirty="0"/>
          </a:p>
          <a:p>
            <a:r>
              <a:rPr kumimoji="1" lang="en-US" altLang="ja-JP" sz="1600" dirty="0"/>
              <a:t>	</a:t>
            </a:r>
            <a:r>
              <a:rPr kumimoji="1" lang="ja-JP" altLang="en-US" sz="1600" dirty="0"/>
              <a:t>融資確約あるのとないので</a:t>
            </a:r>
            <a:r>
              <a:rPr kumimoji="1" lang="en-US" altLang="ja-JP" sz="1600" dirty="0"/>
              <a:t>1.5</a:t>
            </a:r>
            <a:r>
              <a:rPr kumimoji="1" lang="ja-JP" altLang="en-US" sz="1600" dirty="0"/>
              <a:t>点くらい</a:t>
            </a:r>
            <a:endParaRPr kumimoji="1" lang="en-US" altLang="ja-JP" sz="1600" dirty="0"/>
          </a:p>
          <a:p>
            <a:r>
              <a:rPr lang="en-US" altLang="ja-JP" sz="1600" dirty="0"/>
              <a:t>	</a:t>
            </a:r>
            <a:r>
              <a:rPr lang="ja-JP" altLang="en-US" sz="1600" dirty="0"/>
              <a:t>融資確約とる努力は</a:t>
            </a:r>
            <a:r>
              <a:rPr lang="en-US" altLang="ja-JP" sz="1600" dirty="0"/>
              <a:t>75000</a:t>
            </a:r>
            <a:r>
              <a:rPr lang="ja-JP" altLang="en-US" sz="1600" dirty="0"/>
              <a:t>万の効果</a:t>
            </a:r>
            <a:endParaRPr lang="en-US" altLang="ja-JP" sz="1600" dirty="0"/>
          </a:p>
          <a:p>
            <a:endParaRPr kumimoji="1" lang="en-US" altLang="ja-JP" sz="1600" dirty="0"/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22980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CB9211D-1768-4023-92F5-1E01499F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審査委員分析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D384DA-593A-4D84-8063-713A4CD2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天神先生：東洋大学</a:t>
            </a:r>
            <a:r>
              <a:rPr lang="en-US" altLang="ja-JP" dirty="0"/>
              <a:t>PPP</a:t>
            </a:r>
            <a:r>
              <a:rPr lang="ja-JP" altLang="en-US" dirty="0"/>
              <a:t>研究所</a:t>
            </a:r>
            <a:r>
              <a:rPr lang="en-US" altLang="ja-JP" dirty="0"/>
              <a:t>	</a:t>
            </a:r>
            <a:r>
              <a:rPr lang="ja-JP" altLang="en-US" dirty="0"/>
              <a:t>地域おこし　とか</a:t>
            </a:r>
            <a:endParaRPr lang="en-US" altLang="ja-JP" dirty="0"/>
          </a:p>
          <a:p>
            <a:pPr lvl="1"/>
            <a:r>
              <a:rPr lang="ja-JP" altLang="en-US" dirty="0"/>
              <a:t>建築士：研究論文：出窓、手すりの安全性　とか</a:t>
            </a:r>
            <a:endParaRPr lang="en-US" altLang="ja-JP" dirty="0"/>
          </a:p>
          <a:p>
            <a:pPr lvl="2"/>
            <a:r>
              <a:rPr lang="ja-JP" altLang="en-US" dirty="0"/>
              <a:t>東洋大学紀要で論文検索　どんな主張・興味のありどころ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世羅さん：監査法人：財務計画・財務の確実性　とか</a:t>
            </a:r>
            <a:endParaRPr lang="en-US" altLang="ja-JP" dirty="0"/>
          </a:p>
          <a:p>
            <a:pPr lvl="1"/>
            <a:r>
              <a:rPr lang="ja-JP" altLang="en-US" dirty="0"/>
              <a:t>コンサルティング部門：自治体支援：可能性調査・発注支援</a:t>
            </a:r>
            <a:endParaRPr lang="en-US" altLang="ja-JP" dirty="0"/>
          </a:p>
          <a:p>
            <a:pPr lvl="2"/>
            <a:r>
              <a:rPr lang="ja-JP" altLang="en-US" dirty="0"/>
              <a:t>トーマツがやった案件調査　とか・支援業務の時の審査講評とか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4473F8-F793-4BFC-B1F5-7686414A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147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B55410F-4B76-452D-BC6E-49AFAC9F7BDE}"/>
              </a:ext>
            </a:extLst>
          </p:cNvPr>
          <p:cNvCxnSpPr>
            <a:stCxn id="8" idx="2"/>
            <a:endCxn id="25" idx="0"/>
          </p:cNvCxnSpPr>
          <p:nvPr/>
        </p:nvCxnSpPr>
        <p:spPr>
          <a:xfrm>
            <a:off x="6096000" y="2259790"/>
            <a:ext cx="3230880" cy="8384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265F7BB3-BD38-427F-A66B-E9DC99DF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9" y="365126"/>
            <a:ext cx="11543572" cy="778088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項目設定：</a:t>
            </a:r>
            <a:r>
              <a:rPr lang="ja-JP" altLang="en-US" sz="3100" dirty="0"/>
              <a:t>様式集に各ページの規定がある：</a:t>
            </a:r>
            <a:r>
              <a:rPr lang="en-US" altLang="ja-JP" sz="3100" dirty="0"/>
              <a:t>4</a:t>
            </a:r>
            <a:r>
              <a:rPr lang="ja-JP" altLang="en-US" sz="3100" dirty="0"/>
              <a:t>ページに展開</a:t>
            </a:r>
            <a:br>
              <a:rPr lang="en-US" altLang="ja-JP" dirty="0"/>
            </a:br>
            <a:r>
              <a:rPr lang="en-US" altLang="ja-JP" sz="2000" dirty="0"/>
              <a:t>2-6 	</a:t>
            </a:r>
            <a:r>
              <a:rPr lang="ja-JP" altLang="en-US" sz="2000" dirty="0"/>
              <a:t>様式 </a:t>
            </a:r>
            <a:r>
              <a:rPr lang="en-US" altLang="ja-JP" sz="2000" dirty="0"/>
              <a:t>2-12 	</a:t>
            </a:r>
            <a:r>
              <a:rPr lang="ja-JP" altLang="en-US" sz="2000" dirty="0"/>
              <a:t>事業実施計画に関する提案書 </a:t>
            </a:r>
            <a:r>
              <a:rPr lang="en-US" altLang="ja-JP" sz="2000" dirty="0"/>
              <a:t>	</a:t>
            </a:r>
            <a:r>
              <a:rPr lang="ja-JP" altLang="en-US" sz="2000" dirty="0"/>
              <a:t>必須 　</a:t>
            </a:r>
            <a:r>
              <a:rPr lang="en-US" altLang="ja-JP" sz="2000" dirty="0"/>
              <a:t>15</a:t>
            </a:r>
            <a:r>
              <a:rPr lang="ja-JP" altLang="en-US" sz="2000" dirty="0"/>
              <a:t>部</a:t>
            </a:r>
            <a:r>
              <a:rPr lang="en-US" altLang="ja-JP" sz="2000" dirty="0"/>
              <a:t> </a:t>
            </a:r>
            <a:r>
              <a:rPr lang="ja-JP" altLang="en-US" sz="2000" dirty="0"/>
              <a:t>　</a:t>
            </a:r>
            <a:r>
              <a:rPr lang="en-US" altLang="ja-JP" sz="2000" dirty="0"/>
              <a:t>4</a:t>
            </a:r>
            <a:r>
              <a:rPr lang="ja-JP" altLang="en-US" sz="2000" dirty="0"/>
              <a:t>ページ</a:t>
            </a:r>
            <a:r>
              <a:rPr lang="en-US" altLang="ja-JP" sz="2000" dirty="0"/>
              <a:t>	 A4 </a:t>
            </a:r>
            <a:r>
              <a:rPr lang="ja-JP" altLang="en-US" sz="2000" dirty="0"/>
              <a:t>縦 </a:t>
            </a:r>
            <a:r>
              <a:rPr lang="en-US" altLang="ja-JP" sz="2000" dirty="0"/>
              <a:t>	</a:t>
            </a:r>
            <a:r>
              <a:rPr lang="ja-JP" altLang="en-US" sz="2000" dirty="0"/>
              <a:t>任意様式 </a:t>
            </a:r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36C547-51F0-4986-8F04-704D618C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654532-A338-46BA-B1E7-D8B33FE06DEF}"/>
              </a:ext>
            </a:extLst>
          </p:cNvPr>
          <p:cNvSpPr/>
          <p:nvPr/>
        </p:nvSpPr>
        <p:spPr>
          <a:xfrm>
            <a:off x="384398" y="1712314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大項目</a:t>
            </a:r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4B5F7EA-2226-4FAF-B6C4-A45727C29BE9}"/>
              </a:ext>
            </a:extLst>
          </p:cNvPr>
          <p:cNvSpPr/>
          <p:nvPr/>
        </p:nvSpPr>
        <p:spPr>
          <a:xfrm>
            <a:off x="4870005" y="1712315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中項目</a:t>
            </a:r>
            <a:endParaRPr kumimoji="1"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A3D14C1-424B-4F1A-B17E-1F8AE4B6C073}"/>
              </a:ext>
            </a:extLst>
          </p:cNvPr>
          <p:cNvSpPr/>
          <p:nvPr/>
        </p:nvSpPr>
        <p:spPr>
          <a:xfrm>
            <a:off x="9185740" y="1712316"/>
            <a:ext cx="2451990" cy="54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小項目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F006D38-950A-4CE8-9D83-D68D62CC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9" y="2478372"/>
            <a:ext cx="5681964" cy="3741878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7D0B764A-263C-422C-850C-B5BC2EAE4065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1610393" y="2259789"/>
            <a:ext cx="451375" cy="12813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A0DAFB9E-93BC-45C6-A357-488CAFD662E3}"/>
              </a:ext>
            </a:extLst>
          </p:cNvPr>
          <p:cNvSpPr/>
          <p:nvPr/>
        </p:nvSpPr>
        <p:spPr>
          <a:xfrm>
            <a:off x="5649557" y="2519641"/>
            <a:ext cx="1794734" cy="458466"/>
          </a:xfrm>
          <a:prstGeom prst="ellipse">
            <a:avLst/>
          </a:prstGeom>
          <a:solidFill>
            <a:srgbClr val="FFCC66">
              <a:alpha val="36863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ページ割</a:t>
            </a: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0BF49720-C719-4A49-966B-9ABB10636651}"/>
              </a:ext>
            </a:extLst>
          </p:cNvPr>
          <p:cNvSpPr/>
          <p:nvPr/>
        </p:nvSpPr>
        <p:spPr>
          <a:xfrm>
            <a:off x="5986631" y="3541116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970C32D-B5F1-4D93-B59A-A70E0F1F0935}"/>
              </a:ext>
            </a:extLst>
          </p:cNvPr>
          <p:cNvSpPr/>
          <p:nvPr/>
        </p:nvSpPr>
        <p:spPr>
          <a:xfrm>
            <a:off x="6379285" y="366835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23DC342D-EDEF-4592-B053-052352CE98A4}"/>
              </a:ext>
            </a:extLst>
          </p:cNvPr>
          <p:cNvSpPr/>
          <p:nvPr/>
        </p:nvSpPr>
        <p:spPr>
          <a:xfrm>
            <a:off x="5988421" y="4252912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9C5BE1F-C507-4582-971D-4ED51DCDA5B5}"/>
              </a:ext>
            </a:extLst>
          </p:cNvPr>
          <p:cNvSpPr/>
          <p:nvPr/>
        </p:nvSpPr>
        <p:spPr>
          <a:xfrm>
            <a:off x="6381075" y="4401671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E52AFBAD-CADD-4FA7-9FC9-07947F33559C}"/>
              </a:ext>
            </a:extLst>
          </p:cNvPr>
          <p:cNvSpPr/>
          <p:nvPr/>
        </p:nvSpPr>
        <p:spPr>
          <a:xfrm>
            <a:off x="6381072" y="517442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E390792-31B8-4A21-8C95-E766A44087CB}"/>
              </a:ext>
            </a:extLst>
          </p:cNvPr>
          <p:cNvSpPr/>
          <p:nvPr/>
        </p:nvSpPr>
        <p:spPr>
          <a:xfrm>
            <a:off x="6972745" y="4401670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247922E-E387-4ED9-9F3F-EEF70F4A0709}"/>
              </a:ext>
            </a:extLst>
          </p:cNvPr>
          <p:cNvSpPr/>
          <p:nvPr/>
        </p:nvSpPr>
        <p:spPr>
          <a:xfrm>
            <a:off x="6910888" y="3757109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CA8E90FC-128D-4076-8D7C-CE913B31AB6D}"/>
              </a:ext>
            </a:extLst>
          </p:cNvPr>
          <p:cNvSpPr/>
          <p:nvPr/>
        </p:nvSpPr>
        <p:spPr>
          <a:xfrm>
            <a:off x="6909992" y="3440656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86768CFB-2600-4D8A-86FA-8D5AA6B1BF4A}"/>
              </a:ext>
            </a:extLst>
          </p:cNvPr>
          <p:cNvSpPr/>
          <p:nvPr/>
        </p:nvSpPr>
        <p:spPr>
          <a:xfrm>
            <a:off x="6800623" y="4894783"/>
            <a:ext cx="109369" cy="60595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AFF7F9A1-BAF6-41BB-B479-5EE8C09A0574}"/>
              </a:ext>
            </a:extLst>
          </p:cNvPr>
          <p:cNvSpPr/>
          <p:nvPr/>
        </p:nvSpPr>
        <p:spPr>
          <a:xfrm>
            <a:off x="6976766" y="5071332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74C7F441-E389-49DF-BFB7-5AF5B44F018E}"/>
              </a:ext>
            </a:extLst>
          </p:cNvPr>
          <p:cNvSpPr/>
          <p:nvPr/>
        </p:nvSpPr>
        <p:spPr>
          <a:xfrm>
            <a:off x="6361784" y="4817577"/>
            <a:ext cx="317350" cy="328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4F3465-1FDB-4645-B7A3-2D484C2213EE}"/>
              </a:ext>
            </a:extLst>
          </p:cNvPr>
          <p:cNvSpPr txBox="1"/>
          <p:nvPr/>
        </p:nvSpPr>
        <p:spPr>
          <a:xfrm>
            <a:off x="7444291" y="3098202"/>
            <a:ext cx="376517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金融機関との綿密な協議</a:t>
            </a:r>
            <a:endParaRPr kumimoji="1" lang="en-US" altLang="ja-JP" dirty="0"/>
          </a:p>
          <a:p>
            <a:r>
              <a:rPr lang="ja-JP" altLang="en-US" dirty="0"/>
              <a:t>金融機関から融資確約書・条件規定書の確保</a:t>
            </a:r>
            <a:endParaRPr lang="en-US" altLang="ja-JP" dirty="0"/>
          </a:p>
          <a:p>
            <a:r>
              <a:rPr kumimoji="1" lang="ja-JP" altLang="en-US" dirty="0"/>
              <a:t>コンソメンバーによる緊急時支援</a:t>
            </a:r>
            <a:endParaRPr kumimoji="1" lang="en-US" altLang="ja-JP" dirty="0"/>
          </a:p>
          <a:p>
            <a:r>
              <a:rPr lang="ja-JP" altLang="en-US" dirty="0"/>
              <a:t>各年度の緊急時留保金</a:t>
            </a:r>
            <a:endParaRPr lang="en-US" altLang="ja-JP" dirty="0"/>
          </a:p>
          <a:p>
            <a:r>
              <a:rPr lang="ja-JP" altLang="en-US" dirty="0"/>
              <a:t>劣後融資（常時・緊急時）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DFAB9B-6127-4DF8-AEE0-4F57943F42B6}"/>
              </a:ext>
            </a:extLst>
          </p:cNvPr>
          <p:cNvSpPr txBox="1"/>
          <p:nvPr/>
        </p:nvSpPr>
        <p:spPr>
          <a:xfrm>
            <a:off x="7976789" y="2544205"/>
            <a:ext cx="20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中項目設定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85404F-D43B-48B6-9A5D-10DCE9544B63}"/>
              </a:ext>
            </a:extLst>
          </p:cNvPr>
          <p:cNvSpPr txBox="1"/>
          <p:nvPr/>
        </p:nvSpPr>
        <p:spPr>
          <a:xfrm>
            <a:off x="7444291" y="5235386"/>
            <a:ext cx="376517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１。金融機関関連</a:t>
            </a:r>
            <a:endParaRPr kumimoji="1" lang="en-US" altLang="ja-JP" dirty="0"/>
          </a:p>
          <a:p>
            <a:r>
              <a:rPr kumimoji="1" lang="ja-JP" altLang="en-US" dirty="0"/>
              <a:t>２。コンソメンバーによる支援</a:t>
            </a:r>
            <a:endParaRPr kumimoji="1" lang="en-US" altLang="ja-JP" dirty="0"/>
          </a:p>
          <a:p>
            <a:r>
              <a:rPr lang="ja-JP" altLang="en-US" dirty="0"/>
              <a:t>３。年度ごとの必要資金確保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902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16F200-4A80-4F56-8F60-49A11888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96C7FE-8B4D-444B-9D87-105E03F31977}"/>
              </a:ext>
            </a:extLst>
          </p:cNvPr>
          <p:cNvSpPr txBox="1"/>
          <p:nvPr/>
        </p:nvSpPr>
        <p:spPr>
          <a:xfrm>
            <a:off x="1613646" y="3494697"/>
            <a:ext cx="7483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⑦　最後のチェック・読み合わせ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0530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A9844D-CE89-4E16-9992-C63D549F67F7}"/>
              </a:ext>
            </a:extLst>
          </p:cNvPr>
          <p:cNvSpPr/>
          <p:nvPr/>
        </p:nvSpPr>
        <p:spPr>
          <a:xfrm>
            <a:off x="658135" y="326155"/>
            <a:ext cx="10774777" cy="6132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775BB3-104C-42DC-90F4-F00C05C0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3" y="381000"/>
            <a:ext cx="10722359" cy="6096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56061-A16D-496F-B3AD-10647559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D534E5-3BA4-478C-84A5-EC28CC1BE8A5}"/>
              </a:ext>
            </a:extLst>
          </p:cNvPr>
          <p:cNvSpPr/>
          <p:nvPr/>
        </p:nvSpPr>
        <p:spPr>
          <a:xfrm>
            <a:off x="892885" y="2560320"/>
            <a:ext cx="10832950" cy="336714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C8D803-220B-4535-9D00-268C72D1B8B6}"/>
              </a:ext>
            </a:extLst>
          </p:cNvPr>
          <p:cNvSpPr/>
          <p:nvPr/>
        </p:nvSpPr>
        <p:spPr>
          <a:xfrm>
            <a:off x="892885" y="497570"/>
            <a:ext cx="10832950" cy="181827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279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29" y="314655"/>
            <a:ext cx="9463342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赤枠のころ：提案提出</a:t>
            </a:r>
            <a:r>
              <a:rPr lang="en-US" altLang="ja-JP" sz="3600" dirty="0"/>
              <a:t>3</a:t>
            </a:r>
            <a:r>
              <a:rPr lang="ja-JP" altLang="en-US" sz="3600" dirty="0"/>
              <a:t>週間前くらいのころ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393982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提案書はイメージと大項目・中項目タイトルが入ってるくらい</a:t>
            </a:r>
            <a:endParaRPr lang="en-US" altLang="ja-JP" sz="2000" dirty="0"/>
          </a:p>
          <a:p>
            <a:r>
              <a:rPr lang="ja-JP" altLang="en-US" sz="2000" dirty="0"/>
              <a:t>コンテンツの流し込み・必要な図表・写真・イラスト・スケッチなどの手配</a:t>
            </a:r>
            <a:endParaRPr lang="en-US" altLang="ja-JP" sz="2000" dirty="0"/>
          </a:p>
          <a:p>
            <a:r>
              <a:rPr lang="ja-JP" altLang="en-US" sz="2000" dirty="0"/>
              <a:t>金額見積もりの確定に向け（</a:t>
            </a:r>
            <a:r>
              <a:rPr lang="en-US" altLang="ja-JP" sz="2000" dirty="0"/>
              <a:t>3</a:t>
            </a:r>
            <a:r>
              <a:rPr lang="ja-JP" altLang="en-US" sz="2000" dirty="0"/>
              <a:t>次積算集計・４次・５次集計と訂正・修正を進める）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施設整備費内訳書・維持管理内訳書の数字修正を繰り返す。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長期収支表の計算式の完成へ・仮の数字で検証を繰り返す。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施設整備費内訳書・維持管理内訳書が変更になれば、自動的に長期収支が変更になるように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金額部分はいじるのは、施設整備費内訳書と維持管理内訳書になるように</a:t>
            </a:r>
            <a:endParaRPr lang="en-US" altLang="ja-JP" sz="2000" dirty="0"/>
          </a:p>
          <a:p>
            <a:r>
              <a:rPr lang="ja-JP" altLang="en-US" sz="2000" dirty="0"/>
              <a:t>変更がありそうな、金利などは、別表に整理、そこから参照した長期収支表にしておく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最新版の管理は、第２回で話したとおり。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98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188F9-7C7C-4B01-A84B-02C91D29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54937"/>
            <a:ext cx="10905066" cy="71637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青枠のころ：提案提出</a:t>
            </a:r>
            <a:r>
              <a:rPr lang="en-US" altLang="ja-JP" sz="3600" dirty="0"/>
              <a:t>1</a:t>
            </a:r>
            <a:r>
              <a:rPr lang="ja-JP" altLang="en-US" sz="3600" dirty="0"/>
              <a:t>週間くらいのころ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0590A7-9EF3-441E-A852-6E116772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38" y="1234159"/>
            <a:ext cx="10905066" cy="498566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000" dirty="0"/>
              <a:t>印刷屋さんと、試し刷り（特に図面）、ファイルのデザイン・色・製本うちあわせ</a:t>
            </a:r>
            <a:endParaRPr lang="en-US" altLang="ja-JP" sz="2000" dirty="0"/>
          </a:p>
          <a:p>
            <a:r>
              <a:rPr lang="ja-JP" altLang="en-US" sz="2000" dirty="0"/>
              <a:t>銀行からの融資確約書の確保</a:t>
            </a:r>
            <a:endParaRPr lang="en-US" altLang="ja-JP" sz="2000" dirty="0"/>
          </a:p>
          <a:p>
            <a:pPr lvl="1"/>
            <a:r>
              <a:rPr lang="ja-JP" altLang="en-US" sz="1600" dirty="0"/>
              <a:t>条件規定書の記載（金利・入金時期・返済条件等と、長期収支表との整合性確認）</a:t>
            </a:r>
            <a:endParaRPr lang="en-US" altLang="ja-JP" sz="1600" dirty="0"/>
          </a:p>
          <a:p>
            <a:r>
              <a:rPr lang="ja-JP" altLang="en-US" sz="2000" dirty="0"/>
              <a:t>企業間協定書提出用にメイキング（実際の企業間協定は、行政にみせたくないものも）</a:t>
            </a:r>
            <a:endParaRPr lang="en-US" altLang="ja-JP" sz="2000" dirty="0"/>
          </a:p>
          <a:p>
            <a:r>
              <a:rPr lang="ja-JP" altLang="en-US" sz="2000" dirty="0"/>
              <a:t>地元企業・バックアップ企業の関心表明書の確保・提案との整合性確保</a:t>
            </a:r>
            <a:endParaRPr lang="en-US" altLang="ja-JP" sz="2000" dirty="0"/>
          </a:p>
          <a:p>
            <a:r>
              <a:rPr lang="ja-JP" altLang="en-US" sz="2000" dirty="0"/>
              <a:t>提案書は素案ベースは完成：</a:t>
            </a:r>
            <a:endParaRPr lang="en-US" altLang="ja-JP" sz="2000" dirty="0"/>
          </a:p>
          <a:p>
            <a:r>
              <a:rPr lang="ja-JP" altLang="en-US" sz="2000" dirty="0"/>
              <a:t>コンテンツの差し替え・修正・必要な図表・写真・イラスト・スケッチなどの変更・手直し</a:t>
            </a:r>
            <a:endParaRPr lang="en-US" altLang="ja-JP" sz="2000" dirty="0"/>
          </a:p>
          <a:p>
            <a:r>
              <a:rPr lang="ja-JP" altLang="en-US" sz="2000" dirty="0"/>
              <a:t>金額はほぼ確定（長期収支表シミュレーションしながら、必要な金額微調整）</a:t>
            </a:r>
            <a:endParaRPr lang="en-US" altLang="ja-JP" sz="2000" dirty="0"/>
          </a:p>
          <a:p>
            <a:r>
              <a:rPr lang="ja-JP" altLang="en-US" sz="2000" dirty="0"/>
              <a:t>施設整備費内訳書・維持管理内訳書の数字低減努力：増加はもう認めない感じで。</a:t>
            </a:r>
            <a:endParaRPr lang="en-US" altLang="ja-JP" sz="2000" dirty="0"/>
          </a:p>
          <a:p>
            <a:r>
              <a:rPr lang="ja-JP" altLang="en-US" sz="2000" dirty="0"/>
              <a:t>長期収支表の計算式の完成へ・ほぼ提案金額の数字でシミュレーション・点数分析。</a:t>
            </a:r>
            <a:endParaRPr lang="en-US" altLang="ja-JP" sz="2000" dirty="0"/>
          </a:p>
          <a:p>
            <a:r>
              <a:rPr lang="ja-JP" altLang="en-US" sz="2000" dirty="0"/>
              <a:t>この</a:t>
            </a:r>
            <a:r>
              <a:rPr lang="en-US" altLang="ja-JP" sz="2000" dirty="0"/>
              <a:t>1</a:t>
            </a:r>
            <a:r>
              <a:rPr lang="ja-JP" altLang="en-US" sz="2000" dirty="0"/>
              <a:t>週間はほぼ合宿</a:t>
            </a:r>
            <a:endParaRPr lang="en-US" altLang="ja-JP" sz="2000" dirty="0"/>
          </a:p>
          <a:p>
            <a:pPr lvl="1"/>
            <a:r>
              <a:rPr lang="ja-JP" altLang="en-US" sz="1600" dirty="0"/>
              <a:t>会議室準備：占有することになる。最新版プリント・コピーが自由に取れる。できたページは壁に貼る。</a:t>
            </a:r>
            <a:endParaRPr lang="en-US" altLang="ja-JP" sz="1600" dirty="0"/>
          </a:p>
          <a:p>
            <a:pPr lvl="1"/>
            <a:r>
              <a:rPr lang="ja-JP" altLang="en-US" sz="1600" dirty="0"/>
              <a:t>食事場所などの情報・弁当手配・飲み物手配</a:t>
            </a:r>
            <a:endParaRPr lang="en-US" altLang="ja-JP" sz="1600" dirty="0"/>
          </a:p>
          <a:p>
            <a:pPr lvl="1"/>
            <a:r>
              <a:rPr lang="ja-JP" altLang="en-US" sz="1600" dirty="0"/>
              <a:t>プロジェクターと大画面。：完成資料：映して、部屋にいる人みんなで読み合わせ・チェック</a:t>
            </a:r>
            <a:endParaRPr lang="en-US" altLang="ja-JP" sz="1600" dirty="0"/>
          </a:p>
          <a:p>
            <a:pPr lvl="1"/>
            <a:r>
              <a:rPr lang="ja-JP" altLang="en-US" sz="1600" dirty="0"/>
              <a:t>　</a:t>
            </a:r>
            <a:r>
              <a:rPr lang="en-US" altLang="ja-JP" sz="1600" dirty="0"/>
              <a:t>			</a:t>
            </a:r>
            <a:r>
              <a:rPr lang="ja-JP" altLang="en-US" sz="1600" dirty="0"/>
              <a:t>　　　片っ端から実施していく。完成版ファイルに最新版は入れておく</a:t>
            </a:r>
            <a:endParaRPr lang="en-US" altLang="ja-JP" sz="1600" dirty="0"/>
          </a:p>
          <a:p>
            <a:pPr lvl="1"/>
            <a:r>
              <a:rPr lang="ja-JP" altLang="en-US" sz="1600" dirty="0"/>
              <a:t>都合があう人は、可能な限り部屋にはいり、読み合わせ・提案書チェックに付き合う</a:t>
            </a:r>
            <a:endParaRPr lang="en-US" altLang="ja-JP" sz="1600" dirty="0"/>
          </a:p>
          <a:p>
            <a:pPr lvl="1"/>
            <a:r>
              <a:rPr lang="ja-JP" altLang="en-US" sz="1600" dirty="0"/>
              <a:t>印刷屋さんに出す直前までチェックする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D75E5EE-CE6F-4F58-B64D-6A03E1A9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BE0B6B-AA1C-4A08-8C69-36F95E8FD104}" type="slidenum">
              <a:rPr kumimoji="1" lang="ja-JP" altLang="en-US" smtClean="0"/>
              <a:pPr>
                <a:spcAft>
                  <a:spcPts val="600"/>
                </a:spcAft>
              </a:pPr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70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ja-JP" sz="4000" dirty="0">
                <a:solidFill>
                  <a:srgbClr val="000000"/>
                </a:solidFill>
              </a:rPr>
            </a:br>
            <a:endParaRPr lang="ja-JP" altLang="en-US" sz="4000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5F2D800-5BDB-4F31-972C-68417D3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841" y="3329378"/>
            <a:ext cx="10916093" cy="231296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⑤　提案提出までのスケジュールと作業納期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目的：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会議日程の確定（必要な人が必要な会議に）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必要なときに必要な作業を終了させる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			</a:t>
            </a:r>
            <a:r>
              <a:rPr lang="ja-JP" altLang="en-US" sz="3600" dirty="0">
                <a:solidFill>
                  <a:srgbClr val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今、何をしなければならないか明確に</a:t>
            </a:r>
            <a:endParaRPr lang="en-US" altLang="ja-JP" sz="3600" dirty="0">
              <a:solidFill>
                <a:srgbClr val="00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不要不急のことをしないで！メリハリ！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DF628D7-B5A0-4542-BE16-83493DC2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4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F0171-8B61-4832-B91A-F37E054C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25" y="494995"/>
            <a:ext cx="10361752" cy="5265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799" dirty="0"/>
              <a:t>事業のお金の流れと契約の種類：エンド企業受取額１００想定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CAF93-3016-463E-93EE-03532D97B6BE}"/>
              </a:ext>
            </a:extLst>
          </p:cNvPr>
          <p:cNvSpPr/>
          <p:nvPr/>
        </p:nvSpPr>
        <p:spPr>
          <a:xfrm>
            <a:off x="7385885" y="1265632"/>
            <a:ext cx="4467264" cy="5169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実際業務遂行（１００）</a:t>
            </a:r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en-US" altLang="ja-JP" sz="1799" dirty="0"/>
          </a:p>
          <a:p>
            <a:pPr algn="ctr"/>
            <a:endParaRPr kumimoji="1" lang="ja-JP" altLang="en-US" sz="1799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120D5A-E567-4CED-9DB0-D21C24BE5D04}"/>
              </a:ext>
            </a:extLst>
          </p:cNvPr>
          <p:cNvSpPr/>
          <p:nvPr/>
        </p:nvSpPr>
        <p:spPr>
          <a:xfrm>
            <a:off x="7576704" y="1567395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設計企業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FF7894C-616A-41E9-A0DA-92E56C229AD6}"/>
              </a:ext>
            </a:extLst>
          </p:cNvPr>
          <p:cNvSpPr/>
          <p:nvPr/>
        </p:nvSpPr>
        <p:spPr>
          <a:xfrm>
            <a:off x="7576704" y="2023497"/>
            <a:ext cx="1264739" cy="5303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建設企業</a:t>
            </a:r>
            <a:r>
              <a:rPr kumimoji="1" lang="en-US" altLang="ja-JP" sz="1799" dirty="0"/>
              <a:t>JV</a:t>
            </a:r>
            <a:endParaRPr kumimoji="1" lang="ja-JP" altLang="en-US" sz="1799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7228FF7-328F-4BA4-903F-F59D12BC121C}"/>
              </a:ext>
            </a:extLst>
          </p:cNvPr>
          <p:cNvSpPr/>
          <p:nvPr/>
        </p:nvSpPr>
        <p:spPr>
          <a:xfrm>
            <a:off x="9849939" y="1568873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工事監理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67C0574-F453-4F8B-B8A0-B5BBCEF1F81F}"/>
              </a:ext>
            </a:extLst>
          </p:cNvPr>
          <p:cNvSpPr/>
          <p:nvPr/>
        </p:nvSpPr>
        <p:spPr>
          <a:xfrm>
            <a:off x="9840417" y="205642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内装工事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C64D0BF-F32E-401B-AAF6-A96CE17192B0}"/>
              </a:ext>
            </a:extLst>
          </p:cNvPr>
          <p:cNvSpPr/>
          <p:nvPr/>
        </p:nvSpPr>
        <p:spPr>
          <a:xfrm>
            <a:off x="9848035" y="2483035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/>
              <a:t>管工事</a:t>
            </a:r>
            <a:endParaRPr kumimoji="1" lang="ja-JP" altLang="en-US" sz="1799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C32BD4C-8FC7-4F68-B6A2-516C6E4E9665}"/>
              </a:ext>
            </a:extLst>
          </p:cNvPr>
          <p:cNvSpPr/>
          <p:nvPr/>
        </p:nvSpPr>
        <p:spPr>
          <a:xfrm>
            <a:off x="7585511" y="2635396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電気工事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2B1B866-D367-45CE-9CB3-7E1B47F96D09}"/>
              </a:ext>
            </a:extLst>
          </p:cNvPr>
          <p:cNvSpPr/>
          <p:nvPr/>
        </p:nvSpPr>
        <p:spPr>
          <a:xfrm>
            <a:off x="4572397" y="1257866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199" dirty="0"/>
              <a:t>S</a:t>
            </a:r>
          </a:p>
          <a:p>
            <a:pPr algn="ctr"/>
            <a:r>
              <a:rPr kumimoji="1" lang="en-US" altLang="ja-JP" sz="3199" dirty="0"/>
              <a:t>P</a:t>
            </a:r>
          </a:p>
          <a:p>
            <a:pPr algn="ctr"/>
            <a:r>
              <a:rPr kumimoji="1" lang="en-US" altLang="ja-JP" sz="3199" dirty="0"/>
              <a:t>C</a:t>
            </a:r>
            <a:endParaRPr kumimoji="1" lang="ja-JP" altLang="en-US" sz="3199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46FAE10-2E61-4E30-894D-D1F6E66286AC}"/>
              </a:ext>
            </a:extLst>
          </p:cNvPr>
          <p:cNvSpPr/>
          <p:nvPr/>
        </p:nvSpPr>
        <p:spPr>
          <a:xfrm>
            <a:off x="1525191" y="1248344"/>
            <a:ext cx="733234" cy="24282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799" dirty="0"/>
              <a:t>自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治</a:t>
            </a:r>
            <a:endParaRPr kumimoji="1" lang="en-US" altLang="ja-JP" sz="2799" dirty="0"/>
          </a:p>
          <a:p>
            <a:pPr algn="ctr"/>
            <a:r>
              <a:rPr kumimoji="1" lang="ja-JP" altLang="en-US" sz="2799" dirty="0"/>
              <a:t>体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CE827AB-5E94-4BF3-8A45-BB2C00B8A3D0}"/>
              </a:ext>
            </a:extLst>
          </p:cNvPr>
          <p:cNvSpPr/>
          <p:nvPr/>
        </p:nvSpPr>
        <p:spPr>
          <a:xfrm>
            <a:off x="8850250" y="1505453"/>
            <a:ext cx="597678" cy="4711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3C09EE1-2382-4A83-A26C-824A30FC81D6}"/>
              </a:ext>
            </a:extLst>
          </p:cNvPr>
          <p:cNvSpPr/>
          <p:nvPr/>
        </p:nvSpPr>
        <p:spPr>
          <a:xfrm>
            <a:off x="8850249" y="2048237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53</a:t>
            </a:r>
            <a:endParaRPr kumimoji="1" lang="ja-JP" altLang="en-US" sz="160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C7306EC-33CC-47A2-B5E6-CEBBEEC4C9FC}"/>
              </a:ext>
            </a:extLst>
          </p:cNvPr>
          <p:cNvSpPr/>
          <p:nvPr/>
        </p:nvSpPr>
        <p:spPr>
          <a:xfrm>
            <a:off x="8850249" y="2571975"/>
            <a:ext cx="651529" cy="398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12</a:t>
            </a:r>
            <a:endParaRPr kumimoji="1" lang="ja-JP" altLang="en-US" sz="16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B04A935-33A4-4A94-98B2-F41E6A4B6E78}"/>
              </a:ext>
            </a:extLst>
          </p:cNvPr>
          <p:cNvSpPr/>
          <p:nvPr/>
        </p:nvSpPr>
        <p:spPr>
          <a:xfrm>
            <a:off x="11131819" y="151497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5F1EDDB-56AE-4FCE-A62B-E1B517EE9E63}"/>
              </a:ext>
            </a:extLst>
          </p:cNvPr>
          <p:cNvSpPr/>
          <p:nvPr/>
        </p:nvSpPr>
        <p:spPr>
          <a:xfrm>
            <a:off x="11141341" y="199110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２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B11BF30C-C1EE-4AD9-B0A5-D23B074E3695}"/>
              </a:ext>
            </a:extLst>
          </p:cNvPr>
          <p:cNvSpPr/>
          <p:nvPr/>
        </p:nvSpPr>
        <p:spPr>
          <a:xfrm>
            <a:off x="11131819" y="2419615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E74B54-92EB-497F-BC0E-C5F8EE6CA9EA}"/>
              </a:ext>
            </a:extLst>
          </p:cNvPr>
          <p:cNvSpPr/>
          <p:nvPr/>
        </p:nvSpPr>
        <p:spPr>
          <a:xfrm>
            <a:off x="9857557" y="2978206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造園工事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D9728634-5953-41AF-BC95-45D4234006C5}"/>
              </a:ext>
            </a:extLst>
          </p:cNvPr>
          <p:cNvSpPr/>
          <p:nvPr/>
        </p:nvSpPr>
        <p:spPr>
          <a:xfrm>
            <a:off x="11141341" y="2914786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１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9DB0EB0-FA1B-41F5-93B5-DD78B5B0591B}"/>
              </a:ext>
            </a:extLst>
          </p:cNvPr>
          <p:cNvSpPr/>
          <p:nvPr/>
        </p:nvSpPr>
        <p:spPr>
          <a:xfrm>
            <a:off x="9876602" y="3416242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土工工事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26DA6CB-1A98-4EC7-8CD7-FC550810EB94}"/>
              </a:ext>
            </a:extLst>
          </p:cNvPr>
          <p:cNvSpPr/>
          <p:nvPr/>
        </p:nvSpPr>
        <p:spPr>
          <a:xfrm>
            <a:off x="11160386" y="3352822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５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2CC51CC-07EB-4689-89C1-8D7574945757}"/>
              </a:ext>
            </a:extLst>
          </p:cNvPr>
          <p:cNvSpPr/>
          <p:nvPr/>
        </p:nvSpPr>
        <p:spPr>
          <a:xfrm>
            <a:off x="9876602" y="3863801"/>
            <a:ext cx="1264739" cy="3505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躯体工事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8E57B89-5D6B-4B7F-9A04-4420251D746D}"/>
              </a:ext>
            </a:extLst>
          </p:cNvPr>
          <p:cNvSpPr/>
          <p:nvPr/>
        </p:nvSpPr>
        <p:spPr>
          <a:xfrm>
            <a:off x="11160386" y="3800380"/>
            <a:ext cx="597678" cy="471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/>
              <a:t>33</a:t>
            </a:r>
            <a:endParaRPr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9BE5B3C8-1FA0-4734-88D0-E43A00957648}"/>
              </a:ext>
            </a:extLst>
          </p:cNvPr>
          <p:cNvSpPr/>
          <p:nvPr/>
        </p:nvSpPr>
        <p:spPr>
          <a:xfrm>
            <a:off x="7614078" y="4378017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維持管理</a:t>
            </a: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9791920B-43C0-4E60-AD9A-9BAAA18D94CB}"/>
              </a:ext>
            </a:extLst>
          </p:cNvPr>
          <p:cNvSpPr/>
          <p:nvPr/>
        </p:nvSpPr>
        <p:spPr>
          <a:xfrm>
            <a:off x="8878816" y="4314596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</a:t>
            </a:r>
            <a:endParaRPr kumimoji="1" lang="ja-JP" altLang="en-US" sz="1600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6BB7B086-572A-45C4-8E34-3770493B3004}"/>
              </a:ext>
            </a:extLst>
          </p:cNvPr>
          <p:cNvSpPr/>
          <p:nvPr/>
        </p:nvSpPr>
        <p:spPr>
          <a:xfrm>
            <a:off x="7614078" y="5149341"/>
            <a:ext cx="1264739" cy="3505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運営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EA33E82-D14C-4847-BEBE-CB25393EBB61}"/>
              </a:ext>
            </a:extLst>
          </p:cNvPr>
          <p:cNvSpPr/>
          <p:nvPr/>
        </p:nvSpPr>
        <p:spPr>
          <a:xfrm>
            <a:off x="8878816" y="5085920"/>
            <a:ext cx="597678" cy="43479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45389D3-B172-4E18-B2E2-EB4A041660C3}"/>
              </a:ext>
            </a:extLst>
          </p:cNvPr>
          <p:cNvSpPr/>
          <p:nvPr/>
        </p:nvSpPr>
        <p:spPr>
          <a:xfrm>
            <a:off x="7623601" y="5968277"/>
            <a:ext cx="1264739" cy="350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799" dirty="0"/>
              <a:t>SPC</a:t>
            </a:r>
            <a:r>
              <a:rPr kumimoji="1" lang="ja-JP" altLang="en-US" sz="1799" dirty="0"/>
              <a:t>経営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5A39EC85-BCFB-4E1C-8FE8-C2DE5835DAD8}"/>
              </a:ext>
            </a:extLst>
          </p:cNvPr>
          <p:cNvSpPr/>
          <p:nvPr/>
        </p:nvSpPr>
        <p:spPr>
          <a:xfrm>
            <a:off x="8888339" y="5904857"/>
            <a:ext cx="597678" cy="43479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5</a:t>
            </a:r>
            <a:endParaRPr kumimoji="1" lang="ja-JP" altLang="en-US" sz="16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E87AA45-639A-45EA-873D-7F8AC8CC49D1}"/>
              </a:ext>
            </a:extLst>
          </p:cNvPr>
          <p:cNvSpPr/>
          <p:nvPr/>
        </p:nvSpPr>
        <p:spPr>
          <a:xfrm>
            <a:off x="9876602" y="4358972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警備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66518DF0-9F38-4D63-BFEB-5508B672C320}"/>
              </a:ext>
            </a:extLst>
          </p:cNvPr>
          <p:cNvSpPr/>
          <p:nvPr/>
        </p:nvSpPr>
        <p:spPr>
          <a:xfrm>
            <a:off x="11160386" y="4295551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24446A07-4638-4A13-963D-87510A36F384}"/>
              </a:ext>
            </a:extLst>
          </p:cNvPr>
          <p:cNvSpPr/>
          <p:nvPr/>
        </p:nvSpPr>
        <p:spPr>
          <a:xfrm>
            <a:off x="9895647" y="4806530"/>
            <a:ext cx="1264739" cy="350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799" dirty="0"/>
              <a:t>法定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C7D39A1-3C65-4994-A8AB-A869904EC0A5}"/>
              </a:ext>
            </a:extLst>
          </p:cNvPr>
          <p:cNvSpPr/>
          <p:nvPr/>
        </p:nvSpPr>
        <p:spPr>
          <a:xfrm>
            <a:off x="11179431" y="4743110"/>
            <a:ext cx="597678" cy="47113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８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818486D-DB2B-45F7-B129-8361E0238AAC}"/>
              </a:ext>
            </a:extLst>
          </p:cNvPr>
          <p:cNvSpPr/>
          <p:nvPr/>
        </p:nvSpPr>
        <p:spPr>
          <a:xfrm>
            <a:off x="9743682" y="5968277"/>
            <a:ext cx="1588156" cy="81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各企業１０％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利益として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１０の利益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42A9526-9F52-4EDB-976D-6924ABAFBE4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258425" y="2462466"/>
            <a:ext cx="2313972" cy="95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3A9DDBC-0AD7-4160-8946-3D9B5F870BCD}"/>
              </a:ext>
            </a:extLst>
          </p:cNvPr>
          <p:cNvSpPr txBox="1"/>
          <p:nvPr/>
        </p:nvSpPr>
        <p:spPr>
          <a:xfrm>
            <a:off x="2638563" y="190216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事業契約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B7AF9504-22AB-4AA1-9D69-F0F6DD20CE9E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305631" y="1753037"/>
            <a:ext cx="2234886" cy="7189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2AD7B91-0565-4AFE-A32D-8B76AAC55C14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5305631" y="2288648"/>
            <a:ext cx="2271072" cy="1833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EB8A7643-B9D8-4FE9-A2A4-16357E4CFE1E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5305632" y="2471987"/>
            <a:ext cx="2279879" cy="3386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1BA9DB6-056E-45DC-8394-6310590490EE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5305632" y="2471989"/>
            <a:ext cx="2308447" cy="208131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5A901BD-C5F8-4621-A419-C8E5DE9424D5}"/>
              </a:ext>
            </a:extLst>
          </p:cNvPr>
          <p:cNvCxnSpPr>
            <a:cxnSpLocks/>
            <a:stCxn id="10" idx="3"/>
            <a:endCxn id="29" idx="1"/>
          </p:cNvCxnSpPr>
          <p:nvPr/>
        </p:nvCxnSpPr>
        <p:spPr>
          <a:xfrm>
            <a:off x="5305632" y="2471988"/>
            <a:ext cx="2308447" cy="285264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7A68C858-34D0-4E13-BD6C-B84F402AE34E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>
            <a:off x="5305632" y="2471987"/>
            <a:ext cx="2317969" cy="36715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460C35F-E5FE-4E63-AEED-E66F2DC14AA4}"/>
              </a:ext>
            </a:extLst>
          </p:cNvPr>
          <p:cNvSpPr/>
          <p:nvPr/>
        </p:nvSpPr>
        <p:spPr>
          <a:xfrm>
            <a:off x="7321643" y="3370110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構成企業</a:t>
            </a: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BF328BE1-F0BF-4206-8B91-40DA1485DF9B}"/>
              </a:ext>
            </a:extLst>
          </p:cNvPr>
          <p:cNvSpPr/>
          <p:nvPr/>
        </p:nvSpPr>
        <p:spPr>
          <a:xfrm>
            <a:off x="9973256" y="5237688"/>
            <a:ext cx="1868655" cy="607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協力企業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3445260-F137-4A1A-B97A-0B2B0C4D89F3}"/>
              </a:ext>
            </a:extLst>
          </p:cNvPr>
          <p:cNvSpPr txBox="1"/>
          <p:nvPr/>
        </p:nvSpPr>
        <p:spPr>
          <a:xfrm>
            <a:off x="5723093" y="2060849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E314414-2E30-4020-A5B6-80EE857CBC47}"/>
              </a:ext>
            </a:extLst>
          </p:cNvPr>
          <p:cNvSpPr txBox="1"/>
          <p:nvPr/>
        </p:nvSpPr>
        <p:spPr>
          <a:xfrm>
            <a:off x="8700028" y="3030219"/>
            <a:ext cx="1062444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請負契約</a:t>
            </a:r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B2323A6D-8CC9-4193-98D9-AF4FB8CA378D}"/>
              </a:ext>
            </a:extLst>
          </p:cNvPr>
          <p:cNvSpPr/>
          <p:nvPr/>
        </p:nvSpPr>
        <p:spPr>
          <a:xfrm>
            <a:off x="4845012" y="3597158"/>
            <a:ext cx="1868655" cy="6036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発注</a:t>
            </a:r>
            <a:r>
              <a:rPr kumimoji="1" lang="en-US" altLang="ja-JP" sz="2400" dirty="0"/>
              <a:t>100</a:t>
            </a:r>
            <a:endParaRPr kumimoji="1" lang="ja-JP" altLang="en-US" sz="2400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BFBE9EA-A1B2-4C57-AF87-E5FF91B9B5A3}"/>
              </a:ext>
            </a:extLst>
          </p:cNvPr>
          <p:cNvSpPr/>
          <p:nvPr/>
        </p:nvSpPr>
        <p:spPr>
          <a:xfrm>
            <a:off x="2505767" y="2579634"/>
            <a:ext cx="1832912" cy="1096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支払いの約束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発注権の委譲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業務遂行の約束</a:t>
            </a:r>
          </a:p>
        </p:txBody>
      </p:sp>
      <p:cxnSp>
        <p:nvCxnSpPr>
          <p:cNvPr id="70" name="コネクタ: 曲線 69">
            <a:extLst>
              <a:ext uri="{FF2B5EF4-FFF2-40B4-BE49-F238E27FC236}">
                <a16:creationId xmlns:a16="http://schemas.microsoft.com/office/drawing/2014/main" id="{CA6A791D-20A6-41EF-A772-0FAB7CD74373}"/>
              </a:ext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3410652" y="2157743"/>
            <a:ext cx="9523" cy="3047206"/>
          </a:xfrm>
          <a:prstGeom prst="curvedConnector3">
            <a:avLst>
              <a:gd name="adj1" fmla="val 4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BC48E83-C97E-4187-BB6B-2F60692CE1C8}"/>
              </a:ext>
            </a:extLst>
          </p:cNvPr>
          <p:cNvSpPr txBox="1"/>
          <p:nvPr/>
        </p:nvSpPr>
        <p:spPr>
          <a:xfrm>
            <a:off x="2430291" y="3713635"/>
            <a:ext cx="1877300" cy="4015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999" dirty="0"/>
              <a:t>発注権の移転</a:t>
            </a: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6AA35C6D-6559-418A-BB9E-4A73543603F1}"/>
              </a:ext>
            </a:extLst>
          </p:cNvPr>
          <p:cNvSpPr/>
          <p:nvPr/>
        </p:nvSpPr>
        <p:spPr>
          <a:xfrm>
            <a:off x="4240866" y="4177133"/>
            <a:ext cx="2042575" cy="5585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金利</a:t>
            </a:r>
            <a:r>
              <a:rPr lang="en-US" altLang="ja-JP" sz="2399" dirty="0"/>
              <a:t>10</a:t>
            </a:r>
            <a:endParaRPr kumimoji="1" lang="ja-JP" altLang="en-US" sz="2399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4D1E7C26-FCB9-4266-B98C-F5924C49D8DC}"/>
              </a:ext>
            </a:extLst>
          </p:cNvPr>
          <p:cNvSpPr/>
          <p:nvPr/>
        </p:nvSpPr>
        <p:spPr>
          <a:xfrm>
            <a:off x="4253761" y="4769570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経費２</a:t>
            </a:r>
          </a:p>
        </p:txBody>
      </p:sp>
      <p:sp>
        <p:nvSpPr>
          <p:cNvPr id="75" name="楕円 74">
            <a:extLst>
              <a:ext uri="{FF2B5EF4-FFF2-40B4-BE49-F238E27FC236}">
                <a16:creationId xmlns:a16="http://schemas.microsoft.com/office/drawing/2014/main" id="{D972E663-72E6-4574-88DF-4132E4A739C4}"/>
              </a:ext>
            </a:extLst>
          </p:cNvPr>
          <p:cNvSpPr/>
          <p:nvPr/>
        </p:nvSpPr>
        <p:spPr>
          <a:xfrm>
            <a:off x="4116964" y="5395253"/>
            <a:ext cx="2196976" cy="5994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初期費５</a:t>
            </a: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B5FA6C01-1086-4FBD-BAFC-841B5A3614A1}"/>
              </a:ext>
            </a:extLst>
          </p:cNvPr>
          <p:cNvSpPr/>
          <p:nvPr/>
        </p:nvSpPr>
        <p:spPr>
          <a:xfrm>
            <a:off x="4238525" y="5993706"/>
            <a:ext cx="1868655" cy="6036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399" dirty="0"/>
              <a:t>利益</a:t>
            </a:r>
            <a:r>
              <a:rPr kumimoji="1" lang="en-US" altLang="ja-JP" sz="2399" dirty="0"/>
              <a:t>3</a:t>
            </a:r>
            <a:endParaRPr kumimoji="1" lang="ja-JP" altLang="en-US" sz="2399" dirty="0"/>
          </a:p>
        </p:txBody>
      </p:sp>
      <p:sp>
        <p:nvSpPr>
          <p:cNvPr id="77" name="左中かっこ 76">
            <a:extLst>
              <a:ext uri="{FF2B5EF4-FFF2-40B4-BE49-F238E27FC236}">
                <a16:creationId xmlns:a16="http://schemas.microsoft.com/office/drawing/2014/main" id="{13D9F006-B63B-414B-83F2-5312F05D1245}"/>
              </a:ext>
            </a:extLst>
          </p:cNvPr>
          <p:cNvSpPr/>
          <p:nvPr/>
        </p:nvSpPr>
        <p:spPr>
          <a:xfrm>
            <a:off x="3897420" y="3823955"/>
            <a:ext cx="310815" cy="24758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799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00BE993-8C15-4C88-8B79-120F4905D175}"/>
              </a:ext>
            </a:extLst>
          </p:cNvPr>
          <p:cNvSpPr/>
          <p:nvPr/>
        </p:nvSpPr>
        <p:spPr>
          <a:xfrm>
            <a:off x="1756957" y="4728593"/>
            <a:ext cx="2079197" cy="792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提案金額</a:t>
            </a:r>
            <a:endParaRPr kumimoji="1" lang="en-US" altLang="ja-JP" sz="1799" dirty="0"/>
          </a:p>
          <a:p>
            <a:pPr algn="ctr"/>
            <a:r>
              <a:rPr kumimoji="1" lang="ja-JP" altLang="en-US" sz="1799" dirty="0"/>
              <a:t>１２</a:t>
            </a:r>
            <a:r>
              <a:rPr kumimoji="1" lang="en-US" altLang="ja-JP" sz="1799" dirty="0"/>
              <a:t>0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625E0F3-34C0-4347-826B-2A44C979A9D0}"/>
              </a:ext>
            </a:extLst>
          </p:cNvPr>
          <p:cNvSpPr/>
          <p:nvPr/>
        </p:nvSpPr>
        <p:spPr>
          <a:xfrm>
            <a:off x="362860" y="3623981"/>
            <a:ext cx="2079197" cy="792126"/>
          </a:xfrm>
          <a:prstGeom prst="rect">
            <a:avLst/>
          </a:prstGeom>
          <a:solidFill>
            <a:srgbClr val="BBDBCD">
              <a:alpha val="4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799" dirty="0"/>
              <a:t>予定価格</a:t>
            </a:r>
            <a:endParaRPr kumimoji="1" lang="en-US" altLang="ja-JP" sz="1799" dirty="0"/>
          </a:p>
          <a:p>
            <a:pPr algn="ctr"/>
            <a:r>
              <a:rPr kumimoji="1" lang="en-US" altLang="ja-JP" sz="1799" dirty="0"/>
              <a:t>130</a:t>
            </a:r>
            <a:r>
              <a:rPr kumimoji="1" lang="ja-JP" altLang="en-US" sz="1799" dirty="0"/>
              <a:t>～</a:t>
            </a:r>
            <a:r>
              <a:rPr kumimoji="1" lang="en-US" altLang="ja-JP" sz="1799" dirty="0"/>
              <a:t>150</a:t>
            </a:r>
            <a:endParaRPr kumimoji="1" lang="ja-JP" altLang="en-US" sz="1799" dirty="0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38C05F1-D21B-40A6-9D30-3F5056FCDD1B}"/>
              </a:ext>
            </a:extLst>
          </p:cNvPr>
          <p:cNvSpPr/>
          <p:nvPr/>
        </p:nvSpPr>
        <p:spPr>
          <a:xfrm>
            <a:off x="484597" y="5853432"/>
            <a:ext cx="3051744" cy="79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積算時金利・間接職員給与忘れ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公共積算１１０～</a:t>
            </a:r>
            <a:r>
              <a:rPr kumimoji="1" lang="en-US" altLang="ja-JP" sz="1600" dirty="0"/>
              <a:t>120</a:t>
            </a:r>
            <a:endParaRPr kumimoji="1" lang="ja-JP" altLang="en-US" sz="1600" dirty="0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406656-AEC2-403B-B96C-0E7A8B28BE03}"/>
              </a:ext>
            </a:extLst>
          </p:cNvPr>
          <p:cNvCxnSpPr>
            <a:cxnSpLocks/>
          </p:cNvCxnSpPr>
          <p:nvPr/>
        </p:nvCxnSpPr>
        <p:spPr>
          <a:xfrm flipV="1">
            <a:off x="1013495" y="4416107"/>
            <a:ext cx="0" cy="143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C5F91A-F66F-4BFE-AC0A-970FBB6C10C4}"/>
              </a:ext>
            </a:extLst>
          </p:cNvPr>
          <p:cNvSpPr txBox="1"/>
          <p:nvPr/>
        </p:nvSpPr>
        <p:spPr>
          <a:xfrm>
            <a:off x="2632959" y="1378716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>
                <a:solidFill>
                  <a:schemeClr val="tx1"/>
                </a:solidFill>
              </a:rPr>
              <a:t>公共契約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70FC0E3-F0A0-4FDA-AECD-04100A6388D3}"/>
              </a:ext>
            </a:extLst>
          </p:cNvPr>
          <p:cNvSpPr txBox="1"/>
          <p:nvPr/>
        </p:nvSpPr>
        <p:spPr>
          <a:xfrm>
            <a:off x="5375920" y="1556793"/>
            <a:ext cx="1495800" cy="461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399" dirty="0" err="1">
                <a:solidFill>
                  <a:schemeClr val="tx1"/>
                </a:solidFill>
              </a:rPr>
              <a:t>民民</a:t>
            </a:r>
            <a:r>
              <a:rPr kumimoji="1" lang="ja-JP" altLang="en-US" sz="2399" dirty="0">
                <a:solidFill>
                  <a:schemeClr val="tx1"/>
                </a:solidFill>
              </a:rPr>
              <a:t>契約</a:t>
            </a:r>
          </a:p>
        </p:txBody>
      </p:sp>
      <p:sp>
        <p:nvSpPr>
          <p:cNvPr id="58" name="矢印: U ターン 57">
            <a:extLst>
              <a:ext uri="{FF2B5EF4-FFF2-40B4-BE49-F238E27FC236}">
                <a16:creationId xmlns:a16="http://schemas.microsoft.com/office/drawing/2014/main" id="{47205DCA-7166-4FCD-81EE-67E32E12B530}"/>
              </a:ext>
            </a:extLst>
          </p:cNvPr>
          <p:cNvSpPr/>
          <p:nvPr/>
        </p:nvSpPr>
        <p:spPr>
          <a:xfrm rot="20790256">
            <a:off x="1997908" y="981202"/>
            <a:ext cx="9403165" cy="3239762"/>
          </a:xfrm>
          <a:prstGeom prst="uturnArrow">
            <a:avLst>
              <a:gd name="adj1" fmla="val 12846"/>
              <a:gd name="adj2" fmla="val 25000"/>
              <a:gd name="adj3" fmla="val 48240"/>
              <a:gd name="adj4" fmla="val 25000"/>
              <a:gd name="adj5" fmla="val 100000"/>
            </a:avLst>
          </a:prstGeom>
          <a:solidFill>
            <a:srgbClr val="2DC3A6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AE1C335-B0CE-4124-BAC9-AF62529E8DF6}"/>
              </a:ext>
            </a:extLst>
          </p:cNvPr>
          <p:cNvSpPr/>
          <p:nvPr/>
        </p:nvSpPr>
        <p:spPr>
          <a:xfrm>
            <a:off x="5849227" y="5804129"/>
            <a:ext cx="1472416" cy="9708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税引き後</a:t>
            </a:r>
            <a:endParaRPr lang="en-US" altLang="ja-JP" dirty="0"/>
          </a:p>
          <a:p>
            <a:pPr algn="ctr"/>
            <a:r>
              <a:rPr kumimoji="1" lang="en-US" altLang="ja-JP" dirty="0"/>
              <a:t>SPC</a:t>
            </a:r>
            <a:r>
              <a:rPr kumimoji="1" lang="ja-JP" altLang="en-US" dirty="0"/>
              <a:t>株主に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配当</a:t>
            </a:r>
          </a:p>
        </p:txBody>
      </p:sp>
    </p:spTree>
    <p:extLst>
      <p:ext uri="{BB962C8B-B14F-4D97-AF65-F5344CB8AC3E}">
        <p14:creationId xmlns:p14="http://schemas.microsoft.com/office/powerpoint/2010/main" val="408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B11F3AC-2B7B-4CE7-8C04-37D87736A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4" b="459"/>
          <a:stretch/>
        </p:blipFill>
        <p:spPr>
          <a:xfrm>
            <a:off x="146253" y="0"/>
            <a:ext cx="9336705" cy="31925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97001" y="2510899"/>
            <a:ext cx="5846999" cy="994172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ご清聴　</a:t>
            </a:r>
            <a:br>
              <a:rPr kumimoji="1" lang="en-US" altLang="ja-JP" dirty="0"/>
            </a:br>
            <a:r>
              <a:rPr kumimoji="1" lang="ja-JP" altLang="en-US" dirty="0"/>
              <a:t>ありがとうございました。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5501" y="4347101"/>
            <a:ext cx="6655323" cy="1940577"/>
          </a:xfrm>
        </p:spPr>
        <p:txBody>
          <a:bodyPr>
            <a:noAutofit/>
          </a:bodyPr>
          <a:lstStyle/>
          <a:p>
            <a:endParaRPr lang="en-US" altLang="ja-JP" dirty="0"/>
          </a:p>
          <a:p>
            <a:r>
              <a:rPr lang="ja-JP" altLang="en-US" dirty="0"/>
              <a:t>文責：        伊庭　良知</a:t>
            </a:r>
            <a:endParaRPr lang="en-US" altLang="ja-JP" dirty="0"/>
          </a:p>
          <a:p>
            <a:r>
              <a:rPr kumimoji="1" lang="ja-JP" altLang="en-US" dirty="0"/>
              <a:t>質問：　</a:t>
            </a:r>
            <a:r>
              <a:rPr kumimoji="1" lang="en-US" altLang="ja-JP" dirty="0">
                <a:hlinkClick r:id="rId4"/>
              </a:rPr>
              <a:t>y.iba.jj2@gmail.com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03048-72AE-44BE-BA19-DE0604AEE975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22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9A58B5-BD97-590A-CCDE-89D1D897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C2B6865-8B6A-1E78-EC15-9ABB7776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38" y="0"/>
            <a:ext cx="707486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9059D6-015F-D670-C9E3-5F034C5182BA}"/>
              </a:ext>
            </a:extLst>
          </p:cNvPr>
          <p:cNvSpPr txBox="1"/>
          <p:nvPr/>
        </p:nvSpPr>
        <p:spPr>
          <a:xfrm>
            <a:off x="402566" y="1184694"/>
            <a:ext cx="329529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/>
              <a:t>提案策定スケジュール表ー２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提案提出日がわかったら</a:t>
            </a:r>
            <a:endParaRPr kumimoji="1" lang="en-US" altLang="ja-JP" dirty="0"/>
          </a:p>
          <a:p>
            <a:r>
              <a:rPr lang="ja-JP" altLang="en-US" dirty="0"/>
              <a:t>すぐに作って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全メンバーに徹底する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26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36FB44CA-DA68-4A29-AE3F-C98053EB3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b="459"/>
          <a:stretch/>
        </p:blipFill>
        <p:spPr>
          <a:xfrm>
            <a:off x="502920" y="457601"/>
            <a:ext cx="6438880" cy="362187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93667513-1B48-4516-889D-2762B0A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202232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</a:rPr>
              <a:t>①　提案のコンセプトの作成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en-US" altLang="ja-JP" sz="4000" dirty="0">
                <a:solidFill>
                  <a:srgbClr val="000000"/>
                </a:solidFill>
              </a:rPr>
              <a:t>		</a:t>
            </a:r>
            <a:r>
              <a:rPr lang="ja-JP" altLang="en-US" sz="4000" dirty="0">
                <a:solidFill>
                  <a:srgbClr val="000000"/>
                </a:solidFill>
              </a:rPr>
              <a:t>目論見書の作成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ja-JP" altLang="en-US" sz="4000" dirty="0">
                <a:solidFill>
                  <a:srgbClr val="000000"/>
                </a:solidFill>
              </a:rPr>
              <a:t>その１。類似案件の審査基準の分析</a:t>
            </a:r>
            <a:br>
              <a:rPr lang="en-US" altLang="ja-JP" sz="4000" dirty="0">
                <a:solidFill>
                  <a:srgbClr val="000000"/>
                </a:solidFill>
              </a:rPr>
            </a:br>
            <a:r>
              <a:rPr lang="ja-JP" altLang="en-US" sz="4000" dirty="0">
                <a:solidFill>
                  <a:srgbClr val="000000"/>
                </a:solidFill>
              </a:rPr>
              <a:t>その２。そのうち対象案件の審査基準の検討</a:t>
            </a:r>
            <a:endParaRPr lang="ja-JP" altLang="en-US" sz="4000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6126C3E-AED2-4463-B006-8C172212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49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5C36214-1938-4BB6-BCE1-CCE314FD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81" y="503148"/>
            <a:ext cx="3083943" cy="3643282"/>
          </a:xfrm>
        </p:spPr>
        <p:txBody>
          <a:bodyPr>
            <a:normAutofit/>
          </a:bodyPr>
          <a:lstStyle/>
          <a:p>
            <a:r>
              <a:rPr lang="ja-JP" altLang="en-US" dirty="0"/>
              <a:t>審査基準例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sz="2800" dirty="0"/>
              <a:t>地域優良賃貸住宅</a:t>
            </a:r>
            <a:br>
              <a:rPr lang="en-US" altLang="ja-JP" sz="2800" dirty="0"/>
            </a:br>
            <a:r>
              <a:rPr lang="ja-JP" altLang="en-US" sz="2800" dirty="0"/>
              <a:t>定住促進住宅案件</a:t>
            </a:r>
            <a:br>
              <a:rPr lang="en-US" altLang="ja-JP" sz="2800" dirty="0"/>
            </a:b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67614B-7D42-47C4-9A09-1D8002B4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B1DC5B3-2D02-49EA-9314-F799FD10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98" y="291899"/>
            <a:ext cx="6023260" cy="62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2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EFF076B-C29B-443D-8AF1-DD1D922D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528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高得点配点による重要項目の分析と対策（３３点）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FD4B04-A938-4E34-A20C-CD66980E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2EC1825-B924-45CD-B950-AF466C8CA326}"/>
              </a:ext>
            </a:extLst>
          </p:cNvPr>
          <p:cNvSpPr/>
          <p:nvPr/>
        </p:nvSpPr>
        <p:spPr>
          <a:xfrm>
            <a:off x="471577" y="1132936"/>
            <a:ext cx="833887" cy="13025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６点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6C0E470-F500-4043-9A0F-FA80B95D31C0}"/>
              </a:ext>
            </a:extLst>
          </p:cNvPr>
          <p:cNvSpPr/>
          <p:nvPr/>
        </p:nvSpPr>
        <p:spPr>
          <a:xfrm>
            <a:off x="1518248" y="1132936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入居者募集の確実性・具体性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F997A8-7962-4826-BB6A-5C3A71792396}"/>
              </a:ext>
            </a:extLst>
          </p:cNvPr>
          <p:cNvSpPr/>
          <p:nvPr/>
        </p:nvSpPr>
        <p:spPr>
          <a:xfrm>
            <a:off x="1518247" y="1808673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村内企業の受注額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3866559-EC22-4BC5-8AEB-80C6B65EF0EA}"/>
              </a:ext>
            </a:extLst>
          </p:cNvPr>
          <p:cNvSpPr/>
          <p:nvPr/>
        </p:nvSpPr>
        <p:spPr>
          <a:xfrm>
            <a:off x="5112589" y="1132935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類似案件の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番のリスク</a:t>
            </a:r>
            <a:endParaRPr kumimoji="1" lang="en-US" altLang="ja-JP" dirty="0"/>
          </a:p>
          <a:p>
            <a:pPr algn="ctr"/>
            <a:r>
              <a:rPr lang="ja-JP" altLang="en-US" dirty="0"/>
              <a:t>入居者の未達</a:t>
            </a:r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358E89F-018E-4034-89E5-C9B948485D08}"/>
              </a:ext>
            </a:extLst>
          </p:cNvPr>
          <p:cNvSpPr/>
          <p:nvPr/>
        </p:nvSpPr>
        <p:spPr>
          <a:xfrm>
            <a:off x="5112589" y="1808673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地域振興・議会対策</a:t>
            </a:r>
            <a:endParaRPr kumimoji="1" lang="en-US" altLang="ja-JP" dirty="0"/>
          </a:p>
          <a:p>
            <a:pPr algn="ctr"/>
            <a:r>
              <a:rPr lang="ja-JP" altLang="en-US" dirty="0"/>
              <a:t>有権者への配慮</a:t>
            </a:r>
            <a:endParaRPr kumimoji="1"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8ED5502-16A2-43D6-9BDE-A44DA008154B}"/>
              </a:ext>
            </a:extLst>
          </p:cNvPr>
          <p:cNvSpPr/>
          <p:nvPr/>
        </p:nvSpPr>
        <p:spPr>
          <a:xfrm>
            <a:off x="8146211" y="1132934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特徴のある入居募集策の工夫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魅力ある住環境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4898C44-5BD4-4F7E-B824-7FEF3AED81A2}"/>
              </a:ext>
            </a:extLst>
          </p:cNvPr>
          <p:cNvSpPr/>
          <p:nvPr/>
        </p:nvSpPr>
        <p:spPr>
          <a:xfrm>
            <a:off x="8146211" y="1808673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村内企業でできる業務洗い出し</a:t>
            </a:r>
            <a:endParaRPr kumimoji="1" lang="en-US" altLang="ja-JP" dirty="0"/>
          </a:p>
          <a:p>
            <a:pPr algn="ctr"/>
            <a:r>
              <a:rPr lang="ja-JP" altLang="en-US" dirty="0"/>
              <a:t>村内企業の調査・勧誘・交渉</a:t>
            </a:r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3F6E6BA-99EE-4BA7-91DF-28A946B99F74}"/>
              </a:ext>
            </a:extLst>
          </p:cNvPr>
          <p:cNvSpPr/>
          <p:nvPr/>
        </p:nvSpPr>
        <p:spPr>
          <a:xfrm>
            <a:off x="471577" y="2592175"/>
            <a:ext cx="879895" cy="5665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５点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A109382-7B51-4EE2-B7CD-4B5DA30F6A46}"/>
              </a:ext>
            </a:extLst>
          </p:cNvPr>
          <p:cNvSpPr/>
          <p:nvPr/>
        </p:nvSpPr>
        <p:spPr>
          <a:xfrm>
            <a:off x="1518247" y="2562013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全体計画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子育て世帯への配慮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9269095-BD27-4702-ABE9-87E99611894E}"/>
              </a:ext>
            </a:extLst>
          </p:cNvPr>
          <p:cNvSpPr/>
          <p:nvPr/>
        </p:nvSpPr>
        <p:spPr>
          <a:xfrm>
            <a:off x="5112589" y="2531851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団地全体での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子供・子供の親への配慮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3404558-4C07-4758-B95C-B32FF1A7A8D7}"/>
              </a:ext>
            </a:extLst>
          </p:cNvPr>
          <p:cNvSpPr/>
          <p:nvPr/>
        </p:nvSpPr>
        <p:spPr>
          <a:xfrm>
            <a:off x="8143334" y="2501667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子供の安全な遊び場</a:t>
            </a:r>
            <a:endParaRPr lang="en-US" altLang="ja-JP" dirty="0"/>
          </a:p>
          <a:p>
            <a:pPr algn="ctr"/>
            <a:r>
              <a:rPr kumimoji="1" lang="ja-JP" altLang="en-US" dirty="0"/>
              <a:t>子育ての親への利便性配慮</a:t>
            </a:r>
            <a:endParaRPr kumimoji="1" lang="en-US" altLang="ja-JP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54B0DD1-EFD7-468A-8E08-5E5878C88E80}"/>
              </a:ext>
            </a:extLst>
          </p:cNvPr>
          <p:cNvSpPr/>
          <p:nvPr/>
        </p:nvSpPr>
        <p:spPr>
          <a:xfrm>
            <a:off x="517585" y="3315354"/>
            <a:ext cx="833887" cy="3023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４点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21C18A5-CD9E-4240-8949-EA70B4F299C8}"/>
              </a:ext>
            </a:extLst>
          </p:cNvPr>
          <p:cNvSpPr/>
          <p:nvPr/>
        </p:nvSpPr>
        <p:spPr>
          <a:xfrm>
            <a:off x="1518246" y="3355711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建設戸数と配置計画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920D481-7D2D-4B0F-8853-5A212C7D6156}"/>
              </a:ext>
            </a:extLst>
          </p:cNvPr>
          <p:cNvSpPr/>
          <p:nvPr/>
        </p:nvSpPr>
        <p:spPr>
          <a:xfrm>
            <a:off x="1518246" y="4109051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住戸の快適性・安全性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DC95CE4-1996-4857-A1C2-8E378AF4042D}"/>
              </a:ext>
            </a:extLst>
          </p:cNvPr>
          <p:cNvSpPr/>
          <p:nvPr/>
        </p:nvSpPr>
        <p:spPr>
          <a:xfrm>
            <a:off x="1518245" y="4910674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住棟・住戸の魅力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0E30750-45B9-43FA-96A1-D21E562DFA73}"/>
              </a:ext>
            </a:extLst>
          </p:cNvPr>
          <p:cNvSpPr/>
          <p:nvPr/>
        </p:nvSpPr>
        <p:spPr>
          <a:xfrm>
            <a:off x="1518244" y="5712297"/>
            <a:ext cx="3306793" cy="6268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住民サービスへの対応</a:t>
            </a:r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CE4DD0F-46CE-4AFD-BC18-4D2B226D6CD0}"/>
              </a:ext>
            </a:extLst>
          </p:cNvPr>
          <p:cNvSpPr/>
          <p:nvPr/>
        </p:nvSpPr>
        <p:spPr>
          <a:xfrm>
            <a:off x="5119521" y="3353420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狭い面積での最適配置</a:t>
            </a:r>
            <a:endParaRPr kumimoji="1" lang="en-US" altLang="ja-JP" dirty="0"/>
          </a:p>
          <a:p>
            <a:pPr algn="ctr"/>
            <a:r>
              <a:rPr lang="ja-JP" altLang="en-US" dirty="0"/>
              <a:t>戸数を増やす工夫</a:t>
            </a:r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744E65B-8F26-4972-B3AF-DC67A34ADECF}"/>
              </a:ext>
            </a:extLst>
          </p:cNvPr>
          <p:cNvSpPr/>
          <p:nvPr/>
        </p:nvSpPr>
        <p:spPr>
          <a:xfrm>
            <a:off x="5134765" y="4108488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子育て世帯向きの</a:t>
            </a:r>
            <a:endParaRPr kumimoji="1" lang="en-US" altLang="ja-JP" dirty="0"/>
          </a:p>
          <a:p>
            <a:pPr algn="ctr"/>
            <a:r>
              <a:rPr lang="ja-JP" altLang="en-US" dirty="0"/>
              <a:t>快適・安全な住戸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050413EB-9787-4FDE-A1BE-CB728B9DCF1F}"/>
              </a:ext>
            </a:extLst>
          </p:cNvPr>
          <p:cNvSpPr/>
          <p:nvPr/>
        </p:nvSpPr>
        <p:spPr>
          <a:xfrm>
            <a:off x="5116754" y="4909275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入居したくなる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外観・住戸の工夫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F8FDA71-1867-47B7-886F-BB4D20532625}"/>
              </a:ext>
            </a:extLst>
          </p:cNvPr>
          <p:cNvSpPr/>
          <p:nvPr/>
        </p:nvSpPr>
        <p:spPr>
          <a:xfrm>
            <a:off x="5107053" y="5735007"/>
            <a:ext cx="2892724" cy="626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新規入居者の地域への溶け込み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新たな土地での不安払しょく</a:t>
            </a:r>
            <a:endParaRPr kumimoji="1" lang="ja-JP" altLang="en-US" sz="1400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1CC36034-F57B-4BFA-A1C1-A710A5C639B8}"/>
              </a:ext>
            </a:extLst>
          </p:cNvPr>
          <p:cNvSpPr/>
          <p:nvPr/>
        </p:nvSpPr>
        <p:spPr>
          <a:xfrm>
            <a:off x="8143334" y="3338340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最適配置の要件整理</a:t>
            </a:r>
            <a:endParaRPr kumimoji="1" lang="en-US" altLang="ja-JP" dirty="0"/>
          </a:p>
          <a:p>
            <a:pPr algn="ctr"/>
            <a:r>
              <a:rPr lang="ja-JP" altLang="en-US" dirty="0"/>
              <a:t>設計で具現化</a:t>
            </a:r>
            <a:endParaRPr kumimoji="1" lang="en-US" altLang="ja-JP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9F7995B-AB5B-4144-BF2F-826DE6EEDB63}"/>
              </a:ext>
            </a:extLst>
          </p:cNvPr>
          <p:cNvSpPr/>
          <p:nvPr/>
        </p:nvSpPr>
        <p:spPr>
          <a:xfrm>
            <a:off x="8143334" y="4060173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対象世代の生活パターンにとって快適・安全な住戸とは</a:t>
            </a:r>
            <a:endParaRPr lang="en-US" altLang="ja-JP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D3D9C93-5E24-4763-9C61-7C6C13353C10}"/>
              </a:ext>
            </a:extLst>
          </p:cNvPr>
          <p:cNvSpPr/>
          <p:nvPr/>
        </p:nvSpPr>
        <p:spPr>
          <a:xfrm>
            <a:off x="8143334" y="4913108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対象世代の生活パターンにとって魅力的な住戸とは</a:t>
            </a:r>
            <a:endParaRPr lang="en-US" altLang="ja-JP" dirty="0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0239210-AC3A-42D4-86E9-4C1EA29F235E}"/>
              </a:ext>
            </a:extLst>
          </p:cNvPr>
          <p:cNvSpPr/>
          <p:nvPr/>
        </p:nvSpPr>
        <p:spPr>
          <a:xfrm>
            <a:off x="8143334" y="5729497"/>
            <a:ext cx="3574212" cy="626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入居者の求めるサービスは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30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A8A3A-D30A-4134-8345-A9C039AF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</p:spPr>
        <p:txBody>
          <a:bodyPr/>
          <a:lstStyle/>
          <a:p>
            <a:r>
              <a:rPr kumimoji="1" lang="ja-JP" altLang="en-US" dirty="0"/>
              <a:t>この高位７項目で</a:t>
            </a:r>
            <a:r>
              <a:rPr kumimoji="1" lang="en-US" altLang="ja-JP" dirty="0"/>
              <a:t>1</a:t>
            </a:r>
            <a:r>
              <a:rPr kumimoji="1" lang="ja-JP" altLang="en-US" dirty="0"/>
              <a:t>ランク負けると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4FF88B-47D7-41D7-8408-169A3BE57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93" y="1114023"/>
            <a:ext cx="10587507" cy="5378852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点数のつけ方：大体</a:t>
            </a:r>
            <a:r>
              <a:rPr kumimoji="1" lang="en-US" altLang="ja-JP" dirty="0"/>
              <a:t>4</a:t>
            </a:r>
            <a:r>
              <a:rPr kumimoji="1" lang="ja-JP" altLang="en-US" dirty="0"/>
              <a:t>ランク、</a:t>
            </a:r>
            <a:r>
              <a:rPr kumimoji="1" lang="en-US" altLang="ja-JP" dirty="0"/>
              <a:t>5</a:t>
            </a:r>
            <a:r>
              <a:rPr kumimoji="1" lang="ja-JP" altLang="en-US" dirty="0"/>
              <a:t>ランクが多い。</a:t>
            </a:r>
            <a:endParaRPr kumimoji="1" lang="en-US" altLang="ja-JP" dirty="0"/>
          </a:p>
          <a:p>
            <a:r>
              <a:rPr lang="en-US" altLang="ja-JP" dirty="0"/>
              <a:t>4</a:t>
            </a:r>
            <a:r>
              <a:rPr lang="ja-JP" altLang="en-US" dirty="0"/>
              <a:t>ランクで</a:t>
            </a:r>
            <a:r>
              <a:rPr lang="en-US" altLang="ja-JP" dirty="0"/>
              <a:t>1</a:t>
            </a:r>
            <a:r>
              <a:rPr lang="ja-JP" altLang="en-US" dirty="0"/>
              <a:t>ランク負けると、２５％の差がつく。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この</a:t>
            </a:r>
            <a:r>
              <a:rPr lang="en-US" altLang="ja-JP" dirty="0"/>
              <a:t>6</a:t>
            </a:r>
            <a:r>
              <a:rPr lang="ja-JP" altLang="en-US" dirty="0"/>
              <a:t>項目で、全部</a:t>
            </a:r>
            <a:r>
              <a:rPr lang="en-US" altLang="ja-JP" dirty="0"/>
              <a:t>1</a:t>
            </a:r>
            <a:r>
              <a:rPr lang="ja-JP" altLang="en-US" dirty="0"/>
              <a:t>ランク負けると・・・</a:t>
            </a:r>
            <a:r>
              <a:rPr lang="en-US" altLang="ja-JP" dirty="0"/>
              <a:t>8.25</a:t>
            </a:r>
            <a:r>
              <a:rPr lang="ja-JP" altLang="en-US" dirty="0"/>
              <a:t>点の差が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審査点</a:t>
            </a:r>
            <a:r>
              <a:rPr lang="en-US" altLang="ja-JP" dirty="0"/>
              <a:t>80</a:t>
            </a:r>
            <a:r>
              <a:rPr lang="ja-JP" altLang="en-US" dirty="0"/>
              <a:t>点満点の、</a:t>
            </a:r>
            <a:r>
              <a:rPr lang="en-US" altLang="ja-JP" dirty="0"/>
              <a:t>10</a:t>
            </a:r>
            <a:r>
              <a:rPr lang="ja-JP" altLang="en-US" dirty="0"/>
              <a:t>％以上の差がついてしまう。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1</a:t>
            </a:r>
            <a:r>
              <a:rPr lang="ja-JP" altLang="en-US" dirty="0"/>
              <a:t>点の配点の項目で</a:t>
            </a:r>
            <a:r>
              <a:rPr lang="en-US" altLang="ja-JP" dirty="0"/>
              <a:t>1</a:t>
            </a:r>
            <a:r>
              <a:rPr lang="ja-JP" altLang="en-US" dirty="0"/>
              <a:t>ランクづつ負けても、</a:t>
            </a:r>
            <a:r>
              <a:rPr lang="en-US" altLang="ja-JP" dirty="0"/>
              <a:t>25</a:t>
            </a:r>
            <a:r>
              <a:rPr lang="ja-JP" altLang="en-US" dirty="0"/>
              <a:t>項目分。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なので、</a:t>
            </a:r>
            <a:endParaRPr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高配点の項目は、特に力を入れて、提案作成に挑む。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16DBF-FE09-4C31-851E-A26067EC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24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5C16C7E6-64C8-407B-B556-17B8BC85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コンセプトの検討・構成</a:t>
            </a:r>
            <a:br>
              <a:rPr lang="en-US" altLang="ja-JP" dirty="0"/>
            </a:br>
            <a:r>
              <a:rPr lang="ja-JP" altLang="en-US" dirty="0"/>
              <a:t>目論見書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F2316DA-A92A-494F-9CFB-0BEC7EE96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5D32B-F50A-4EFD-A1C6-433EFA01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0B6B-AA1C-4A08-8C69-36F95E8FD1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80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哀愁の漂う抽象的なデザイン テンプレー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605_TF03460530" id="{4AE7E7D5-B303-494C-83B7-ABB5DA0B3E67}" vid="{556FA135-3C14-42CD-AC53-CD327FF2960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2784</Words>
  <Application>Microsoft Office PowerPoint</Application>
  <PresentationFormat>ワイド画面</PresentationFormat>
  <Paragraphs>466</Paragraphs>
  <Slides>39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39</vt:i4>
      </vt:variant>
    </vt:vector>
  </HeadingPairs>
  <TitlesOfParts>
    <vt:vector size="47" baseType="lpstr">
      <vt:lpstr>BIZ UDPゴシック</vt:lpstr>
      <vt:lpstr>Meiryo UI</vt:lpstr>
      <vt:lpstr>游ゴシック</vt:lpstr>
      <vt:lpstr>游ゴシック Light</vt:lpstr>
      <vt:lpstr>Arial</vt:lpstr>
      <vt:lpstr>Century Gothic</vt:lpstr>
      <vt:lpstr>Office テーマ</vt:lpstr>
      <vt:lpstr>哀愁の漂う抽象的なデザイン テンプレート</vt:lpstr>
      <vt:lpstr>PPP・PFIプロジェクトマネージャー養成 専門講座シリーズ　全７回 第3回　提案作成の詳細</vt:lpstr>
      <vt:lpstr>　　　　　　全７回の内容</vt:lpstr>
      <vt:lpstr>PowerPoint プレゼンテーション</vt:lpstr>
      <vt:lpstr>PowerPoint プレゼンテーション</vt:lpstr>
      <vt:lpstr>①　提案のコンセプトの作成   目論見書の作成  その１。類似案件の審査基準の分析 その２。そのうち対象案件の審査基準の検討</vt:lpstr>
      <vt:lpstr>審査基準例  地域優良賃貸住宅 定住促進住宅案件 </vt:lpstr>
      <vt:lpstr>高得点配点による重要項目の分析と対策（３３点）</vt:lpstr>
      <vt:lpstr>この高位７項目で1ランク負けると</vt:lpstr>
      <vt:lpstr>コンセプトの検討・構成 目論見書</vt:lpstr>
      <vt:lpstr>提案コンセプト</vt:lpstr>
      <vt:lpstr>１．安全・安心でおいしい給食の提供のための施設整備・維持管理・運営</vt:lpstr>
      <vt:lpstr>PowerPoint プレゼンテーション</vt:lpstr>
      <vt:lpstr>②　コンセプトからの論理展開シナリオ   各項目について作成</vt:lpstr>
      <vt:lpstr>②論理展開シナリオ</vt:lpstr>
      <vt:lpstr>③　同種の案件の審査基準・審査講評のまとめ 　　　　　同種案件のデータは可能な限り収集・整理     評価されたコンテンツは洗い出し・整理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　メンバーへのコンテンツ出しの指示  各コンテンツは担当企業が、1次情報出しが必要 　　 これまでに話した情報を共有したうえで作成指示出し  </vt:lpstr>
      <vt:lpstr>提案策定時コンソーシャム組織</vt:lpstr>
      <vt:lpstr>PowerPoint プレゼンテーション</vt:lpstr>
      <vt:lpstr>PowerPoint プレゼンテーション</vt:lpstr>
      <vt:lpstr>大項目は審査基準の項目で決まってくることが多い</vt:lpstr>
      <vt:lpstr>コンテンツ募集の2方式</vt:lpstr>
      <vt:lpstr>⑤　様式の意匠・フォント・項目立ての素案   </vt:lpstr>
      <vt:lpstr>PowerPoint プレゼンテーション</vt:lpstr>
      <vt:lpstr>PowerPoint プレゼンテーション</vt:lpstr>
      <vt:lpstr>⑥　様式集と審査基準にあわせ編集 </vt:lpstr>
      <vt:lpstr>PowerPoint プレゼンテーション</vt:lpstr>
      <vt:lpstr>審査委員分析</vt:lpstr>
      <vt:lpstr>項目設定：様式集に各ページの規定がある：4ページに展開 2-6  様式 2-12  事業実施計画に関する提案書  必須 　15部 　4ページ  A4 縦  任意様式 </vt:lpstr>
      <vt:lpstr> </vt:lpstr>
      <vt:lpstr>PowerPoint プレゼンテーション</vt:lpstr>
      <vt:lpstr>赤枠のころ：提案提出3週間前くらいのころ</vt:lpstr>
      <vt:lpstr>青枠のころ：提案提出1週間くらいのころ</vt:lpstr>
      <vt:lpstr> </vt:lpstr>
      <vt:lpstr>事業のお金の流れと契約の種類：エンド企業受取額１００想定</vt:lpstr>
      <vt:lpstr>ご清聴　 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tanuki kazehiki</dc:creator>
  <cp:lastModifiedBy>tanuki kazehiki</cp:lastModifiedBy>
  <cp:revision>14</cp:revision>
  <cp:lastPrinted>2021-07-01T04:20:31Z</cp:lastPrinted>
  <dcterms:created xsi:type="dcterms:W3CDTF">2021-05-17T04:17:13Z</dcterms:created>
  <dcterms:modified xsi:type="dcterms:W3CDTF">2023-02-07T12:48:57Z</dcterms:modified>
</cp:coreProperties>
</file>