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73"/>
  </p:notesMasterIdLst>
  <p:sldIdLst>
    <p:sldId id="256" r:id="rId2"/>
    <p:sldId id="1796" r:id="rId3"/>
    <p:sldId id="1794" r:id="rId4"/>
    <p:sldId id="1811" r:id="rId5"/>
    <p:sldId id="1812" r:id="rId6"/>
    <p:sldId id="1817" r:id="rId7"/>
    <p:sldId id="1813" r:id="rId8"/>
    <p:sldId id="762" r:id="rId9"/>
    <p:sldId id="1814" r:id="rId10"/>
    <p:sldId id="1815" r:id="rId11"/>
    <p:sldId id="1816" r:id="rId12"/>
    <p:sldId id="1818" r:id="rId13"/>
    <p:sldId id="1819" r:id="rId14"/>
    <p:sldId id="1820" r:id="rId15"/>
    <p:sldId id="1822" r:id="rId16"/>
    <p:sldId id="1823" r:id="rId17"/>
    <p:sldId id="1824" r:id="rId18"/>
    <p:sldId id="1825" r:id="rId19"/>
    <p:sldId id="1826" r:id="rId20"/>
    <p:sldId id="1827" r:id="rId21"/>
    <p:sldId id="1793" r:id="rId22"/>
    <p:sldId id="1828" r:id="rId23"/>
    <p:sldId id="1795" r:id="rId24"/>
    <p:sldId id="257" r:id="rId25"/>
    <p:sldId id="1769" r:id="rId26"/>
    <p:sldId id="1798" r:id="rId27"/>
    <p:sldId id="1829" r:id="rId28"/>
    <p:sldId id="1786" r:id="rId29"/>
    <p:sldId id="1830" r:id="rId30"/>
    <p:sldId id="1831" r:id="rId31"/>
    <p:sldId id="1832" r:id="rId32"/>
    <p:sldId id="1800" r:id="rId33"/>
    <p:sldId id="260" r:id="rId34"/>
    <p:sldId id="717" r:id="rId35"/>
    <p:sldId id="1775" r:id="rId36"/>
    <p:sldId id="1803" r:id="rId37"/>
    <p:sldId id="1810" r:id="rId38"/>
    <p:sldId id="1801" r:id="rId39"/>
    <p:sldId id="727" r:id="rId40"/>
    <p:sldId id="729" r:id="rId41"/>
    <p:sldId id="730" r:id="rId42"/>
    <p:sldId id="731" r:id="rId43"/>
    <p:sldId id="732" r:id="rId44"/>
    <p:sldId id="760" r:id="rId45"/>
    <p:sldId id="761" r:id="rId46"/>
    <p:sldId id="733" r:id="rId47"/>
    <p:sldId id="754" r:id="rId48"/>
    <p:sldId id="261" r:id="rId49"/>
    <p:sldId id="734" r:id="rId50"/>
    <p:sldId id="735" r:id="rId51"/>
    <p:sldId id="737" r:id="rId52"/>
    <p:sldId id="287" r:id="rId53"/>
    <p:sldId id="738" r:id="rId54"/>
    <p:sldId id="755" r:id="rId55"/>
    <p:sldId id="1772" r:id="rId56"/>
    <p:sldId id="756" r:id="rId57"/>
    <p:sldId id="757" r:id="rId58"/>
    <p:sldId id="759" r:id="rId59"/>
    <p:sldId id="758" r:id="rId60"/>
    <p:sldId id="1833" r:id="rId61"/>
    <p:sldId id="1834" r:id="rId62"/>
    <p:sldId id="1835" r:id="rId63"/>
    <p:sldId id="1836" r:id="rId64"/>
    <p:sldId id="278" r:id="rId65"/>
    <p:sldId id="275" r:id="rId66"/>
    <p:sldId id="265" r:id="rId67"/>
    <p:sldId id="389" r:id="rId68"/>
    <p:sldId id="276" r:id="rId69"/>
    <p:sldId id="277" r:id="rId70"/>
    <p:sldId id="388" r:id="rId71"/>
    <p:sldId id="340" r:id="rId7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EB9798-6A67-4A11-B793-7F2542C181D1}" type="datetimeFigureOut">
              <a:rPr kumimoji="1" lang="ja-JP" altLang="en-US" smtClean="0"/>
              <a:t>2023/2/15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74CBF2-2EC1-4264-A135-373CA9A025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0507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66</a:t>
            </a:fld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5211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ED0C2E-D043-4235-9A33-791557908BA7}" type="slidenum">
              <a:rPr lang="en-US" altLang="ja-JP" smtClean="0"/>
              <a:pPr>
                <a:defRPr/>
              </a:pPr>
              <a:t>71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64741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mailto:y.iba.jj2@gmail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441D6E2-DC1D-4AC7-A794-4A1AB9517E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2867" y="1041400"/>
            <a:ext cx="7769487" cy="23876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PPP</a:t>
            </a:r>
            <a:r>
              <a:rPr kumimoji="1" lang="ja-JP" altLang="en-US" dirty="0"/>
              <a:t>・</a:t>
            </a:r>
            <a:r>
              <a:rPr kumimoji="1" lang="en-US" altLang="ja-JP" dirty="0"/>
              <a:t>PFI</a:t>
            </a:r>
            <a:r>
              <a:rPr kumimoji="1" lang="ja-JP" altLang="en-US" dirty="0"/>
              <a:t>プロジェクトマネージャー</a:t>
            </a:r>
            <a:br>
              <a:rPr kumimoji="1" lang="en-US" altLang="ja-JP" dirty="0"/>
            </a:br>
            <a:r>
              <a:rPr kumimoji="1" lang="ja-JP" altLang="en-US" dirty="0"/>
              <a:t>新人研修</a:t>
            </a:r>
            <a:br>
              <a:rPr kumimoji="1" lang="en-US" altLang="ja-JP" dirty="0"/>
            </a:br>
            <a:r>
              <a:rPr kumimoji="1" lang="ja-JP" altLang="en-US" dirty="0"/>
              <a:t>（第２回）応用編</a:t>
            </a:r>
            <a:br>
              <a:rPr kumimoji="1" lang="en-US" altLang="ja-JP" dirty="0"/>
            </a:b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0ABB488-32DF-4026-97F1-56FB27B355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77610" y="2829464"/>
            <a:ext cx="5835852" cy="2775994"/>
          </a:xfrm>
        </p:spPr>
        <p:txBody>
          <a:bodyPr>
            <a:noAutofit/>
          </a:bodyPr>
          <a:lstStyle/>
          <a:p>
            <a:r>
              <a:rPr kumimoji="1" lang="en-US" altLang="ja-JP" sz="2400" b="1" dirty="0"/>
              <a:t>2023.2.22</a:t>
            </a:r>
          </a:p>
          <a:p>
            <a:r>
              <a:rPr kumimoji="1" lang="ja-JP" altLang="en-US" sz="2400" b="1" dirty="0"/>
              <a:t>一般社団法人　国土政策研究会　　理事</a:t>
            </a:r>
            <a:endParaRPr kumimoji="1" lang="en-US" altLang="ja-JP" sz="2400" b="1" dirty="0"/>
          </a:p>
          <a:p>
            <a:r>
              <a:rPr lang="ja-JP" altLang="en-US" sz="2400" b="1" dirty="0"/>
              <a:t>                                               伊庭　良知</a:t>
            </a:r>
            <a:endParaRPr lang="en-US" altLang="ja-JP" sz="2400" b="1" dirty="0"/>
          </a:p>
          <a:p>
            <a:r>
              <a:rPr lang="en-US" altLang="ja-JP" sz="2400" b="1" cap="none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sym typeface="ＭＳ Ｐゴシック" panose="020B0600070205080204" pitchFamily="50" charset="-128"/>
              </a:rPr>
              <a:t>E-Mail: iy.iba.jj2@gmail.com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  <a:sym typeface="ＭＳ Ｐゴシック" panose="020B0600070205080204" pitchFamily="50" charset="-128"/>
            </a:endParaRPr>
          </a:p>
          <a:p>
            <a:r>
              <a:rPr lang="en-US" altLang="ja-JP" sz="2400" b="1" cap="none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sym typeface="ＭＳ Ｐゴシック" panose="020B0600070205080204" pitchFamily="50" charset="-128"/>
              </a:rPr>
              <a:t>090-8102-3434</a:t>
            </a:r>
            <a:endParaRPr kumimoji="1"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80464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30E9CF3-4C47-414F-A2F0-80B830892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52302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kumimoji="1" lang="ja-JP" altLang="en-US" dirty="0"/>
              <a:t>情報収集とルーチンワークでの留意事項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25EB26F-7CD3-4A8C-909D-E0BAEA454336}"/>
              </a:ext>
            </a:extLst>
          </p:cNvPr>
          <p:cNvSpPr txBox="1"/>
          <p:nvPr/>
        </p:nvSpPr>
        <p:spPr>
          <a:xfrm>
            <a:off x="1141413" y="1258026"/>
            <a:ext cx="9905997" cy="313932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1</a:t>
            </a:r>
            <a:r>
              <a:rPr kumimoji="1" lang="ja-JP" alt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．欠かさずできれば毎日実行・情報整理表の更新：公民連携業界のようなものがすでにある：通に。</a:t>
            </a:r>
            <a:endParaRPr kumimoji="1" lang="en-US" altLang="ja-JP" sz="18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r>
              <a:rPr kumimoji="1" lang="ja-JP" altLang="en-US" dirty="0">
                <a:solidFill>
                  <a:schemeClr val="bg1"/>
                </a:solidFill>
              </a:rPr>
              <a:t>２．適切なタイミングでの情報発信</a:t>
            </a:r>
            <a:endParaRPr kumimoji="1" lang="en-US" altLang="ja-JP" dirty="0">
              <a:solidFill>
                <a:schemeClr val="bg1"/>
              </a:solidFill>
            </a:endParaRPr>
          </a:p>
          <a:p>
            <a:r>
              <a:rPr kumimoji="1" lang="ja-JP" alt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３．コンタクトリストの包括管理：自分・決定権者・現場サイドのコンタクトリスト：漏れなく</a:t>
            </a:r>
            <a:endParaRPr kumimoji="1" lang="en-US" altLang="ja-JP" sz="18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r>
              <a:rPr kumimoji="1" lang="ja-JP" altLang="en-US" dirty="0">
                <a:solidFill>
                  <a:schemeClr val="bg1"/>
                </a:solidFill>
              </a:rPr>
              <a:t>４．コンタクトリストも格付け（</a:t>
            </a:r>
            <a:r>
              <a:rPr kumimoji="1" lang="en-US" altLang="ja-JP" dirty="0">
                <a:solidFill>
                  <a:schemeClr val="bg1"/>
                </a:solidFill>
              </a:rPr>
              <a:t>A</a:t>
            </a:r>
            <a:r>
              <a:rPr kumimoji="1" lang="ja-JP" altLang="en-US" dirty="0">
                <a:solidFill>
                  <a:schemeClr val="bg1"/>
                </a:solidFill>
              </a:rPr>
              <a:t>～</a:t>
            </a:r>
            <a:r>
              <a:rPr kumimoji="1" lang="en-US" altLang="ja-JP" dirty="0">
                <a:solidFill>
                  <a:schemeClr val="bg1"/>
                </a:solidFill>
              </a:rPr>
              <a:t>E</a:t>
            </a:r>
            <a:r>
              <a:rPr kumimoji="1" lang="ja-JP" altLang="en-US" dirty="0">
                <a:solidFill>
                  <a:schemeClr val="bg1"/>
                </a:solidFill>
              </a:rPr>
              <a:t>）</a:t>
            </a:r>
            <a:endParaRPr kumimoji="1" lang="en-US" altLang="ja-JP" dirty="0">
              <a:solidFill>
                <a:schemeClr val="bg1"/>
              </a:solidFill>
            </a:endParaRPr>
          </a:p>
          <a:p>
            <a:r>
              <a:rPr kumimoji="1" lang="en-US" altLang="ja-JP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A:</a:t>
            </a:r>
            <a:r>
              <a:rPr kumimoji="1" lang="ja-JP" alt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絶対に切れないよう、さらに親しくなるよう工夫：通常の業務でもチャンス</a:t>
            </a:r>
            <a:r>
              <a:rPr kumimoji="1" lang="ja-JP" altLang="en-US" dirty="0">
                <a:solidFill>
                  <a:schemeClr val="bg1"/>
                </a:solidFill>
              </a:rPr>
              <a:t>あれば、互恵営業</a:t>
            </a:r>
            <a:endParaRPr kumimoji="1" lang="en-US" altLang="ja-JP" sz="18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r>
              <a:rPr kumimoji="1" lang="en-US" altLang="ja-JP" dirty="0">
                <a:solidFill>
                  <a:schemeClr val="bg1"/>
                </a:solidFill>
              </a:rPr>
              <a:t>	B:</a:t>
            </a:r>
            <a:r>
              <a:rPr kumimoji="1" lang="ja-JP" altLang="en-US" dirty="0">
                <a:solidFill>
                  <a:schemeClr val="bg1"/>
                </a:solidFill>
              </a:rPr>
              <a:t>絶対切れないよう、適当なタイミングでのストロークを投げる（情報提供・呼びかけ）</a:t>
            </a:r>
            <a:endParaRPr kumimoji="1" lang="en-US" altLang="ja-JP" dirty="0">
              <a:solidFill>
                <a:schemeClr val="bg1"/>
              </a:solidFill>
            </a:endParaRPr>
          </a:p>
          <a:p>
            <a:r>
              <a:rPr kumimoji="1" lang="en-US" altLang="ja-JP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C</a:t>
            </a:r>
            <a:r>
              <a:rPr kumimoji="1" lang="ja-JP" alt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：特別アクションしないが、情報は補完</a:t>
            </a:r>
            <a:endParaRPr kumimoji="1" lang="en-US" altLang="ja-JP" sz="18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r>
              <a:rPr kumimoji="1" lang="en-US" altLang="ja-JP" dirty="0">
                <a:solidFill>
                  <a:schemeClr val="bg1"/>
                </a:solidFill>
              </a:rPr>
              <a:t>	D</a:t>
            </a:r>
            <a:r>
              <a:rPr kumimoji="1" lang="ja-JP" altLang="en-US" dirty="0">
                <a:solidFill>
                  <a:schemeClr val="bg1"/>
                </a:solidFill>
              </a:rPr>
              <a:t>：特に何もしない</a:t>
            </a:r>
            <a:endParaRPr kumimoji="1" lang="en-US" altLang="ja-JP" dirty="0">
              <a:solidFill>
                <a:schemeClr val="bg1"/>
              </a:solidFill>
            </a:endParaRPr>
          </a:p>
          <a:p>
            <a:r>
              <a:rPr kumimoji="1" lang="en-US" altLang="ja-JP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</a:t>
            </a:r>
            <a:r>
              <a:rPr kumimoji="1" lang="ja-JP" alt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Ｅ：リストから棚卸時削除してもいい</a:t>
            </a:r>
            <a:endParaRPr kumimoji="1" lang="en-US" altLang="ja-JP" sz="18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r>
              <a:rPr kumimoji="1" lang="ja-JP" altLang="en-US" dirty="0"/>
              <a:t>５．決定権者と現場サイド担当の動きの把握</a:t>
            </a:r>
            <a:endParaRPr kumimoji="1" lang="en-US" altLang="ja-JP" dirty="0"/>
          </a:p>
          <a:p>
            <a:r>
              <a:rPr kumimoji="1" lang="ja-JP" alt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６．相手先自治体・企業への提案書の在庫保持とリニューアル出荷による提案コンタクト企画・指示</a:t>
            </a: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3BF71D2E-606C-4390-8B29-AD6D11044A15}"/>
              </a:ext>
            </a:extLst>
          </p:cNvPr>
          <p:cNvSpPr/>
          <p:nvPr/>
        </p:nvSpPr>
        <p:spPr>
          <a:xfrm>
            <a:off x="1095692" y="4671011"/>
            <a:ext cx="10000616" cy="156847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全社的な共通認識情勢に向け、絶え間ない情報発信と意識改革の努力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プロジェクト構築をする。ということの全社的認識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新しい事業分野であることの認識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収益構造が今までの本業とは違うことの認識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本業にはない知恵・ノウハウ・経験等が必要であることの認識</a:t>
            </a:r>
          </a:p>
        </p:txBody>
      </p:sp>
    </p:spTree>
    <p:extLst>
      <p:ext uri="{BB962C8B-B14F-4D97-AF65-F5344CB8AC3E}">
        <p14:creationId xmlns:p14="http://schemas.microsoft.com/office/powerpoint/2010/main" val="2683725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60C9E9-148C-47E6-BEE1-255B34161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1600019"/>
          </a:xfrm>
        </p:spPr>
        <p:txBody>
          <a:bodyPr/>
          <a:lstStyle/>
          <a:p>
            <a:r>
              <a:rPr kumimoji="1" lang="ja-JP" altLang="en-US" dirty="0"/>
              <a:t>プロジェクトワークのスタート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61CE724-4EA0-4DB4-A751-00118C28E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1411" y="3429000"/>
            <a:ext cx="9906000" cy="2370138"/>
          </a:xfrm>
        </p:spPr>
        <p:txBody>
          <a:bodyPr/>
          <a:lstStyle/>
          <a:p>
            <a:r>
              <a:rPr lang="ja-JP" altLang="en-US" dirty="0"/>
              <a:t>自治体での案件形成が進捗</a:t>
            </a:r>
            <a:endParaRPr lang="en-US" altLang="ja-JP" dirty="0"/>
          </a:p>
          <a:p>
            <a:r>
              <a:rPr lang="en-US" altLang="ja-JP" dirty="0"/>
              <a:t>	</a:t>
            </a:r>
            <a:r>
              <a:rPr lang="ja-JP" altLang="en-US" dirty="0"/>
              <a:t>自治体の状況</a:t>
            </a:r>
            <a:endParaRPr lang="en-US" altLang="ja-JP" dirty="0"/>
          </a:p>
          <a:p>
            <a:r>
              <a:rPr lang="en-US" altLang="ja-JP" dirty="0"/>
              <a:t>	</a:t>
            </a:r>
            <a:r>
              <a:rPr lang="ja-JP" altLang="en-US" dirty="0"/>
              <a:t>発注案件の状況（自治体の土壌・発注手法の状況などなど）</a:t>
            </a:r>
            <a:endParaRPr lang="en-US" altLang="ja-JP" dirty="0"/>
          </a:p>
          <a:p>
            <a:r>
              <a:rPr lang="en-US" altLang="ja-JP" dirty="0"/>
              <a:t>	</a:t>
            </a:r>
            <a:r>
              <a:rPr lang="ja-JP" altLang="en-US" dirty="0"/>
              <a:t>自社のその地域での立場（情報は豊富か・土地勘・新規地域かなど）</a:t>
            </a:r>
            <a:endParaRPr lang="en-US" altLang="ja-JP" dirty="0"/>
          </a:p>
          <a:p>
            <a:r>
              <a:rPr lang="en-US" altLang="ja-JP" dirty="0"/>
              <a:t>	</a:t>
            </a:r>
            <a:r>
              <a:rPr lang="ja-JP" altLang="en-US" dirty="0"/>
              <a:t>事業対象</a:t>
            </a:r>
          </a:p>
        </p:txBody>
      </p:sp>
    </p:spTree>
    <p:extLst>
      <p:ext uri="{BB962C8B-B14F-4D97-AF65-F5344CB8AC3E}">
        <p14:creationId xmlns:p14="http://schemas.microsoft.com/office/powerpoint/2010/main" val="365134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8B67A63-923D-4935-8F13-F1F6D9256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63368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kumimoji="1" lang="ja-JP" altLang="en-US" dirty="0"/>
              <a:t>プロジェクトワークの手順（その１）</a:t>
            </a: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A40BF695-36B2-4E1F-9CA7-5A0B4E667D95}"/>
              </a:ext>
            </a:extLst>
          </p:cNvPr>
          <p:cNvSpPr/>
          <p:nvPr/>
        </p:nvSpPr>
        <p:spPr>
          <a:xfrm>
            <a:off x="1141413" y="1421106"/>
            <a:ext cx="9905998" cy="43681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チームの確定</a:t>
            </a: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AB2F9A0C-1A97-4372-BD80-75705803A485}"/>
              </a:ext>
            </a:extLst>
          </p:cNvPr>
          <p:cNvSpPr/>
          <p:nvPr/>
        </p:nvSpPr>
        <p:spPr>
          <a:xfrm>
            <a:off x="1351216" y="1975376"/>
            <a:ext cx="4799143" cy="43681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提案に関する必要機能分析</a:t>
            </a:r>
            <a:r>
              <a:rPr kumimoji="1" lang="en-US" altLang="ja-JP" dirty="0"/>
              <a:t>(</a:t>
            </a:r>
            <a:r>
              <a:rPr kumimoji="1" lang="ja-JP" altLang="en-US" dirty="0"/>
              <a:t>次スライド）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0D9453B6-BE9D-436A-A3C0-0A7822A688CB}"/>
              </a:ext>
            </a:extLst>
          </p:cNvPr>
          <p:cNvSpPr/>
          <p:nvPr/>
        </p:nvSpPr>
        <p:spPr>
          <a:xfrm>
            <a:off x="1351216" y="2549060"/>
            <a:ext cx="4799143" cy="43681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メンバー候補リストアップ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C3DD9F05-6B99-4C4B-86CC-3DE0F15270B3}"/>
              </a:ext>
            </a:extLst>
          </p:cNvPr>
          <p:cNvSpPr/>
          <p:nvPr/>
        </p:nvSpPr>
        <p:spPr>
          <a:xfrm>
            <a:off x="1351216" y="3167396"/>
            <a:ext cx="4799143" cy="43681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コアメンバーの確保</a:t>
            </a: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EB69D0BA-B978-4E30-9AB4-12685FAC2F7F}"/>
              </a:ext>
            </a:extLst>
          </p:cNvPr>
          <p:cNvSpPr/>
          <p:nvPr/>
        </p:nvSpPr>
        <p:spPr>
          <a:xfrm>
            <a:off x="1141413" y="3781364"/>
            <a:ext cx="9905998" cy="43681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提案提出までの詳細スケジュール案と必要作業の納期（次々スライド）策定組織案策定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1AA3ECD0-27A7-4D5F-90DA-562EC0D0095D}"/>
              </a:ext>
            </a:extLst>
          </p:cNvPr>
          <p:cNvSpPr/>
          <p:nvPr/>
        </p:nvSpPr>
        <p:spPr>
          <a:xfrm>
            <a:off x="1141413" y="4471775"/>
            <a:ext cx="9905998" cy="43681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キックオフ会議・顔合わせ会議</a:t>
            </a:r>
            <a:endParaRPr kumimoji="1" lang="en-US" altLang="ja-JP" dirty="0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4E768EF8-D432-4442-9578-52B7C84D31E4}"/>
              </a:ext>
            </a:extLst>
          </p:cNvPr>
          <p:cNvSpPr/>
          <p:nvPr/>
        </p:nvSpPr>
        <p:spPr>
          <a:xfrm>
            <a:off x="1305595" y="5028228"/>
            <a:ext cx="4799143" cy="43681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提案策定予算と分担案の提示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C1D6EE59-D175-4DD0-A3FA-5A6C14953928}"/>
              </a:ext>
            </a:extLst>
          </p:cNvPr>
          <p:cNvSpPr/>
          <p:nvPr/>
        </p:nvSpPr>
        <p:spPr>
          <a:xfrm>
            <a:off x="1305595" y="5601912"/>
            <a:ext cx="4799143" cy="43681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提案策定組織案の提示</a:t>
            </a: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53BA5653-2ABA-4FDF-AA60-28C144E7D3F1}"/>
              </a:ext>
            </a:extLst>
          </p:cNvPr>
          <p:cNvSpPr/>
          <p:nvPr/>
        </p:nvSpPr>
        <p:spPr>
          <a:xfrm>
            <a:off x="1305595" y="6220248"/>
            <a:ext cx="4799143" cy="43681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スケジュール案の提示と分科会長への指示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D2FBD9D9-C74E-40E7-A7DB-B1DC9D5E95BC}"/>
              </a:ext>
            </a:extLst>
          </p:cNvPr>
          <p:cNvSpPr/>
          <p:nvPr/>
        </p:nvSpPr>
        <p:spPr>
          <a:xfrm>
            <a:off x="6336734" y="1975376"/>
            <a:ext cx="4710677" cy="16863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企業リクルート</a:t>
            </a:r>
            <a:endParaRPr kumimoji="1" lang="en-US" altLang="ja-JP" dirty="0"/>
          </a:p>
          <a:p>
            <a:pPr algn="ctr"/>
            <a:r>
              <a:rPr kumimoji="1" lang="en-US" altLang="ja-JP" dirty="0"/>
              <a:t>PFI</a:t>
            </a:r>
            <a:r>
              <a:rPr kumimoji="1" lang="ja-JP" altLang="en-US" dirty="0"/>
              <a:t>事業に関する十分な説明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貴社の役割・リスクのなさ・権利・義務の説明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お金の負担についての説明</a:t>
            </a: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C9F9FBEC-9EF3-4B0A-A950-6B17543F1912}"/>
              </a:ext>
            </a:extLst>
          </p:cNvPr>
          <p:cNvSpPr/>
          <p:nvPr/>
        </p:nvSpPr>
        <p:spPr>
          <a:xfrm>
            <a:off x="6291112" y="5045699"/>
            <a:ext cx="4710677" cy="16863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企業間協定の締結に向けて十分な議論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みんなのいる場所と企業対企業の協議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勝つためのコンセプトの構築と共有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会議設定の確定と決定必要事項確認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（作業納期の明示になってる）</a:t>
            </a:r>
          </a:p>
        </p:txBody>
      </p:sp>
    </p:spTree>
    <p:extLst>
      <p:ext uri="{BB962C8B-B14F-4D97-AF65-F5344CB8AC3E}">
        <p14:creationId xmlns:p14="http://schemas.microsoft.com/office/powerpoint/2010/main" val="1106942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264FC2-D170-4C97-9A8F-2884E4372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0933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kumimoji="1" lang="ja-JP" altLang="en-US" sz="2800" dirty="0"/>
              <a:t>事業構想の作成（何をやろうか？）</a:t>
            </a:r>
            <a:br>
              <a:rPr kumimoji="1" lang="en-US" altLang="ja-JP" sz="2800" dirty="0"/>
            </a:br>
            <a:r>
              <a:rPr kumimoji="1" lang="ja-JP" altLang="en-US" sz="2800" dirty="0"/>
              <a:t>例えば、住宅案件</a:t>
            </a: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9BB3FDC8-CDB8-4F2E-BBC6-899C1238C2C9}"/>
              </a:ext>
            </a:extLst>
          </p:cNvPr>
          <p:cNvSpPr/>
          <p:nvPr/>
        </p:nvSpPr>
        <p:spPr>
          <a:xfrm>
            <a:off x="457200" y="1399878"/>
            <a:ext cx="3850849" cy="48548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主事業</a:t>
            </a: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96C2252F-EA92-415E-8914-16C4916EB17C}"/>
              </a:ext>
            </a:extLst>
          </p:cNvPr>
          <p:cNvSpPr/>
          <p:nvPr/>
        </p:nvSpPr>
        <p:spPr>
          <a:xfrm>
            <a:off x="487049" y="2155594"/>
            <a:ext cx="3850849" cy="48548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子育てを中心にした地優賃住宅</a:t>
            </a:r>
            <a:endParaRPr kumimoji="1" lang="ja-JP" altLang="en-US" dirty="0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283870C8-8C86-46A7-A396-CB6CA3C219A3}"/>
              </a:ext>
            </a:extLst>
          </p:cNvPr>
          <p:cNvSpPr/>
          <p:nvPr/>
        </p:nvSpPr>
        <p:spPr>
          <a:xfrm>
            <a:off x="550683" y="2824896"/>
            <a:ext cx="476840" cy="12663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設計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12753F37-7E52-4ADB-8EEC-17B0DE1647E4}"/>
              </a:ext>
            </a:extLst>
          </p:cNvPr>
          <p:cNvSpPr/>
          <p:nvPr/>
        </p:nvSpPr>
        <p:spPr>
          <a:xfrm>
            <a:off x="1202703" y="2854745"/>
            <a:ext cx="476840" cy="12663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工事監理</a:t>
            </a:r>
            <a:endParaRPr kumimoji="1" lang="ja-JP" altLang="en-US" dirty="0"/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B708C6F0-BD59-4E23-BFD0-E3B90F64A6AC}"/>
              </a:ext>
            </a:extLst>
          </p:cNvPr>
          <p:cNvSpPr/>
          <p:nvPr/>
        </p:nvSpPr>
        <p:spPr>
          <a:xfrm>
            <a:off x="1892433" y="2837459"/>
            <a:ext cx="476840" cy="12663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建設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3E497CFA-FEBC-411B-A402-BC2B8778869C}"/>
              </a:ext>
            </a:extLst>
          </p:cNvPr>
          <p:cNvSpPr/>
          <p:nvPr/>
        </p:nvSpPr>
        <p:spPr>
          <a:xfrm>
            <a:off x="3760514" y="2857882"/>
            <a:ext cx="476840" cy="12663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専門家</a:t>
            </a:r>
            <a:endParaRPr kumimoji="1" lang="ja-JP" altLang="en-US" dirty="0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448CEAD8-25A9-4622-AC04-5B367DD32B55}"/>
              </a:ext>
            </a:extLst>
          </p:cNvPr>
          <p:cNvSpPr/>
          <p:nvPr/>
        </p:nvSpPr>
        <p:spPr>
          <a:xfrm>
            <a:off x="4531148" y="1410874"/>
            <a:ext cx="3850849" cy="48548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提案事業</a:t>
            </a:r>
            <a:endParaRPr kumimoji="1" lang="ja-JP" altLang="en-US" dirty="0"/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8734A362-B108-47E0-8864-4A41F009E015}"/>
              </a:ext>
            </a:extLst>
          </p:cNvPr>
          <p:cNvSpPr/>
          <p:nvPr/>
        </p:nvSpPr>
        <p:spPr>
          <a:xfrm>
            <a:off x="4542143" y="2157162"/>
            <a:ext cx="3850849" cy="48548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子育て・福祉・利便施設・余剰地</a:t>
            </a:r>
            <a:endParaRPr kumimoji="1" lang="ja-JP" altLang="en-US" dirty="0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219F509A-CF70-453F-8F51-71F6B500CFF7}"/>
              </a:ext>
            </a:extLst>
          </p:cNvPr>
          <p:cNvSpPr/>
          <p:nvPr/>
        </p:nvSpPr>
        <p:spPr>
          <a:xfrm>
            <a:off x="4553934" y="2821744"/>
            <a:ext cx="476840" cy="12663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教育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F8D7B15E-AD3C-4380-AEFC-BDE6FF9F43D9}"/>
              </a:ext>
            </a:extLst>
          </p:cNvPr>
          <p:cNvSpPr/>
          <p:nvPr/>
        </p:nvSpPr>
        <p:spPr>
          <a:xfrm>
            <a:off x="5177675" y="2832740"/>
            <a:ext cx="476840" cy="12663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保育</a:t>
            </a: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36F6A96A-2DC5-467D-BA4E-2F820DA9B218}"/>
              </a:ext>
            </a:extLst>
          </p:cNvPr>
          <p:cNvSpPr/>
          <p:nvPr/>
        </p:nvSpPr>
        <p:spPr>
          <a:xfrm>
            <a:off x="5790420" y="2851593"/>
            <a:ext cx="476840" cy="12663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福祉</a:t>
            </a: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E956210D-B1A6-4F69-836E-507B77AAAEBB}"/>
              </a:ext>
            </a:extLst>
          </p:cNvPr>
          <p:cNvSpPr/>
          <p:nvPr/>
        </p:nvSpPr>
        <p:spPr>
          <a:xfrm>
            <a:off x="6403162" y="2861020"/>
            <a:ext cx="476840" cy="12663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商業</a:t>
            </a: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E29AF3EA-91C9-41EB-8139-80D702532F33}"/>
              </a:ext>
            </a:extLst>
          </p:cNvPr>
          <p:cNvSpPr/>
          <p:nvPr/>
        </p:nvSpPr>
        <p:spPr>
          <a:xfrm>
            <a:off x="7044183" y="2861020"/>
            <a:ext cx="476840" cy="12663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民間住宅</a:t>
            </a:r>
            <a:endParaRPr kumimoji="1" lang="ja-JP" altLang="en-US" dirty="0"/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EBA6566F-FA1F-4B57-A649-827AB8BF4CD5}"/>
              </a:ext>
            </a:extLst>
          </p:cNvPr>
          <p:cNvSpPr/>
          <p:nvPr/>
        </p:nvSpPr>
        <p:spPr>
          <a:xfrm>
            <a:off x="8595671" y="1421871"/>
            <a:ext cx="3008726" cy="46349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必要業務</a:t>
            </a:r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BE317D17-CF3D-47F8-9D0E-C4CFBB60C4F9}"/>
              </a:ext>
            </a:extLst>
          </p:cNvPr>
          <p:cNvSpPr/>
          <p:nvPr/>
        </p:nvSpPr>
        <p:spPr>
          <a:xfrm>
            <a:off x="8634947" y="2149307"/>
            <a:ext cx="3008726" cy="46349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必要業務</a:t>
            </a:r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9943434E-790C-40AD-83C7-78381E54EA7E}"/>
              </a:ext>
            </a:extLst>
          </p:cNvPr>
          <p:cNvSpPr/>
          <p:nvPr/>
        </p:nvSpPr>
        <p:spPr>
          <a:xfrm>
            <a:off x="8627886" y="2842168"/>
            <a:ext cx="476840" cy="126633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金融</a:t>
            </a:r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8350AA16-10EC-4A6A-801A-2D9B0EB28180}"/>
              </a:ext>
            </a:extLst>
          </p:cNvPr>
          <p:cNvSpPr/>
          <p:nvPr/>
        </p:nvSpPr>
        <p:spPr>
          <a:xfrm>
            <a:off x="9289335" y="2872017"/>
            <a:ext cx="476840" cy="126633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保険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86C12B05-8384-4424-A717-E1D71DD3C64C}"/>
              </a:ext>
            </a:extLst>
          </p:cNvPr>
          <p:cNvSpPr/>
          <p:nvPr/>
        </p:nvSpPr>
        <p:spPr>
          <a:xfrm>
            <a:off x="550683" y="4430597"/>
            <a:ext cx="11053714" cy="196077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/>
              <a:t>他チームとの競争に勝てる個々の分野で最高の企業を勧誘</a:t>
            </a:r>
            <a:endParaRPr kumimoji="1" lang="en-US" altLang="ja-JP" sz="2400" dirty="0"/>
          </a:p>
          <a:p>
            <a:pPr algn="ctr"/>
            <a:r>
              <a:rPr kumimoji="1" lang="ja-JP" altLang="en-US" sz="2400" dirty="0"/>
              <a:t>事業実行の確実な企業・法人勧誘</a:t>
            </a:r>
            <a:endParaRPr kumimoji="1" lang="en-US" altLang="ja-JP" sz="2400" dirty="0"/>
          </a:p>
          <a:p>
            <a:pPr algn="ctr"/>
            <a:r>
              <a:rPr lang="ja-JP" altLang="en-US" sz="2400" dirty="0"/>
              <a:t>相手の企業が自チームに入るための魅力の創出（対象企業のメリットの創出）</a:t>
            </a:r>
            <a:endParaRPr lang="en-US" altLang="ja-JP" sz="2400" dirty="0"/>
          </a:p>
          <a:p>
            <a:pPr algn="ctr"/>
            <a:r>
              <a:rPr kumimoji="1" lang="ja-JP" altLang="en-US" sz="2400" dirty="0"/>
              <a:t>勝てるチームであることの創出</a:t>
            </a:r>
            <a:endParaRPr kumimoji="1" lang="en-US" altLang="ja-JP" sz="2400" dirty="0"/>
          </a:p>
          <a:p>
            <a:pPr algn="ctr"/>
            <a:r>
              <a:rPr kumimoji="1" lang="ja-JP" altLang="en-US" sz="2400" dirty="0"/>
              <a:t>人の見極め（リーダーは、「この人で大丈夫を厳しくチェック：弱いと苦労する」）</a:t>
            </a:r>
          </a:p>
        </p:txBody>
      </p: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6CDA5FB2-4218-4FA9-A538-0042E4CD92C8}"/>
              </a:ext>
            </a:extLst>
          </p:cNvPr>
          <p:cNvSpPr/>
          <p:nvPr/>
        </p:nvSpPr>
        <p:spPr>
          <a:xfrm>
            <a:off x="9941355" y="2854731"/>
            <a:ext cx="476840" cy="126633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情報</a:t>
            </a:r>
            <a:endParaRPr kumimoji="1" lang="ja-JP" altLang="en-US" dirty="0"/>
          </a:p>
        </p:txBody>
      </p: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F31E8BE8-5421-4A3B-83E0-74949F2C0F4F}"/>
              </a:ext>
            </a:extLst>
          </p:cNvPr>
          <p:cNvSpPr/>
          <p:nvPr/>
        </p:nvSpPr>
        <p:spPr>
          <a:xfrm>
            <a:off x="10591804" y="2845305"/>
            <a:ext cx="476840" cy="126633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提案技術</a:t>
            </a:r>
            <a:endParaRPr kumimoji="1" lang="ja-JP" altLang="en-US" dirty="0"/>
          </a:p>
        </p:txBody>
      </p:sp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9B269D07-0461-4AD4-A37F-BD6220326048}"/>
              </a:ext>
            </a:extLst>
          </p:cNvPr>
          <p:cNvSpPr/>
          <p:nvPr/>
        </p:nvSpPr>
        <p:spPr>
          <a:xfrm>
            <a:off x="2535026" y="2857881"/>
            <a:ext cx="476840" cy="12663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不動産</a:t>
            </a:r>
          </a:p>
        </p:txBody>
      </p:sp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6BA76AE6-0685-413E-B623-B629D1DBACB3}"/>
              </a:ext>
            </a:extLst>
          </p:cNvPr>
          <p:cNvSpPr/>
          <p:nvPr/>
        </p:nvSpPr>
        <p:spPr>
          <a:xfrm>
            <a:off x="3147773" y="2848455"/>
            <a:ext cx="476840" cy="12663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宣伝広報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66921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0A9844D-CE89-4E16-9992-C63D549F67F7}"/>
              </a:ext>
            </a:extLst>
          </p:cNvPr>
          <p:cNvSpPr/>
          <p:nvPr/>
        </p:nvSpPr>
        <p:spPr>
          <a:xfrm>
            <a:off x="658135" y="326155"/>
            <a:ext cx="10774777" cy="61328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443D686-176F-4ECB-B92E-7E88876DBF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557" y="331981"/>
            <a:ext cx="10743409" cy="611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67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0A9844D-CE89-4E16-9992-C63D549F67F7}"/>
              </a:ext>
            </a:extLst>
          </p:cNvPr>
          <p:cNvSpPr/>
          <p:nvPr/>
        </p:nvSpPr>
        <p:spPr>
          <a:xfrm>
            <a:off x="658135" y="326155"/>
            <a:ext cx="10774777" cy="61328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8D775BB3-104C-42DC-90F4-F00C05C00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553" y="381000"/>
            <a:ext cx="10722359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2793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141B51-B263-4C64-A1A7-3F8FACAA0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提案審査とはなにか？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47926C6-E8A4-4CC8-9088-E7BE24C4ED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43373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BCEE6E8-20B5-4E7F-BDAA-AC577BC0C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007" y="263242"/>
            <a:ext cx="9905998" cy="67445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ja-JP" altLang="en-US" dirty="0"/>
              <a:t>提案を審査する・・・というけれど</a:t>
            </a:r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02641F29-0E4D-4F82-8179-A81139802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9236" y="1141544"/>
            <a:ext cx="10028175" cy="5084530"/>
          </a:xfrm>
        </p:spPr>
        <p:txBody>
          <a:bodyPr/>
          <a:lstStyle/>
          <a:p>
            <a:r>
              <a:rPr lang="ja-JP" altLang="en-US" dirty="0"/>
              <a:t>事業者選定委員会</a:t>
            </a:r>
            <a:endParaRPr lang="en-US" altLang="ja-JP" dirty="0"/>
          </a:p>
          <a:p>
            <a:pPr lvl="1"/>
            <a:r>
              <a:rPr lang="ja-JP" altLang="en-US" dirty="0"/>
              <a:t>事業契約を結ぶ相手先の企業グループを</a:t>
            </a:r>
            <a:r>
              <a:rPr lang="en-US" altLang="ja-JP" dirty="0"/>
              <a:t>1</a:t>
            </a:r>
            <a:r>
              <a:rPr lang="ja-JP" altLang="en-US" dirty="0"/>
              <a:t>社だけ選定する。のがミッション。</a:t>
            </a:r>
            <a:endParaRPr lang="en-US" altLang="ja-JP" dirty="0"/>
          </a:p>
          <a:p>
            <a:pPr lvl="1"/>
            <a:r>
              <a:rPr lang="ja-JP" altLang="en-US" dirty="0"/>
              <a:t>どんな企業</a:t>
            </a:r>
            <a:r>
              <a:rPr lang="en-US" altLang="ja-JP" dirty="0"/>
              <a:t>G</a:t>
            </a:r>
            <a:r>
              <a:rPr lang="ja-JP" altLang="en-US" dirty="0"/>
              <a:t>がもっとも適しているのか？事業を任せるに足る企業か？</a:t>
            </a:r>
            <a:endParaRPr lang="en-US" altLang="ja-JP" dirty="0"/>
          </a:p>
          <a:p>
            <a:pPr lvl="2"/>
            <a:r>
              <a:rPr lang="ja-JP" altLang="en-US" dirty="0"/>
              <a:t>提案内容はそれを判断する材料：</a:t>
            </a:r>
            <a:r>
              <a:rPr lang="en-US" altLang="ja-JP" dirty="0"/>
              <a:t>	</a:t>
            </a:r>
            <a:r>
              <a:rPr lang="ja-JP" altLang="en-US" dirty="0"/>
              <a:t>発注者の意図を十分理解しているか？　</a:t>
            </a:r>
            <a:r>
              <a:rPr lang="en-US" altLang="ja-JP" dirty="0"/>
              <a:t>				</a:t>
            </a:r>
            <a:r>
              <a:rPr lang="ja-JP" altLang="en-US" dirty="0"/>
              <a:t>　　　　　</a:t>
            </a:r>
            <a:r>
              <a:rPr lang="en-US" altLang="ja-JP" dirty="0"/>
              <a:t>	</a:t>
            </a:r>
            <a:r>
              <a:rPr lang="ja-JP" altLang="en-US" dirty="0"/>
              <a:t>しっかり考え抜かれた提案になっているか？</a:t>
            </a:r>
            <a:endParaRPr lang="en-US" altLang="ja-JP" dirty="0"/>
          </a:p>
          <a:p>
            <a:pPr lvl="2"/>
            <a:r>
              <a:rPr lang="ja-JP" altLang="en-US" dirty="0"/>
              <a:t>　</a:t>
            </a:r>
            <a:r>
              <a:rPr lang="en-US" altLang="ja-JP" dirty="0"/>
              <a:t>				</a:t>
            </a:r>
            <a:r>
              <a:rPr lang="ja-JP" altLang="en-US" dirty="0"/>
              <a:t>提案内容が実現できるエビデンスは十分か？</a:t>
            </a:r>
            <a:endParaRPr lang="en-US" altLang="ja-JP" dirty="0"/>
          </a:p>
          <a:p>
            <a:pPr lvl="2"/>
            <a:r>
              <a:rPr lang="ja-JP" altLang="en-US" dirty="0"/>
              <a:t>　</a:t>
            </a:r>
            <a:r>
              <a:rPr lang="en-US" altLang="ja-JP" dirty="0"/>
              <a:t>				</a:t>
            </a:r>
            <a:r>
              <a:rPr lang="ja-JP" altLang="en-US" dirty="0"/>
              <a:t>提案が抽象的でなく具体性があるか？</a:t>
            </a:r>
            <a:endParaRPr lang="en-US" altLang="ja-JP" dirty="0"/>
          </a:p>
          <a:p>
            <a:pPr lvl="1"/>
            <a:r>
              <a:rPr lang="ja-JP" altLang="en-US" dirty="0"/>
              <a:t>この企業</a:t>
            </a:r>
            <a:r>
              <a:rPr lang="en-US" altLang="ja-JP" dirty="0"/>
              <a:t>G</a:t>
            </a:r>
            <a:r>
              <a:rPr lang="ja-JP" altLang="en-US" dirty="0"/>
              <a:t>が、自治体に対して愛情があるか、いい街づくりの情熱は？</a:t>
            </a:r>
            <a:endParaRPr lang="en-US" altLang="ja-JP" dirty="0"/>
          </a:p>
          <a:p>
            <a:pPr lvl="1"/>
            <a:r>
              <a:rPr lang="en-US" altLang="ja-JP" dirty="0"/>
              <a:t>20</a:t>
            </a:r>
            <a:r>
              <a:rPr lang="ja-JP" altLang="en-US" dirty="0"/>
              <a:t>年・</a:t>
            </a:r>
            <a:r>
              <a:rPr lang="en-US" altLang="ja-JP" dirty="0"/>
              <a:t>30</a:t>
            </a:r>
            <a:r>
              <a:rPr lang="ja-JP" altLang="en-US" dirty="0"/>
              <a:t>年に渡って自治体の発展、繁栄に貢献できるか？</a:t>
            </a:r>
            <a:endParaRPr lang="en-US" altLang="ja-JP" dirty="0"/>
          </a:p>
          <a:p>
            <a:pPr lvl="1"/>
            <a:endParaRPr lang="en-US" altLang="ja-JP" dirty="0"/>
          </a:p>
          <a:p>
            <a:pPr lvl="1"/>
            <a:endParaRPr lang="ja-JP" altLang="en-US" dirty="0"/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C4CE0DAF-0794-4BA2-A019-547FEB0AACC7}"/>
              </a:ext>
            </a:extLst>
          </p:cNvPr>
          <p:cNvSpPr/>
          <p:nvPr/>
        </p:nvSpPr>
        <p:spPr>
          <a:xfrm>
            <a:off x="1144589" y="4950573"/>
            <a:ext cx="9850403" cy="159975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提案書の各ページの記載にそうした思いが込められているか？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提案の１アイテム</a:t>
            </a:r>
            <a:r>
              <a:rPr kumimoji="1" lang="en-US" altLang="ja-JP" dirty="0"/>
              <a:t>1</a:t>
            </a:r>
            <a:r>
              <a:rPr kumimoji="1" lang="ja-JP" altLang="en-US" dirty="0"/>
              <a:t>アイテムはそうした考えで提案されているか？</a:t>
            </a:r>
            <a:endParaRPr kumimoji="1" lang="en-US" altLang="ja-JP" dirty="0"/>
          </a:p>
          <a:p>
            <a:pPr algn="ctr"/>
            <a:endParaRPr kumimoji="1" lang="en-US" altLang="ja-JP" dirty="0"/>
          </a:p>
          <a:p>
            <a:pPr algn="ctr"/>
            <a:r>
              <a:rPr kumimoji="1" lang="ja-JP" altLang="en-US" dirty="0"/>
              <a:t>利益を上げさえすれば、やりっぱなしでどっかに行ってしまおうとしてないか？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企業の本音がそこにあると、提案のそこここに垣間見えてしまうことが多いので、注意してチェック</a:t>
            </a:r>
          </a:p>
        </p:txBody>
      </p:sp>
    </p:spTree>
    <p:extLst>
      <p:ext uri="{BB962C8B-B14F-4D97-AF65-F5344CB8AC3E}">
        <p14:creationId xmlns:p14="http://schemas.microsoft.com/office/powerpoint/2010/main" val="27837442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6A3C69-CBE7-4008-B535-DC3877E7F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373902"/>
            <a:ext cx="9905998" cy="44828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kumimoji="1" lang="ja-JP" altLang="en-US" dirty="0"/>
              <a:t>審査の方法は？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7FB3300-417B-4D61-BC72-6A9B204D7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708" y="978468"/>
            <a:ext cx="10010703" cy="5189364"/>
          </a:xfrm>
        </p:spPr>
        <p:txBody>
          <a:bodyPr/>
          <a:lstStyle/>
          <a:p>
            <a:r>
              <a:rPr kumimoji="1" lang="ja-JP" altLang="en-US" dirty="0"/>
              <a:t>審査基準：審査項目と配点表</a:t>
            </a:r>
            <a:endParaRPr kumimoji="1" lang="en-US" altLang="ja-JP" dirty="0"/>
          </a:p>
          <a:p>
            <a:pPr lvl="1"/>
            <a:r>
              <a:rPr lang="ja-JP" altLang="en-US" dirty="0"/>
              <a:t>小項目ごとに提案比較をして、委員ごとの積み上げを単純に平均して。。。</a:t>
            </a:r>
            <a:endParaRPr lang="en-US" altLang="ja-JP" dirty="0"/>
          </a:p>
          <a:p>
            <a:pPr lvl="2"/>
            <a:r>
              <a:rPr lang="ja-JP" altLang="en-US" dirty="0"/>
              <a:t>僅差などで、単純合計でどうかね、、という場合に協議する。。。。</a:t>
            </a:r>
            <a:endParaRPr lang="en-US" altLang="ja-JP" dirty="0"/>
          </a:p>
          <a:p>
            <a:pPr lvl="1"/>
            <a:r>
              <a:rPr kumimoji="1" lang="ja-JP" altLang="en-US" dirty="0"/>
              <a:t>積み上げ点数を参考に委員協議を行い、最優秀を決定する。。。。</a:t>
            </a:r>
            <a:endParaRPr kumimoji="1" lang="en-US" altLang="ja-JP" dirty="0"/>
          </a:p>
          <a:p>
            <a:pPr lvl="2"/>
            <a:r>
              <a:rPr lang="ja-JP" altLang="en-US" dirty="0"/>
              <a:t>意見の割れている項目を討議・点数修正。。。</a:t>
            </a:r>
            <a:endParaRPr lang="en-US" altLang="ja-JP" dirty="0"/>
          </a:p>
          <a:p>
            <a:pPr lvl="2"/>
            <a:r>
              <a:rPr kumimoji="1" lang="ja-JP" altLang="en-US" dirty="0"/>
              <a:t>重要な項目</a:t>
            </a:r>
            <a:r>
              <a:rPr lang="ja-JP" altLang="en-US" dirty="0"/>
              <a:t>の点数獲得を重視する・・・・・</a:t>
            </a:r>
            <a:endParaRPr kumimoji="1" lang="en-US" altLang="ja-JP" dirty="0"/>
          </a:p>
          <a:p>
            <a:pPr lvl="1"/>
            <a:r>
              <a:rPr lang="ja-JP" altLang="en-US" dirty="0"/>
              <a:t>各委員が、項目比較で点数をつけ、各委員が自分の中で順位点をつける。。。</a:t>
            </a:r>
            <a:endParaRPr lang="en-US" altLang="ja-JP" dirty="0"/>
          </a:p>
          <a:p>
            <a:pPr lvl="2"/>
            <a:r>
              <a:rPr kumimoji="1" lang="ja-JP" altLang="en-US" dirty="0"/>
              <a:t>順位点の各委員の点数合計で最優秀を決める。</a:t>
            </a:r>
            <a:endParaRPr kumimoji="1" lang="en-US" altLang="ja-JP" dirty="0"/>
          </a:p>
          <a:p>
            <a:r>
              <a:rPr lang="ja-JP" altLang="en-US" dirty="0"/>
              <a:t>審査委員会のメンバーの知見や公民連携への造詣の深さなどで差が。。</a:t>
            </a:r>
            <a:endParaRPr lang="en-US" altLang="ja-JP" dirty="0"/>
          </a:p>
          <a:p>
            <a:r>
              <a:rPr kumimoji="1" lang="ja-JP" altLang="en-US" dirty="0"/>
              <a:t>公民連携手法に期待し、公共整備がよくなること。。をどの程度。。。</a:t>
            </a:r>
            <a:endParaRPr kumimoji="1" lang="en-US" altLang="ja-JP" dirty="0"/>
          </a:p>
          <a:p>
            <a:r>
              <a:rPr lang="ja-JP" altLang="en-US" dirty="0"/>
              <a:t>公民連携の理念をほとんど知らない各分野の専門家の委員。。。。</a:t>
            </a:r>
            <a:endParaRPr kumimoji="1" lang="en-US" altLang="ja-JP" dirty="0"/>
          </a:p>
          <a:p>
            <a:pPr lvl="1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331102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F566168-B925-4828-8273-E66721C05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408847"/>
            <a:ext cx="9905998" cy="55797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kumimoji="1" lang="ja-JP" altLang="en-US" dirty="0"/>
              <a:t>審査委員の情報はとても大事</a:t>
            </a:r>
            <a:r>
              <a:rPr lang="ja-JP" altLang="en-US" sz="3100" dirty="0"/>
              <a:t>（審査委員が落札者を決める）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B381723-CAF2-4D93-95E7-2CBF8D8C9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3522" y="1065829"/>
            <a:ext cx="10103890" cy="4725372"/>
          </a:xfrm>
        </p:spPr>
        <p:txBody>
          <a:bodyPr/>
          <a:lstStyle/>
          <a:p>
            <a:r>
              <a:rPr kumimoji="1" lang="ja-JP" altLang="en-US" dirty="0"/>
              <a:t>今までの委員経験・実績：そのときどのような審査になったか？</a:t>
            </a:r>
            <a:endParaRPr kumimoji="1" lang="en-US" altLang="ja-JP" dirty="0"/>
          </a:p>
          <a:p>
            <a:r>
              <a:rPr lang="en-US" altLang="ja-JP" dirty="0"/>
              <a:t>PPP</a:t>
            </a:r>
            <a:r>
              <a:rPr lang="ja-JP" altLang="en-US" dirty="0"/>
              <a:t>・</a:t>
            </a:r>
            <a:r>
              <a:rPr lang="en-US" altLang="ja-JP" dirty="0"/>
              <a:t>PFI</a:t>
            </a:r>
            <a:r>
              <a:rPr lang="ja-JP" altLang="en-US" dirty="0"/>
              <a:t>の専門家とか言われている人</a:t>
            </a:r>
            <a:endParaRPr lang="en-US" altLang="ja-JP" dirty="0"/>
          </a:p>
          <a:p>
            <a:r>
              <a:rPr lang="ja-JP" altLang="en-US" dirty="0"/>
              <a:t>建築の専門家・子ども子育ての専門家・栄養学の専門家など。。。。</a:t>
            </a:r>
            <a:endParaRPr lang="en-US" altLang="ja-JP" dirty="0"/>
          </a:p>
          <a:p>
            <a:pPr lvl="1"/>
            <a:r>
              <a:rPr lang="en-US" altLang="ja-JP" dirty="0"/>
              <a:t>PFI</a:t>
            </a:r>
            <a:r>
              <a:rPr lang="ja-JP" altLang="en-US" dirty="0"/>
              <a:t>事業者選定委員の経験は？</a:t>
            </a:r>
            <a:endParaRPr lang="en-US" altLang="ja-JP" dirty="0"/>
          </a:p>
          <a:p>
            <a:pPr lvl="1"/>
            <a:r>
              <a:rPr lang="ja-JP" altLang="en-US" dirty="0"/>
              <a:t>民間提案グループへの参加の有無</a:t>
            </a:r>
            <a:endParaRPr lang="en-US" altLang="ja-JP" dirty="0"/>
          </a:p>
          <a:p>
            <a:pPr lvl="1"/>
            <a:r>
              <a:rPr lang="ja-JP" altLang="en-US" dirty="0"/>
              <a:t>当該自治体との関係の深さ：他の委員会や検討委員会委員の実績？</a:t>
            </a:r>
            <a:endParaRPr lang="en-US" altLang="ja-JP" dirty="0"/>
          </a:p>
          <a:p>
            <a:r>
              <a:rPr lang="ja-JP" altLang="en-US" dirty="0"/>
              <a:t>セミナー講師の実績</a:t>
            </a:r>
            <a:endParaRPr lang="en-US" altLang="ja-JP" dirty="0"/>
          </a:p>
          <a:p>
            <a:pPr lvl="1"/>
            <a:r>
              <a:rPr lang="en-US" altLang="ja-JP" dirty="0"/>
              <a:t>PPP</a:t>
            </a:r>
            <a:r>
              <a:rPr lang="ja-JP" altLang="en-US" dirty="0"/>
              <a:t>・</a:t>
            </a:r>
            <a:r>
              <a:rPr lang="en-US" altLang="ja-JP" dirty="0"/>
              <a:t>PFI</a:t>
            </a:r>
            <a:r>
              <a:rPr lang="ja-JP" altLang="en-US" dirty="0"/>
              <a:t>セミナーでの発言とか。。。：委員は一体どんなことを言っているか。</a:t>
            </a:r>
            <a:endParaRPr lang="en-US" altLang="ja-JP" dirty="0"/>
          </a:p>
          <a:p>
            <a:r>
              <a:rPr lang="ja-JP" altLang="en-US" dirty="0"/>
              <a:t>東洋大学・政策投資銀行・自治体行政の経験の有無とか。。。。</a:t>
            </a:r>
            <a:endParaRPr lang="en-US" altLang="ja-JP" dirty="0"/>
          </a:p>
          <a:p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75060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771524B-ABE9-4ED1-9DD8-7DB752FD0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279" y="618518"/>
            <a:ext cx="10555132" cy="58709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kumimoji="1" lang="ja-JP" altLang="en-US" dirty="0"/>
              <a:t>第２回内容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06EA0E2-4306-45C6-8471-C5E494A95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722" y="1607480"/>
            <a:ext cx="9905999" cy="4515518"/>
          </a:xfrm>
        </p:spPr>
        <p:txBody>
          <a:bodyPr>
            <a:noAutofit/>
          </a:bodyPr>
          <a:lstStyle/>
          <a:p>
            <a:pPr algn="just"/>
            <a:r>
              <a:rPr lang="ja-JP" altLang="ja-JP" sz="2800" b="1" kern="0" dirty="0">
                <a:effectLst/>
                <a:latin typeface="+mj-ea"/>
                <a:ea typeface="+mj-ea"/>
                <a:cs typeface="MS PGothic" panose="020B0600070205080204" pitchFamily="50" charset="-128"/>
              </a:rPr>
              <a:t>第１回　</a:t>
            </a:r>
            <a:r>
              <a:rPr lang="ja-JP" altLang="en-US" sz="2800" b="1" kern="0" dirty="0">
                <a:effectLst/>
                <a:latin typeface="+mj-ea"/>
                <a:ea typeface="+mj-ea"/>
                <a:cs typeface="MS PGothic" panose="020B0600070205080204" pitchFamily="50" charset="-128"/>
              </a:rPr>
              <a:t>応用</a:t>
            </a:r>
            <a:r>
              <a:rPr lang="ja-JP" altLang="ja-JP" sz="2800" b="1" kern="0" dirty="0">
                <a:effectLst/>
                <a:latin typeface="+mj-ea"/>
                <a:ea typeface="+mj-ea"/>
                <a:cs typeface="MS PGothic" panose="020B0600070205080204" pitchFamily="50" charset="-128"/>
              </a:rPr>
              <a:t>編　　２時間</a:t>
            </a:r>
            <a:endParaRPr lang="ja-JP" altLang="ja-JP" sz="2800" b="1" kern="100" dirty="0">
              <a:effectLst/>
              <a:latin typeface="+mj-ea"/>
              <a:ea typeface="+mj-ea"/>
              <a:cs typeface="Times New Roman" panose="02020603050405020304" pitchFamily="18" charset="0"/>
            </a:endParaRPr>
          </a:p>
          <a:p>
            <a:pPr indent="266700" algn="just"/>
            <a:r>
              <a:rPr lang="ja-JP" altLang="ja-JP" sz="2800" b="1" kern="0" dirty="0">
                <a:effectLst/>
                <a:latin typeface="+mj-ea"/>
                <a:ea typeface="+mj-ea"/>
                <a:cs typeface="MS PGothic" panose="020B0600070205080204" pitchFamily="50" charset="-128"/>
              </a:rPr>
              <a:t>１．</a:t>
            </a:r>
            <a:r>
              <a:rPr lang="ja-JP" altLang="en-US" sz="2800" b="1" kern="0" dirty="0">
                <a:effectLst/>
                <a:latin typeface="+mj-ea"/>
                <a:ea typeface="+mj-ea"/>
                <a:cs typeface="MS PGothic" panose="020B0600070205080204" pitchFamily="50" charset="-128"/>
              </a:rPr>
              <a:t>参入企業のアクションの流れ</a:t>
            </a:r>
            <a:endParaRPr lang="ja-JP" altLang="ja-JP" sz="2800" b="1" kern="100" dirty="0">
              <a:effectLst/>
              <a:latin typeface="+mj-ea"/>
              <a:ea typeface="+mj-ea"/>
              <a:cs typeface="Times New Roman" panose="02020603050405020304" pitchFamily="18" charset="0"/>
            </a:endParaRPr>
          </a:p>
          <a:p>
            <a:pPr indent="266700" algn="just"/>
            <a:r>
              <a:rPr lang="ja-JP" altLang="ja-JP" sz="2800" b="1" kern="0" dirty="0">
                <a:effectLst/>
                <a:latin typeface="+mj-ea"/>
                <a:ea typeface="+mj-ea"/>
                <a:cs typeface="MS PGothic" panose="020B0600070205080204" pitchFamily="50" charset="-128"/>
              </a:rPr>
              <a:t>２．</a:t>
            </a:r>
            <a:r>
              <a:rPr lang="ja-JP" altLang="en-US" sz="2800" b="1" kern="0" dirty="0">
                <a:effectLst/>
                <a:latin typeface="+mj-ea"/>
                <a:ea typeface="+mj-ea"/>
                <a:cs typeface="MS PGothic" panose="020B0600070205080204" pitchFamily="50" charset="-128"/>
              </a:rPr>
              <a:t>提案審査とは何か</a:t>
            </a:r>
            <a:endParaRPr lang="ja-JP" altLang="ja-JP" sz="2800" b="1" kern="100" dirty="0">
              <a:effectLst/>
              <a:latin typeface="+mj-ea"/>
              <a:ea typeface="+mj-ea"/>
              <a:cs typeface="Times New Roman" panose="02020603050405020304" pitchFamily="18" charset="0"/>
            </a:endParaRPr>
          </a:p>
          <a:p>
            <a:pPr indent="266700" algn="just"/>
            <a:r>
              <a:rPr lang="ja-JP" altLang="ja-JP" sz="2800" b="1" kern="0" dirty="0">
                <a:effectLst/>
                <a:latin typeface="+mj-ea"/>
                <a:ea typeface="+mj-ea"/>
                <a:cs typeface="MS PGothic" panose="020B0600070205080204" pitchFamily="50" charset="-128"/>
              </a:rPr>
              <a:t>３．普通の公共事業</a:t>
            </a:r>
            <a:r>
              <a:rPr lang="ja-JP" altLang="en-US" sz="2800" b="1" kern="0" dirty="0">
                <a:latin typeface="+mj-ea"/>
                <a:ea typeface="+mj-ea"/>
                <a:cs typeface="MS PGothic" panose="020B0600070205080204" pitchFamily="50" charset="-128"/>
              </a:rPr>
              <a:t>以外に必要なこと</a:t>
            </a:r>
            <a:endParaRPr lang="ja-JP" altLang="ja-JP" sz="2800" b="1" kern="100" dirty="0">
              <a:effectLst/>
              <a:latin typeface="+mj-ea"/>
              <a:ea typeface="+mj-ea"/>
              <a:cs typeface="Times New Roman" panose="02020603050405020304" pitchFamily="18" charset="0"/>
            </a:endParaRPr>
          </a:p>
          <a:p>
            <a:pPr indent="266700" algn="just"/>
            <a:r>
              <a:rPr lang="ja-JP" altLang="ja-JP" sz="2800" b="1" kern="0" dirty="0">
                <a:effectLst/>
                <a:latin typeface="+mj-ea"/>
                <a:ea typeface="+mj-ea"/>
                <a:cs typeface="MS PGothic" panose="020B0600070205080204" pitchFamily="50" charset="-128"/>
              </a:rPr>
              <a:t>４．</a:t>
            </a:r>
            <a:r>
              <a:rPr lang="ja-JP" altLang="en-US" sz="2800" b="1" kern="0" dirty="0">
                <a:effectLst/>
                <a:latin typeface="+mj-ea"/>
                <a:ea typeface="+mj-ea"/>
                <a:cs typeface="MS PGothic" panose="020B0600070205080204" pitchFamily="50" charset="-128"/>
              </a:rPr>
              <a:t>具体性とエビデンスの提供・準備</a:t>
            </a:r>
            <a:endParaRPr lang="en-US" altLang="ja-JP" sz="2800" b="1" kern="0" dirty="0">
              <a:effectLst/>
              <a:latin typeface="+mj-ea"/>
              <a:ea typeface="+mj-ea"/>
              <a:cs typeface="MS PGothic" panose="020B0600070205080204" pitchFamily="50" charset="-128"/>
            </a:endParaRPr>
          </a:p>
          <a:p>
            <a:pPr indent="266700" algn="just"/>
            <a:r>
              <a:rPr lang="ja-JP" altLang="en-US" sz="2800" b="1" kern="0" dirty="0">
                <a:effectLst/>
                <a:latin typeface="+mj-ea"/>
                <a:ea typeface="+mj-ea"/>
                <a:cs typeface="MS PGothic" panose="020B0600070205080204" pitchFamily="50" charset="-128"/>
              </a:rPr>
              <a:t>５．</a:t>
            </a:r>
            <a:r>
              <a:rPr lang="en-US" altLang="ja-JP" sz="2800" b="1" kern="0" dirty="0">
                <a:effectLst/>
                <a:latin typeface="+mj-ea"/>
                <a:ea typeface="+mj-ea"/>
                <a:cs typeface="MS PGothic" panose="020B0600070205080204" pitchFamily="50" charset="-128"/>
              </a:rPr>
              <a:t>SPC</a:t>
            </a:r>
            <a:r>
              <a:rPr lang="ja-JP" altLang="en-US" sz="2800" b="1" kern="0">
                <a:effectLst/>
                <a:latin typeface="+mj-ea"/>
                <a:ea typeface="+mj-ea"/>
                <a:cs typeface="MS PGothic" panose="020B0600070205080204" pitchFamily="50" charset="-128"/>
              </a:rPr>
              <a:t>の経営</a:t>
            </a:r>
            <a:endParaRPr lang="en-US" altLang="ja-JP" sz="2800" b="1" kern="0" dirty="0">
              <a:effectLst/>
              <a:latin typeface="+mj-ea"/>
              <a:ea typeface="+mj-ea"/>
              <a:cs typeface="MS PGothic" panose="020B0600070205080204" pitchFamily="50" charset="-128"/>
            </a:endParaRPr>
          </a:p>
          <a:p>
            <a:pPr indent="266700" algn="just"/>
            <a:r>
              <a:rPr lang="ja-JP" altLang="ja-JP" sz="2800" b="1" kern="0" dirty="0">
                <a:effectLst/>
                <a:latin typeface="+mj-ea"/>
                <a:ea typeface="+mj-ea"/>
                <a:cs typeface="MS PGothic" panose="020B0600070205080204" pitchFamily="50" charset="-128"/>
              </a:rPr>
              <a:t>その他</a:t>
            </a:r>
            <a:endParaRPr lang="ja-JP" altLang="ja-JP" sz="2800" b="1" kern="100" dirty="0">
              <a:effectLst/>
              <a:latin typeface="+mj-ea"/>
              <a:ea typeface="+mj-ea"/>
              <a:cs typeface="Times New Roman" panose="02020603050405020304" pitchFamily="18" charset="0"/>
            </a:endParaRPr>
          </a:p>
          <a:p>
            <a:pPr indent="266700" algn="just"/>
            <a:r>
              <a:rPr lang="en-US" altLang="ja-JP" sz="2800" b="1" kern="0" dirty="0">
                <a:effectLst/>
                <a:latin typeface="+mj-ea"/>
                <a:ea typeface="+mj-ea"/>
                <a:cs typeface="MS PGothic" panose="020B0600070205080204" pitchFamily="50" charset="-128"/>
              </a:rPr>
              <a:t> </a:t>
            </a:r>
            <a:endParaRPr lang="ja-JP" altLang="ja-JP" sz="2800" b="1" kern="100" dirty="0">
              <a:effectLst/>
              <a:latin typeface="+mj-ea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8658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F566168-B925-4828-8273-E66721C05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408847"/>
            <a:ext cx="9905998" cy="55797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kumimoji="1" lang="ja-JP" altLang="en-US" dirty="0"/>
              <a:t>審査のやり方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B381723-CAF2-4D93-95E7-2CBF8D8C9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3522" y="1065829"/>
            <a:ext cx="10103890" cy="5247608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コンサルはついているか、いないか？</a:t>
            </a:r>
            <a:endParaRPr kumimoji="1" lang="en-US" altLang="ja-JP" dirty="0"/>
          </a:p>
          <a:p>
            <a:r>
              <a:rPr lang="ja-JP" altLang="en-US" dirty="0"/>
              <a:t>応募者数は多いか、少ないか？</a:t>
            </a:r>
            <a:endParaRPr lang="en-US" altLang="ja-JP" dirty="0"/>
          </a:p>
          <a:p>
            <a:r>
              <a:rPr lang="ja-JP" altLang="en-US" dirty="0"/>
              <a:t>提案書の分量は？</a:t>
            </a:r>
            <a:endParaRPr lang="en-US" altLang="ja-JP" dirty="0"/>
          </a:p>
          <a:p>
            <a:r>
              <a:rPr lang="ja-JP" altLang="en-US" dirty="0"/>
              <a:t>審査員がみずから、すべての提案書に目を通して自分で判断する。。</a:t>
            </a:r>
            <a:endParaRPr lang="en-US" altLang="ja-JP" dirty="0"/>
          </a:p>
          <a:p>
            <a:r>
              <a:rPr lang="ja-JP" altLang="en-US" dirty="0"/>
              <a:t>コンサルが比較表をつくる。。。。。</a:t>
            </a:r>
            <a:r>
              <a:rPr lang="en-US" altLang="ja-JP" dirty="0"/>
              <a:t>	</a:t>
            </a:r>
          </a:p>
          <a:p>
            <a:pPr lvl="1"/>
            <a:r>
              <a:rPr lang="ja-JP" altLang="en-US" dirty="0"/>
              <a:t>審査員は比較表だけを見る。</a:t>
            </a:r>
            <a:endParaRPr lang="en-US" altLang="ja-JP" dirty="0"/>
          </a:p>
          <a:p>
            <a:pPr lvl="1"/>
            <a:r>
              <a:rPr lang="ja-JP" altLang="en-US" dirty="0"/>
              <a:t>審査員は参考にするが、やはり全部目を通す。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901EDAC0-08D3-4F9B-8752-C6B7F2CB0A1F}"/>
              </a:ext>
            </a:extLst>
          </p:cNvPr>
          <p:cNvSpPr/>
          <p:nvPr/>
        </p:nvSpPr>
        <p:spPr>
          <a:xfrm>
            <a:off x="943522" y="4694308"/>
            <a:ext cx="10304956" cy="156088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民間側としては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訴えたい提案内容を確実に審査員に理解してほしい。見逃し・誤解のないように。。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伝わりやすく・理解しやすく・納得しやすく・疑念を持たれないように・言ってるけど信用ならないなあ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コンサルが比較表を作る場合は、キーワードの項目を拾いやすいように！！！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審査員が自ら読むときは、明快に目につくよう論理が追いやすいよう、読みやすく・わかりやすく</a:t>
            </a:r>
          </a:p>
        </p:txBody>
      </p:sp>
    </p:spTree>
    <p:extLst>
      <p:ext uri="{BB962C8B-B14F-4D97-AF65-F5344CB8AC3E}">
        <p14:creationId xmlns:p14="http://schemas.microsoft.com/office/powerpoint/2010/main" val="8449263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D7CB4EE3-130A-4DC3-BBB9-5A761FA9D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550" y="389278"/>
            <a:ext cx="9372600" cy="114248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ja-JP" altLang="en-US" sz="2800" dirty="0"/>
              <a:t>地元企業参画推進：自治体の発注の工夫と研修の充実</a:t>
            </a:r>
            <a:br>
              <a:rPr lang="en-US" altLang="ja-JP" sz="2800" dirty="0"/>
            </a:br>
            <a:r>
              <a:rPr lang="en-US" altLang="ja-JP" sz="2800" dirty="0"/>
              <a:t>	</a:t>
            </a:r>
            <a:r>
              <a:rPr lang="ja-JP" altLang="en-US" sz="2800" dirty="0"/>
              <a:t>自治体職員・議員の理解の促進・地元企業の育成</a:t>
            </a:r>
            <a:br>
              <a:rPr lang="en-US" altLang="ja-JP" sz="2800" dirty="0"/>
            </a:br>
            <a:r>
              <a:rPr lang="en-US" altLang="ja-JP" sz="2800" dirty="0"/>
              <a:t>	</a:t>
            </a:r>
            <a:r>
              <a:rPr lang="ja-JP" altLang="en-US" sz="2800" dirty="0"/>
              <a:t>この努力なく発注された案件は、審査にも課題が残る</a:t>
            </a:r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7CE0306B-0815-4309-B373-CC824C1BA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198" y="1584226"/>
            <a:ext cx="10382395" cy="5007067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 dirty="0"/>
              <a:t>発注前からの民間企業研修：通常</a:t>
            </a:r>
            <a:r>
              <a:rPr lang="en-US" altLang="ja-JP" dirty="0"/>
              <a:t>3</a:t>
            </a:r>
            <a:r>
              <a:rPr lang="ja-JP" altLang="en-US" dirty="0"/>
              <a:t>回＋個別企業研修（</a:t>
            </a:r>
            <a:r>
              <a:rPr lang="en-US" altLang="ja-JP" dirty="0"/>
              <a:t>1</a:t>
            </a:r>
            <a:r>
              <a:rPr lang="ja-JP" altLang="en-US" dirty="0"/>
              <a:t>～３回）</a:t>
            </a:r>
            <a:endParaRPr lang="en-US" altLang="ja-JP" dirty="0"/>
          </a:p>
          <a:p>
            <a:r>
              <a:rPr lang="ja-JP" altLang="en-US" dirty="0"/>
              <a:t>募集要項の参加要件の絞り込み</a:t>
            </a:r>
            <a:endParaRPr lang="en-US" altLang="ja-JP" dirty="0"/>
          </a:p>
          <a:p>
            <a:pPr lvl="1"/>
            <a:r>
              <a:rPr lang="ja-JP" altLang="en-US" dirty="0"/>
              <a:t>代表企業は地元（市内、国交省土木事務所管内企業）</a:t>
            </a:r>
            <a:endParaRPr lang="en-US" altLang="ja-JP" dirty="0"/>
          </a:p>
          <a:p>
            <a:pPr lvl="1"/>
            <a:r>
              <a:rPr lang="ja-JP" altLang="en-US" dirty="0"/>
              <a:t>構成企業：</a:t>
            </a:r>
            <a:r>
              <a:rPr lang="en-US" altLang="ja-JP" dirty="0"/>
              <a:t>SPC</a:t>
            </a:r>
            <a:r>
              <a:rPr lang="ja-JP" altLang="en-US" dirty="0"/>
              <a:t>から直接仕事をもらう企業（設計・工事監理・建設・維持管理・運営）</a:t>
            </a:r>
            <a:endParaRPr lang="en-US" altLang="ja-JP" dirty="0"/>
          </a:p>
          <a:p>
            <a:pPr lvl="2"/>
            <a:r>
              <a:rPr lang="ja-JP" altLang="en-US" dirty="0"/>
              <a:t>地元、</a:t>
            </a:r>
            <a:r>
              <a:rPr lang="en-US" altLang="ja-JP" dirty="0"/>
              <a:t>2</a:t>
            </a:r>
            <a:r>
              <a:rPr lang="ja-JP" altLang="en-US" dirty="0"/>
              <a:t>社以上の</a:t>
            </a:r>
            <a:r>
              <a:rPr lang="en-US" altLang="ja-JP" dirty="0"/>
              <a:t>JV</a:t>
            </a:r>
            <a:r>
              <a:rPr lang="ja-JP" altLang="en-US" dirty="0"/>
              <a:t>（うち最低</a:t>
            </a:r>
            <a:r>
              <a:rPr lang="en-US" altLang="ja-JP" dirty="0"/>
              <a:t>1</a:t>
            </a:r>
            <a:r>
              <a:rPr lang="ja-JP" altLang="en-US" dirty="0"/>
              <a:t>社は地元）</a:t>
            </a:r>
            <a:endParaRPr lang="en-US" altLang="ja-JP" dirty="0"/>
          </a:p>
          <a:p>
            <a:r>
              <a:rPr lang="ja-JP" altLang="en-US" dirty="0"/>
              <a:t>審査点数加点</a:t>
            </a:r>
            <a:endParaRPr lang="en-US" altLang="ja-JP" dirty="0"/>
          </a:p>
          <a:p>
            <a:pPr lvl="1"/>
            <a:r>
              <a:rPr lang="ja-JP" altLang="en-US" dirty="0"/>
              <a:t>地元企業が、構成企業、協力企業に入っている場合、</a:t>
            </a:r>
            <a:r>
              <a:rPr lang="en-US" altLang="ja-JP" dirty="0"/>
              <a:t>1</a:t>
            </a:r>
            <a:r>
              <a:rPr lang="ja-JP" altLang="en-US" dirty="0"/>
              <a:t>社あたり</a:t>
            </a:r>
            <a:r>
              <a:rPr lang="en-US" altLang="ja-JP" dirty="0"/>
              <a:t>0.2</a:t>
            </a:r>
            <a:r>
              <a:rPr lang="ja-JP" altLang="en-US" dirty="0"/>
              <a:t>点加点：最大</a:t>
            </a:r>
            <a:r>
              <a:rPr lang="en-US" altLang="ja-JP" dirty="0"/>
              <a:t>4</a:t>
            </a:r>
            <a:r>
              <a:rPr lang="ja-JP" altLang="en-US" dirty="0"/>
              <a:t>点まで</a:t>
            </a:r>
            <a:endParaRPr lang="en-US" altLang="ja-JP" dirty="0"/>
          </a:p>
          <a:p>
            <a:r>
              <a:rPr lang="ja-JP" altLang="en-US" dirty="0"/>
              <a:t>地元企業に落ちるお金で審査加点</a:t>
            </a:r>
            <a:endParaRPr lang="en-US" altLang="ja-JP" dirty="0"/>
          </a:p>
          <a:p>
            <a:pPr lvl="1"/>
            <a:r>
              <a:rPr lang="ja-JP" altLang="en-US" dirty="0"/>
              <a:t>全事業費の〇％が、地元企業に落ちる提案。多い順に、</a:t>
            </a:r>
            <a:r>
              <a:rPr lang="en-US" altLang="ja-JP" dirty="0"/>
              <a:t>1</a:t>
            </a:r>
            <a:r>
              <a:rPr lang="ja-JP" altLang="en-US" dirty="0"/>
              <a:t>点、</a:t>
            </a:r>
            <a:r>
              <a:rPr lang="en-US" altLang="ja-JP" dirty="0"/>
              <a:t>0.75</a:t>
            </a:r>
            <a:r>
              <a:rPr lang="ja-JP" altLang="en-US" dirty="0"/>
              <a:t>点、</a:t>
            </a:r>
            <a:r>
              <a:rPr lang="en-US" altLang="ja-JP" dirty="0"/>
              <a:t>0.5</a:t>
            </a:r>
            <a:r>
              <a:rPr lang="ja-JP" altLang="en-US" dirty="0"/>
              <a:t>点、</a:t>
            </a:r>
            <a:r>
              <a:rPr lang="en-US" altLang="ja-JP" dirty="0"/>
              <a:t>0.25</a:t>
            </a:r>
            <a:r>
              <a:rPr lang="ja-JP" altLang="en-US" dirty="0"/>
              <a:t>点とか</a:t>
            </a:r>
            <a:endParaRPr lang="en-US" altLang="ja-JP" dirty="0"/>
          </a:p>
          <a:p>
            <a:r>
              <a:rPr lang="ja-JP" altLang="en-US" dirty="0"/>
              <a:t>地元産品の利用で加点</a:t>
            </a:r>
            <a:endParaRPr lang="en-US" altLang="ja-JP" dirty="0"/>
          </a:p>
          <a:p>
            <a:r>
              <a:rPr lang="ja-JP" altLang="en-US" dirty="0"/>
              <a:t>地元住民組織の参加で加点</a:t>
            </a:r>
          </a:p>
        </p:txBody>
      </p:sp>
    </p:spTree>
    <p:extLst>
      <p:ext uri="{BB962C8B-B14F-4D97-AF65-F5344CB8AC3E}">
        <p14:creationId xmlns:p14="http://schemas.microsoft.com/office/powerpoint/2010/main" val="45822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3B5819AC-73C0-453C-B05F-4FC637199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自治体の狙いを忘れずに</a:t>
            </a:r>
            <a:br>
              <a:rPr lang="en-US" altLang="ja-JP" dirty="0"/>
            </a:br>
            <a:r>
              <a:rPr lang="ja-JP" altLang="en-US" sz="2400" dirty="0"/>
              <a:t>（ただ、理解不足の自治体や審査員も多いので</a:t>
            </a:r>
            <a:br>
              <a:rPr lang="en-US" altLang="ja-JP" sz="2400" dirty="0"/>
            </a:br>
            <a:r>
              <a:rPr lang="ja-JP" altLang="en-US" sz="2400" dirty="0"/>
              <a:t>　　　　　　　　　　　　　　　　　明確になってない場合も多いが。。。。）</a:t>
            </a:r>
            <a:endParaRPr lang="ja-JP" altLang="en-US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9B3813F-1492-454C-BE2A-5A61C6E9C9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051263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A90DDFEE-97F8-4504-8487-79A0F24A7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6015" y="365126"/>
            <a:ext cx="7625096" cy="55213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ja-JP" altLang="en-US" dirty="0"/>
              <a:t>公民連携（ＰＰＰ・ＰＦＩ）とは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471AA587-3C45-41A9-836C-9F76BBE27F31}"/>
              </a:ext>
            </a:extLst>
          </p:cNvPr>
          <p:cNvSpPr/>
          <p:nvPr/>
        </p:nvSpPr>
        <p:spPr>
          <a:xfrm>
            <a:off x="1394013" y="1392443"/>
            <a:ext cx="2272553" cy="625475"/>
          </a:xfrm>
          <a:prstGeom prst="roundRect">
            <a:avLst/>
          </a:prstGeom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自治体の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公共事業発注</a:t>
            </a: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C5457E3B-B35D-4C7A-9D82-8B080FB90224}"/>
              </a:ext>
            </a:extLst>
          </p:cNvPr>
          <p:cNvSpPr/>
          <p:nvPr/>
        </p:nvSpPr>
        <p:spPr>
          <a:xfrm>
            <a:off x="1394011" y="2177304"/>
            <a:ext cx="2272553" cy="62547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600" dirty="0"/>
              <a:t>地方自治法に基づく</a:t>
            </a:r>
            <a:endParaRPr lang="en-US" altLang="ja-JP" sz="1600" dirty="0"/>
          </a:p>
          <a:p>
            <a:pPr algn="ctr"/>
            <a:r>
              <a:rPr kumimoji="1" lang="ja-JP" altLang="en-US" sz="1600" dirty="0"/>
              <a:t>様々な規制がじゃま</a:t>
            </a:r>
            <a:endParaRPr kumimoji="1" lang="en-US" altLang="ja-JP" sz="1600" dirty="0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CA4E9017-DC57-446D-B4FD-463E2A0B309B}"/>
              </a:ext>
            </a:extLst>
          </p:cNvPr>
          <p:cNvSpPr/>
          <p:nvPr/>
        </p:nvSpPr>
        <p:spPr>
          <a:xfrm>
            <a:off x="750077" y="3136523"/>
            <a:ext cx="3042217" cy="128759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/>
              <a:t>行政財産の多目的利用禁止</a:t>
            </a:r>
            <a:endParaRPr kumimoji="1" lang="en-US" altLang="ja-JP" sz="1600" dirty="0"/>
          </a:p>
          <a:p>
            <a:pPr algn="ctr"/>
            <a:r>
              <a:rPr lang="ja-JP" altLang="en-US" sz="1600" dirty="0"/>
              <a:t>民間収益施設併設禁止</a:t>
            </a:r>
            <a:endParaRPr lang="en-US" altLang="ja-JP" sz="1600" dirty="0"/>
          </a:p>
          <a:p>
            <a:pPr algn="ctr"/>
            <a:r>
              <a:rPr kumimoji="1" lang="ja-JP" altLang="en-US" sz="1600" dirty="0"/>
              <a:t>長期債務負担の禁止</a:t>
            </a:r>
            <a:endParaRPr kumimoji="1" lang="en-US" altLang="ja-JP" sz="1600" dirty="0"/>
          </a:p>
          <a:p>
            <a:pPr algn="ctr"/>
            <a:r>
              <a:rPr lang="ja-JP" altLang="en-US" sz="1600" dirty="0"/>
              <a:t>民間債務の禁止など</a:t>
            </a:r>
            <a:endParaRPr kumimoji="1" lang="ja-JP" altLang="en-US" sz="1600" dirty="0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2232564D-A278-4025-BACE-26B7307B4F02}"/>
              </a:ext>
            </a:extLst>
          </p:cNvPr>
          <p:cNvSpPr/>
          <p:nvPr/>
        </p:nvSpPr>
        <p:spPr>
          <a:xfrm>
            <a:off x="2918013" y="4804416"/>
            <a:ext cx="2272553" cy="1176132"/>
          </a:xfrm>
          <a:prstGeom prst="roundRect">
            <a:avLst/>
          </a:prstGeom>
          <a:solidFill>
            <a:srgbClr val="FFFFCC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横持法で規制緩和</a:t>
            </a:r>
            <a:endParaRPr lang="en-US" altLang="ja-JP" dirty="0"/>
          </a:p>
          <a:p>
            <a:pPr algn="ctr"/>
            <a:r>
              <a:rPr kumimoji="1" lang="ja-JP" altLang="en-US" dirty="0"/>
              <a:t>ＰＦＩ法制定</a:t>
            </a:r>
            <a:endParaRPr kumimoji="1" lang="en-US" altLang="ja-JP" dirty="0"/>
          </a:p>
          <a:p>
            <a:pPr algn="ctr"/>
            <a:r>
              <a:rPr lang="ja-JP" altLang="en-US" dirty="0"/>
              <a:t>（</a:t>
            </a:r>
            <a:r>
              <a:rPr lang="en-US" altLang="ja-JP" dirty="0"/>
              <a:t>1999</a:t>
            </a:r>
            <a:r>
              <a:rPr lang="ja-JP" altLang="en-US" dirty="0"/>
              <a:t>年）</a:t>
            </a:r>
            <a:endParaRPr kumimoji="1" lang="en-US" altLang="ja-JP" dirty="0"/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A8C0D8EE-ED08-40A1-94C3-8CAE96A95959}"/>
              </a:ext>
            </a:extLst>
          </p:cNvPr>
          <p:cNvSpPr/>
          <p:nvPr/>
        </p:nvSpPr>
        <p:spPr>
          <a:xfrm>
            <a:off x="4482799" y="2159366"/>
            <a:ext cx="3042218" cy="223333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/>
              <a:t>行政財産の多目的利用可能</a:t>
            </a:r>
            <a:endParaRPr kumimoji="1" lang="en-US" altLang="ja-JP" sz="1600" dirty="0"/>
          </a:p>
          <a:p>
            <a:pPr algn="ctr"/>
            <a:r>
              <a:rPr lang="ja-JP" altLang="en-US" sz="1600" dirty="0"/>
              <a:t>民間収益施設併設可能</a:t>
            </a:r>
            <a:endParaRPr lang="en-US" altLang="ja-JP" sz="1600" dirty="0"/>
          </a:p>
          <a:p>
            <a:pPr algn="ctr"/>
            <a:r>
              <a:rPr kumimoji="1" lang="ja-JP" altLang="en-US" sz="1600" dirty="0"/>
              <a:t>長期債務負担可能</a:t>
            </a:r>
            <a:endParaRPr kumimoji="1" lang="en-US" altLang="ja-JP" sz="1600" dirty="0"/>
          </a:p>
          <a:p>
            <a:pPr algn="ctr"/>
            <a:r>
              <a:rPr lang="ja-JP" altLang="en-US" sz="1600" dirty="0"/>
              <a:t>民間債務可能</a:t>
            </a:r>
            <a:endParaRPr lang="en-US" altLang="ja-JP" sz="1600" dirty="0"/>
          </a:p>
          <a:p>
            <a:pPr algn="ctr"/>
            <a:endParaRPr kumimoji="1" lang="en-US" altLang="ja-JP" sz="1600" dirty="0"/>
          </a:p>
          <a:p>
            <a:pPr algn="ctr"/>
            <a:r>
              <a:rPr kumimoji="1" lang="ja-JP" altLang="en-US" sz="1600" dirty="0"/>
              <a:t>あらたに</a:t>
            </a:r>
            <a:endParaRPr kumimoji="1" lang="en-US" altLang="ja-JP" sz="1600" dirty="0"/>
          </a:p>
          <a:p>
            <a:pPr algn="ctr"/>
            <a:r>
              <a:rPr lang="ja-JP" altLang="en-US" sz="1600" dirty="0"/>
              <a:t>運営権設定可能（</a:t>
            </a:r>
            <a:r>
              <a:rPr lang="en-US" altLang="ja-JP" sz="1600" dirty="0"/>
              <a:t>2013</a:t>
            </a:r>
            <a:r>
              <a:rPr lang="ja-JP" altLang="en-US" sz="1600" dirty="0"/>
              <a:t>年）</a:t>
            </a:r>
            <a:endParaRPr kumimoji="1" lang="ja-JP" altLang="en-US" sz="1600" dirty="0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19EAEC79-DFBE-4D7D-985D-AAD955B08B4A}"/>
              </a:ext>
            </a:extLst>
          </p:cNvPr>
          <p:cNvSpPr/>
          <p:nvPr/>
        </p:nvSpPr>
        <p:spPr>
          <a:xfrm>
            <a:off x="6387352" y="4996516"/>
            <a:ext cx="2992422" cy="960160"/>
          </a:xfrm>
          <a:prstGeom prst="roundRect">
            <a:avLst/>
          </a:prstGeom>
          <a:solidFill>
            <a:srgbClr val="CCEC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ＰＦＩ法による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ＰＦＩ事業を利用して</a:t>
            </a:r>
            <a:endParaRPr kumimoji="1" lang="en-US" altLang="ja-JP" dirty="0"/>
          </a:p>
          <a:p>
            <a:pPr algn="ctr"/>
            <a:r>
              <a:rPr lang="ja-JP" altLang="en-US" dirty="0"/>
              <a:t>行財政改革</a:t>
            </a:r>
            <a:endParaRPr kumimoji="1" lang="en-US" altLang="ja-JP" dirty="0"/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918F2145-ACE6-4F7C-A2A2-7DA1A5CF0CC3}"/>
              </a:ext>
            </a:extLst>
          </p:cNvPr>
          <p:cNvSpPr/>
          <p:nvPr/>
        </p:nvSpPr>
        <p:spPr>
          <a:xfrm>
            <a:off x="7929280" y="4303059"/>
            <a:ext cx="3042217" cy="34182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財政負担の軽減</a:t>
            </a:r>
            <a:endParaRPr kumimoji="1" lang="en-US" altLang="ja-JP" dirty="0"/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DDFA43E0-880E-46BB-AE06-AC4E69AA0BCB}"/>
              </a:ext>
            </a:extLst>
          </p:cNvPr>
          <p:cNvSpPr/>
          <p:nvPr/>
        </p:nvSpPr>
        <p:spPr>
          <a:xfrm>
            <a:off x="7947208" y="3908613"/>
            <a:ext cx="3042218" cy="30591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公民の入札労力軽減</a:t>
            </a:r>
            <a:endParaRPr kumimoji="1" lang="en-US" altLang="ja-JP" dirty="0"/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13B9466C-B807-4126-A1C3-80637F0F974A}"/>
              </a:ext>
            </a:extLst>
          </p:cNvPr>
          <p:cNvSpPr/>
          <p:nvPr/>
        </p:nvSpPr>
        <p:spPr>
          <a:xfrm>
            <a:off x="7956172" y="3465755"/>
            <a:ext cx="3042218" cy="34229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公共事業のスピードアップ</a:t>
            </a:r>
            <a:endParaRPr kumimoji="1" lang="en-US" altLang="ja-JP" dirty="0"/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4BB9FC8B-F46C-4DAB-9038-1B8D47BD905C}"/>
              </a:ext>
            </a:extLst>
          </p:cNvPr>
          <p:cNvSpPr/>
          <p:nvPr/>
        </p:nvSpPr>
        <p:spPr>
          <a:xfrm>
            <a:off x="7958862" y="2995106"/>
            <a:ext cx="3042218" cy="39445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600" dirty="0"/>
              <a:t>公共資産による財政収入増加</a:t>
            </a:r>
            <a:endParaRPr kumimoji="1" lang="en-US" altLang="ja-JP" sz="1600" dirty="0"/>
          </a:p>
        </p:txBody>
      </p:sp>
      <p:sp>
        <p:nvSpPr>
          <p:cNvPr id="16" name="矢印: 上カーブ 15">
            <a:extLst>
              <a:ext uri="{FF2B5EF4-FFF2-40B4-BE49-F238E27FC236}">
                <a16:creationId xmlns:a16="http://schemas.microsoft.com/office/drawing/2014/main" id="{76290D4E-C45F-4C1E-A8EB-75CB34A88201}"/>
              </a:ext>
            </a:extLst>
          </p:cNvPr>
          <p:cNvSpPr/>
          <p:nvPr/>
        </p:nvSpPr>
        <p:spPr>
          <a:xfrm rot="3083184">
            <a:off x="1647474" y="4838768"/>
            <a:ext cx="1359387" cy="619472"/>
          </a:xfrm>
          <a:prstGeom prst="curvedUpArrow">
            <a:avLst>
              <a:gd name="adj1" fmla="val 25000"/>
              <a:gd name="adj2" fmla="val 51249"/>
              <a:gd name="adj3" fmla="val 384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EEC31E81-107E-4EEC-AE6F-335A4097E398}"/>
              </a:ext>
            </a:extLst>
          </p:cNvPr>
          <p:cNvSpPr/>
          <p:nvPr/>
        </p:nvSpPr>
        <p:spPr>
          <a:xfrm>
            <a:off x="8320143" y="1017814"/>
            <a:ext cx="2272553" cy="147254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公共事業発注改革</a:t>
            </a:r>
            <a:endParaRPr kumimoji="1" lang="en-US" altLang="ja-JP" dirty="0"/>
          </a:p>
          <a:p>
            <a:pPr algn="ctr"/>
            <a:endParaRPr kumimoji="1" lang="en-US" altLang="ja-JP" dirty="0"/>
          </a:p>
          <a:p>
            <a:pPr algn="ctr"/>
            <a:r>
              <a:rPr lang="ja-JP" altLang="en-US" sz="1400" dirty="0"/>
              <a:t>スピードアップ</a:t>
            </a:r>
            <a:endParaRPr kumimoji="1" lang="en-US" altLang="ja-JP" sz="1400" dirty="0"/>
          </a:p>
          <a:p>
            <a:pPr algn="ctr"/>
            <a:r>
              <a:rPr kumimoji="1" lang="ja-JP" altLang="en-US" sz="1400" dirty="0"/>
              <a:t>縦割り行政の改善</a:t>
            </a:r>
            <a:endParaRPr kumimoji="1" lang="en-US" altLang="ja-JP" sz="1400" dirty="0"/>
          </a:p>
          <a:p>
            <a:pPr algn="ctr"/>
            <a:r>
              <a:rPr lang="ja-JP" altLang="en-US" sz="1400" dirty="0"/>
              <a:t>単年度主義の改革</a:t>
            </a:r>
            <a:endParaRPr lang="en-US" altLang="ja-JP" sz="1400" dirty="0"/>
          </a:p>
          <a:p>
            <a:pPr algn="ctr"/>
            <a:r>
              <a:rPr kumimoji="1" lang="ja-JP" altLang="en-US" sz="1400" dirty="0"/>
              <a:t>等</a:t>
            </a:r>
            <a:endParaRPr kumimoji="1" lang="ja-JP" altLang="en-US" dirty="0"/>
          </a:p>
        </p:txBody>
      </p: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EDD49A63-F821-471C-87E7-83A8B71437BE}"/>
              </a:ext>
            </a:extLst>
          </p:cNvPr>
          <p:cNvCxnSpPr>
            <a:cxnSpLocks/>
            <a:stCxn id="9" idx="3"/>
            <a:endCxn id="10" idx="2"/>
          </p:cNvCxnSpPr>
          <p:nvPr/>
        </p:nvCxnSpPr>
        <p:spPr>
          <a:xfrm flipV="1">
            <a:off x="5190566" y="4392701"/>
            <a:ext cx="813342" cy="99978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CEE2066C-F34C-48AC-8AF5-585E48030AD5}"/>
              </a:ext>
            </a:extLst>
          </p:cNvPr>
          <p:cNvCxnSpPr>
            <a:cxnSpLocks/>
            <a:stCxn id="10" idx="2"/>
            <a:endCxn id="11" idx="0"/>
          </p:cNvCxnSpPr>
          <p:nvPr/>
        </p:nvCxnSpPr>
        <p:spPr>
          <a:xfrm>
            <a:off x="6003908" y="4392701"/>
            <a:ext cx="1879655" cy="60381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矢印: 上カーブ 28">
            <a:extLst>
              <a:ext uri="{FF2B5EF4-FFF2-40B4-BE49-F238E27FC236}">
                <a16:creationId xmlns:a16="http://schemas.microsoft.com/office/drawing/2014/main" id="{8EE6E1BD-6DB9-474B-8F24-3855F38BBBCB}"/>
              </a:ext>
            </a:extLst>
          </p:cNvPr>
          <p:cNvSpPr/>
          <p:nvPr/>
        </p:nvSpPr>
        <p:spPr>
          <a:xfrm rot="18626155">
            <a:off x="9016014" y="4998788"/>
            <a:ext cx="1359387" cy="619472"/>
          </a:xfrm>
          <a:prstGeom prst="curvedUpArrow">
            <a:avLst>
              <a:gd name="adj1" fmla="val 25000"/>
              <a:gd name="adj2" fmla="val 51249"/>
              <a:gd name="adj3" fmla="val 384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33A6BA2F-2456-4E86-ADD2-D1D675C6F7B1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3666566" y="1705181"/>
            <a:ext cx="465357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矢印: 上下 42">
            <a:extLst>
              <a:ext uri="{FF2B5EF4-FFF2-40B4-BE49-F238E27FC236}">
                <a16:creationId xmlns:a16="http://schemas.microsoft.com/office/drawing/2014/main" id="{1B07A81C-D0CB-4EA7-9501-11AD75A85AB2}"/>
              </a:ext>
            </a:extLst>
          </p:cNvPr>
          <p:cNvSpPr/>
          <p:nvPr/>
        </p:nvSpPr>
        <p:spPr>
          <a:xfrm>
            <a:off x="9270556" y="2483182"/>
            <a:ext cx="414018" cy="588821"/>
          </a:xfrm>
          <a:prstGeom prst="upDownArrow">
            <a:avLst>
              <a:gd name="adj1" fmla="val 3043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132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DFD89AC-D0CB-42F1-A129-491242EA8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9"/>
            <a:ext cx="9905998" cy="52302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kumimoji="1" lang="ja-JP" altLang="en-US" dirty="0"/>
              <a:t>行財政改革につなげたい</a:t>
            </a:r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D653BF7E-2EF4-411E-ABB9-A4060BE62C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5170" y="1327918"/>
            <a:ext cx="10092242" cy="5119476"/>
          </a:xfrm>
        </p:spPr>
        <p:txBody>
          <a:bodyPr/>
          <a:lstStyle/>
          <a:p>
            <a:r>
              <a:rPr lang="ja-JP" altLang="en-US" dirty="0"/>
              <a:t>財政負担の軽減</a:t>
            </a:r>
            <a:endParaRPr lang="en-US" altLang="ja-JP" dirty="0"/>
          </a:p>
          <a:p>
            <a:pPr lvl="1"/>
            <a:r>
              <a:rPr lang="ja-JP" altLang="en-US" dirty="0"/>
              <a:t>自治体の収入が増える</a:t>
            </a:r>
            <a:endParaRPr lang="en-US" altLang="ja-JP" dirty="0"/>
          </a:p>
          <a:p>
            <a:pPr lvl="2"/>
            <a:r>
              <a:rPr lang="ja-JP" altLang="en-US" dirty="0"/>
              <a:t>税収：</a:t>
            </a:r>
            <a:r>
              <a:rPr lang="en-US" altLang="ja-JP" dirty="0"/>
              <a:t>		</a:t>
            </a:r>
            <a:r>
              <a:rPr lang="ja-JP" altLang="en-US" dirty="0"/>
              <a:t>住民税・法人税・地方消費税・固定資産税</a:t>
            </a:r>
            <a:endParaRPr lang="en-US" altLang="ja-JP" dirty="0"/>
          </a:p>
          <a:p>
            <a:pPr lvl="2"/>
            <a:r>
              <a:rPr lang="ja-JP" altLang="en-US" dirty="0"/>
              <a:t>交付税：</a:t>
            </a:r>
            <a:r>
              <a:rPr lang="en-US" altLang="ja-JP" dirty="0"/>
              <a:t>	</a:t>
            </a:r>
            <a:r>
              <a:rPr lang="ja-JP" altLang="en-US" dirty="0"/>
              <a:t>人口が増える→魅力的な街をつくる。魅力的な。。。。。。。。</a:t>
            </a:r>
            <a:endParaRPr lang="en-US" altLang="ja-JP" dirty="0"/>
          </a:p>
          <a:p>
            <a:pPr lvl="2"/>
            <a:r>
              <a:rPr lang="ja-JP" altLang="en-US" dirty="0"/>
              <a:t>交付金・補助金：先進的な事業になっている→抜本改革をみて。。。。。</a:t>
            </a:r>
            <a:endParaRPr lang="en-US" altLang="ja-JP" dirty="0"/>
          </a:p>
          <a:p>
            <a:pPr lvl="2"/>
            <a:r>
              <a:rPr lang="ja-JP" altLang="en-US" dirty="0"/>
              <a:t>先進的：公民連携。。。デジタルファースト・カーボンニュートラル・働き方改革・ごみ０</a:t>
            </a:r>
            <a:endParaRPr lang="en-US" altLang="ja-JP" dirty="0"/>
          </a:p>
          <a:p>
            <a:pPr lvl="1"/>
            <a:r>
              <a:rPr lang="ja-JP" altLang="en-US" dirty="0"/>
              <a:t>自治体の支出が減る</a:t>
            </a:r>
            <a:endParaRPr lang="en-US" altLang="ja-JP" dirty="0"/>
          </a:p>
          <a:p>
            <a:pPr lvl="2"/>
            <a:r>
              <a:rPr lang="ja-JP" altLang="en-US" dirty="0"/>
              <a:t>直轄でやるより安くなる</a:t>
            </a:r>
            <a:endParaRPr lang="en-US" altLang="ja-JP" dirty="0"/>
          </a:p>
          <a:p>
            <a:pPr lvl="2"/>
            <a:r>
              <a:rPr lang="ja-JP" altLang="en-US" dirty="0"/>
              <a:t>民間が収益施設と一緒にやることで、行政がやるより安く、いいサービス</a:t>
            </a:r>
            <a:endParaRPr lang="en-US" altLang="ja-JP" dirty="0"/>
          </a:p>
          <a:p>
            <a:pPr lvl="1"/>
            <a:r>
              <a:rPr lang="ja-JP" altLang="en-US" dirty="0"/>
              <a:t>民間ができることは民間で</a:t>
            </a:r>
            <a:endParaRPr lang="en-US" altLang="ja-JP" dirty="0"/>
          </a:p>
          <a:p>
            <a:pPr lvl="2"/>
            <a:r>
              <a:rPr lang="ja-JP" altLang="en-US" dirty="0"/>
              <a:t>行政の無駄な仕事を民間が合理的にやってあげる：合理的な思考・手法の徹底</a:t>
            </a:r>
            <a:endParaRPr lang="en-US" altLang="ja-JP" dirty="0"/>
          </a:p>
          <a:p>
            <a:pPr lvl="1"/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891052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92" y="499621"/>
            <a:ext cx="11775423" cy="6005582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3B907E-5A63-4961-AE7E-37CE0382AD68}" type="slidenum">
              <a:rPr lang="en-US" altLang="ja-JP" smtClean="0"/>
              <a:pPr>
                <a:defRPr/>
              </a:pPr>
              <a:t>25</a:t>
            </a:fld>
            <a:endParaRPr lang="en-US" altLang="ja-JP" dirty="0"/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A049326D-F8EB-49C6-88E0-D7150E5338B8}"/>
              </a:ext>
            </a:extLst>
          </p:cNvPr>
          <p:cNvSpPr/>
          <p:nvPr/>
        </p:nvSpPr>
        <p:spPr>
          <a:xfrm>
            <a:off x="146115" y="94540"/>
            <a:ext cx="2540523" cy="810161"/>
          </a:xfrm>
          <a:prstGeom prst="round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平成</a:t>
            </a:r>
            <a:r>
              <a:rPr kumimoji="1" lang="en-US" altLang="ja-JP" dirty="0"/>
              <a:t>25</a:t>
            </a:r>
            <a:r>
              <a:rPr kumimoji="1" lang="ja-JP" altLang="en-US" dirty="0"/>
              <a:t>年</a:t>
            </a:r>
            <a:r>
              <a:rPr kumimoji="1" lang="en-US" altLang="ja-JP" dirty="0"/>
              <a:t>6</a:t>
            </a:r>
            <a:r>
              <a:rPr kumimoji="1" lang="ja-JP" altLang="en-US" dirty="0"/>
              <a:t>月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甘利大臣発表</a:t>
            </a: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C991D138-3197-4EA5-9B5E-36DDFE2B3208}"/>
              </a:ext>
            </a:extLst>
          </p:cNvPr>
          <p:cNvSpPr/>
          <p:nvPr/>
        </p:nvSpPr>
        <p:spPr>
          <a:xfrm>
            <a:off x="9059549" y="275684"/>
            <a:ext cx="2939992" cy="6678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bg1"/>
                </a:solidFill>
              </a:rPr>
              <a:t>これが基本</a:t>
            </a:r>
          </a:p>
        </p:txBody>
      </p:sp>
    </p:spTree>
    <p:extLst>
      <p:ext uri="{BB962C8B-B14F-4D97-AF65-F5344CB8AC3E}">
        <p14:creationId xmlns:p14="http://schemas.microsoft.com/office/powerpoint/2010/main" val="322457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B723F7-E96E-42A6-BEF1-361C7A766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231" y="423849"/>
            <a:ext cx="8439917" cy="60703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kumimoji="1" lang="ja-JP" altLang="en-US" dirty="0"/>
              <a:t>ＰＦＩ法は規制緩和法（職員は楽になるのに）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937E423-FC00-4196-81E7-752A2374D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1232" y="1167434"/>
            <a:ext cx="9028162" cy="5175124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 sz="3000" b="1" dirty="0"/>
              <a:t>地方自治法でできないとされたことをできるようにする</a:t>
            </a:r>
            <a:endParaRPr lang="en-US" altLang="ja-JP" sz="3000" b="1" dirty="0"/>
          </a:p>
          <a:p>
            <a:pPr lvl="1"/>
            <a:r>
              <a:rPr lang="ja-JP" altLang="en-US" dirty="0">
                <a:solidFill>
                  <a:srgbClr val="FF0000"/>
                </a:solidFill>
              </a:rPr>
              <a:t>行税財産の目的外使用可</a:t>
            </a:r>
            <a:r>
              <a:rPr lang="ja-JP" altLang="en-US" dirty="0"/>
              <a:t>能：学校に公民館をいれたり、ホールをいれたり</a:t>
            </a:r>
            <a:endParaRPr lang="en-US" altLang="ja-JP" dirty="0"/>
          </a:p>
          <a:p>
            <a:pPr lvl="2"/>
            <a:r>
              <a:rPr lang="ja-JP" altLang="en-US" dirty="0"/>
              <a:t>公共施設の統合・複合化</a:t>
            </a:r>
            <a:endParaRPr lang="en-US" altLang="ja-JP" dirty="0"/>
          </a:p>
          <a:p>
            <a:pPr lvl="2"/>
            <a:r>
              <a:rPr lang="ja-JP" altLang="en-US" dirty="0"/>
              <a:t>施設整備の重複出費を防ぐ：土地の重複購入：建物の余分な床面積</a:t>
            </a:r>
            <a:endParaRPr lang="en-US" altLang="ja-JP" dirty="0"/>
          </a:p>
          <a:p>
            <a:pPr lvl="1"/>
            <a:r>
              <a:rPr lang="ja-JP" altLang="en-US" dirty="0">
                <a:solidFill>
                  <a:srgbClr val="FF0000"/>
                </a:solidFill>
              </a:rPr>
              <a:t>行政財産に民間収益施設併設可能</a:t>
            </a:r>
            <a:r>
              <a:rPr lang="ja-JP" altLang="en-US" dirty="0"/>
              <a:t>：図書館にレストランや本屋やカフェ</a:t>
            </a:r>
            <a:endParaRPr lang="en-US" altLang="ja-JP" dirty="0"/>
          </a:p>
          <a:p>
            <a:pPr lvl="2"/>
            <a:r>
              <a:rPr lang="ja-JP" altLang="en-US" dirty="0"/>
              <a:t>利用者の利便性向上</a:t>
            </a:r>
            <a:endParaRPr lang="en-US" altLang="ja-JP" dirty="0"/>
          </a:p>
          <a:p>
            <a:pPr lvl="2"/>
            <a:r>
              <a:rPr lang="ja-JP" altLang="en-US" dirty="0"/>
              <a:t>民間から定期借地料や家賃収入の徴収：自治体収入の増加：後年度負担「０」</a:t>
            </a:r>
            <a:endParaRPr lang="en-US" altLang="ja-JP" dirty="0"/>
          </a:p>
          <a:p>
            <a:pPr lvl="1"/>
            <a:r>
              <a:rPr lang="ja-JP" altLang="en-US" dirty="0">
                <a:solidFill>
                  <a:srgbClr val="FF0000"/>
                </a:solidFill>
              </a:rPr>
              <a:t>長期間契約を可能にする</a:t>
            </a:r>
            <a:r>
              <a:rPr lang="ja-JP" altLang="en-US" dirty="0"/>
              <a:t>：長期債務負担行為により、３０年、５０年</a:t>
            </a:r>
            <a:endParaRPr lang="en-US" altLang="ja-JP" dirty="0"/>
          </a:p>
          <a:p>
            <a:pPr lvl="2"/>
            <a:r>
              <a:rPr lang="ja-JP" altLang="en-US" dirty="0"/>
              <a:t>単年度会計の打破：必要なときに維持管理・修繕費の予算不成立で耐久が短い</a:t>
            </a:r>
            <a:endParaRPr lang="en-US" altLang="ja-JP" dirty="0"/>
          </a:p>
          <a:p>
            <a:pPr lvl="1"/>
            <a:r>
              <a:rPr lang="ja-JP" altLang="en-US" dirty="0">
                <a:solidFill>
                  <a:srgbClr val="FF0000"/>
                </a:solidFill>
              </a:rPr>
              <a:t>税収と債券発行以外の資金調達可能</a:t>
            </a:r>
            <a:endParaRPr lang="en-US" altLang="ja-JP" dirty="0">
              <a:solidFill>
                <a:srgbClr val="FF0000"/>
              </a:solidFill>
            </a:endParaRPr>
          </a:p>
          <a:p>
            <a:pPr lvl="2"/>
            <a:r>
              <a:rPr lang="ja-JP" altLang="en-US" dirty="0"/>
              <a:t>一般の民間企業が資金立て替え・分割割賦払い</a:t>
            </a:r>
            <a:endParaRPr lang="en-US" altLang="ja-JP" dirty="0"/>
          </a:p>
          <a:p>
            <a:pPr lvl="2"/>
            <a:endParaRPr lang="en-US" altLang="ja-JP" dirty="0"/>
          </a:p>
          <a:p>
            <a:r>
              <a:rPr lang="ja-JP" altLang="en-US" sz="3500" dirty="0">
                <a:solidFill>
                  <a:srgbClr val="FF0000"/>
                </a:solidFill>
              </a:rPr>
              <a:t>一括発注による合理化：時間・施設・業務・地域</a:t>
            </a:r>
          </a:p>
        </p:txBody>
      </p:sp>
    </p:spTree>
    <p:extLst>
      <p:ext uri="{BB962C8B-B14F-4D97-AF65-F5344CB8AC3E}">
        <p14:creationId xmlns:p14="http://schemas.microsoft.com/office/powerpoint/2010/main" val="22420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2D6F2A6-048A-4E93-917A-63F73C8CF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1912219"/>
          </a:xfrm>
        </p:spPr>
        <p:txBody>
          <a:bodyPr/>
          <a:lstStyle/>
          <a:p>
            <a:r>
              <a:rPr kumimoji="1" lang="ja-JP" altLang="en-US" dirty="0"/>
              <a:t>自治体の支援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DAC6263-C3CA-43BD-BB7D-4ECBCD56FC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1661" y="3331445"/>
            <a:ext cx="8385750" cy="2467693"/>
          </a:xfrm>
        </p:spPr>
        <p:txBody>
          <a:bodyPr/>
          <a:lstStyle/>
          <a:p>
            <a:r>
              <a:rPr kumimoji="1" lang="ja-JP" altLang="en-US" dirty="0"/>
              <a:t>補助金申請などのお手伝い</a:t>
            </a:r>
            <a:endParaRPr kumimoji="1" lang="en-US" altLang="ja-JP" dirty="0"/>
          </a:p>
          <a:p>
            <a:r>
              <a:rPr lang="ja-JP" altLang="en-US" dirty="0"/>
              <a:t>提案制度などの提案の積極行動</a:t>
            </a:r>
            <a:endParaRPr lang="en-US" altLang="ja-JP" dirty="0"/>
          </a:p>
          <a:p>
            <a:r>
              <a:rPr kumimoji="1" lang="ja-JP" altLang="en-US" dirty="0"/>
              <a:t>悩んでいること、、、のソリュージョン業務</a:t>
            </a:r>
          </a:p>
        </p:txBody>
      </p:sp>
    </p:spTree>
    <p:extLst>
      <p:ext uri="{BB962C8B-B14F-4D97-AF65-F5344CB8AC3E}">
        <p14:creationId xmlns:p14="http://schemas.microsoft.com/office/powerpoint/2010/main" val="41377418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EE1C28-6DDB-4EE6-9703-B5C4D761A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5941" y="356594"/>
            <a:ext cx="8969273" cy="72670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kumimoji="1" lang="ja-JP" altLang="en-US" sz="2400" dirty="0"/>
              <a:t>国の推進支援（</a:t>
            </a:r>
            <a:r>
              <a:rPr kumimoji="1" lang="en-US" altLang="ja-JP" sz="2400" dirty="0"/>
              <a:t>20</a:t>
            </a:r>
            <a:r>
              <a:rPr kumimoji="1" lang="ja-JP" altLang="en-US" sz="2400" dirty="0"/>
              <a:t>年以上の経験で効果的だと認めて推進方針）</a:t>
            </a:r>
            <a:br>
              <a:rPr kumimoji="1" lang="en-US" altLang="ja-JP" sz="2400" dirty="0"/>
            </a:br>
            <a:r>
              <a:rPr kumimoji="1" lang="ja-JP" altLang="en-US" sz="2400" dirty="0"/>
              <a:t>　　　　　　　　　　　　　　　　　　内閣府と国土交通省総合政策局が主体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5AFEE54-6190-4D6E-8837-38293E6B1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5941" y="1286576"/>
            <a:ext cx="8969273" cy="4778664"/>
          </a:xfrm>
        </p:spPr>
        <p:txBody>
          <a:bodyPr>
            <a:normAutofit lnSpcReduction="10000"/>
          </a:bodyPr>
          <a:lstStyle/>
          <a:p>
            <a:r>
              <a:rPr kumimoji="1" lang="ja-JP" altLang="en-US" dirty="0"/>
              <a:t>社会資本整備一括交付金の重点配分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ＰＰＰ／ＰＦＩ方式で実施すると重点項目に位置付け</a:t>
            </a:r>
            <a:endParaRPr kumimoji="1" lang="en-US" altLang="ja-JP" dirty="0"/>
          </a:p>
          <a:p>
            <a:pPr lvl="1"/>
            <a:r>
              <a:rPr lang="ja-JP" altLang="en-US" dirty="0"/>
              <a:t>交付金配分で優遇：下水道・都市公園・住宅・クルーズ船ターミナルなど</a:t>
            </a:r>
            <a:endParaRPr lang="en-US" altLang="ja-JP" dirty="0"/>
          </a:p>
          <a:p>
            <a:pPr lvl="1"/>
            <a:endParaRPr kumimoji="1" lang="en-US" altLang="ja-JP" dirty="0"/>
          </a:p>
          <a:p>
            <a:r>
              <a:rPr lang="ja-JP" altLang="en-US" dirty="0"/>
              <a:t>調査検討業務支援</a:t>
            </a:r>
            <a:endParaRPr lang="en-US" altLang="ja-JP" dirty="0"/>
          </a:p>
          <a:p>
            <a:pPr lvl="1"/>
            <a:r>
              <a:rPr kumimoji="1" lang="ja-JP" altLang="en-US" dirty="0"/>
              <a:t>先導的公民連携調査補助事業：</a:t>
            </a:r>
            <a:r>
              <a:rPr kumimoji="1" lang="en-US" altLang="ja-JP" dirty="0"/>
              <a:t>2000</a:t>
            </a:r>
            <a:r>
              <a:rPr lang="ja-JP" altLang="en-US" dirty="0"/>
              <a:t>万円まで、</a:t>
            </a:r>
            <a:r>
              <a:rPr lang="en-US" altLang="ja-JP" dirty="0"/>
              <a:t>100</a:t>
            </a:r>
            <a:r>
              <a:rPr lang="ja-JP" altLang="en-US" dirty="0"/>
              <a:t>％補助など</a:t>
            </a:r>
            <a:endParaRPr lang="en-US" altLang="ja-JP" dirty="0"/>
          </a:p>
          <a:p>
            <a:pPr lvl="1"/>
            <a:r>
              <a:rPr kumimoji="1" lang="ja-JP" altLang="en-US" dirty="0"/>
              <a:t>文教施設における先導的公民連携調査補助事業（文科省）</a:t>
            </a:r>
            <a:endParaRPr kumimoji="1" lang="en-US" altLang="ja-JP" dirty="0"/>
          </a:p>
          <a:p>
            <a:r>
              <a:rPr kumimoji="1" lang="ja-JP" altLang="en-US" dirty="0"/>
              <a:t>プラットフォーム形成補助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サウンディング支援</a:t>
            </a:r>
          </a:p>
        </p:txBody>
      </p:sp>
    </p:spTree>
    <p:extLst>
      <p:ext uri="{BB962C8B-B14F-4D97-AF65-F5344CB8AC3E}">
        <p14:creationId xmlns:p14="http://schemas.microsoft.com/office/powerpoint/2010/main" val="392847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83CB98E-13EA-48F2-BD94-645D8D902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7"/>
            <a:ext cx="9905998" cy="248699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kumimoji="1" lang="ja-JP" altLang="en-US" dirty="0"/>
              <a:t>今の後半の部分は審査基準にないが。。。</a:t>
            </a:r>
            <a:br>
              <a:rPr kumimoji="1" lang="en-US" altLang="ja-JP" dirty="0"/>
            </a:br>
            <a:r>
              <a:rPr kumimoji="1" lang="en-US" altLang="ja-JP" dirty="0"/>
              <a:t>	</a:t>
            </a:r>
            <a:r>
              <a:rPr kumimoji="1" lang="ja-JP" altLang="en-US" sz="1800" dirty="0"/>
              <a:t>公民連携手法によって</a:t>
            </a:r>
            <a:br>
              <a:rPr kumimoji="1" lang="en-US" altLang="ja-JP" sz="1800" dirty="0"/>
            </a:br>
            <a:r>
              <a:rPr kumimoji="1" lang="en-US" altLang="ja-JP" sz="1800" dirty="0"/>
              <a:t>		</a:t>
            </a:r>
            <a:r>
              <a:rPr kumimoji="1" lang="ja-JP" altLang="en-US" sz="1800" dirty="0"/>
              <a:t>公共事業発注の手法を改革していく</a:t>
            </a:r>
            <a:br>
              <a:rPr kumimoji="1" lang="en-US" altLang="ja-JP" sz="1800" dirty="0"/>
            </a:br>
            <a:r>
              <a:rPr kumimoji="1" lang="en-US" altLang="ja-JP" sz="1800" dirty="0"/>
              <a:t>		</a:t>
            </a:r>
            <a:r>
              <a:rPr kumimoji="1" lang="ja-JP" altLang="en-US" sz="1800" dirty="0"/>
              <a:t>行財政改革をすすめたい：稼ぐ公共資産：自治体資産マネージメントの改革</a:t>
            </a:r>
            <a:br>
              <a:rPr kumimoji="1" lang="en-US" altLang="ja-JP" sz="1800" dirty="0"/>
            </a:br>
            <a:r>
              <a:rPr kumimoji="1" lang="en-US" altLang="ja-JP" sz="1800" dirty="0"/>
              <a:t>		</a:t>
            </a:r>
            <a:r>
              <a:rPr kumimoji="1" lang="ja-JP" altLang="en-US" sz="1800" dirty="0"/>
              <a:t>自治体経営の合理化</a:t>
            </a:r>
            <a:br>
              <a:rPr kumimoji="1" lang="en-US" altLang="ja-JP" sz="1800" dirty="0"/>
            </a:br>
            <a:r>
              <a:rPr kumimoji="1" lang="en-US" altLang="ja-JP" sz="1800" dirty="0"/>
              <a:t>				</a:t>
            </a:r>
            <a:r>
              <a:rPr kumimoji="1" lang="ja-JP" altLang="en-US" sz="1800" dirty="0"/>
              <a:t>などなどを推進したい　　ために　</a:t>
            </a:r>
            <a:r>
              <a:rPr kumimoji="1" lang="en-US" altLang="ja-JP" sz="1800" dirty="0"/>
              <a:t>PPP/PFI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E2E1D29-5B3F-40C9-8F09-D16971008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9236" y="3429000"/>
            <a:ext cx="10028175" cy="3040811"/>
          </a:xfrm>
        </p:spPr>
        <p:txBody>
          <a:bodyPr/>
          <a:lstStyle/>
          <a:p>
            <a:r>
              <a:rPr kumimoji="1" lang="ja-JP" altLang="en-US" dirty="0"/>
              <a:t>審査員のレベルが高い場合は。。。評価されるかも</a:t>
            </a:r>
            <a:endParaRPr kumimoji="1" lang="en-US" altLang="ja-JP" dirty="0"/>
          </a:p>
          <a:p>
            <a:pPr lvl="1"/>
            <a:r>
              <a:rPr lang="ja-JP" altLang="en-US" dirty="0"/>
              <a:t>行財政改革や、町づくり、シティマネージメントなどにかかわっている人が委員</a:t>
            </a:r>
            <a:endParaRPr lang="en-US" altLang="ja-JP" dirty="0"/>
          </a:p>
          <a:p>
            <a:pPr lvl="1"/>
            <a:r>
              <a:rPr kumimoji="1" lang="ja-JP" altLang="en-US" dirty="0"/>
              <a:t>こうした発注手法を通じ何か変えていきたい・将来のまちづくりに寄与したい</a:t>
            </a:r>
            <a:endParaRPr kumimoji="1" lang="en-US" altLang="ja-JP" dirty="0"/>
          </a:p>
          <a:p>
            <a:r>
              <a:rPr lang="ja-JP" altLang="en-US" dirty="0"/>
              <a:t>ただ単純に点数つける審査では関係ない。。。</a:t>
            </a:r>
            <a:endParaRPr lang="en-US" altLang="ja-JP" dirty="0"/>
          </a:p>
          <a:p>
            <a:pPr lvl="1"/>
            <a:r>
              <a:rPr lang="ja-JP" altLang="en-US" dirty="0"/>
              <a:t>審査員が、学校がたてばいい、図書館ができればいい　とかの姿勢の場合は。。。</a:t>
            </a:r>
            <a:endParaRPr lang="en-US" altLang="ja-JP" dirty="0"/>
          </a:p>
          <a:p>
            <a:endParaRPr kumimoji="1"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44490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AF4683B3-078F-428F-B866-B26170860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912" y="2638792"/>
            <a:ext cx="9924176" cy="1007465"/>
          </a:xfrm>
        </p:spPr>
        <p:txBody>
          <a:bodyPr>
            <a:normAutofit fontScale="90000"/>
          </a:bodyPr>
          <a:lstStyle/>
          <a:p>
            <a:br>
              <a:rPr lang="en-US" altLang="ja-JP" sz="5400" dirty="0"/>
            </a:br>
            <a:r>
              <a:rPr lang="ja-JP" altLang="en-US" sz="5400" dirty="0"/>
              <a:t>参入企業のアクションの流れ</a:t>
            </a:r>
            <a:endParaRPr kumimoji="1" lang="ja-JP" altLang="en-US" sz="5400" dirty="0"/>
          </a:p>
        </p:txBody>
      </p:sp>
    </p:spTree>
    <p:extLst>
      <p:ext uri="{BB962C8B-B14F-4D97-AF65-F5344CB8AC3E}">
        <p14:creationId xmlns:p14="http://schemas.microsoft.com/office/powerpoint/2010/main" val="44578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9E637137-F78B-4AAC-9FC3-8250E305C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ただの公共事業発注とは違う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A0B005B0-3F6D-469C-BE3F-CBBE7947EA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183982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24417097-49E7-4803-B05D-4EC371CAE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353972"/>
            <a:ext cx="9905998" cy="73269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ja-JP" altLang="en-US" dirty="0"/>
              <a:t>ただの発注と違う</a:t>
            </a:r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7C2FAB29-0E56-49C3-973D-AC0679E27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614" y="1178944"/>
            <a:ext cx="10869283" cy="5268450"/>
          </a:xfrm>
        </p:spPr>
        <p:txBody>
          <a:bodyPr/>
          <a:lstStyle/>
          <a:p>
            <a:r>
              <a:rPr lang="ja-JP" altLang="en-US" dirty="0"/>
              <a:t>本業の手慣れた業務ができればいい。。。のと違う。</a:t>
            </a:r>
            <a:endParaRPr lang="en-US" altLang="ja-JP" dirty="0"/>
          </a:p>
          <a:p>
            <a:pPr lvl="1"/>
            <a:r>
              <a:rPr lang="ja-JP" altLang="en-US" dirty="0"/>
              <a:t>だから、競争は少なくなる。複雑であればあるほど、参入可能企業は少ない。</a:t>
            </a:r>
            <a:endParaRPr lang="en-US" altLang="ja-JP" dirty="0"/>
          </a:p>
          <a:p>
            <a:r>
              <a:rPr lang="ja-JP" altLang="en-US" dirty="0"/>
              <a:t>できるだけ複雑で、多岐にわたる事業が、競争が楽。。。</a:t>
            </a:r>
            <a:endParaRPr lang="en-US" altLang="ja-JP" dirty="0"/>
          </a:p>
          <a:p>
            <a:pPr lvl="1"/>
            <a:r>
              <a:rPr lang="ja-JP" altLang="en-US" dirty="0"/>
              <a:t>単一業務機能をやれる企業は多い。。チームが編成できれば勝てる確率高い。</a:t>
            </a:r>
            <a:endParaRPr lang="en-US" altLang="ja-JP" dirty="0"/>
          </a:p>
          <a:p>
            <a:pPr lvl="1"/>
            <a:r>
              <a:rPr lang="ja-JP" altLang="en-US" dirty="0"/>
              <a:t>他社より体制が整っていれば、難しいほど取りやすくなる。よそが取り組めない。</a:t>
            </a:r>
            <a:endParaRPr lang="en-US" altLang="ja-JP" dirty="0"/>
          </a:p>
          <a:p>
            <a:r>
              <a:rPr lang="ja-JP" altLang="en-US" dirty="0"/>
              <a:t>行政の下請けではない。。</a:t>
            </a:r>
            <a:endParaRPr lang="en-US" altLang="ja-JP" dirty="0"/>
          </a:p>
          <a:p>
            <a:pPr lvl="1"/>
            <a:r>
              <a:rPr lang="ja-JP" altLang="en-US" dirty="0"/>
              <a:t>いわれたことをやってる。。のとは違う。</a:t>
            </a:r>
            <a:endParaRPr lang="en-US" altLang="ja-JP" dirty="0"/>
          </a:p>
          <a:p>
            <a:pPr lvl="1"/>
            <a:r>
              <a:rPr lang="ja-JP" altLang="en-US" dirty="0"/>
              <a:t>行政のパートナー。。かかわりを深くすると。。。</a:t>
            </a:r>
            <a:endParaRPr lang="en-US" altLang="ja-JP" dirty="0"/>
          </a:p>
          <a:p>
            <a:pPr lvl="2"/>
            <a:r>
              <a:rPr lang="ja-JP" altLang="en-US" dirty="0"/>
              <a:t>さまざまな事案の相談役に。。。</a:t>
            </a:r>
            <a:endParaRPr lang="en-US" altLang="ja-JP" dirty="0"/>
          </a:p>
          <a:p>
            <a:pPr lvl="2"/>
            <a:r>
              <a:rPr lang="ja-JP" altLang="en-US" dirty="0"/>
              <a:t>街づくり案件のプロジューサーとして、随意契約などやその後のプロジェクトに。。。。</a:t>
            </a:r>
            <a:endParaRPr lang="en-US" altLang="ja-JP" dirty="0"/>
          </a:p>
          <a:p>
            <a:pPr lvl="2"/>
            <a:r>
              <a:rPr lang="ja-JP" altLang="en-US" dirty="0"/>
              <a:t>個別対話など折に触れ、相談される存在・１案件に１</a:t>
            </a:r>
            <a:r>
              <a:rPr lang="en-US" altLang="ja-JP" dirty="0"/>
              <a:t>SPC</a:t>
            </a:r>
            <a:r>
              <a:rPr lang="ja-JP" altLang="en-US" dirty="0"/>
              <a:t>（その後のまちづくりのパートナーに）</a:t>
            </a:r>
          </a:p>
        </p:txBody>
      </p:sp>
    </p:spTree>
    <p:extLst>
      <p:ext uri="{BB962C8B-B14F-4D97-AF65-F5344CB8AC3E}">
        <p14:creationId xmlns:p14="http://schemas.microsoft.com/office/powerpoint/2010/main" val="22994946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8764D23-7073-44C7-9E99-24DD5DD97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115" y="304800"/>
            <a:ext cx="10590698" cy="51162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kumimoji="1" lang="ja-JP" altLang="en-US" dirty="0"/>
              <a:t>公民連携事業（</a:t>
            </a:r>
            <a:r>
              <a:rPr kumimoji="1" lang="en-US" altLang="ja-JP" dirty="0"/>
              <a:t>PPP</a:t>
            </a:r>
            <a:r>
              <a:rPr kumimoji="1" lang="ja-JP" altLang="en-US" dirty="0"/>
              <a:t>・</a:t>
            </a:r>
            <a:r>
              <a:rPr kumimoji="1" lang="en-US" altLang="ja-JP" dirty="0"/>
              <a:t>PFI</a:t>
            </a:r>
            <a:r>
              <a:rPr kumimoji="1" lang="ja-JP" altLang="en-US" dirty="0"/>
              <a:t>）の特徴と民間が最初にすること</a:t>
            </a: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76922129-CB96-430B-AEC5-2DFCAC2CF50A}"/>
              </a:ext>
            </a:extLst>
          </p:cNvPr>
          <p:cNvSpPr/>
          <p:nvPr/>
        </p:nvSpPr>
        <p:spPr>
          <a:xfrm>
            <a:off x="199794" y="1094015"/>
            <a:ext cx="2695801" cy="9307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/>
              <a:t>様々な</a:t>
            </a:r>
            <a:endParaRPr kumimoji="1" lang="en-US" altLang="ja-JP" sz="1600" dirty="0"/>
          </a:p>
          <a:p>
            <a:pPr algn="ctr"/>
            <a:r>
              <a:rPr kumimoji="1" lang="ja-JP" altLang="en-US" sz="1600" dirty="0"/>
              <a:t>施設、業務を一括して</a:t>
            </a:r>
            <a:endParaRPr kumimoji="1" lang="en-US" altLang="ja-JP" sz="1600" dirty="0"/>
          </a:p>
          <a:p>
            <a:pPr algn="ctr"/>
            <a:r>
              <a:rPr kumimoji="1" lang="ja-JP" altLang="en-US" sz="1600" dirty="0"/>
              <a:t>発注する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3A853485-2BC3-484D-896B-E52E2A7FEC0C}"/>
              </a:ext>
            </a:extLst>
          </p:cNvPr>
          <p:cNvSpPr/>
          <p:nvPr/>
        </p:nvSpPr>
        <p:spPr>
          <a:xfrm>
            <a:off x="199793" y="3461665"/>
            <a:ext cx="2695801" cy="9307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提案を審査して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提案内容と価格点で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落札者を決定する</a:t>
            </a:r>
            <a:endParaRPr kumimoji="1" lang="en-US" altLang="ja-JP" dirty="0"/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510C0BE9-0D09-4AE9-9C4E-2A0BE6CB92F2}"/>
              </a:ext>
            </a:extLst>
          </p:cNvPr>
          <p:cNvSpPr/>
          <p:nvPr/>
        </p:nvSpPr>
        <p:spPr>
          <a:xfrm>
            <a:off x="3334904" y="1110340"/>
            <a:ext cx="2695801" cy="9307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だから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様々な業務能力のある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多くの企業でチーム</a:t>
            </a:r>
            <a:endParaRPr kumimoji="1" lang="en-US" altLang="ja-JP" dirty="0"/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F6EED9C8-1BC7-4EC5-BB9E-A81BBAC853DE}"/>
              </a:ext>
            </a:extLst>
          </p:cNvPr>
          <p:cNvSpPr/>
          <p:nvPr/>
        </p:nvSpPr>
        <p:spPr>
          <a:xfrm>
            <a:off x="3356672" y="3450781"/>
            <a:ext cx="2695801" cy="9307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チームで検討を重ね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いい提案を作る</a:t>
            </a:r>
            <a:endParaRPr kumimoji="1" lang="en-US" altLang="ja-JP" dirty="0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16E9140C-B6BA-44F1-AE3F-370E38406117}"/>
              </a:ext>
            </a:extLst>
          </p:cNvPr>
          <p:cNvSpPr/>
          <p:nvPr/>
        </p:nvSpPr>
        <p:spPr>
          <a:xfrm>
            <a:off x="199789" y="4653653"/>
            <a:ext cx="2695801" cy="9307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価格見積面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実施設計のない状態で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概算の見積が必要</a:t>
            </a:r>
            <a:endParaRPr kumimoji="1" lang="en-US" altLang="ja-JP" dirty="0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1ECAB4A9-FAEC-449F-BF46-AEB815C204F8}"/>
              </a:ext>
            </a:extLst>
          </p:cNvPr>
          <p:cNvSpPr/>
          <p:nvPr/>
        </p:nvSpPr>
        <p:spPr>
          <a:xfrm>
            <a:off x="3372997" y="4659101"/>
            <a:ext cx="2695801" cy="9307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提案した金額以上は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でないので、その金額で確実に実行できる案</a:t>
            </a:r>
            <a:endParaRPr kumimoji="1" lang="en-US" altLang="ja-JP" dirty="0"/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FF960F51-903A-4097-98C6-02134067EA52}"/>
              </a:ext>
            </a:extLst>
          </p:cNvPr>
          <p:cNvSpPr/>
          <p:nvPr/>
        </p:nvSpPr>
        <p:spPr>
          <a:xfrm>
            <a:off x="6295836" y="1115781"/>
            <a:ext cx="2695801" cy="93072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代表企業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設計・建設・維持管理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運営・経営などの業種</a:t>
            </a:r>
            <a:endParaRPr kumimoji="1" lang="en-US" altLang="ja-JP" dirty="0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38DE5FA8-2ED4-4C29-80D6-16876C1AA4EA}"/>
              </a:ext>
            </a:extLst>
          </p:cNvPr>
          <p:cNvSpPr/>
          <p:nvPr/>
        </p:nvSpPr>
        <p:spPr>
          <a:xfrm>
            <a:off x="9294869" y="1164764"/>
            <a:ext cx="2695801" cy="9307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わが社は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どの仕事をどの立場で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判断決定が必要</a:t>
            </a:r>
            <a:endParaRPr kumimoji="1" lang="en-US" altLang="ja-JP" dirty="0"/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DC509489-9F5B-41BD-9CAA-94E478283753}"/>
              </a:ext>
            </a:extLst>
          </p:cNvPr>
          <p:cNvSpPr/>
          <p:nvPr/>
        </p:nvSpPr>
        <p:spPr>
          <a:xfrm>
            <a:off x="6295835" y="3450781"/>
            <a:ext cx="2695801" cy="21336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発注文書がでてから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提案提出の日まで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チーム会議を重ね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提案書作成と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提案金額見積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を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作成していく</a:t>
            </a:r>
            <a:endParaRPr kumimoji="1" lang="en-US" altLang="ja-JP" dirty="0"/>
          </a:p>
        </p:txBody>
      </p:sp>
      <p:sp>
        <p:nvSpPr>
          <p:cNvPr id="13" name="右中かっこ 12">
            <a:extLst>
              <a:ext uri="{FF2B5EF4-FFF2-40B4-BE49-F238E27FC236}">
                <a16:creationId xmlns:a16="http://schemas.microsoft.com/office/drawing/2014/main" id="{8949FCFC-E28E-40C6-82E1-C10B15841908}"/>
              </a:ext>
            </a:extLst>
          </p:cNvPr>
          <p:cNvSpPr/>
          <p:nvPr/>
        </p:nvSpPr>
        <p:spPr>
          <a:xfrm rot="5400000">
            <a:off x="5554837" y="-2606401"/>
            <a:ext cx="765048" cy="11115906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AE1C1DF-D804-40CB-AAD9-6BE8D240C9AD}"/>
              </a:ext>
            </a:extLst>
          </p:cNvPr>
          <p:cNvSpPr txBox="1"/>
          <p:nvPr/>
        </p:nvSpPr>
        <p:spPr>
          <a:xfrm>
            <a:off x="873198" y="2243624"/>
            <a:ext cx="10128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b="1" dirty="0"/>
              <a:t>強いチームを構成して（これが第</a:t>
            </a:r>
            <a:r>
              <a:rPr kumimoji="1" lang="en-US" altLang="ja-JP" sz="2800" b="1" dirty="0"/>
              <a:t>1</a:t>
            </a:r>
            <a:r>
              <a:rPr kumimoji="1" lang="ja-JP" altLang="en-US" sz="2800" b="1" dirty="0"/>
              <a:t>の仕事：企業戦略の構築）</a:t>
            </a:r>
          </a:p>
        </p:txBody>
      </p:sp>
      <p:sp>
        <p:nvSpPr>
          <p:cNvPr id="15" name="右中かっこ 14">
            <a:extLst>
              <a:ext uri="{FF2B5EF4-FFF2-40B4-BE49-F238E27FC236}">
                <a16:creationId xmlns:a16="http://schemas.microsoft.com/office/drawing/2014/main" id="{38F7CADD-0D5D-4666-8BE5-0411B60EBA4C}"/>
              </a:ext>
            </a:extLst>
          </p:cNvPr>
          <p:cNvSpPr/>
          <p:nvPr/>
        </p:nvSpPr>
        <p:spPr>
          <a:xfrm>
            <a:off x="9161174" y="3523924"/>
            <a:ext cx="310896" cy="18288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DB1E217A-97F5-4A62-9E35-F91F0903148A}"/>
              </a:ext>
            </a:extLst>
          </p:cNvPr>
          <p:cNvSpPr/>
          <p:nvPr/>
        </p:nvSpPr>
        <p:spPr>
          <a:xfrm>
            <a:off x="9671957" y="3429000"/>
            <a:ext cx="2253343" cy="208461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/>
              <a:t>いい提案を作成</a:t>
            </a:r>
            <a:endParaRPr kumimoji="1" lang="en-US" altLang="ja-JP" sz="2000" b="1" dirty="0"/>
          </a:p>
          <a:p>
            <a:pPr algn="ctr"/>
            <a:endParaRPr kumimoji="1" lang="en-US" altLang="ja-JP" dirty="0"/>
          </a:p>
          <a:p>
            <a:pPr algn="ctr"/>
            <a:r>
              <a:rPr kumimoji="1" lang="ja-JP" altLang="en-US" dirty="0"/>
              <a:t>提案審査で</a:t>
            </a:r>
            <a:endParaRPr kumimoji="1" lang="en-US" altLang="ja-JP" dirty="0"/>
          </a:p>
          <a:p>
            <a:pPr algn="ctr"/>
            <a:endParaRPr kumimoji="1" lang="en-US" altLang="ja-JP" dirty="0"/>
          </a:p>
          <a:p>
            <a:pPr algn="ctr"/>
            <a:r>
              <a:rPr kumimoji="1" lang="ja-JP" altLang="en-US" dirty="0"/>
              <a:t>他のチームに</a:t>
            </a:r>
            <a:endParaRPr kumimoji="1" lang="en-US" altLang="ja-JP" dirty="0"/>
          </a:p>
          <a:p>
            <a:pPr algn="ctr"/>
            <a:endParaRPr kumimoji="1" lang="en-US" altLang="ja-JP" dirty="0"/>
          </a:p>
          <a:p>
            <a:pPr algn="ctr"/>
            <a:r>
              <a:rPr kumimoji="1" lang="ja-JP" altLang="en-US" sz="2400" b="1" dirty="0">
                <a:solidFill>
                  <a:schemeClr val="accent1">
                    <a:lumMod val="50000"/>
                  </a:schemeClr>
                </a:solidFill>
              </a:rPr>
              <a:t>勝つ！！</a:t>
            </a:r>
          </a:p>
        </p:txBody>
      </p:sp>
    </p:spTree>
    <p:extLst>
      <p:ext uri="{BB962C8B-B14F-4D97-AF65-F5344CB8AC3E}">
        <p14:creationId xmlns:p14="http://schemas.microsoft.com/office/powerpoint/2010/main" val="333581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楕円 2">
            <a:extLst>
              <a:ext uri="{FF2B5EF4-FFF2-40B4-BE49-F238E27FC236}">
                <a16:creationId xmlns:a16="http://schemas.microsoft.com/office/drawing/2014/main" id="{B7293748-259F-4F92-9BFD-9F23EC195F65}"/>
              </a:ext>
            </a:extLst>
          </p:cNvPr>
          <p:cNvSpPr/>
          <p:nvPr/>
        </p:nvSpPr>
        <p:spPr>
          <a:xfrm>
            <a:off x="8022815" y="60851"/>
            <a:ext cx="4114800" cy="214314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民間のチームに</a:t>
            </a:r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何らかの立場で参加</a:t>
            </a:r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自社の担当する分野で</a:t>
            </a:r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チーム提案に貢献し</a:t>
            </a:r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チームを勝利に！！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0379D7DB-6901-444C-AE57-D4905740A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986" y="202730"/>
            <a:ext cx="6992496" cy="581662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/>
            <a:r>
              <a:rPr kumimoji="1" lang="ja-JP" altLang="en-US" sz="2800" dirty="0"/>
              <a:t>自治体発注の段階と民間の業務の流れ</a:t>
            </a:r>
          </a:p>
        </p:txBody>
      </p: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3B98010D-4A35-40CB-A5A9-2E04F6A558C0}"/>
              </a:ext>
            </a:extLst>
          </p:cNvPr>
          <p:cNvCxnSpPr>
            <a:cxnSpLocks/>
          </p:cNvCxnSpPr>
          <p:nvPr/>
        </p:nvCxnSpPr>
        <p:spPr>
          <a:xfrm flipV="1">
            <a:off x="514350" y="6239483"/>
            <a:ext cx="10906125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CC53336-2C18-4005-B13F-3D51B19F3E9B}"/>
              </a:ext>
            </a:extLst>
          </p:cNvPr>
          <p:cNvSpPr txBox="1"/>
          <p:nvPr/>
        </p:nvSpPr>
        <p:spPr>
          <a:xfrm>
            <a:off x="5544972" y="6239483"/>
            <a:ext cx="2114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kern="1200" dirty="0">
                <a:latin typeface="+mn-lt"/>
                <a:ea typeface="+mn-ea"/>
                <a:cs typeface="+mn-cs"/>
              </a:rPr>
              <a:t>時間の流れ</a:t>
            </a:r>
          </a:p>
        </p:txBody>
      </p:sp>
      <p:sp>
        <p:nvSpPr>
          <p:cNvPr id="8" name="雲 7">
            <a:extLst>
              <a:ext uri="{FF2B5EF4-FFF2-40B4-BE49-F238E27FC236}">
                <a16:creationId xmlns:a16="http://schemas.microsoft.com/office/drawing/2014/main" id="{60A51645-C2AF-469C-8E27-61F014C29B6D}"/>
              </a:ext>
            </a:extLst>
          </p:cNvPr>
          <p:cNvSpPr/>
          <p:nvPr/>
        </p:nvSpPr>
        <p:spPr>
          <a:xfrm>
            <a:off x="152401" y="1295400"/>
            <a:ext cx="4419600" cy="2988600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/>
              <a:t>公共側の</a:t>
            </a:r>
            <a:endParaRPr kumimoji="1" lang="en-US" altLang="ja-JP" sz="2800" dirty="0"/>
          </a:p>
          <a:p>
            <a:pPr algn="ctr"/>
            <a:r>
              <a:rPr kumimoji="1" lang="ja-JP" altLang="en-US" sz="2800" dirty="0"/>
              <a:t>混沌</a:t>
            </a:r>
            <a:endParaRPr kumimoji="1" lang="en-US" altLang="ja-JP" sz="2800" dirty="0"/>
          </a:p>
          <a:p>
            <a:pPr algn="ctr"/>
            <a:r>
              <a:rPr kumimoji="1" lang="ja-JP" altLang="en-US" sz="2000" dirty="0"/>
              <a:t>何を、どのように</a:t>
            </a:r>
            <a:endParaRPr kumimoji="1" lang="en-US" altLang="ja-JP" sz="2000" dirty="0"/>
          </a:p>
          <a:p>
            <a:pPr algn="ctr"/>
            <a:endParaRPr kumimoji="1" lang="en-US" altLang="ja-JP" sz="2800" dirty="0"/>
          </a:p>
          <a:p>
            <a:pPr algn="ctr"/>
            <a:endParaRPr kumimoji="1" lang="ja-JP" altLang="en-US" sz="2800" dirty="0"/>
          </a:p>
        </p:txBody>
      </p:sp>
      <p:sp>
        <p:nvSpPr>
          <p:cNvPr id="9" name="雲 8">
            <a:extLst>
              <a:ext uri="{FF2B5EF4-FFF2-40B4-BE49-F238E27FC236}">
                <a16:creationId xmlns:a16="http://schemas.microsoft.com/office/drawing/2014/main" id="{D4E4D698-9DC8-43DB-9A5A-2E701F68EDA2}"/>
              </a:ext>
            </a:extLst>
          </p:cNvPr>
          <p:cNvSpPr/>
          <p:nvPr/>
        </p:nvSpPr>
        <p:spPr>
          <a:xfrm>
            <a:off x="152401" y="3733810"/>
            <a:ext cx="3200398" cy="2316458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/>
              <a:t>民間側の</a:t>
            </a:r>
            <a:endParaRPr kumimoji="1" lang="en-US" altLang="ja-JP" sz="2800" dirty="0"/>
          </a:p>
          <a:p>
            <a:pPr algn="ctr"/>
            <a:r>
              <a:rPr kumimoji="1" lang="ja-JP" altLang="en-US" sz="2800" dirty="0"/>
              <a:t>混沌</a:t>
            </a:r>
            <a:endParaRPr kumimoji="1" lang="en-US" altLang="ja-JP" sz="2800" dirty="0"/>
          </a:p>
          <a:p>
            <a:pPr algn="ctr"/>
            <a:r>
              <a:rPr kumimoji="1" lang="ja-JP" altLang="en-US" sz="2000" dirty="0"/>
              <a:t>誰と組む？</a:t>
            </a:r>
            <a:endParaRPr kumimoji="1" lang="en-US" altLang="ja-JP" sz="2000" dirty="0"/>
          </a:p>
          <a:p>
            <a:pPr algn="ctr"/>
            <a:r>
              <a:rPr kumimoji="1" lang="ja-JP" altLang="en-US" sz="2000" dirty="0"/>
              <a:t>自社立位置？</a:t>
            </a:r>
          </a:p>
        </p:txBody>
      </p:sp>
      <p:sp>
        <p:nvSpPr>
          <p:cNvPr id="10" name="雲 9">
            <a:extLst>
              <a:ext uri="{FF2B5EF4-FFF2-40B4-BE49-F238E27FC236}">
                <a16:creationId xmlns:a16="http://schemas.microsoft.com/office/drawing/2014/main" id="{4755F30E-476D-4B5A-ADD2-1CA34EF9BD45}"/>
              </a:ext>
            </a:extLst>
          </p:cNvPr>
          <p:cNvSpPr/>
          <p:nvPr/>
        </p:nvSpPr>
        <p:spPr>
          <a:xfrm>
            <a:off x="3632199" y="2004710"/>
            <a:ext cx="3886201" cy="1572904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/>
              <a:t>公共側の</a:t>
            </a:r>
            <a:endParaRPr kumimoji="1" lang="en-US" altLang="ja-JP" sz="2800" dirty="0"/>
          </a:p>
          <a:p>
            <a:pPr algn="ctr"/>
            <a:r>
              <a:rPr kumimoji="1" lang="ja-JP" altLang="en-US" sz="2800" dirty="0"/>
              <a:t>ある程度の見通し</a:t>
            </a:r>
          </a:p>
        </p:txBody>
      </p:sp>
      <p:sp>
        <p:nvSpPr>
          <p:cNvPr id="13" name="台形 12">
            <a:extLst>
              <a:ext uri="{FF2B5EF4-FFF2-40B4-BE49-F238E27FC236}">
                <a16:creationId xmlns:a16="http://schemas.microsoft.com/office/drawing/2014/main" id="{BCB5706B-DC50-4CC2-A2D9-36C368CB427A}"/>
              </a:ext>
            </a:extLst>
          </p:cNvPr>
          <p:cNvSpPr/>
          <p:nvPr/>
        </p:nvSpPr>
        <p:spPr>
          <a:xfrm rot="5400000">
            <a:off x="8623454" y="596109"/>
            <a:ext cx="1194741" cy="4114801"/>
          </a:xfrm>
          <a:prstGeom prst="trapezoid">
            <a:avLst>
              <a:gd name="adj" fmla="val 2569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A1A28FC-5BCE-4FAD-BBA7-366029FC3D42}"/>
              </a:ext>
            </a:extLst>
          </p:cNvPr>
          <p:cNvSpPr txBox="1"/>
          <p:nvPr/>
        </p:nvSpPr>
        <p:spPr>
          <a:xfrm>
            <a:off x="8281023" y="2363458"/>
            <a:ext cx="2396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公共側の意図</a:t>
            </a:r>
            <a:endParaRPr kumimoji="1" lang="en-US" altLang="ja-JP" sz="18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r>
              <a:rPr kumimoji="1" lang="ja-JP" alt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ある程度の明確化</a:t>
            </a:r>
          </a:p>
        </p:txBody>
      </p:sp>
      <p:sp>
        <p:nvSpPr>
          <p:cNvPr id="16" name="雲 15">
            <a:extLst>
              <a:ext uri="{FF2B5EF4-FFF2-40B4-BE49-F238E27FC236}">
                <a16:creationId xmlns:a16="http://schemas.microsoft.com/office/drawing/2014/main" id="{9C325B69-5300-41A8-B881-BBD1F4AD2F58}"/>
              </a:ext>
            </a:extLst>
          </p:cNvPr>
          <p:cNvSpPr/>
          <p:nvPr/>
        </p:nvSpPr>
        <p:spPr>
          <a:xfrm>
            <a:off x="2724131" y="4142354"/>
            <a:ext cx="3200397" cy="1390743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/>
              <a:t>民間側の</a:t>
            </a:r>
            <a:endParaRPr kumimoji="1" lang="en-US" altLang="ja-JP" sz="2000" dirty="0"/>
          </a:p>
          <a:p>
            <a:pPr algn="ctr"/>
            <a:r>
              <a:rPr kumimoji="1" lang="ja-JP" altLang="en-US" sz="2000" dirty="0"/>
              <a:t>チーム編成</a:t>
            </a:r>
            <a:endParaRPr kumimoji="1" lang="en-US" altLang="ja-JP" sz="2000" dirty="0"/>
          </a:p>
          <a:p>
            <a:pPr algn="ctr"/>
            <a:r>
              <a:rPr kumimoji="1" lang="ja-JP" altLang="en-US" sz="2000" dirty="0"/>
              <a:t>必要機能想定</a:t>
            </a:r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D889B0B0-8304-4CEA-A622-DD6D2ADECA38}"/>
              </a:ext>
            </a:extLst>
          </p:cNvPr>
          <p:cNvCxnSpPr>
            <a:cxnSpLocks/>
          </p:cNvCxnSpPr>
          <p:nvPr/>
        </p:nvCxnSpPr>
        <p:spPr>
          <a:xfrm>
            <a:off x="5772150" y="1295400"/>
            <a:ext cx="0" cy="4944082"/>
          </a:xfrm>
          <a:prstGeom prst="straightConnector1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E828D2DE-EB1E-4260-8C0A-D68018BAC300}"/>
              </a:ext>
            </a:extLst>
          </p:cNvPr>
          <p:cNvSpPr txBox="1"/>
          <p:nvPr/>
        </p:nvSpPr>
        <p:spPr>
          <a:xfrm>
            <a:off x="4967287" y="579609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実施方針公表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7C48CCD-80C1-4A40-B662-06E511BF1C78}"/>
              </a:ext>
            </a:extLst>
          </p:cNvPr>
          <p:cNvSpPr txBox="1"/>
          <p:nvPr/>
        </p:nvSpPr>
        <p:spPr>
          <a:xfrm>
            <a:off x="486568" y="3382403"/>
            <a:ext cx="1380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基本計画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10E0BC2-7CC3-4029-94CE-901CC7CEF522}"/>
              </a:ext>
            </a:extLst>
          </p:cNvPr>
          <p:cNvSpPr txBox="1"/>
          <p:nvPr/>
        </p:nvSpPr>
        <p:spPr>
          <a:xfrm>
            <a:off x="1724818" y="3391928"/>
            <a:ext cx="1380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可能性調査</a:t>
            </a:r>
            <a:endParaRPr kumimoji="1" lang="ja-JP" altLang="en-US" sz="18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E77C0C73-7946-4677-B8D6-4695B149BC13}"/>
              </a:ext>
            </a:extLst>
          </p:cNvPr>
          <p:cNvSpPr txBox="1"/>
          <p:nvPr/>
        </p:nvSpPr>
        <p:spPr>
          <a:xfrm>
            <a:off x="2943226" y="3639580"/>
            <a:ext cx="2927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アドバイザーの募集・決定</a:t>
            </a:r>
            <a:endParaRPr kumimoji="1" lang="ja-JP" altLang="en-US" sz="18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1663CBB1-33B9-4141-B461-32EFB54A3455}"/>
              </a:ext>
            </a:extLst>
          </p:cNvPr>
          <p:cNvCxnSpPr>
            <a:cxnSpLocks/>
          </p:cNvCxnSpPr>
          <p:nvPr/>
        </p:nvCxnSpPr>
        <p:spPr>
          <a:xfrm>
            <a:off x="7286625" y="1295400"/>
            <a:ext cx="0" cy="4944082"/>
          </a:xfrm>
          <a:prstGeom prst="straightConnector1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7BACA36-891A-46AF-95C8-CEB1937455F3}"/>
              </a:ext>
            </a:extLst>
          </p:cNvPr>
          <p:cNvSpPr txBox="1"/>
          <p:nvPr/>
        </p:nvSpPr>
        <p:spPr>
          <a:xfrm>
            <a:off x="6481762" y="579609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募集要項等公表</a:t>
            </a:r>
          </a:p>
        </p:txBody>
      </p:sp>
      <p:sp>
        <p:nvSpPr>
          <p:cNvPr id="31" name="楕円 30">
            <a:extLst>
              <a:ext uri="{FF2B5EF4-FFF2-40B4-BE49-F238E27FC236}">
                <a16:creationId xmlns:a16="http://schemas.microsoft.com/office/drawing/2014/main" id="{39E4B4B8-BAB7-47C6-BD49-2DB1EEA8C55E}"/>
              </a:ext>
            </a:extLst>
          </p:cNvPr>
          <p:cNvSpPr/>
          <p:nvPr/>
        </p:nvSpPr>
        <p:spPr>
          <a:xfrm>
            <a:off x="5195888" y="4185964"/>
            <a:ext cx="2190750" cy="135162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チーム確定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企業間協定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締結</a:t>
            </a:r>
          </a:p>
        </p:txBody>
      </p:sp>
      <p:sp>
        <p:nvSpPr>
          <p:cNvPr id="32" name="台形 31">
            <a:extLst>
              <a:ext uri="{FF2B5EF4-FFF2-40B4-BE49-F238E27FC236}">
                <a16:creationId xmlns:a16="http://schemas.microsoft.com/office/drawing/2014/main" id="{D6906759-E5B5-4926-80F9-92D97E3E9DF1}"/>
              </a:ext>
            </a:extLst>
          </p:cNvPr>
          <p:cNvSpPr/>
          <p:nvPr/>
        </p:nvSpPr>
        <p:spPr>
          <a:xfrm rot="5717326">
            <a:off x="9049482" y="2174704"/>
            <a:ext cx="672221" cy="4089981"/>
          </a:xfrm>
          <a:prstGeom prst="trapezoid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AB072764-4AAB-4A56-93EA-A8CCA59877C5}"/>
              </a:ext>
            </a:extLst>
          </p:cNvPr>
          <p:cNvSpPr txBox="1"/>
          <p:nvPr/>
        </p:nvSpPr>
        <p:spPr>
          <a:xfrm>
            <a:off x="7410450" y="3892096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提案価格策定</a:t>
            </a:r>
          </a:p>
        </p:txBody>
      </p:sp>
      <p:sp>
        <p:nvSpPr>
          <p:cNvPr id="37" name="台形 36">
            <a:extLst>
              <a:ext uri="{FF2B5EF4-FFF2-40B4-BE49-F238E27FC236}">
                <a16:creationId xmlns:a16="http://schemas.microsoft.com/office/drawing/2014/main" id="{029167CE-17A5-4612-9076-B3F403EF53D9}"/>
              </a:ext>
            </a:extLst>
          </p:cNvPr>
          <p:cNvSpPr/>
          <p:nvPr/>
        </p:nvSpPr>
        <p:spPr>
          <a:xfrm rot="4509531">
            <a:off x="9049482" y="2860504"/>
            <a:ext cx="672221" cy="4089981"/>
          </a:xfrm>
          <a:prstGeom prst="trapezoid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CB573F56-B8C5-4B34-85F2-21D29DDB682B}"/>
              </a:ext>
            </a:extLst>
          </p:cNvPr>
          <p:cNvSpPr txBox="1"/>
          <p:nvPr/>
        </p:nvSpPr>
        <p:spPr>
          <a:xfrm>
            <a:off x="7486650" y="5139871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提案内容策定</a:t>
            </a:r>
          </a:p>
        </p:txBody>
      </p:sp>
      <p:sp>
        <p:nvSpPr>
          <p:cNvPr id="39" name="楕円 38">
            <a:extLst>
              <a:ext uri="{FF2B5EF4-FFF2-40B4-BE49-F238E27FC236}">
                <a16:creationId xmlns:a16="http://schemas.microsoft.com/office/drawing/2014/main" id="{140B65FE-4D2A-4FB1-B554-B810031ABCF3}"/>
              </a:ext>
            </a:extLst>
          </p:cNvPr>
          <p:cNvSpPr/>
          <p:nvPr/>
        </p:nvSpPr>
        <p:spPr>
          <a:xfrm>
            <a:off x="11096624" y="3501424"/>
            <a:ext cx="807036" cy="18288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917F34D5-BE8F-41FA-8C9F-6C5505404130}"/>
              </a:ext>
            </a:extLst>
          </p:cNvPr>
          <p:cNvSpPr txBox="1"/>
          <p:nvPr/>
        </p:nvSpPr>
        <p:spPr>
          <a:xfrm>
            <a:off x="11246473" y="4005918"/>
            <a:ext cx="461665" cy="89058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提案書</a:t>
            </a:r>
          </a:p>
        </p:txBody>
      </p:sp>
      <p:sp>
        <p:nvSpPr>
          <p:cNvPr id="41" name="台形 40">
            <a:extLst>
              <a:ext uri="{FF2B5EF4-FFF2-40B4-BE49-F238E27FC236}">
                <a16:creationId xmlns:a16="http://schemas.microsoft.com/office/drawing/2014/main" id="{7A66A467-0FB0-481B-83CA-F150AEFFE077}"/>
              </a:ext>
            </a:extLst>
          </p:cNvPr>
          <p:cNvSpPr/>
          <p:nvPr/>
        </p:nvSpPr>
        <p:spPr>
          <a:xfrm rot="5023661">
            <a:off x="8948270" y="2681744"/>
            <a:ext cx="491141" cy="3827602"/>
          </a:xfrm>
          <a:prstGeom prst="trapezoid">
            <a:avLst>
              <a:gd name="adj" fmla="val 4716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E3B60EC2-B231-4649-B3DE-1AA2EDEEEBE7}"/>
              </a:ext>
            </a:extLst>
          </p:cNvPr>
          <p:cNvSpPr txBox="1"/>
          <p:nvPr/>
        </p:nvSpPr>
        <p:spPr>
          <a:xfrm>
            <a:off x="552449" y="2976562"/>
            <a:ext cx="2967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マスコミ情報・自治体公表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E78D01CF-075C-4E2B-8965-7AB97317E992}"/>
              </a:ext>
            </a:extLst>
          </p:cNvPr>
          <p:cNvSpPr txBox="1"/>
          <p:nvPr/>
        </p:nvSpPr>
        <p:spPr>
          <a:xfrm>
            <a:off x="7372350" y="4493158"/>
            <a:ext cx="1181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融資交渉</a:t>
            </a:r>
          </a:p>
        </p:txBody>
      </p:sp>
      <p:sp>
        <p:nvSpPr>
          <p:cNvPr id="44" name="楕円 43">
            <a:extLst>
              <a:ext uri="{FF2B5EF4-FFF2-40B4-BE49-F238E27FC236}">
                <a16:creationId xmlns:a16="http://schemas.microsoft.com/office/drawing/2014/main" id="{03159BC5-43AD-4568-ADB9-06FF451AB0E4}"/>
              </a:ext>
            </a:extLst>
          </p:cNvPr>
          <p:cNvSpPr/>
          <p:nvPr/>
        </p:nvSpPr>
        <p:spPr>
          <a:xfrm>
            <a:off x="9825075" y="4056792"/>
            <a:ext cx="1016628" cy="789598"/>
          </a:xfrm>
          <a:prstGeom prst="ellipse">
            <a:avLst/>
          </a:prstGeom>
          <a:solidFill>
            <a:srgbClr val="EBD0BD">
              <a:alpha val="54118"/>
            </a:srgb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融資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確約</a:t>
            </a: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407F6C86-DDB3-400B-951A-85038E43B4C0}"/>
              </a:ext>
            </a:extLst>
          </p:cNvPr>
          <p:cNvSpPr/>
          <p:nvPr/>
        </p:nvSpPr>
        <p:spPr>
          <a:xfrm>
            <a:off x="100486" y="850792"/>
            <a:ext cx="5020152" cy="630699"/>
          </a:xfrm>
          <a:prstGeom prst="ellipse">
            <a:avLst/>
          </a:prstGeom>
          <a:solidFill>
            <a:srgbClr val="5B9BD5">
              <a:alpha val="4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情報収集段階</a:t>
            </a:r>
          </a:p>
        </p:txBody>
      </p:sp>
      <p:sp>
        <p:nvSpPr>
          <p:cNvPr id="33" name="楕円 32">
            <a:extLst>
              <a:ext uri="{FF2B5EF4-FFF2-40B4-BE49-F238E27FC236}">
                <a16:creationId xmlns:a16="http://schemas.microsoft.com/office/drawing/2014/main" id="{DF96180E-270D-485B-9813-48668072979D}"/>
              </a:ext>
            </a:extLst>
          </p:cNvPr>
          <p:cNvSpPr/>
          <p:nvPr/>
        </p:nvSpPr>
        <p:spPr>
          <a:xfrm>
            <a:off x="3290283" y="899829"/>
            <a:ext cx="3191479" cy="513368"/>
          </a:xfrm>
          <a:prstGeom prst="ellipse">
            <a:avLst/>
          </a:prstGeom>
          <a:solidFill>
            <a:srgbClr val="FFCC00">
              <a:alpha val="41176"/>
            </a:srgb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チーム編成段階</a:t>
            </a:r>
          </a:p>
        </p:txBody>
      </p:sp>
      <p:sp>
        <p:nvSpPr>
          <p:cNvPr id="35" name="楕円 34">
            <a:extLst>
              <a:ext uri="{FF2B5EF4-FFF2-40B4-BE49-F238E27FC236}">
                <a16:creationId xmlns:a16="http://schemas.microsoft.com/office/drawing/2014/main" id="{771C5588-DBB6-41F4-BC28-CEADF603D8F0}"/>
              </a:ext>
            </a:extLst>
          </p:cNvPr>
          <p:cNvSpPr/>
          <p:nvPr/>
        </p:nvSpPr>
        <p:spPr>
          <a:xfrm>
            <a:off x="5565680" y="917057"/>
            <a:ext cx="5335558" cy="454618"/>
          </a:xfrm>
          <a:prstGeom prst="ellipse">
            <a:avLst/>
          </a:prstGeom>
          <a:solidFill>
            <a:srgbClr val="FF7C80">
              <a:alpha val="40000"/>
            </a:srgb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提案策定段階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697D5636-6FC8-495C-B6FD-A3ADCA86C251}"/>
              </a:ext>
            </a:extLst>
          </p:cNvPr>
          <p:cNvSpPr/>
          <p:nvPr/>
        </p:nvSpPr>
        <p:spPr>
          <a:xfrm>
            <a:off x="735770" y="5750443"/>
            <a:ext cx="4171390" cy="9897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/>
              <a:t>情報は不足。　　でも</a:t>
            </a:r>
            <a:endParaRPr kumimoji="1" lang="en-US" altLang="ja-JP" sz="1400" dirty="0"/>
          </a:p>
          <a:p>
            <a:pPr algn="ctr"/>
            <a:r>
              <a:rPr kumimoji="1" lang="ja-JP" altLang="en-US" sz="1400" dirty="0"/>
              <a:t>確実に必要な企業はわかる。</a:t>
            </a:r>
            <a:endParaRPr kumimoji="1" lang="en-US" altLang="ja-JP" sz="1400" dirty="0"/>
          </a:p>
          <a:p>
            <a:pPr algn="ctr"/>
            <a:r>
              <a:rPr kumimoji="1" lang="ja-JP" altLang="en-US" sz="1400" dirty="0"/>
              <a:t>代表企業・設計・建設・維持管理</a:t>
            </a:r>
            <a:endParaRPr kumimoji="1" lang="en-US" altLang="ja-JP" sz="1400" dirty="0"/>
          </a:p>
          <a:p>
            <a:pPr algn="ctr"/>
            <a:r>
              <a:rPr kumimoji="1" lang="ja-JP" altLang="en-US" sz="1400" dirty="0"/>
              <a:t>給食だったら調理、公園なら造園とか</a:t>
            </a:r>
          </a:p>
        </p:txBody>
      </p:sp>
    </p:spTree>
    <p:extLst>
      <p:ext uri="{BB962C8B-B14F-4D97-AF65-F5344CB8AC3E}">
        <p14:creationId xmlns:p14="http://schemas.microsoft.com/office/powerpoint/2010/main" val="326240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B50649A-C847-4067-BE3C-FDEBE0E89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984" y="365125"/>
            <a:ext cx="9961815" cy="103909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ja-JP" altLang="en-US" dirty="0"/>
              <a:t>参入に際しチームをつくるとき</a:t>
            </a:r>
            <a:br>
              <a:rPr lang="en-US" altLang="ja-JP" dirty="0"/>
            </a:br>
            <a:r>
              <a:rPr lang="ja-JP" altLang="en-US" dirty="0"/>
              <a:t>頭に置くこと</a:t>
            </a:r>
            <a:r>
              <a:rPr kumimoji="1" lang="ja-JP" altLang="en-US" dirty="0"/>
              <a:t>　ＰＦＩスキームの特徴</a:t>
            </a: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DD72BCCD-3CE2-4D89-A4D2-75E4488B276F}"/>
              </a:ext>
            </a:extLst>
          </p:cNvPr>
          <p:cNvSpPr/>
          <p:nvPr/>
        </p:nvSpPr>
        <p:spPr>
          <a:xfrm>
            <a:off x="291549" y="1690688"/>
            <a:ext cx="3174442" cy="710869"/>
          </a:xfrm>
          <a:prstGeom prst="round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包括発注であること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地域・施設・業務・時間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C56FBA5D-22EA-43E9-8054-7895A888539C}"/>
              </a:ext>
            </a:extLst>
          </p:cNvPr>
          <p:cNvSpPr/>
          <p:nvPr/>
        </p:nvSpPr>
        <p:spPr>
          <a:xfrm>
            <a:off x="3574605" y="1682319"/>
            <a:ext cx="6428430" cy="719238"/>
          </a:xfrm>
          <a:prstGeom prst="round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チーム編成が必要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設計・建設・維持管理・運営・マネジメント・ファイナンス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DBCB9E3A-DE40-400C-9665-38407EC7228E}"/>
              </a:ext>
            </a:extLst>
          </p:cNvPr>
          <p:cNvSpPr/>
          <p:nvPr/>
        </p:nvSpPr>
        <p:spPr>
          <a:xfrm>
            <a:off x="320121" y="2596712"/>
            <a:ext cx="3174442" cy="1122040"/>
          </a:xfrm>
          <a:prstGeom prst="round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提案審査型入札であること</a:t>
            </a: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9F3CCF98-73EB-4615-B58D-0204C29B7F6A}"/>
              </a:ext>
            </a:extLst>
          </p:cNvPr>
          <p:cNvSpPr/>
          <p:nvPr/>
        </p:nvSpPr>
        <p:spPr>
          <a:xfrm>
            <a:off x="3586333" y="2578294"/>
            <a:ext cx="6428430" cy="1140457"/>
          </a:xfrm>
          <a:prstGeom prst="round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提案作成が必要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職員が考え付かないような民間の知恵が必要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その分野での最高の企業・人材をチームに加えれば勝てる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39F02D2D-C9BB-4408-8E65-3CB3F7FD21B7}"/>
              </a:ext>
            </a:extLst>
          </p:cNvPr>
          <p:cNvSpPr/>
          <p:nvPr/>
        </p:nvSpPr>
        <p:spPr>
          <a:xfrm>
            <a:off x="321199" y="3943191"/>
            <a:ext cx="3174442" cy="710869"/>
          </a:xfrm>
          <a:prstGeom prst="round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契約主義であること</a:t>
            </a: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B56DBA37-F171-4703-BA87-35E356288D0F}"/>
              </a:ext>
            </a:extLst>
          </p:cNvPr>
          <p:cNvSpPr/>
          <p:nvPr/>
        </p:nvSpPr>
        <p:spPr>
          <a:xfrm>
            <a:off x="3626525" y="3914728"/>
            <a:ext cx="6428430" cy="719238"/>
          </a:xfrm>
          <a:prstGeom prst="round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契約（提案内容も）を必ず守る必要（民も官も）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守れないことを約束しない・慎重に検討・確率分析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3D109576-B469-40CF-9993-6A5097D0981B}"/>
              </a:ext>
            </a:extLst>
          </p:cNvPr>
          <p:cNvSpPr/>
          <p:nvPr/>
        </p:nvSpPr>
        <p:spPr>
          <a:xfrm>
            <a:off x="318444" y="4998160"/>
            <a:ext cx="9684591" cy="1494715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ysClr val="windowText" lastClr="000000"/>
                </a:solidFill>
              </a:rPr>
              <a:t>ＳＰＣ（特別目的会社）を設立：この事業だけしかできない成長しない企業</a:t>
            </a:r>
            <a:endParaRPr kumimoji="1" lang="en-US" altLang="ja-JP" dirty="0">
              <a:solidFill>
                <a:sysClr val="windowText" lastClr="000000"/>
              </a:solidFill>
            </a:endParaRPr>
          </a:p>
          <a:p>
            <a:pPr algn="ctr"/>
            <a:r>
              <a:rPr kumimoji="1" lang="ja-JP" altLang="en-US" dirty="0">
                <a:solidFill>
                  <a:sysClr val="windowText" lastClr="000000"/>
                </a:solidFill>
              </a:rPr>
              <a:t>株式会社：資本金はいくらでもいい</a:t>
            </a:r>
            <a:endParaRPr kumimoji="1" lang="en-US" altLang="ja-JP" dirty="0">
              <a:solidFill>
                <a:sysClr val="windowText" lastClr="000000"/>
              </a:solidFill>
            </a:endParaRPr>
          </a:p>
          <a:p>
            <a:pPr algn="ctr"/>
            <a:r>
              <a:rPr kumimoji="1" lang="ja-JP" altLang="en-US" dirty="0">
                <a:solidFill>
                  <a:sysClr val="windowText" lastClr="000000"/>
                </a:solidFill>
              </a:rPr>
              <a:t>ＳＰＣの業務は、金の受け渡し：自治体から受け取り、銀行と業務受託企業に支払い・返済</a:t>
            </a:r>
            <a:endParaRPr kumimoji="1" lang="en-US" altLang="ja-JP" dirty="0">
              <a:solidFill>
                <a:sysClr val="windowText" lastClr="000000"/>
              </a:solidFill>
            </a:endParaRPr>
          </a:p>
          <a:p>
            <a:pPr algn="ctr"/>
            <a:r>
              <a:rPr kumimoji="1" lang="ja-JP" altLang="en-US" dirty="0">
                <a:solidFill>
                  <a:sysClr val="windowText" lastClr="000000"/>
                </a:solidFill>
              </a:rPr>
              <a:t>ＳＰＣは、そのほかの業務はしない。すべての業務は、チームメンバーに委託する</a:t>
            </a: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2190D6AD-F1E5-417B-8287-6EFF1E07914E}"/>
              </a:ext>
            </a:extLst>
          </p:cNvPr>
          <p:cNvSpPr/>
          <p:nvPr/>
        </p:nvSpPr>
        <p:spPr>
          <a:xfrm>
            <a:off x="10200383" y="1600200"/>
            <a:ext cx="1828800" cy="80135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チーム編成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能力</a:t>
            </a: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9A094E6F-A80C-4EFB-BAEA-749F01D3994F}"/>
              </a:ext>
            </a:extLst>
          </p:cNvPr>
          <p:cNvSpPr/>
          <p:nvPr/>
        </p:nvSpPr>
        <p:spPr>
          <a:xfrm>
            <a:off x="10200385" y="2783543"/>
            <a:ext cx="1828800" cy="80135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提案作成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能力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E493F222-78E6-401D-9B4E-4CF272420629}"/>
              </a:ext>
            </a:extLst>
          </p:cNvPr>
          <p:cNvSpPr/>
          <p:nvPr/>
        </p:nvSpPr>
        <p:spPr>
          <a:xfrm>
            <a:off x="10209350" y="3850344"/>
            <a:ext cx="1828800" cy="80135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契約交渉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能力</a:t>
            </a: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6A6AE68F-5749-4883-9BCE-E17F9951DE3E}"/>
              </a:ext>
            </a:extLst>
          </p:cNvPr>
          <p:cNvSpPr/>
          <p:nvPr/>
        </p:nvSpPr>
        <p:spPr>
          <a:xfrm>
            <a:off x="10218314" y="5338486"/>
            <a:ext cx="1828800" cy="80135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/>
              <a:t>ＳＰＣ</a:t>
            </a:r>
            <a:endParaRPr kumimoji="1" lang="en-US" altLang="ja-JP" sz="1600" dirty="0"/>
          </a:p>
          <a:p>
            <a:pPr algn="ctr"/>
            <a:r>
              <a:rPr kumimoji="1" lang="ja-JP" altLang="en-US" sz="1600" dirty="0"/>
              <a:t>マネージメント</a:t>
            </a:r>
            <a:endParaRPr kumimoji="1" lang="en-US" altLang="ja-JP" sz="1600" dirty="0"/>
          </a:p>
          <a:p>
            <a:pPr algn="ctr"/>
            <a:r>
              <a:rPr kumimoji="1" lang="ja-JP" altLang="en-US" sz="1600" dirty="0"/>
              <a:t>能力</a:t>
            </a:r>
          </a:p>
        </p:txBody>
      </p:sp>
    </p:spTree>
    <p:extLst>
      <p:ext uri="{BB962C8B-B14F-4D97-AF65-F5344CB8AC3E}">
        <p14:creationId xmlns:p14="http://schemas.microsoft.com/office/powerpoint/2010/main" val="418604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1D32038B-31EA-49B5-839A-4CEF21928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642" y="1729936"/>
            <a:ext cx="8807291" cy="4859400"/>
          </a:xfrm>
          <a:prstGeom prst="rect">
            <a:avLst/>
          </a:prstGeom>
        </p:spPr>
      </p:pic>
      <p:sp>
        <p:nvSpPr>
          <p:cNvPr id="3" name="タイトル 1">
            <a:extLst>
              <a:ext uri="{FF2B5EF4-FFF2-40B4-BE49-F238E27FC236}">
                <a16:creationId xmlns:a16="http://schemas.microsoft.com/office/drawing/2014/main" id="{5AD01CCD-AE01-4C56-87A9-0E4EB4530BE2}"/>
              </a:ext>
            </a:extLst>
          </p:cNvPr>
          <p:cNvSpPr txBox="1">
            <a:spLocks/>
          </p:cNvSpPr>
          <p:nvPr/>
        </p:nvSpPr>
        <p:spPr>
          <a:xfrm>
            <a:off x="1913642" y="331569"/>
            <a:ext cx="8992649" cy="13255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accent1">
                    <a:lumMod val="75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defRPr>
            </a:lvl1pPr>
          </a:lstStyle>
          <a:p>
            <a:r>
              <a:rPr lang="en-US" altLang="ja-JP" sz="2800" b="1" dirty="0"/>
              <a:t>18</a:t>
            </a:r>
            <a:r>
              <a:rPr lang="ja-JP" altLang="en-US" sz="2800" b="1" dirty="0"/>
              <a:t>年</a:t>
            </a:r>
            <a:r>
              <a:rPr lang="en-US" altLang="ja-JP" sz="2800" b="1" dirty="0"/>
              <a:t>2</a:t>
            </a:r>
            <a:r>
              <a:rPr lang="ja-JP" altLang="en-US" sz="2800" b="1" dirty="0"/>
              <a:t>月実施方針　高知県須崎市</a:t>
            </a:r>
            <a:br>
              <a:rPr lang="en-US" altLang="ja-JP" sz="2800" b="1" dirty="0"/>
            </a:br>
            <a:r>
              <a:rPr lang="ja-JP" altLang="en-US" sz="2800" b="1" dirty="0"/>
              <a:t>公共下水道等運営事業（混合方式）</a:t>
            </a:r>
            <a:endParaRPr lang="en-US" altLang="ja-JP" sz="2800" b="1" dirty="0"/>
          </a:p>
          <a:p>
            <a:r>
              <a:rPr lang="ja-JP" altLang="en-US" sz="2800" b="1" dirty="0"/>
              <a:t>民間提案でスタートした案件（提案＝受注）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126FF63-4EC5-477A-A5ED-2DF4FCE5640C}"/>
              </a:ext>
            </a:extLst>
          </p:cNvPr>
          <p:cNvSpPr/>
          <p:nvPr/>
        </p:nvSpPr>
        <p:spPr>
          <a:xfrm>
            <a:off x="2993011" y="2370840"/>
            <a:ext cx="7612144" cy="1710966"/>
          </a:xfrm>
          <a:prstGeom prst="rect">
            <a:avLst/>
          </a:prstGeom>
          <a:solidFill>
            <a:srgbClr val="66FFFF">
              <a:alpha val="40000"/>
            </a:srgb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9449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1A6E377F-BE7F-489C-A25E-6734C18FB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4400" dirty="0"/>
              <a:t>参入すると決めたら</a:t>
            </a:r>
            <a:br>
              <a:rPr lang="en-US" altLang="ja-JP" sz="4400" dirty="0"/>
            </a:br>
            <a:r>
              <a:rPr lang="ja-JP" altLang="en-US" sz="4400" dirty="0"/>
              <a:t>案件がまだ決まらない状態の普段からの活動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818C036-8EB8-49DB-BDAF-C39FCFA04D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691866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楕円 2">
            <a:extLst>
              <a:ext uri="{FF2B5EF4-FFF2-40B4-BE49-F238E27FC236}">
                <a16:creationId xmlns:a16="http://schemas.microsoft.com/office/drawing/2014/main" id="{B7293748-259F-4F92-9BFD-9F23EC195F65}"/>
              </a:ext>
            </a:extLst>
          </p:cNvPr>
          <p:cNvSpPr/>
          <p:nvPr/>
        </p:nvSpPr>
        <p:spPr>
          <a:xfrm>
            <a:off x="8022815" y="60851"/>
            <a:ext cx="4114800" cy="214314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民間のチームに</a:t>
            </a:r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何らかの立場で参加</a:t>
            </a:r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自社の担当する分野で</a:t>
            </a:r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チーム提案に貢献し</a:t>
            </a:r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チームを勝利に！！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0379D7DB-6901-444C-AE57-D4905740A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986" y="202730"/>
            <a:ext cx="6992496" cy="581662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/>
            <a:r>
              <a:rPr kumimoji="1" lang="ja-JP" altLang="en-US" sz="2800" dirty="0"/>
              <a:t>自治体発注の段階と民間の業務の流れ</a:t>
            </a:r>
          </a:p>
        </p:txBody>
      </p: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3B98010D-4A35-40CB-A5A9-2E04F6A558C0}"/>
              </a:ext>
            </a:extLst>
          </p:cNvPr>
          <p:cNvCxnSpPr>
            <a:cxnSpLocks/>
          </p:cNvCxnSpPr>
          <p:nvPr/>
        </p:nvCxnSpPr>
        <p:spPr>
          <a:xfrm flipV="1">
            <a:off x="514350" y="6239483"/>
            <a:ext cx="10906125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CC53336-2C18-4005-B13F-3D51B19F3E9B}"/>
              </a:ext>
            </a:extLst>
          </p:cNvPr>
          <p:cNvSpPr txBox="1"/>
          <p:nvPr/>
        </p:nvSpPr>
        <p:spPr>
          <a:xfrm>
            <a:off x="5544972" y="6239483"/>
            <a:ext cx="2114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kern="1200" dirty="0">
                <a:latin typeface="+mn-lt"/>
                <a:ea typeface="+mn-ea"/>
                <a:cs typeface="+mn-cs"/>
              </a:rPr>
              <a:t>時間の流れ</a:t>
            </a:r>
          </a:p>
        </p:txBody>
      </p:sp>
      <p:sp>
        <p:nvSpPr>
          <p:cNvPr id="8" name="雲 7">
            <a:extLst>
              <a:ext uri="{FF2B5EF4-FFF2-40B4-BE49-F238E27FC236}">
                <a16:creationId xmlns:a16="http://schemas.microsoft.com/office/drawing/2014/main" id="{60A51645-C2AF-469C-8E27-61F014C29B6D}"/>
              </a:ext>
            </a:extLst>
          </p:cNvPr>
          <p:cNvSpPr/>
          <p:nvPr/>
        </p:nvSpPr>
        <p:spPr>
          <a:xfrm>
            <a:off x="152401" y="1295400"/>
            <a:ext cx="4419600" cy="2988600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/>
              <a:t>公共側の</a:t>
            </a:r>
            <a:endParaRPr kumimoji="1" lang="en-US" altLang="ja-JP" sz="2800" dirty="0"/>
          </a:p>
          <a:p>
            <a:pPr algn="ctr"/>
            <a:r>
              <a:rPr kumimoji="1" lang="ja-JP" altLang="en-US" sz="2800" dirty="0"/>
              <a:t>混沌</a:t>
            </a:r>
            <a:endParaRPr kumimoji="1" lang="en-US" altLang="ja-JP" sz="2800" dirty="0"/>
          </a:p>
          <a:p>
            <a:pPr algn="ctr"/>
            <a:r>
              <a:rPr kumimoji="1" lang="ja-JP" altLang="en-US" sz="2000" dirty="0"/>
              <a:t>何を、どのように</a:t>
            </a:r>
            <a:endParaRPr kumimoji="1" lang="en-US" altLang="ja-JP" sz="2000" dirty="0"/>
          </a:p>
          <a:p>
            <a:pPr algn="ctr"/>
            <a:endParaRPr kumimoji="1" lang="en-US" altLang="ja-JP" sz="2800" dirty="0"/>
          </a:p>
          <a:p>
            <a:pPr algn="ctr"/>
            <a:endParaRPr kumimoji="1" lang="ja-JP" altLang="en-US" sz="2800" dirty="0"/>
          </a:p>
        </p:txBody>
      </p:sp>
      <p:sp>
        <p:nvSpPr>
          <p:cNvPr id="9" name="雲 8">
            <a:extLst>
              <a:ext uri="{FF2B5EF4-FFF2-40B4-BE49-F238E27FC236}">
                <a16:creationId xmlns:a16="http://schemas.microsoft.com/office/drawing/2014/main" id="{D4E4D698-9DC8-43DB-9A5A-2E701F68EDA2}"/>
              </a:ext>
            </a:extLst>
          </p:cNvPr>
          <p:cNvSpPr/>
          <p:nvPr/>
        </p:nvSpPr>
        <p:spPr>
          <a:xfrm>
            <a:off x="152401" y="3733810"/>
            <a:ext cx="3200398" cy="2316458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/>
              <a:t>民間側の</a:t>
            </a:r>
            <a:endParaRPr kumimoji="1" lang="en-US" altLang="ja-JP" sz="2800" dirty="0"/>
          </a:p>
          <a:p>
            <a:pPr algn="ctr"/>
            <a:r>
              <a:rPr kumimoji="1" lang="ja-JP" altLang="en-US" sz="2800" dirty="0"/>
              <a:t>混沌</a:t>
            </a:r>
            <a:endParaRPr kumimoji="1" lang="en-US" altLang="ja-JP" sz="2800" dirty="0"/>
          </a:p>
          <a:p>
            <a:pPr algn="ctr"/>
            <a:r>
              <a:rPr kumimoji="1" lang="ja-JP" altLang="en-US" sz="2000" dirty="0"/>
              <a:t>誰と組む？</a:t>
            </a:r>
            <a:endParaRPr kumimoji="1" lang="en-US" altLang="ja-JP" sz="2000" dirty="0"/>
          </a:p>
          <a:p>
            <a:pPr algn="ctr"/>
            <a:r>
              <a:rPr kumimoji="1" lang="ja-JP" altLang="en-US" sz="2000" dirty="0"/>
              <a:t>自社立位置？</a:t>
            </a:r>
          </a:p>
        </p:txBody>
      </p:sp>
      <p:sp>
        <p:nvSpPr>
          <p:cNvPr id="10" name="雲 9">
            <a:extLst>
              <a:ext uri="{FF2B5EF4-FFF2-40B4-BE49-F238E27FC236}">
                <a16:creationId xmlns:a16="http://schemas.microsoft.com/office/drawing/2014/main" id="{4755F30E-476D-4B5A-ADD2-1CA34EF9BD45}"/>
              </a:ext>
            </a:extLst>
          </p:cNvPr>
          <p:cNvSpPr/>
          <p:nvPr/>
        </p:nvSpPr>
        <p:spPr>
          <a:xfrm>
            <a:off x="3632199" y="2004710"/>
            <a:ext cx="3886201" cy="1572904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/>
              <a:t>公共側の</a:t>
            </a:r>
            <a:endParaRPr kumimoji="1" lang="en-US" altLang="ja-JP" sz="2800" dirty="0"/>
          </a:p>
          <a:p>
            <a:pPr algn="ctr"/>
            <a:r>
              <a:rPr kumimoji="1" lang="ja-JP" altLang="en-US" sz="2800" dirty="0"/>
              <a:t>ある程度の見通し</a:t>
            </a:r>
          </a:p>
        </p:txBody>
      </p:sp>
      <p:sp>
        <p:nvSpPr>
          <p:cNvPr id="13" name="台形 12">
            <a:extLst>
              <a:ext uri="{FF2B5EF4-FFF2-40B4-BE49-F238E27FC236}">
                <a16:creationId xmlns:a16="http://schemas.microsoft.com/office/drawing/2014/main" id="{BCB5706B-DC50-4CC2-A2D9-36C368CB427A}"/>
              </a:ext>
            </a:extLst>
          </p:cNvPr>
          <p:cNvSpPr/>
          <p:nvPr/>
        </p:nvSpPr>
        <p:spPr>
          <a:xfrm rot="5400000">
            <a:off x="8623454" y="596109"/>
            <a:ext cx="1194741" cy="4114801"/>
          </a:xfrm>
          <a:prstGeom prst="trapezoid">
            <a:avLst>
              <a:gd name="adj" fmla="val 2569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A1A28FC-5BCE-4FAD-BBA7-366029FC3D42}"/>
              </a:ext>
            </a:extLst>
          </p:cNvPr>
          <p:cNvSpPr txBox="1"/>
          <p:nvPr/>
        </p:nvSpPr>
        <p:spPr>
          <a:xfrm>
            <a:off x="8281023" y="2363458"/>
            <a:ext cx="2396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公共側の意図</a:t>
            </a:r>
            <a:endParaRPr kumimoji="1" lang="en-US" altLang="ja-JP" sz="18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r>
              <a:rPr kumimoji="1" lang="ja-JP" alt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ある程度の明確化</a:t>
            </a:r>
          </a:p>
        </p:txBody>
      </p:sp>
      <p:sp>
        <p:nvSpPr>
          <p:cNvPr id="16" name="雲 15">
            <a:extLst>
              <a:ext uri="{FF2B5EF4-FFF2-40B4-BE49-F238E27FC236}">
                <a16:creationId xmlns:a16="http://schemas.microsoft.com/office/drawing/2014/main" id="{9C325B69-5300-41A8-B881-BBD1F4AD2F58}"/>
              </a:ext>
            </a:extLst>
          </p:cNvPr>
          <p:cNvSpPr/>
          <p:nvPr/>
        </p:nvSpPr>
        <p:spPr>
          <a:xfrm>
            <a:off x="2724131" y="4142354"/>
            <a:ext cx="3200397" cy="1390743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/>
              <a:t>民間側の</a:t>
            </a:r>
            <a:endParaRPr kumimoji="1" lang="en-US" altLang="ja-JP" sz="2000" dirty="0"/>
          </a:p>
          <a:p>
            <a:pPr algn="ctr"/>
            <a:r>
              <a:rPr kumimoji="1" lang="ja-JP" altLang="en-US" sz="2000" dirty="0"/>
              <a:t>チーム編成</a:t>
            </a:r>
            <a:endParaRPr kumimoji="1" lang="en-US" altLang="ja-JP" sz="2000" dirty="0"/>
          </a:p>
          <a:p>
            <a:pPr algn="ctr"/>
            <a:r>
              <a:rPr kumimoji="1" lang="ja-JP" altLang="en-US" sz="2000" dirty="0"/>
              <a:t>必要機能想定</a:t>
            </a:r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D889B0B0-8304-4CEA-A622-DD6D2ADECA38}"/>
              </a:ext>
            </a:extLst>
          </p:cNvPr>
          <p:cNvCxnSpPr>
            <a:cxnSpLocks/>
          </p:cNvCxnSpPr>
          <p:nvPr/>
        </p:nvCxnSpPr>
        <p:spPr>
          <a:xfrm>
            <a:off x="5772150" y="1295400"/>
            <a:ext cx="0" cy="4944082"/>
          </a:xfrm>
          <a:prstGeom prst="straightConnector1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E828D2DE-EB1E-4260-8C0A-D68018BAC300}"/>
              </a:ext>
            </a:extLst>
          </p:cNvPr>
          <p:cNvSpPr txBox="1"/>
          <p:nvPr/>
        </p:nvSpPr>
        <p:spPr>
          <a:xfrm>
            <a:off x="4967287" y="579609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実施方針公表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7C48CCD-80C1-4A40-B662-06E511BF1C78}"/>
              </a:ext>
            </a:extLst>
          </p:cNvPr>
          <p:cNvSpPr txBox="1"/>
          <p:nvPr/>
        </p:nvSpPr>
        <p:spPr>
          <a:xfrm>
            <a:off x="486568" y="3382403"/>
            <a:ext cx="1380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基本計画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10E0BC2-7CC3-4029-94CE-901CC7CEF522}"/>
              </a:ext>
            </a:extLst>
          </p:cNvPr>
          <p:cNvSpPr txBox="1"/>
          <p:nvPr/>
        </p:nvSpPr>
        <p:spPr>
          <a:xfrm>
            <a:off x="1724818" y="3391928"/>
            <a:ext cx="1380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可能性調査</a:t>
            </a:r>
            <a:endParaRPr kumimoji="1" lang="ja-JP" altLang="en-US" sz="18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E77C0C73-7946-4677-B8D6-4695B149BC13}"/>
              </a:ext>
            </a:extLst>
          </p:cNvPr>
          <p:cNvSpPr txBox="1"/>
          <p:nvPr/>
        </p:nvSpPr>
        <p:spPr>
          <a:xfrm>
            <a:off x="2943226" y="3639580"/>
            <a:ext cx="2927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アドバイザーの募集・決定</a:t>
            </a:r>
            <a:endParaRPr kumimoji="1" lang="ja-JP" altLang="en-US" sz="18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1663CBB1-33B9-4141-B461-32EFB54A3455}"/>
              </a:ext>
            </a:extLst>
          </p:cNvPr>
          <p:cNvCxnSpPr>
            <a:cxnSpLocks/>
          </p:cNvCxnSpPr>
          <p:nvPr/>
        </p:nvCxnSpPr>
        <p:spPr>
          <a:xfrm>
            <a:off x="7286625" y="1295400"/>
            <a:ext cx="0" cy="4944082"/>
          </a:xfrm>
          <a:prstGeom prst="straightConnector1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7BACA36-891A-46AF-95C8-CEB1937455F3}"/>
              </a:ext>
            </a:extLst>
          </p:cNvPr>
          <p:cNvSpPr txBox="1"/>
          <p:nvPr/>
        </p:nvSpPr>
        <p:spPr>
          <a:xfrm>
            <a:off x="6481762" y="579609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募集要項等公表</a:t>
            </a:r>
          </a:p>
        </p:txBody>
      </p:sp>
      <p:sp>
        <p:nvSpPr>
          <p:cNvPr id="31" name="楕円 30">
            <a:extLst>
              <a:ext uri="{FF2B5EF4-FFF2-40B4-BE49-F238E27FC236}">
                <a16:creationId xmlns:a16="http://schemas.microsoft.com/office/drawing/2014/main" id="{39E4B4B8-BAB7-47C6-BD49-2DB1EEA8C55E}"/>
              </a:ext>
            </a:extLst>
          </p:cNvPr>
          <p:cNvSpPr/>
          <p:nvPr/>
        </p:nvSpPr>
        <p:spPr>
          <a:xfrm>
            <a:off x="5195888" y="4185964"/>
            <a:ext cx="2190750" cy="135162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チーム確定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企業間協定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締結</a:t>
            </a:r>
          </a:p>
        </p:txBody>
      </p:sp>
      <p:sp>
        <p:nvSpPr>
          <p:cNvPr id="32" name="台形 31">
            <a:extLst>
              <a:ext uri="{FF2B5EF4-FFF2-40B4-BE49-F238E27FC236}">
                <a16:creationId xmlns:a16="http://schemas.microsoft.com/office/drawing/2014/main" id="{D6906759-E5B5-4926-80F9-92D97E3E9DF1}"/>
              </a:ext>
            </a:extLst>
          </p:cNvPr>
          <p:cNvSpPr/>
          <p:nvPr/>
        </p:nvSpPr>
        <p:spPr>
          <a:xfrm rot="5717326">
            <a:off x="9049482" y="2174704"/>
            <a:ext cx="672221" cy="4089981"/>
          </a:xfrm>
          <a:prstGeom prst="trapezoid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AB072764-4AAB-4A56-93EA-A8CCA59877C5}"/>
              </a:ext>
            </a:extLst>
          </p:cNvPr>
          <p:cNvSpPr txBox="1"/>
          <p:nvPr/>
        </p:nvSpPr>
        <p:spPr>
          <a:xfrm>
            <a:off x="7410450" y="3892096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提案価格策定</a:t>
            </a:r>
          </a:p>
        </p:txBody>
      </p:sp>
      <p:sp>
        <p:nvSpPr>
          <p:cNvPr id="37" name="台形 36">
            <a:extLst>
              <a:ext uri="{FF2B5EF4-FFF2-40B4-BE49-F238E27FC236}">
                <a16:creationId xmlns:a16="http://schemas.microsoft.com/office/drawing/2014/main" id="{029167CE-17A5-4612-9076-B3F403EF53D9}"/>
              </a:ext>
            </a:extLst>
          </p:cNvPr>
          <p:cNvSpPr/>
          <p:nvPr/>
        </p:nvSpPr>
        <p:spPr>
          <a:xfrm rot="4509531">
            <a:off x="9049482" y="2860504"/>
            <a:ext cx="672221" cy="4089981"/>
          </a:xfrm>
          <a:prstGeom prst="trapezoid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CB573F56-B8C5-4B34-85F2-21D29DDB682B}"/>
              </a:ext>
            </a:extLst>
          </p:cNvPr>
          <p:cNvSpPr txBox="1"/>
          <p:nvPr/>
        </p:nvSpPr>
        <p:spPr>
          <a:xfrm>
            <a:off x="7486650" y="5139871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提案内容策定</a:t>
            </a:r>
          </a:p>
        </p:txBody>
      </p:sp>
      <p:sp>
        <p:nvSpPr>
          <p:cNvPr id="39" name="楕円 38">
            <a:extLst>
              <a:ext uri="{FF2B5EF4-FFF2-40B4-BE49-F238E27FC236}">
                <a16:creationId xmlns:a16="http://schemas.microsoft.com/office/drawing/2014/main" id="{140B65FE-4D2A-4FB1-B554-B810031ABCF3}"/>
              </a:ext>
            </a:extLst>
          </p:cNvPr>
          <p:cNvSpPr/>
          <p:nvPr/>
        </p:nvSpPr>
        <p:spPr>
          <a:xfrm>
            <a:off x="11096624" y="3501424"/>
            <a:ext cx="807036" cy="18288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917F34D5-BE8F-41FA-8C9F-6C5505404130}"/>
              </a:ext>
            </a:extLst>
          </p:cNvPr>
          <p:cNvSpPr txBox="1"/>
          <p:nvPr/>
        </p:nvSpPr>
        <p:spPr>
          <a:xfrm>
            <a:off x="11246473" y="4005918"/>
            <a:ext cx="461665" cy="89058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提案書</a:t>
            </a:r>
          </a:p>
        </p:txBody>
      </p:sp>
      <p:sp>
        <p:nvSpPr>
          <p:cNvPr id="41" name="台形 40">
            <a:extLst>
              <a:ext uri="{FF2B5EF4-FFF2-40B4-BE49-F238E27FC236}">
                <a16:creationId xmlns:a16="http://schemas.microsoft.com/office/drawing/2014/main" id="{7A66A467-0FB0-481B-83CA-F150AEFFE077}"/>
              </a:ext>
            </a:extLst>
          </p:cNvPr>
          <p:cNvSpPr/>
          <p:nvPr/>
        </p:nvSpPr>
        <p:spPr>
          <a:xfrm rot="5023661">
            <a:off x="8948270" y="2681744"/>
            <a:ext cx="491141" cy="3827602"/>
          </a:xfrm>
          <a:prstGeom prst="trapezoid">
            <a:avLst>
              <a:gd name="adj" fmla="val 4716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E3B60EC2-B231-4649-B3DE-1AA2EDEEEBE7}"/>
              </a:ext>
            </a:extLst>
          </p:cNvPr>
          <p:cNvSpPr txBox="1"/>
          <p:nvPr/>
        </p:nvSpPr>
        <p:spPr>
          <a:xfrm>
            <a:off x="552449" y="2976562"/>
            <a:ext cx="2967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マスコミ情報・自治体公表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E78D01CF-075C-4E2B-8965-7AB97317E992}"/>
              </a:ext>
            </a:extLst>
          </p:cNvPr>
          <p:cNvSpPr txBox="1"/>
          <p:nvPr/>
        </p:nvSpPr>
        <p:spPr>
          <a:xfrm>
            <a:off x="7372350" y="4493158"/>
            <a:ext cx="1181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融資交渉</a:t>
            </a:r>
          </a:p>
        </p:txBody>
      </p:sp>
      <p:sp>
        <p:nvSpPr>
          <p:cNvPr id="44" name="楕円 43">
            <a:extLst>
              <a:ext uri="{FF2B5EF4-FFF2-40B4-BE49-F238E27FC236}">
                <a16:creationId xmlns:a16="http://schemas.microsoft.com/office/drawing/2014/main" id="{03159BC5-43AD-4568-ADB9-06FF451AB0E4}"/>
              </a:ext>
            </a:extLst>
          </p:cNvPr>
          <p:cNvSpPr/>
          <p:nvPr/>
        </p:nvSpPr>
        <p:spPr>
          <a:xfrm>
            <a:off x="9825075" y="4056792"/>
            <a:ext cx="1016628" cy="789598"/>
          </a:xfrm>
          <a:prstGeom prst="ellipse">
            <a:avLst/>
          </a:prstGeom>
          <a:solidFill>
            <a:srgbClr val="EBD0BD">
              <a:alpha val="54118"/>
            </a:srgb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融資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確約</a:t>
            </a: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407F6C86-DDB3-400B-951A-85038E43B4C0}"/>
              </a:ext>
            </a:extLst>
          </p:cNvPr>
          <p:cNvSpPr/>
          <p:nvPr/>
        </p:nvSpPr>
        <p:spPr>
          <a:xfrm>
            <a:off x="100486" y="850792"/>
            <a:ext cx="5020152" cy="630699"/>
          </a:xfrm>
          <a:prstGeom prst="ellipse">
            <a:avLst/>
          </a:prstGeom>
          <a:solidFill>
            <a:srgbClr val="5B9BD5">
              <a:alpha val="4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情報収集段階</a:t>
            </a:r>
          </a:p>
        </p:txBody>
      </p:sp>
      <p:sp>
        <p:nvSpPr>
          <p:cNvPr id="33" name="楕円 32">
            <a:extLst>
              <a:ext uri="{FF2B5EF4-FFF2-40B4-BE49-F238E27FC236}">
                <a16:creationId xmlns:a16="http://schemas.microsoft.com/office/drawing/2014/main" id="{DF96180E-270D-485B-9813-48668072979D}"/>
              </a:ext>
            </a:extLst>
          </p:cNvPr>
          <p:cNvSpPr/>
          <p:nvPr/>
        </p:nvSpPr>
        <p:spPr>
          <a:xfrm>
            <a:off x="3290283" y="899829"/>
            <a:ext cx="3191479" cy="513368"/>
          </a:xfrm>
          <a:prstGeom prst="ellipse">
            <a:avLst/>
          </a:prstGeom>
          <a:solidFill>
            <a:srgbClr val="FFCC00">
              <a:alpha val="41176"/>
            </a:srgb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チーム編成段階</a:t>
            </a:r>
          </a:p>
        </p:txBody>
      </p:sp>
      <p:sp>
        <p:nvSpPr>
          <p:cNvPr id="35" name="楕円 34">
            <a:extLst>
              <a:ext uri="{FF2B5EF4-FFF2-40B4-BE49-F238E27FC236}">
                <a16:creationId xmlns:a16="http://schemas.microsoft.com/office/drawing/2014/main" id="{771C5588-DBB6-41F4-BC28-CEADF603D8F0}"/>
              </a:ext>
            </a:extLst>
          </p:cNvPr>
          <p:cNvSpPr/>
          <p:nvPr/>
        </p:nvSpPr>
        <p:spPr>
          <a:xfrm>
            <a:off x="5565680" y="917057"/>
            <a:ext cx="5335558" cy="454618"/>
          </a:xfrm>
          <a:prstGeom prst="ellipse">
            <a:avLst/>
          </a:prstGeom>
          <a:solidFill>
            <a:srgbClr val="FF7C80">
              <a:alpha val="40000"/>
            </a:srgb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提案策定段階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697D5636-6FC8-495C-B6FD-A3ADCA86C251}"/>
              </a:ext>
            </a:extLst>
          </p:cNvPr>
          <p:cNvSpPr/>
          <p:nvPr/>
        </p:nvSpPr>
        <p:spPr>
          <a:xfrm>
            <a:off x="735770" y="5750443"/>
            <a:ext cx="4171390" cy="9897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/>
              <a:t>情報は不足。　　でも</a:t>
            </a:r>
            <a:endParaRPr kumimoji="1" lang="en-US" altLang="ja-JP" sz="1400" dirty="0"/>
          </a:p>
          <a:p>
            <a:pPr algn="ctr"/>
            <a:r>
              <a:rPr kumimoji="1" lang="ja-JP" altLang="en-US" sz="1400" dirty="0"/>
              <a:t>確実に必要な企業はわかる。</a:t>
            </a:r>
            <a:endParaRPr kumimoji="1" lang="en-US" altLang="ja-JP" sz="1400" dirty="0"/>
          </a:p>
          <a:p>
            <a:pPr algn="ctr"/>
            <a:r>
              <a:rPr kumimoji="1" lang="ja-JP" altLang="en-US" sz="1400" dirty="0"/>
              <a:t>代表企業・設計・建設・維持管理</a:t>
            </a:r>
            <a:endParaRPr kumimoji="1" lang="en-US" altLang="ja-JP" sz="1400" dirty="0"/>
          </a:p>
          <a:p>
            <a:pPr algn="ctr"/>
            <a:r>
              <a:rPr kumimoji="1" lang="ja-JP" altLang="en-US" sz="1400" dirty="0"/>
              <a:t>給食だったら調理、公園なら造園とか</a:t>
            </a:r>
          </a:p>
        </p:txBody>
      </p:sp>
    </p:spTree>
    <p:extLst>
      <p:ext uri="{BB962C8B-B14F-4D97-AF65-F5344CB8AC3E}">
        <p14:creationId xmlns:p14="http://schemas.microsoft.com/office/powerpoint/2010/main" val="336147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FEA2FBE-E2C3-48C2-A6C1-12598A06B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9"/>
            <a:ext cx="9905998" cy="55797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kumimoji="1" lang="ja-JP" altLang="en-US" dirty="0"/>
              <a:t>ＰＰＰ／ＰＦＩ参入に備える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0A47311-EFBF-4C06-87A5-047E78197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537590"/>
            <a:ext cx="9905999" cy="4253611"/>
          </a:xfrm>
        </p:spPr>
        <p:txBody>
          <a:bodyPr/>
          <a:lstStyle/>
          <a:p>
            <a:r>
              <a:rPr kumimoji="1" lang="ja-JP" altLang="en-US" dirty="0"/>
              <a:t>プロジェクト推進手順（参考資料参照）</a:t>
            </a:r>
            <a:endParaRPr kumimoji="1" lang="en-US" altLang="ja-JP" dirty="0"/>
          </a:p>
          <a:p>
            <a:r>
              <a:rPr lang="ja-JP" altLang="en-US" dirty="0"/>
              <a:t>　　　　　　　　　　　　</a:t>
            </a:r>
            <a:r>
              <a:rPr kumimoji="1" lang="ja-JP" altLang="en-US" dirty="0"/>
              <a:t>に加え、サウンディングへの積極参加を心がける</a:t>
            </a:r>
            <a:endParaRPr kumimoji="1" lang="en-US" altLang="ja-JP" dirty="0"/>
          </a:p>
          <a:p>
            <a:pPr lvl="1"/>
            <a:r>
              <a:rPr lang="ja-JP" altLang="en-US" dirty="0"/>
              <a:t>ＰＦＩ業界に〇〇あり！！！　　といわれるよう、どこにでも顔を出す。</a:t>
            </a:r>
            <a:endParaRPr lang="en-US" altLang="ja-JP" dirty="0"/>
          </a:p>
          <a:p>
            <a:r>
              <a:rPr kumimoji="1" lang="ja-JP" altLang="en-US" dirty="0"/>
              <a:t>普段からの情報収集・強い人たちとのコネクションづくり</a:t>
            </a:r>
            <a:endParaRPr kumimoji="1" lang="en-US" altLang="ja-JP" dirty="0"/>
          </a:p>
          <a:p>
            <a:r>
              <a:rPr lang="ja-JP" altLang="en-US" dirty="0"/>
              <a:t>勝てる提案をつくるためにどんな人たちが必要か？その人たちはどこにいるか？</a:t>
            </a:r>
            <a:endParaRPr lang="en-US" altLang="ja-JP" dirty="0"/>
          </a:p>
          <a:p>
            <a:r>
              <a:rPr kumimoji="1" lang="ja-JP" altLang="en-US" dirty="0"/>
              <a:t>ありとあらゆる手段でコンタクトし、説得してゆく。</a:t>
            </a:r>
            <a:endParaRPr kumimoji="1" lang="en-US" altLang="ja-JP" dirty="0"/>
          </a:p>
          <a:p>
            <a:pPr lvl="1"/>
            <a:r>
              <a:rPr lang="ja-JP" altLang="en-US" dirty="0"/>
              <a:t>自社あるいは自分たちのチームに入るメリットは、、相手はいかにもうかるか？</a:t>
            </a:r>
            <a:endParaRPr lang="en-US" altLang="ja-JP" dirty="0"/>
          </a:p>
          <a:p>
            <a:pPr lvl="1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519262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27122AB-7588-4E92-9B33-BA6646C8CBE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7040" y="619125"/>
            <a:ext cx="10363200" cy="45719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kumimoji="1" lang="ja-JP" altLang="en-US" dirty="0"/>
              <a:t>普段からの活動で大切なこと</a:t>
            </a: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91BF2887-34C3-4766-8A82-AA18BCE38F63}"/>
              </a:ext>
            </a:extLst>
          </p:cNvPr>
          <p:cNvSpPr/>
          <p:nvPr/>
        </p:nvSpPr>
        <p:spPr>
          <a:xfrm>
            <a:off x="542925" y="1253145"/>
            <a:ext cx="1619250" cy="162340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情報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収集</a:t>
            </a: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7BFAEBED-F67B-4E42-9837-F953B47BD54C}"/>
              </a:ext>
            </a:extLst>
          </p:cNvPr>
          <p:cNvSpPr/>
          <p:nvPr/>
        </p:nvSpPr>
        <p:spPr>
          <a:xfrm>
            <a:off x="2381250" y="1348396"/>
            <a:ext cx="2524126" cy="4327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将来案件情報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A56C8532-773D-46A2-922F-C821D20855AC}"/>
              </a:ext>
            </a:extLst>
          </p:cNvPr>
          <p:cNvSpPr/>
          <p:nvPr/>
        </p:nvSpPr>
        <p:spPr>
          <a:xfrm>
            <a:off x="5133975" y="1338871"/>
            <a:ext cx="2524126" cy="44230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/>
              <a:t>ＰＦＩネット・新聞情報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763212E2-6E86-45C2-B1A4-32357E613FA0}"/>
              </a:ext>
            </a:extLst>
          </p:cNvPr>
          <p:cNvSpPr/>
          <p:nvPr/>
        </p:nvSpPr>
        <p:spPr>
          <a:xfrm>
            <a:off x="7915274" y="1338871"/>
            <a:ext cx="3333751" cy="4327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/>
              <a:t>発注・コンサル発注・調査検討</a:t>
            </a: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1A6282C1-4709-4F4D-B8DA-A3186FB92265}"/>
              </a:ext>
            </a:extLst>
          </p:cNvPr>
          <p:cNvSpPr/>
          <p:nvPr/>
        </p:nvSpPr>
        <p:spPr>
          <a:xfrm>
            <a:off x="2400300" y="1881796"/>
            <a:ext cx="2524126" cy="4327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案件落札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B7415423-7E9B-452E-9DFB-8F0D82CA452C}"/>
              </a:ext>
            </a:extLst>
          </p:cNvPr>
          <p:cNvSpPr/>
          <p:nvPr/>
        </p:nvSpPr>
        <p:spPr>
          <a:xfrm>
            <a:off x="5143500" y="1872271"/>
            <a:ext cx="2524126" cy="44230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/>
              <a:t>ＰＦＩネット・新聞情報</a:t>
            </a: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535C1F77-892E-4272-83CC-2F6917C54A48}"/>
              </a:ext>
            </a:extLst>
          </p:cNvPr>
          <p:cNvSpPr/>
          <p:nvPr/>
        </p:nvSpPr>
        <p:spPr>
          <a:xfrm>
            <a:off x="7934324" y="1872271"/>
            <a:ext cx="3333751" cy="4327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/>
              <a:t>落札価格・新差講評・敵チーム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5E2C1FFA-AEAF-4081-8E24-77AE7D68131E}"/>
              </a:ext>
            </a:extLst>
          </p:cNvPr>
          <p:cNvSpPr/>
          <p:nvPr/>
        </p:nvSpPr>
        <p:spPr>
          <a:xfrm>
            <a:off x="2428875" y="2424721"/>
            <a:ext cx="2524126" cy="4327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国方針・補助交付金</a:t>
            </a: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6C42B8E8-5AA9-441E-B914-4D15C3A008BC}"/>
              </a:ext>
            </a:extLst>
          </p:cNvPr>
          <p:cNvSpPr/>
          <p:nvPr/>
        </p:nvSpPr>
        <p:spPr>
          <a:xfrm>
            <a:off x="5143500" y="2434246"/>
            <a:ext cx="2524126" cy="44230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省庁ＨＰ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D755B88F-DA2D-4A85-B4EB-EA11FFA0F01C}"/>
              </a:ext>
            </a:extLst>
          </p:cNvPr>
          <p:cNvSpPr/>
          <p:nvPr/>
        </p:nvSpPr>
        <p:spPr>
          <a:xfrm>
            <a:off x="7972424" y="2434246"/>
            <a:ext cx="3333751" cy="4327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自治体への手土産</a:t>
            </a: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074A6AC4-20B1-4725-B0DA-7A91969DE254}"/>
              </a:ext>
            </a:extLst>
          </p:cNvPr>
          <p:cNvSpPr/>
          <p:nvPr/>
        </p:nvSpPr>
        <p:spPr>
          <a:xfrm>
            <a:off x="542925" y="3015270"/>
            <a:ext cx="1619250" cy="162340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人脈・社脈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開発</a:t>
            </a:r>
            <a:endParaRPr kumimoji="1" lang="en-US" altLang="ja-JP" dirty="0"/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A67A79DD-F054-46FA-B14E-5A78C92764B1}"/>
              </a:ext>
            </a:extLst>
          </p:cNvPr>
          <p:cNvSpPr/>
          <p:nvPr/>
        </p:nvSpPr>
        <p:spPr>
          <a:xfrm>
            <a:off x="514350" y="4815495"/>
            <a:ext cx="1619250" cy="162340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公共向提案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民間向提案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金融向提案</a:t>
            </a:r>
            <a:endParaRPr kumimoji="1" lang="en-US" altLang="ja-JP" dirty="0"/>
          </a:p>
          <a:p>
            <a:pPr algn="ctr"/>
            <a:endParaRPr kumimoji="1" lang="en-US" altLang="ja-JP" dirty="0"/>
          </a:p>
          <a:p>
            <a:pPr algn="ctr"/>
            <a:r>
              <a:rPr kumimoji="1" lang="ja-JP" altLang="en-US" dirty="0"/>
              <a:t>手土産</a:t>
            </a:r>
            <a:endParaRPr kumimoji="1" lang="en-US" altLang="ja-JP" dirty="0"/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7E9D90A4-F25C-44CA-9C37-A9E4D172075E}"/>
              </a:ext>
            </a:extLst>
          </p:cNvPr>
          <p:cNvSpPr/>
          <p:nvPr/>
        </p:nvSpPr>
        <p:spPr>
          <a:xfrm>
            <a:off x="2447925" y="3053371"/>
            <a:ext cx="2524126" cy="4327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/>
              <a:t>ありとあらゆるコンタクト</a:t>
            </a:r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13A246FA-30B6-4380-9377-812257B4AF09}"/>
              </a:ext>
            </a:extLst>
          </p:cNvPr>
          <p:cNvSpPr/>
          <p:nvPr/>
        </p:nvSpPr>
        <p:spPr>
          <a:xfrm>
            <a:off x="2457450" y="3596296"/>
            <a:ext cx="2524126" cy="4327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コンタクト口実：土産</a:t>
            </a:r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9E4ED30E-398C-4A43-9168-1DF2CA52BACD}"/>
              </a:ext>
            </a:extLst>
          </p:cNvPr>
          <p:cNvSpPr/>
          <p:nvPr/>
        </p:nvSpPr>
        <p:spPr>
          <a:xfrm>
            <a:off x="2457450" y="4158271"/>
            <a:ext cx="2524126" cy="4327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飲み会・イベント</a:t>
            </a:r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D21A1201-1EC3-4292-B5E8-D5A4B6411772}"/>
              </a:ext>
            </a:extLst>
          </p:cNvPr>
          <p:cNvSpPr/>
          <p:nvPr/>
        </p:nvSpPr>
        <p:spPr>
          <a:xfrm>
            <a:off x="5191125" y="3043846"/>
            <a:ext cx="2524126" cy="44230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公共・民間</a:t>
            </a:r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DD69C838-401C-47C5-8917-11E85878C516}"/>
              </a:ext>
            </a:extLst>
          </p:cNvPr>
          <p:cNvSpPr/>
          <p:nvPr/>
        </p:nvSpPr>
        <p:spPr>
          <a:xfrm>
            <a:off x="5210175" y="3615346"/>
            <a:ext cx="2524126" cy="44230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/>
              <a:t>公共：情報：民間：仕事</a:t>
            </a: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760AF65A-EEEA-44DB-83BE-55A1C7CAA693}"/>
              </a:ext>
            </a:extLst>
          </p:cNvPr>
          <p:cNvSpPr/>
          <p:nvPr/>
        </p:nvSpPr>
        <p:spPr>
          <a:xfrm>
            <a:off x="5229225" y="4158271"/>
            <a:ext cx="2524126" cy="44230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一緒にバカやる</a:t>
            </a:r>
          </a:p>
        </p:txBody>
      </p: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6054B221-F7F8-4813-9A01-D7F4E89203E4}"/>
              </a:ext>
            </a:extLst>
          </p:cNvPr>
          <p:cNvSpPr/>
          <p:nvPr/>
        </p:nvSpPr>
        <p:spPr>
          <a:xfrm>
            <a:off x="7972424" y="3062896"/>
            <a:ext cx="3333751" cy="4327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自己表現・信頼醸成</a:t>
            </a:r>
          </a:p>
        </p:txBody>
      </p:sp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37DCCC0C-B037-4F9A-9028-03A97DF1600B}"/>
              </a:ext>
            </a:extLst>
          </p:cNvPr>
          <p:cNvSpPr/>
          <p:nvPr/>
        </p:nvSpPr>
        <p:spPr>
          <a:xfrm>
            <a:off x="7972424" y="3624871"/>
            <a:ext cx="3333751" cy="4327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申請手伝：協定：定期会議</a:t>
            </a:r>
          </a:p>
        </p:txBody>
      </p:sp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DB34D6F4-E2D6-459B-8812-23CDB0289BBA}"/>
              </a:ext>
            </a:extLst>
          </p:cNvPr>
          <p:cNvSpPr/>
          <p:nvPr/>
        </p:nvSpPr>
        <p:spPr>
          <a:xfrm>
            <a:off x="8010524" y="4167796"/>
            <a:ext cx="3333751" cy="4327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ビジネス以上の関係</a:t>
            </a:r>
          </a:p>
        </p:txBody>
      </p:sp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5763888C-3241-4B4C-8264-014A61C99B02}"/>
              </a:ext>
            </a:extLst>
          </p:cNvPr>
          <p:cNvSpPr/>
          <p:nvPr/>
        </p:nvSpPr>
        <p:spPr>
          <a:xfrm>
            <a:off x="2486025" y="4825021"/>
            <a:ext cx="2524126" cy="4327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課題解決スキーム</a:t>
            </a:r>
          </a:p>
        </p:txBody>
      </p:sp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4161940D-8AE3-4BEC-B070-EBC99A0746A0}"/>
              </a:ext>
            </a:extLst>
          </p:cNvPr>
          <p:cNvSpPr/>
          <p:nvPr/>
        </p:nvSpPr>
        <p:spPr>
          <a:xfrm>
            <a:off x="2495550" y="5358421"/>
            <a:ext cx="2524126" cy="4327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/>
              <a:t>応札を可能とするスキーム</a:t>
            </a:r>
          </a:p>
        </p:txBody>
      </p:sp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CEAB74CC-8BD6-4D7D-B5FE-628708218D9A}"/>
              </a:ext>
            </a:extLst>
          </p:cNvPr>
          <p:cNvSpPr/>
          <p:nvPr/>
        </p:nvSpPr>
        <p:spPr>
          <a:xfrm>
            <a:off x="2495550" y="5939446"/>
            <a:ext cx="2524126" cy="4327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/>
              <a:t>融資機会紹介・保証紹介</a:t>
            </a:r>
          </a:p>
        </p:txBody>
      </p:sp>
      <p:sp>
        <p:nvSpPr>
          <p:cNvPr id="29" name="四角形: 角を丸くする 28">
            <a:extLst>
              <a:ext uri="{FF2B5EF4-FFF2-40B4-BE49-F238E27FC236}">
                <a16:creationId xmlns:a16="http://schemas.microsoft.com/office/drawing/2014/main" id="{59432357-404F-48C3-9FDD-35AF0B0725F6}"/>
              </a:ext>
            </a:extLst>
          </p:cNvPr>
          <p:cNvSpPr/>
          <p:nvPr/>
        </p:nvSpPr>
        <p:spPr>
          <a:xfrm>
            <a:off x="5181599" y="4825021"/>
            <a:ext cx="6162675" cy="154720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提案できるスキームの在庫：会社で共有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チーム編成パターンの在庫・つきあい先の在庫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融資・資金調達手法の在庫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テナント・イベント・だれかれ情報の在庫</a:t>
            </a:r>
            <a:endParaRPr kumimoji="1" lang="en-US" altLang="ja-JP" dirty="0"/>
          </a:p>
          <a:p>
            <a:pPr algn="ctr"/>
            <a:r>
              <a:rPr kumimoji="1" lang="ja-JP" altLang="en-US"/>
              <a:t>事業に関するイデア・理想・公共事業の理想形イメージ</a:t>
            </a:r>
          </a:p>
        </p:txBody>
      </p:sp>
    </p:spTree>
    <p:extLst>
      <p:ext uri="{BB962C8B-B14F-4D97-AF65-F5344CB8AC3E}">
        <p14:creationId xmlns:p14="http://schemas.microsoft.com/office/powerpoint/2010/main" val="3704371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楕円 2">
            <a:extLst>
              <a:ext uri="{FF2B5EF4-FFF2-40B4-BE49-F238E27FC236}">
                <a16:creationId xmlns:a16="http://schemas.microsoft.com/office/drawing/2014/main" id="{B7293748-259F-4F92-9BFD-9F23EC195F65}"/>
              </a:ext>
            </a:extLst>
          </p:cNvPr>
          <p:cNvSpPr/>
          <p:nvPr/>
        </p:nvSpPr>
        <p:spPr>
          <a:xfrm>
            <a:off x="8022815" y="60851"/>
            <a:ext cx="4114800" cy="214314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民間のチームに</a:t>
            </a:r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何らかの立場で参加</a:t>
            </a:r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自社の担当する分野で</a:t>
            </a:r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チーム提案に貢献し</a:t>
            </a:r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チームを勝利に！！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0379D7DB-6901-444C-AE57-D4905740A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986" y="202730"/>
            <a:ext cx="6992496" cy="581662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/>
            <a:r>
              <a:rPr kumimoji="1" lang="ja-JP" altLang="en-US" sz="2800" dirty="0"/>
              <a:t>自治体発注の段階と民間の業務の流れ</a:t>
            </a:r>
          </a:p>
        </p:txBody>
      </p: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3B98010D-4A35-40CB-A5A9-2E04F6A558C0}"/>
              </a:ext>
            </a:extLst>
          </p:cNvPr>
          <p:cNvCxnSpPr>
            <a:cxnSpLocks/>
          </p:cNvCxnSpPr>
          <p:nvPr/>
        </p:nvCxnSpPr>
        <p:spPr>
          <a:xfrm flipV="1">
            <a:off x="514350" y="6239483"/>
            <a:ext cx="10906125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CC53336-2C18-4005-B13F-3D51B19F3E9B}"/>
              </a:ext>
            </a:extLst>
          </p:cNvPr>
          <p:cNvSpPr txBox="1"/>
          <p:nvPr/>
        </p:nvSpPr>
        <p:spPr>
          <a:xfrm>
            <a:off x="5544972" y="6239483"/>
            <a:ext cx="2114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kern="1200" dirty="0">
                <a:latin typeface="+mn-lt"/>
                <a:ea typeface="+mn-ea"/>
                <a:cs typeface="+mn-cs"/>
              </a:rPr>
              <a:t>時間の流れ</a:t>
            </a:r>
          </a:p>
        </p:txBody>
      </p:sp>
      <p:sp>
        <p:nvSpPr>
          <p:cNvPr id="8" name="雲 7">
            <a:extLst>
              <a:ext uri="{FF2B5EF4-FFF2-40B4-BE49-F238E27FC236}">
                <a16:creationId xmlns:a16="http://schemas.microsoft.com/office/drawing/2014/main" id="{60A51645-C2AF-469C-8E27-61F014C29B6D}"/>
              </a:ext>
            </a:extLst>
          </p:cNvPr>
          <p:cNvSpPr/>
          <p:nvPr/>
        </p:nvSpPr>
        <p:spPr>
          <a:xfrm>
            <a:off x="152401" y="1295400"/>
            <a:ext cx="4419600" cy="2988600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/>
              <a:t>公共側の</a:t>
            </a:r>
            <a:endParaRPr kumimoji="1" lang="en-US" altLang="ja-JP" sz="2800" dirty="0"/>
          </a:p>
          <a:p>
            <a:pPr algn="ctr"/>
            <a:r>
              <a:rPr kumimoji="1" lang="ja-JP" altLang="en-US" sz="2800" dirty="0"/>
              <a:t>混沌</a:t>
            </a:r>
            <a:endParaRPr kumimoji="1" lang="en-US" altLang="ja-JP" sz="2800" dirty="0"/>
          </a:p>
          <a:p>
            <a:pPr algn="ctr"/>
            <a:r>
              <a:rPr kumimoji="1" lang="ja-JP" altLang="en-US" sz="2000" dirty="0"/>
              <a:t>何を、どのように</a:t>
            </a:r>
            <a:endParaRPr kumimoji="1" lang="en-US" altLang="ja-JP" sz="2000" dirty="0"/>
          </a:p>
          <a:p>
            <a:pPr algn="ctr"/>
            <a:endParaRPr kumimoji="1" lang="en-US" altLang="ja-JP" sz="2800" dirty="0"/>
          </a:p>
          <a:p>
            <a:pPr algn="ctr"/>
            <a:endParaRPr kumimoji="1" lang="ja-JP" altLang="en-US" sz="2800" dirty="0"/>
          </a:p>
        </p:txBody>
      </p:sp>
      <p:sp>
        <p:nvSpPr>
          <p:cNvPr id="9" name="雲 8">
            <a:extLst>
              <a:ext uri="{FF2B5EF4-FFF2-40B4-BE49-F238E27FC236}">
                <a16:creationId xmlns:a16="http://schemas.microsoft.com/office/drawing/2014/main" id="{D4E4D698-9DC8-43DB-9A5A-2E701F68EDA2}"/>
              </a:ext>
            </a:extLst>
          </p:cNvPr>
          <p:cNvSpPr/>
          <p:nvPr/>
        </p:nvSpPr>
        <p:spPr>
          <a:xfrm>
            <a:off x="152401" y="3733810"/>
            <a:ext cx="3200398" cy="2316458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/>
              <a:t>民間側の</a:t>
            </a:r>
            <a:endParaRPr kumimoji="1" lang="en-US" altLang="ja-JP" sz="2800" dirty="0"/>
          </a:p>
          <a:p>
            <a:pPr algn="ctr"/>
            <a:r>
              <a:rPr kumimoji="1" lang="ja-JP" altLang="en-US" sz="2800" dirty="0"/>
              <a:t>混沌</a:t>
            </a:r>
            <a:endParaRPr kumimoji="1" lang="en-US" altLang="ja-JP" sz="2800" dirty="0"/>
          </a:p>
          <a:p>
            <a:pPr algn="ctr"/>
            <a:r>
              <a:rPr kumimoji="1" lang="ja-JP" altLang="en-US" sz="2000" dirty="0"/>
              <a:t>誰と組む？</a:t>
            </a:r>
            <a:endParaRPr kumimoji="1" lang="en-US" altLang="ja-JP" sz="2000" dirty="0"/>
          </a:p>
          <a:p>
            <a:pPr algn="ctr"/>
            <a:r>
              <a:rPr kumimoji="1" lang="ja-JP" altLang="en-US" sz="2000" dirty="0"/>
              <a:t>自社立位置？</a:t>
            </a:r>
          </a:p>
        </p:txBody>
      </p:sp>
      <p:sp>
        <p:nvSpPr>
          <p:cNvPr id="10" name="雲 9">
            <a:extLst>
              <a:ext uri="{FF2B5EF4-FFF2-40B4-BE49-F238E27FC236}">
                <a16:creationId xmlns:a16="http://schemas.microsoft.com/office/drawing/2014/main" id="{4755F30E-476D-4B5A-ADD2-1CA34EF9BD45}"/>
              </a:ext>
            </a:extLst>
          </p:cNvPr>
          <p:cNvSpPr/>
          <p:nvPr/>
        </p:nvSpPr>
        <p:spPr>
          <a:xfrm>
            <a:off x="3632199" y="2004710"/>
            <a:ext cx="3886201" cy="1572904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/>
              <a:t>公共側の</a:t>
            </a:r>
            <a:endParaRPr kumimoji="1" lang="en-US" altLang="ja-JP" sz="2400" dirty="0"/>
          </a:p>
          <a:p>
            <a:pPr algn="ctr"/>
            <a:r>
              <a:rPr kumimoji="1" lang="ja-JP" altLang="en-US" sz="2400" dirty="0"/>
              <a:t>ある程度の見通し</a:t>
            </a:r>
          </a:p>
        </p:txBody>
      </p:sp>
      <p:sp>
        <p:nvSpPr>
          <p:cNvPr id="13" name="台形 12">
            <a:extLst>
              <a:ext uri="{FF2B5EF4-FFF2-40B4-BE49-F238E27FC236}">
                <a16:creationId xmlns:a16="http://schemas.microsoft.com/office/drawing/2014/main" id="{BCB5706B-DC50-4CC2-A2D9-36C368CB427A}"/>
              </a:ext>
            </a:extLst>
          </p:cNvPr>
          <p:cNvSpPr/>
          <p:nvPr/>
        </p:nvSpPr>
        <p:spPr>
          <a:xfrm rot="5400000">
            <a:off x="8623454" y="596109"/>
            <a:ext cx="1194741" cy="4114801"/>
          </a:xfrm>
          <a:prstGeom prst="trapezoid">
            <a:avLst>
              <a:gd name="adj" fmla="val 2569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A1A28FC-5BCE-4FAD-BBA7-366029FC3D42}"/>
              </a:ext>
            </a:extLst>
          </p:cNvPr>
          <p:cNvSpPr txBox="1"/>
          <p:nvPr/>
        </p:nvSpPr>
        <p:spPr>
          <a:xfrm>
            <a:off x="8281023" y="2363458"/>
            <a:ext cx="2396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公共側の意図</a:t>
            </a:r>
            <a:endParaRPr kumimoji="1" lang="en-US" altLang="ja-JP" sz="18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r>
              <a:rPr kumimoji="1" lang="ja-JP" alt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ある程度の明確化</a:t>
            </a:r>
          </a:p>
        </p:txBody>
      </p:sp>
      <p:sp>
        <p:nvSpPr>
          <p:cNvPr id="16" name="雲 15">
            <a:extLst>
              <a:ext uri="{FF2B5EF4-FFF2-40B4-BE49-F238E27FC236}">
                <a16:creationId xmlns:a16="http://schemas.microsoft.com/office/drawing/2014/main" id="{9C325B69-5300-41A8-B881-BBD1F4AD2F58}"/>
              </a:ext>
            </a:extLst>
          </p:cNvPr>
          <p:cNvSpPr/>
          <p:nvPr/>
        </p:nvSpPr>
        <p:spPr>
          <a:xfrm>
            <a:off x="2724131" y="4142354"/>
            <a:ext cx="3200397" cy="1390743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/>
              <a:t>民間側の</a:t>
            </a:r>
            <a:endParaRPr kumimoji="1" lang="en-US" altLang="ja-JP" sz="2000" dirty="0"/>
          </a:p>
          <a:p>
            <a:pPr algn="ctr"/>
            <a:r>
              <a:rPr kumimoji="1" lang="ja-JP" altLang="en-US" sz="2000" dirty="0"/>
              <a:t>チーム編成</a:t>
            </a:r>
            <a:endParaRPr kumimoji="1" lang="en-US" altLang="ja-JP" sz="2000" dirty="0"/>
          </a:p>
          <a:p>
            <a:pPr algn="ctr"/>
            <a:r>
              <a:rPr kumimoji="1" lang="ja-JP" altLang="en-US" sz="2000" dirty="0"/>
              <a:t>必要機能想定</a:t>
            </a:r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D889B0B0-8304-4CEA-A622-DD6D2ADECA38}"/>
              </a:ext>
            </a:extLst>
          </p:cNvPr>
          <p:cNvCxnSpPr>
            <a:cxnSpLocks/>
          </p:cNvCxnSpPr>
          <p:nvPr/>
        </p:nvCxnSpPr>
        <p:spPr>
          <a:xfrm>
            <a:off x="5772150" y="1295400"/>
            <a:ext cx="0" cy="4944082"/>
          </a:xfrm>
          <a:prstGeom prst="straightConnector1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E828D2DE-EB1E-4260-8C0A-D68018BAC300}"/>
              </a:ext>
            </a:extLst>
          </p:cNvPr>
          <p:cNvSpPr txBox="1"/>
          <p:nvPr/>
        </p:nvSpPr>
        <p:spPr>
          <a:xfrm>
            <a:off x="4967287" y="579609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実施方針公表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7C48CCD-80C1-4A40-B662-06E511BF1C78}"/>
              </a:ext>
            </a:extLst>
          </p:cNvPr>
          <p:cNvSpPr txBox="1"/>
          <p:nvPr/>
        </p:nvSpPr>
        <p:spPr>
          <a:xfrm>
            <a:off x="486568" y="3382403"/>
            <a:ext cx="1380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基本計画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10E0BC2-7CC3-4029-94CE-901CC7CEF522}"/>
              </a:ext>
            </a:extLst>
          </p:cNvPr>
          <p:cNvSpPr txBox="1"/>
          <p:nvPr/>
        </p:nvSpPr>
        <p:spPr>
          <a:xfrm>
            <a:off x="1724818" y="3391928"/>
            <a:ext cx="1380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可能性調査</a:t>
            </a:r>
            <a:endParaRPr kumimoji="1" lang="ja-JP" altLang="en-US" sz="18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E77C0C73-7946-4677-B8D6-4695B149BC13}"/>
              </a:ext>
            </a:extLst>
          </p:cNvPr>
          <p:cNvSpPr txBox="1"/>
          <p:nvPr/>
        </p:nvSpPr>
        <p:spPr>
          <a:xfrm>
            <a:off x="2943226" y="3639580"/>
            <a:ext cx="2927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アドバイザーの募集・決定</a:t>
            </a:r>
            <a:endParaRPr kumimoji="1" lang="ja-JP" altLang="en-US" sz="18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1663CBB1-33B9-4141-B461-32EFB54A3455}"/>
              </a:ext>
            </a:extLst>
          </p:cNvPr>
          <p:cNvCxnSpPr>
            <a:cxnSpLocks/>
          </p:cNvCxnSpPr>
          <p:nvPr/>
        </p:nvCxnSpPr>
        <p:spPr>
          <a:xfrm>
            <a:off x="7286625" y="1295400"/>
            <a:ext cx="0" cy="4944082"/>
          </a:xfrm>
          <a:prstGeom prst="straightConnector1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7BACA36-891A-46AF-95C8-CEB1937455F3}"/>
              </a:ext>
            </a:extLst>
          </p:cNvPr>
          <p:cNvSpPr txBox="1"/>
          <p:nvPr/>
        </p:nvSpPr>
        <p:spPr>
          <a:xfrm>
            <a:off x="6481762" y="579609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募集要項等公表</a:t>
            </a:r>
          </a:p>
        </p:txBody>
      </p:sp>
      <p:sp>
        <p:nvSpPr>
          <p:cNvPr id="31" name="楕円 30">
            <a:extLst>
              <a:ext uri="{FF2B5EF4-FFF2-40B4-BE49-F238E27FC236}">
                <a16:creationId xmlns:a16="http://schemas.microsoft.com/office/drawing/2014/main" id="{39E4B4B8-BAB7-47C6-BD49-2DB1EEA8C55E}"/>
              </a:ext>
            </a:extLst>
          </p:cNvPr>
          <p:cNvSpPr/>
          <p:nvPr/>
        </p:nvSpPr>
        <p:spPr>
          <a:xfrm>
            <a:off x="5195888" y="4185964"/>
            <a:ext cx="2190750" cy="135162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チーム確定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企業間協定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締結</a:t>
            </a:r>
          </a:p>
        </p:txBody>
      </p:sp>
      <p:sp>
        <p:nvSpPr>
          <p:cNvPr id="32" name="台形 31">
            <a:extLst>
              <a:ext uri="{FF2B5EF4-FFF2-40B4-BE49-F238E27FC236}">
                <a16:creationId xmlns:a16="http://schemas.microsoft.com/office/drawing/2014/main" id="{D6906759-E5B5-4926-80F9-92D97E3E9DF1}"/>
              </a:ext>
            </a:extLst>
          </p:cNvPr>
          <p:cNvSpPr/>
          <p:nvPr/>
        </p:nvSpPr>
        <p:spPr>
          <a:xfrm rot="5717326">
            <a:off x="9049482" y="2174704"/>
            <a:ext cx="672221" cy="4089981"/>
          </a:xfrm>
          <a:prstGeom prst="trapezoid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AB072764-4AAB-4A56-93EA-A8CCA59877C5}"/>
              </a:ext>
            </a:extLst>
          </p:cNvPr>
          <p:cNvSpPr txBox="1"/>
          <p:nvPr/>
        </p:nvSpPr>
        <p:spPr>
          <a:xfrm>
            <a:off x="7410450" y="3892096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提案価格策定</a:t>
            </a:r>
          </a:p>
        </p:txBody>
      </p:sp>
      <p:sp>
        <p:nvSpPr>
          <p:cNvPr id="37" name="台形 36">
            <a:extLst>
              <a:ext uri="{FF2B5EF4-FFF2-40B4-BE49-F238E27FC236}">
                <a16:creationId xmlns:a16="http://schemas.microsoft.com/office/drawing/2014/main" id="{029167CE-17A5-4612-9076-B3F403EF53D9}"/>
              </a:ext>
            </a:extLst>
          </p:cNvPr>
          <p:cNvSpPr/>
          <p:nvPr/>
        </p:nvSpPr>
        <p:spPr>
          <a:xfrm rot="4509531">
            <a:off x="9049482" y="2860504"/>
            <a:ext cx="672221" cy="4089981"/>
          </a:xfrm>
          <a:prstGeom prst="trapezoid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CB573F56-B8C5-4B34-85F2-21D29DDB682B}"/>
              </a:ext>
            </a:extLst>
          </p:cNvPr>
          <p:cNvSpPr txBox="1"/>
          <p:nvPr/>
        </p:nvSpPr>
        <p:spPr>
          <a:xfrm>
            <a:off x="7486650" y="5139871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提案内容策定</a:t>
            </a:r>
          </a:p>
        </p:txBody>
      </p:sp>
      <p:sp>
        <p:nvSpPr>
          <p:cNvPr id="39" name="楕円 38">
            <a:extLst>
              <a:ext uri="{FF2B5EF4-FFF2-40B4-BE49-F238E27FC236}">
                <a16:creationId xmlns:a16="http://schemas.microsoft.com/office/drawing/2014/main" id="{140B65FE-4D2A-4FB1-B554-B810031ABCF3}"/>
              </a:ext>
            </a:extLst>
          </p:cNvPr>
          <p:cNvSpPr/>
          <p:nvPr/>
        </p:nvSpPr>
        <p:spPr>
          <a:xfrm>
            <a:off x="11096624" y="3501424"/>
            <a:ext cx="807036" cy="18288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917F34D5-BE8F-41FA-8C9F-6C5505404130}"/>
              </a:ext>
            </a:extLst>
          </p:cNvPr>
          <p:cNvSpPr txBox="1"/>
          <p:nvPr/>
        </p:nvSpPr>
        <p:spPr>
          <a:xfrm>
            <a:off x="11246473" y="4005918"/>
            <a:ext cx="461665" cy="89058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提案書</a:t>
            </a:r>
          </a:p>
        </p:txBody>
      </p:sp>
      <p:sp>
        <p:nvSpPr>
          <p:cNvPr id="41" name="台形 40">
            <a:extLst>
              <a:ext uri="{FF2B5EF4-FFF2-40B4-BE49-F238E27FC236}">
                <a16:creationId xmlns:a16="http://schemas.microsoft.com/office/drawing/2014/main" id="{7A66A467-0FB0-481B-83CA-F150AEFFE077}"/>
              </a:ext>
            </a:extLst>
          </p:cNvPr>
          <p:cNvSpPr/>
          <p:nvPr/>
        </p:nvSpPr>
        <p:spPr>
          <a:xfrm rot="5023661">
            <a:off x="8948270" y="2681744"/>
            <a:ext cx="491141" cy="3827602"/>
          </a:xfrm>
          <a:prstGeom prst="trapezoid">
            <a:avLst>
              <a:gd name="adj" fmla="val 4716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E3B60EC2-B231-4649-B3DE-1AA2EDEEEBE7}"/>
              </a:ext>
            </a:extLst>
          </p:cNvPr>
          <p:cNvSpPr txBox="1"/>
          <p:nvPr/>
        </p:nvSpPr>
        <p:spPr>
          <a:xfrm>
            <a:off x="552449" y="2976562"/>
            <a:ext cx="2967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マスコミ情報・自治体公表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E78D01CF-075C-4E2B-8965-7AB97317E992}"/>
              </a:ext>
            </a:extLst>
          </p:cNvPr>
          <p:cNvSpPr txBox="1"/>
          <p:nvPr/>
        </p:nvSpPr>
        <p:spPr>
          <a:xfrm>
            <a:off x="7372350" y="4493158"/>
            <a:ext cx="1181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融資交渉</a:t>
            </a:r>
          </a:p>
        </p:txBody>
      </p:sp>
      <p:sp>
        <p:nvSpPr>
          <p:cNvPr id="44" name="楕円 43">
            <a:extLst>
              <a:ext uri="{FF2B5EF4-FFF2-40B4-BE49-F238E27FC236}">
                <a16:creationId xmlns:a16="http://schemas.microsoft.com/office/drawing/2014/main" id="{03159BC5-43AD-4568-ADB9-06FF451AB0E4}"/>
              </a:ext>
            </a:extLst>
          </p:cNvPr>
          <p:cNvSpPr/>
          <p:nvPr/>
        </p:nvSpPr>
        <p:spPr>
          <a:xfrm>
            <a:off x="9825075" y="4056792"/>
            <a:ext cx="1016628" cy="789598"/>
          </a:xfrm>
          <a:prstGeom prst="ellipse">
            <a:avLst/>
          </a:prstGeom>
          <a:solidFill>
            <a:srgbClr val="EBD0BD">
              <a:alpha val="54118"/>
            </a:srgb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融資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確約</a:t>
            </a: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407F6C86-DDB3-400B-951A-85038E43B4C0}"/>
              </a:ext>
            </a:extLst>
          </p:cNvPr>
          <p:cNvSpPr/>
          <p:nvPr/>
        </p:nvSpPr>
        <p:spPr>
          <a:xfrm>
            <a:off x="100486" y="850792"/>
            <a:ext cx="5020152" cy="630699"/>
          </a:xfrm>
          <a:prstGeom prst="ellipse">
            <a:avLst/>
          </a:prstGeom>
          <a:solidFill>
            <a:srgbClr val="5B9BD5">
              <a:alpha val="4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情報収集段階</a:t>
            </a:r>
          </a:p>
        </p:txBody>
      </p:sp>
      <p:sp>
        <p:nvSpPr>
          <p:cNvPr id="33" name="楕円 32">
            <a:extLst>
              <a:ext uri="{FF2B5EF4-FFF2-40B4-BE49-F238E27FC236}">
                <a16:creationId xmlns:a16="http://schemas.microsoft.com/office/drawing/2014/main" id="{DF96180E-270D-485B-9813-48668072979D}"/>
              </a:ext>
            </a:extLst>
          </p:cNvPr>
          <p:cNvSpPr/>
          <p:nvPr/>
        </p:nvSpPr>
        <p:spPr>
          <a:xfrm>
            <a:off x="3290283" y="899829"/>
            <a:ext cx="3191479" cy="513368"/>
          </a:xfrm>
          <a:prstGeom prst="ellipse">
            <a:avLst/>
          </a:prstGeom>
          <a:solidFill>
            <a:srgbClr val="FFCC00">
              <a:alpha val="41176"/>
            </a:srgb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チーム編成段階</a:t>
            </a:r>
          </a:p>
        </p:txBody>
      </p:sp>
      <p:sp>
        <p:nvSpPr>
          <p:cNvPr id="35" name="楕円 34">
            <a:extLst>
              <a:ext uri="{FF2B5EF4-FFF2-40B4-BE49-F238E27FC236}">
                <a16:creationId xmlns:a16="http://schemas.microsoft.com/office/drawing/2014/main" id="{771C5588-DBB6-41F4-BC28-CEADF603D8F0}"/>
              </a:ext>
            </a:extLst>
          </p:cNvPr>
          <p:cNvSpPr/>
          <p:nvPr/>
        </p:nvSpPr>
        <p:spPr>
          <a:xfrm>
            <a:off x="5565680" y="917057"/>
            <a:ext cx="5335558" cy="454618"/>
          </a:xfrm>
          <a:prstGeom prst="ellipse">
            <a:avLst/>
          </a:prstGeom>
          <a:solidFill>
            <a:srgbClr val="FF7C80">
              <a:alpha val="40000"/>
            </a:srgb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提案策定段階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697D5636-6FC8-495C-B6FD-A3ADCA86C251}"/>
              </a:ext>
            </a:extLst>
          </p:cNvPr>
          <p:cNvSpPr/>
          <p:nvPr/>
        </p:nvSpPr>
        <p:spPr>
          <a:xfrm>
            <a:off x="735770" y="5750443"/>
            <a:ext cx="4171390" cy="9897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/>
              <a:t>情報は不足。　　でも</a:t>
            </a:r>
            <a:endParaRPr kumimoji="1" lang="en-US" altLang="ja-JP" sz="1400" dirty="0"/>
          </a:p>
          <a:p>
            <a:pPr algn="ctr"/>
            <a:r>
              <a:rPr kumimoji="1" lang="ja-JP" altLang="en-US" sz="1400" dirty="0"/>
              <a:t>確実に必要な企業はわかる。</a:t>
            </a:r>
            <a:endParaRPr kumimoji="1" lang="en-US" altLang="ja-JP" sz="1400" dirty="0"/>
          </a:p>
          <a:p>
            <a:pPr algn="ctr"/>
            <a:r>
              <a:rPr kumimoji="1" lang="ja-JP" altLang="en-US" sz="1400" dirty="0"/>
              <a:t>代表企業・設計・建設・維持管理</a:t>
            </a:r>
            <a:endParaRPr kumimoji="1" lang="en-US" altLang="ja-JP" sz="1400" dirty="0"/>
          </a:p>
          <a:p>
            <a:pPr algn="ctr"/>
            <a:r>
              <a:rPr kumimoji="1" lang="ja-JP" altLang="en-US" sz="1400" dirty="0"/>
              <a:t>給食だったら調理、公園なら造園とか</a:t>
            </a:r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1A5D54CB-CE6E-4D4C-B516-B2058EF4155F}"/>
              </a:ext>
            </a:extLst>
          </p:cNvPr>
          <p:cNvSpPr/>
          <p:nvPr/>
        </p:nvSpPr>
        <p:spPr>
          <a:xfrm>
            <a:off x="2947014" y="1640754"/>
            <a:ext cx="2088945" cy="89922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/>
              <a:t>サウンディング</a:t>
            </a:r>
            <a:endParaRPr kumimoji="1" lang="en-US" altLang="ja-JP" sz="1600" dirty="0"/>
          </a:p>
          <a:p>
            <a:pPr algn="ctr"/>
            <a:r>
              <a:rPr kumimoji="1" lang="ja-JP" altLang="en-US" sz="1600" dirty="0"/>
              <a:t>市場調査</a:t>
            </a:r>
          </a:p>
        </p:txBody>
      </p:sp>
    </p:spTree>
    <p:extLst>
      <p:ext uri="{BB962C8B-B14F-4D97-AF65-F5344CB8AC3E}">
        <p14:creationId xmlns:p14="http://schemas.microsoft.com/office/powerpoint/2010/main" val="110617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31912254-253E-495C-B183-73998672E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1755" y="136055"/>
            <a:ext cx="8701548" cy="6527828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1259DC2-1BD8-4C99-9FCF-0C1B882726CB}"/>
              </a:ext>
            </a:extLst>
          </p:cNvPr>
          <p:cNvSpPr/>
          <p:nvPr/>
        </p:nvSpPr>
        <p:spPr>
          <a:xfrm>
            <a:off x="705015" y="624648"/>
            <a:ext cx="964759" cy="59835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/>
              <a:t>普段からの情報収集</a:t>
            </a: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AF07F5E0-27DD-486F-BF86-463A37573716}"/>
              </a:ext>
            </a:extLst>
          </p:cNvPr>
          <p:cNvSpPr/>
          <p:nvPr/>
        </p:nvSpPr>
        <p:spPr>
          <a:xfrm>
            <a:off x="9106976" y="1054179"/>
            <a:ext cx="2408308" cy="16482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最近の追加</a:t>
            </a:r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サウンディングへの</a:t>
            </a:r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参加体制</a:t>
            </a:r>
          </a:p>
        </p:txBody>
      </p:sp>
    </p:spTree>
    <p:extLst>
      <p:ext uri="{BB962C8B-B14F-4D97-AF65-F5344CB8AC3E}">
        <p14:creationId xmlns:p14="http://schemas.microsoft.com/office/powerpoint/2010/main" val="4090264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2FE9031E-EA32-411F-A270-7E9E868EAA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5494" y="1166854"/>
            <a:ext cx="9726557" cy="4693258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6E6FB2B-2260-4B3E-9266-95BE768DA57E}"/>
              </a:ext>
            </a:extLst>
          </p:cNvPr>
          <p:cNvSpPr/>
          <p:nvPr/>
        </p:nvSpPr>
        <p:spPr>
          <a:xfrm>
            <a:off x="258417" y="1129086"/>
            <a:ext cx="1967948" cy="47310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コンソーシャム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編成</a:t>
            </a:r>
          </a:p>
        </p:txBody>
      </p:sp>
    </p:spTree>
    <p:extLst>
      <p:ext uri="{BB962C8B-B14F-4D97-AF65-F5344CB8AC3E}">
        <p14:creationId xmlns:p14="http://schemas.microsoft.com/office/powerpoint/2010/main" val="7478763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B75904CF-B115-4B0E-AD6B-E4A2E9817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2329" y="535270"/>
            <a:ext cx="8724556" cy="1735981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FDAC2435-0249-4D4F-A373-2ADEC4CA09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0411" y="2251591"/>
            <a:ext cx="8589972" cy="3844412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1220E917-1176-4A69-9017-CED91E997CB2}"/>
              </a:ext>
            </a:extLst>
          </p:cNvPr>
          <p:cNvSpPr/>
          <p:nvPr/>
        </p:nvSpPr>
        <p:spPr>
          <a:xfrm>
            <a:off x="273738" y="479612"/>
            <a:ext cx="2108591" cy="562699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/>
              <a:t>提案作成会議運営</a:t>
            </a:r>
            <a:endParaRPr kumimoji="1" lang="en-US" altLang="ja-JP" sz="2400" dirty="0"/>
          </a:p>
          <a:p>
            <a:pPr algn="ctr"/>
            <a:endParaRPr kumimoji="1" lang="en-US" altLang="ja-JP" sz="2400" dirty="0"/>
          </a:p>
          <a:p>
            <a:pPr algn="ctr"/>
            <a:r>
              <a:rPr kumimoji="1" lang="ja-JP" altLang="en-US" sz="2400" dirty="0"/>
              <a:t>１</a:t>
            </a:r>
            <a:endParaRPr kumimoji="1" lang="en-US" altLang="ja-JP" sz="2400" dirty="0"/>
          </a:p>
          <a:p>
            <a:pPr algn="ctr"/>
            <a:r>
              <a:rPr kumimoji="1" lang="ja-JP" altLang="en-US" sz="2400" dirty="0"/>
              <a:t>プロジェクト</a:t>
            </a:r>
            <a:endParaRPr kumimoji="1" lang="en-US" altLang="ja-JP" sz="2400" dirty="0"/>
          </a:p>
          <a:p>
            <a:pPr algn="ctr"/>
            <a:r>
              <a:rPr kumimoji="1" lang="ja-JP" altLang="en-US" sz="2400" dirty="0"/>
              <a:t>リーダーの</a:t>
            </a:r>
            <a:endParaRPr kumimoji="1" lang="en-US" altLang="ja-JP" sz="2400" dirty="0"/>
          </a:p>
          <a:p>
            <a:pPr algn="ctr"/>
            <a:r>
              <a:rPr kumimoji="1" lang="ja-JP" altLang="en-US" sz="2400" dirty="0"/>
              <a:t>力量が</a:t>
            </a:r>
            <a:endParaRPr kumimoji="1" lang="en-US" altLang="ja-JP" sz="2400" dirty="0"/>
          </a:p>
          <a:p>
            <a:pPr algn="ctr"/>
            <a:r>
              <a:rPr kumimoji="1" lang="ja-JP" altLang="en-US" sz="2400" dirty="0"/>
              <a:t>大きく</a:t>
            </a:r>
            <a:endParaRPr kumimoji="1" lang="en-US" altLang="ja-JP" sz="2400" dirty="0"/>
          </a:p>
          <a:p>
            <a:pPr algn="ctr"/>
            <a:r>
              <a:rPr kumimoji="1" lang="ja-JP" altLang="en-US" sz="2400" dirty="0"/>
              <a:t>ものをいう</a:t>
            </a:r>
            <a:endParaRPr kumimoji="1" lang="en-US" altLang="ja-JP" sz="2400" dirty="0"/>
          </a:p>
          <a:p>
            <a:pPr algn="ctr"/>
            <a:endParaRPr kumimoji="1" lang="en-US" altLang="ja-JP" sz="2400" dirty="0"/>
          </a:p>
          <a:p>
            <a:pPr algn="ctr"/>
            <a:r>
              <a:rPr kumimoji="1" lang="ja-JP" altLang="en-US" sz="2400" dirty="0"/>
              <a:t>いい提案に誘導する経験を！</a:t>
            </a:r>
            <a:endParaRPr kumimoji="1" lang="en-US" altLang="ja-JP" sz="2400" dirty="0"/>
          </a:p>
          <a:p>
            <a:pPr algn="ctr"/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794027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1220E917-1176-4A69-9017-CED91E997CB2}"/>
              </a:ext>
            </a:extLst>
          </p:cNvPr>
          <p:cNvSpPr/>
          <p:nvPr/>
        </p:nvSpPr>
        <p:spPr>
          <a:xfrm>
            <a:off x="739674" y="598048"/>
            <a:ext cx="1798455" cy="550855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/>
              <a:t>提案作成会議運営</a:t>
            </a:r>
            <a:endParaRPr kumimoji="1" lang="en-US" altLang="ja-JP" sz="2400" dirty="0"/>
          </a:p>
          <a:p>
            <a:pPr algn="ctr"/>
            <a:endParaRPr kumimoji="1" lang="en-US" altLang="ja-JP" sz="2400" dirty="0"/>
          </a:p>
          <a:p>
            <a:pPr algn="ctr"/>
            <a:r>
              <a:rPr kumimoji="1" lang="ja-JP" altLang="en-US" sz="2400" dirty="0"/>
              <a:t>２</a:t>
            </a:r>
            <a:endParaRPr kumimoji="1" lang="en-US" altLang="ja-JP" sz="2400" dirty="0"/>
          </a:p>
          <a:p>
            <a:pPr algn="ctr"/>
            <a:endParaRPr kumimoji="1" lang="en-US" altLang="ja-JP" sz="2400" dirty="0"/>
          </a:p>
          <a:p>
            <a:pPr algn="ctr"/>
            <a:r>
              <a:rPr kumimoji="1" lang="ja-JP" altLang="en-US" sz="2400" dirty="0"/>
              <a:t>参加企業の</a:t>
            </a:r>
            <a:endParaRPr kumimoji="1" lang="en-US" altLang="ja-JP" sz="2400" dirty="0"/>
          </a:p>
          <a:p>
            <a:pPr algn="ctr"/>
            <a:r>
              <a:rPr kumimoji="1" lang="ja-JP" altLang="en-US" sz="2400" dirty="0"/>
              <a:t>提案参加が</a:t>
            </a:r>
            <a:endParaRPr kumimoji="1" lang="en-US" altLang="ja-JP" sz="2400" dirty="0"/>
          </a:p>
          <a:p>
            <a:pPr algn="ctr"/>
            <a:r>
              <a:rPr kumimoji="1" lang="ja-JP" altLang="en-US" sz="2400" dirty="0"/>
              <a:t>だれか</a:t>
            </a:r>
            <a:endParaRPr kumimoji="1" lang="en-US" altLang="ja-JP" sz="2400" dirty="0"/>
          </a:p>
          <a:p>
            <a:pPr algn="ctr"/>
            <a:r>
              <a:rPr kumimoji="1" lang="ja-JP" altLang="en-US" sz="2400" dirty="0"/>
              <a:t>アイデアのある人か</a:t>
            </a:r>
            <a:endParaRPr kumimoji="1" lang="en-US" altLang="ja-JP" sz="2400" dirty="0"/>
          </a:p>
          <a:p>
            <a:pPr algn="ctr"/>
            <a:r>
              <a:rPr kumimoji="1" lang="ja-JP" altLang="en-US" sz="2400" dirty="0"/>
              <a:t>前向きな人かなど</a:t>
            </a:r>
            <a:endParaRPr kumimoji="1" lang="en-US" altLang="ja-JP" sz="2400" dirty="0"/>
          </a:p>
          <a:p>
            <a:pPr algn="ctr"/>
            <a:r>
              <a:rPr kumimoji="1" lang="ja-JP" altLang="en-US" sz="2400" dirty="0"/>
              <a:t>参加個人の資質も大切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ECE1DC6-AE0A-437C-AC58-76F3EC87A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8129" y="599767"/>
            <a:ext cx="8766961" cy="550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2518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01C4BF-29E1-4BA0-BD63-DEE5F2CBD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kumimoji="1" lang="en-US" altLang="ja-JP" dirty="0"/>
            </a:br>
            <a:r>
              <a:rPr kumimoji="1" lang="ja-JP" altLang="en-US" dirty="0"/>
              <a:t>普段からの</a:t>
            </a:r>
            <a:br>
              <a:rPr kumimoji="1" lang="en-US" altLang="ja-JP" dirty="0"/>
            </a:br>
            <a:r>
              <a:rPr kumimoji="1" lang="ja-JP" altLang="en-US" dirty="0"/>
              <a:t>情報収集について</a:t>
            </a:r>
            <a:br>
              <a:rPr kumimoji="1" lang="en-US" altLang="ja-JP" dirty="0"/>
            </a:br>
            <a:r>
              <a:rPr kumimoji="1" lang="ja-JP" altLang="en-US" dirty="0"/>
              <a:t>社内体制の一提案</a:t>
            </a:r>
            <a:br>
              <a:rPr kumimoji="1" lang="en-US" altLang="ja-JP" dirty="0"/>
            </a:br>
            <a:endParaRPr kumimoji="1" lang="ja-JP" altLang="en-US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00F49BD-A4F3-46D0-A725-223454A9E2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93610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CA1372D3-3C0A-4CA6-B194-39617F243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0899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kumimoji="1" lang="ja-JP" altLang="en-US" dirty="0"/>
              <a:t>情報収集体制</a:t>
            </a: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C5E624C1-8EB2-4EEC-BB48-B91CA28974CA}"/>
              </a:ext>
            </a:extLst>
          </p:cNvPr>
          <p:cNvSpPr/>
          <p:nvPr/>
        </p:nvSpPr>
        <p:spPr>
          <a:xfrm>
            <a:off x="4593203" y="1151443"/>
            <a:ext cx="2658387" cy="132936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情報収集・分析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コア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情報収集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分析データ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09C85DC2-82E3-4FFE-A070-8C402D4678E2}"/>
              </a:ext>
            </a:extLst>
          </p:cNvPr>
          <p:cNvSpPr/>
          <p:nvPr/>
        </p:nvSpPr>
        <p:spPr>
          <a:xfrm>
            <a:off x="4412974" y="3991556"/>
            <a:ext cx="1506771" cy="696758"/>
          </a:xfrm>
          <a:prstGeom prst="roundRect">
            <a:avLst>
              <a:gd name="adj" fmla="val 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各地域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営業</a:t>
            </a: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A9CC43F5-88DB-4B93-AF8E-6FD602BBFB3D}"/>
              </a:ext>
            </a:extLst>
          </p:cNvPr>
          <p:cNvSpPr/>
          <p:nvPr/>
        </p:nvSpPr>
        <p:spPr>
          <a:xfrm>
            <a:off x="6123830" y="4000831"/>
            <a:ext cx="1506771" cy="696758"/>
          </a:xfrm>
          <a:prstGeom prst="roundRect">
            <a:avLst>
              <a:gd name="adj" fmla="val 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各地域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営業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F90D3669-F826-4215-AC3D-B6288C7A8C84}"/>
              </a:ext>
            </a:extLst>
          </p:cNvPr>
          <p:cNvSpPr/>
          <p:nvPr/>
        </p:nvSpPr>
        <p:spPr>
          <a:xfrm>
            <a:off x="7779027" y="4033962"/>
            <a:ext cx="1506771" cy="696758"/>
          </a:xfrm>
          <a:prstGeom prst="roundRect">
            <a:avLst>
              <a:gd name="adj" fmla="val 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各地域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営業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0B542FEB-E1BA-4A01-BF85-085E887B8D92}"/>
              </a:ext>
            </a:extLst>
          </p:cNvPr>
          <p:cNvSpPr/>
          <p:nvPr/>
        </p:nvSpPr>
        <p:spPr>
          <a:xfrm>
            <a:off x="9730047" y="4033961"/>
            <a:ext cx="1828800" cy="240008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あげるべき情報の種類</a:t>
            </a:r>
            <a:endParaRPr kumimoji="1" lang="en-US" altLang="ja-JP" dirty="0"/>
          </a:p>
          <a:p>
            <a:pPr algn="ctr"/>
            <a:endParaRPr kumimoji="1" lang="en-US" altLang="ja-JP" dirty="0"/>
          </a:p>
          <a:p>
            <a:pPr algn="ctr"/>
            <a:r>
              <a:rPr kumimoji="1" lang="ja-JP" altLang="en-US" dirty="0"/>
              <a:t>案件情報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地域企業情報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政治情勢情報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など規定</a:t>
            </a:r>
            <a:endParaRPr kumimoji="1" lang="en-US" altLang="ja-JP" dirty="0"/>
          </a:p>
          <a:p>
            <a:pPr algn="ctr"/>
            <a:endParaRPr kumimoji="1" lang="ja-JP" altLang="en-US" dirty="0"/>
          </a:p>
        </p:txBody>
      </p: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0BF15E02-19BF-44F8-9F11-DD9250691CAC}"/>
              </a:ext>
            </a:extLst>
          </p:cNvPr>
          <p:cNvCxnSpPr>
            <a:cxnSpLocks/>
            <a:stCxn id="5" idx="4"/>
            <a:endCxn id="6" idx="0"/>
          </p:cNvCxnSpPr>
          <p:nvPr/>
        </p:nvCxnSpPr>
        <p:spPr>
          <a:xfrm flipH="1">
            <a:off x="5166360" y="2480807"/>
            <a:ext cx="756037" cy="1510749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C6AA3010-7B0E-4978-B800-DB2BCADD9A6B}"/>
              </a:ext>
            </a:extLst>
          </p:cNvPr>
          <p:cNvCxnSpPr>
            <a:cxnSpLocks/>
            <a:stCxn id="5" idx="4"/>
            <a:endCxn id="7" idx="0"/>
          </p:cNvCxnSpPr>
          <p:nvPr/>
        </p:nvCxnSpPr>
        <p:spPr>
          <a:xfrm>
            <a:off x="5922397" y="2480807"/>
            <a:ext cx="954819" cy="1520024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F761982B-E702-45F5-B1B0-3DC8F0BE71A7}"/>
              </a:ext>
            </a:extLst>
          </p:cNvPr>
          <p:cNvCxnSpPr>
            <a:cxnSpLocks/>
            <a:stCxn id="5" idx="4"/>
            <a:endCxn id="8" idx="0"/>
          </p:cNvCxnSpPr>
          <p:nvPr/>
        </p:nvCxnSpPr>
        <p:spPr>
          <a:xfrm>
            <a:off x="5922397" y="2480807"/>
            <a:ext cx="2610016" cy="1553155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1F1B9927-BC88-4D44-87FC-D104D66F504C}"/>
              </a:ext>
            </a:extLst>
          </p:cNvPr>
          <p:cNvSpPr txBox="1"/>
          <p:nvPr/>
        </p:nvSpPr>
        <p:spPr>
          <a:xfrm>
            <a:off x="5209430" y="2754804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情報の全社共有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13ACACAD-0966-40EC-B08F-2BCAA785550F}"/>
              </a:ext>
            </a:extLst>
          </p:cNvPr>
          <p:cNvSpPr txBox="1"/>
          <p:nvPr/>
        </p:nvSpPr>
        <p:spPr>
          <a:xfrm>
            <a:off x="4565496" y="3244334"/>
            <a:ext cx="3408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営業からの地域情報吸い上げ</a:t>
            </a: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85C766DF-1D35-4813-BC18-B7C8322E1BA0}"/>
              </a:ext>
            </a:extLst>
          </p:cNvPr>
          <p:cNvSpPr/>
          <p:nvPr/>
        </p:nvSpPr>
        <p:spPr>
          <a:xfrm>
            <a:off x="9285797" y="1411018"/>
            <a:ext cx="2259195" cy="7825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ＰＦＩ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インフォーメーション</a:t>
            </a:r>
          </a:p>
        </p:txBody>
      </p: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2192EE8A-959D-478B-8EC0-5EA12C1FAEDF}"/>
              </a:ext>
            </a:extLst>
          </p:cNvPr>
          <p:cNvCxnSpPr>
            <a:cxnSpLocks/>
            <a:stCxn id="30" idx="1"/>
            <a:endCxn id="5" idx="6"/>
          </p:cNvCxnSpPr>
          <p:nvPr/>
        </p:nvCxnSpPr>
        <p:spPr>
          <a:xfrm flipH="1">
            <a:off x="7251590" y="1802314"/>
            <a:ext cx="2034207" cy="1381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B7AAD851-B148-4C89-8DBC-CF74676FEE1F}"/>
              </a:ext>
            </a:extLst>
          </p:cNvPr>
          <p:cNvSpPr txBox="1"/>
          <p:nvPr/>
        </p:nvSpPr>
        <p:spPr>
          <a:xfrm>
            <a:off x="6877215" y="1110187"/>
            <a:ext cx="3171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朝１回のチェック・リスト化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3E64DE3B-652C-4728-81EE-5D34172A1555}"/>
              </a:ext>
            </a:extLst>
          </p:cNvPr>
          <p:cNvSpPr txBox="1"/>
          <p:nvPr/>
        </p:nvSpPr>
        <p:spPr>
          <a:xfrm>
            <a:off x="6846736" y="2193610"/>
            <a:ext cx="4150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情報の重要度分析・配信情報の選択</a:t>
            </a:r>
            <a:endParaRPr kumimoji="1" lang="ja-JP" alt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ED4160A2-E70C-4804-95BE-3DFD31C21EA7}"/>
              </a:ext>
            </a:extLst>
          </p:cNvPr>
          <p:cNvSpPr/>
          <p:nvPr/>
        </p:nvSpPr>
        <p:spPr>
          <a:xfrm>
            <a:off x="872958" y="1058246"/>
            <a:ext cx="3034024" cy="151074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誰か一人でも</a:t>
            </a:r>
            <a:endParaRPr kumimoji="1" lang="en-US" altLang="ja-JP" dirty="0"/>
          </a:p>
          <a:p>
            <a:pPr algn="ctr"/>
            <a:r>
              <a:rPr kumimoji="1" lang="en-US" altLang="ja-JP" dirty="0"/>
              <a:t>PPP/PFI</a:t>
            </a:r>
            <a:r>
              <a:rPr kumimoji="1" lang="ja-JP" altLang="en-US" dirty="0"/>
              <a:t>の世界の把握者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（最初は素人でも、やってるとプロになる。始めないといつまでも素人のまま）</a:t>
            </a:r>
          </a:p>
        </p:txBody>
      </p:sp>
      <p:sp>
        <p:nvSpPr>
          <p:cNvPr id="37" name="楕円 36">
            <a:extLst>
              <a:ext uri="{FF2B5EF4-FFF2-40B4-BE49-F238E27FC236}">
                <a16:creationId xmlns:a16="http://schemas.microsoft.com/office/drawing/2014/main" id="{4EB74D06-8E28-46AD-8BEB-A443AD967B56}"/>
              </a:ext>
            </a:extLst>
          </p:cNvPr>
          <p:cNvSpPr/>
          <p:nvPr/>
        </p:nvSpPr>
        <p:spPr>
          <a:xfrm>
            <a:off x="630141" y="4730720"/>
            <a:ext cx="3517910" cy="170333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全社的検討会議</a:t>
            </a:r>
            <a:endParaRPr kumimoji="1" lang="en-US" altLang="ja-JP" dirty="0"/>
          </a:p>
          <a:p>
            <a:pPr algn="ctr"/>
            <a:endParaRPr kumimoji="1" lang="en-US" altLang="ja-JP" dirty="0"/>
          </a:p>
          <a:p>
            <a:pPr algn="ctr"/>
            <a:r>
              <a:rPr kumimoji="1" lang="ja-JP" altLang="en-US" dirty="0"/>
              <a:t>月１、四半期、半期</a:t>
            </a:r>
          </a:p>
        </p:txBody>
      </p:sp>
      <p:cxnSp>
        <p:nvCxnSpPr>
          <p:cNvPr id="38" name="直線矢印コネクタ 37">
            <a:extLst>
              <a:ext uri="{FF2B5EF4-FFF2-40B4-BE49-F238E27FC236}">
                <a16:creationId xmlns:a16="http://schemas.microsoft.com/office/drawing/2014/main" id="{6BDD8D47-55B6-4888-AB6B-ABCF7AAC39B0}"/>
              </a:ext>
            </a:extLst>
          </p:cNvPr>
          <p:cNvCxnSpPr>
            <a:cxnSpLocks/>
            <a:stCxn id="36" idx="2"/>
            <a:endCxn id="37" idx="0"/>
          </p:cNvCxnSpPr>
          <p:nvPr/>
        </p:nvCxnSpPr>
        <p:spPr>
          <a:xfrm flipH="1">
            <a:off x="2389096" y="2568995"/>
            <a:ext cx="874" cy="21617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961C146E-8091-4413-A687-1C049A864084}"/>
              </a:ext>
            </a:extLst>
          </p:cNvPr>
          <p:cNvSpPr txBox="1"/>
          <p:nvPr/>
        </p:nvSpPr>
        <p:spPr>
          <a:xfrm>
            <a:off x="480512" y="3014375"/>
            <a:ext cx="38394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意見具申：決定具申：アドバイス</a:t>
            </a:r>
            <a:endParaRPr kumimoji="1" lang="en-US" altLang="ja-JP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kumimoji="1" lang="ja-JP" altLang="en-US" dirty="0"/>
              <a:t>決定者・経営層は、多くは素人もしくは</a:t>
            </a:r>
            <a:endParaRPr kumimoji="1" lang="en-US" altLang="ja-JP" dirty="0"/>
          </a:p>
          <a:p>
            <a:r>
              <a:rPr kumimoji="1" lang="ja-JP" altLang="en-US" dirty="0"/>
              <a:t>古い時代のプロ</a:t>
            </a:r>
            <a:endParaRPr kumimoji="1" lang="en-US" altLang="ja-JP" dirty="0"/>
          </a:p>
          <a:p>
            <a:r>
              <a:rPr kumimoji="1" lang="ja-JP" altLang="en-US" dirty="0"/>
              <a:t>少し古い</a:t>
            </a:r>
            <a:endParaRPr kumimoji="1" lang="en-US" altLang="ja-JP" dirty="0"/>
          </a:p>
          <a:p>
            <a:r>
              <a:rPr kumimoji="1" lang="ja-JP" alt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プロとして、説明・説得</a:t>
            </a: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D9BE8465-AE3C-441D-98BD-6E2B74340BDD}"/>
              </a:ext>
            </a:extLst>
          </p:cNvPr>
          <p:cNvSpPr/>
          <p:nvPr/>
        </p:nvSpPr>
        <p:spPr>
          <a:xfrm>
            <a:off x="4415320" y="4881715"/>
            <a:ext cx="4870477" cy="161115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地域活動の指示</a:t>
            </a:r>
            <a:endParaRPr kumimoji="1" lang="en-US" altLang="ja-JP" dirty="0"/>
          </a:p>
          <a:p>
            <a:pPr algn="ctr"/>
            <a:endParaRPr kumimoji="1" lang="en-US" altLang="ja-JP" dirty="0"/>
          </a:p>
          <a:p>
            <a:pPr algn="ctr"/>
            <a:r>
              <a:rPr kumimoji="1" lang="ja-JP" altLang="en-US" dirty="0"/>
              <a:t>地域での人脈・社脈形成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コネクション情報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案件ごとの必要人脈・社脈</a:t>
            </a:r>
          </a:p>
        </p:txBody>
      </p:sp>
      <p:cxnSp>
        <p:nvCxnSpPr>
          <p:cNvPr id="43" name="直線矢印コネクタ 42">
            <a:extLst>
              <a:ext uri="{FF2B5EF4-FFF2-40B4-BE49-F238E27FC236}">
                <a16:creationId xmlns:a16="http://schemas.microsoft.com/office/drawing/2014/main" id="{44D8EB8E-DA02-413E-A7E1-C8F842E2C4AF}"/>
              </a:ext>
            </a:extLst>
          </p:cNvPr>
          <p:cNvCxnSpPr>
            <a:cxnSpLocks/>
            <a:stCxn id="36" idx="3"/>
            <a:endCxn id="5" idx="2"/>
          </p:cNvCxnSpPr>
          <p:nvPr/>
        </p:nvCxnSpPr>
        <p:spPr>
          <a:xfrm>
            <a:off x="3906982" y="1813621"/>
            <a:ext cx="686221" cy="2504"/>
          </a:xfrm>
          <a:prstGeom prst="straightConnector1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22137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C0FD0D1-A57F-40F9-B8C5-8DED278C3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478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kumimoji="1" lang="ja-JP" altLang="en-US" dirty="0"/>
              <a:t>情報の大切さ</a:t>
            </a: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67C44EC3-1556-4835-AA31-612DC8442A3F}"/>
              </a:ext>
            </a:extLst>
          </p:cNvPr>
          <p:cNvSpPr/>
          <p:nvPr/>
        </p:nvSpPr>
        <p:spPr>
          <a:xfrm>
            <a:off x="298173" y="1280159"/>
            <a:ext cx="2460929" cy="120064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PFI</a:t>
            </a:r>
            <a:r>
              <a:rPr kumimoji="1" lang="ja-JP" altLang="en-US" dirty="0"/>
              <a:t>業界で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生きる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業界人になる</a:t>
            </a: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FD5C0F19-4117-41D4-9FC3-0356C98BA960}"/>
              </a:ext>
            </a:extLst>
          </p:cNvPr>
          <p:cNvSpPr/>
          <p:nvPr/>
        </p:nvSpPr>
        <p:spPr>
          <a:xfrm>
            <a:off x="3273204" y="1280159"/>
            <a:ext cx="2217172" cy="12006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年に</a:t>
            </a:r>
            <a:r>
              <a:rPr kumimoji="1" lang="en-US" altLang="ja-JP" dirty="0"/>
              <a:t>1</a:t>
            </a:r>
            <a:r>
              <a:rPr kumimoji="1" lang="ja-JP" altLang="en-US" dirty="0"/>
              <a:t>回、</a:t>
            </a:r>
            <a:r>
              <a:rPr kumimoji="1" lang="en-US" altLang="ja-JP" dirty="0"/>
              <a:t>2</a:t>
            </a:r>
            <a:r>
              <a:rPr kumimoji="1" lang="ja-JP" altLang="en-US" dirty="0"/>
              <a:t>回の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応募で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なれるでしょうか？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DF14DACF-FC70-4A30-B04A-53854CC4174B}"/>
              </a:ext>
            </a:extLst>
          </p:cNvPr>
          <p:cNvSpPr/>
          <p:nvPr/>
        </p:nvSpPr>
        <p:spPr>
          <a:xfrm>
            <a:off x="6096000" y="1280159"/>
            <a:ext cx="2604053" cy="5247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より多くの案件の経験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3DF2CF88-CA51-48B7-B94E-150E5F766405}"/>
              </a:ext>
            </a:extLst>
          </p:cNvPr>
          <p:cNvSpPr/>
          <p:nvPr/>
        </p:nvSpPr>
        <p:spPr>
          <a:xfrm>
            <a:off x="8973046" y="1280160"/>
            <a:ext cx="2604053" cy="12006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年</a:t>
            </a:r>
            <a:r>
              <a:rPr kumimoji="1" lang="en-US" altLang="ja-JP" dirty="0"/>
              <a:t>50</a:t>
            </a:r>
            <a:r>
              <a:rPr kumimoji="1" lang="ja-JP" altLang="en-US" dirty="0"/>
              <a:t>件以上の</a:t>
            </a:r>
            <a:r>
              <a:rPr kumimoji="1" lang="en-US" altLang="ja-JP" dirty="0"/>
              <a:t>PFI</a:t>
            </a:r>
          </a:p>
          <a:p>
            <a:pPr algn="ctr"/>
            <a:r>
              <a:rPr kumimoji="1" lang="ja-JP" altLang="en-US" dirty="0"/>
              <a:t>いくつ挑戦できるか？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いくつ勝ち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いくつ負けるか</a:t>
            </a:r>
            <a:endParaRPr kumimoji="1" lang="en-US" altLang="ja-JP" dirty="0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5E4ABD79-45BE-411C-9074-323B908A5109}"/>
              </a:ext>
            </a:extLst>
          </p:cNvPr>
          <p:cNvSpPr/>
          <p:nvPr/>
        </p:nvSpPr>
        <p:spPr>
          <a:xfrm>
            <a:off x="291547" y="2704768"/>
            <a:ext cx="2460929" cy="120064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勝つために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5785A092-BBB4-45A1-A9D2-6035B104610B}"/>
              </a:ext>
            </a:extLst>
          </p:cNvPr>
          <p:cNvSpPr/>
          <p:nvPr/>
        </p:nvSpPr>
        <p:spPr>
          <a:xfrm>
            <a:off x="3273204" y="2752476"/>
            <a:ext cx="2194646" cy="12006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弱いメンバーで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勝てるでしょうか？</a:t>
            </a: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1A3877BF-9FD6-4F5E-B869-1C0C65DC1357}"/>
              </a:ext>
            </a:extLst>
          </p:cNvPr>
          <p:cNvSpPr/>
          <p:nvPr/>
        </p:nvSpPr>
        <p:spPr>
          <a:xfrm>
            <a:off x="6089376" y="2792234"/>
            <a:ext cx="2604053" cy="5247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より多くの企業情報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コンタクト選択肢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50140554-6567-41E0-ABBE-5E21793A0B41}"/>
              </a:ext>
            </a:extLst>
          </p:cNvPr>
          <p:cNvSpPr/>
          <p:nvPr/>
        </p:nvSpPr>
        <p:spPr>
          <a:xfrm>
            <a:off x="6090701" y="3429664"/>
            <a:ext cx="2604053" cy="5247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あなたの企業が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選ばれるための情報</a:t>
            </a:r>
            <a:endParaRPr kumimoji="1" lang="en-US" altLang="ja-JP" dirty="0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0C076B5E-6E31-4C10-8FF6-CEDB1654F329}"/>
              </a:ext>
            </a:extLst>
          </p:cNvPr>
          <p:cNvSpPr/>
          <p:nvPr/>
        </p:nvSpPr>
        <p:spPr>
          <a:xfrm>
            <a:off x="8982327" y="2744525"/>
            <a:ext cx="2604053" cy="12006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企業とのつながり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敵企業の情報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選ばれる強みは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コンタクト維持とは</a:t>
            </a:r>
            <a:endParaRPr kumimoji="1" lang="en-US" altLang="ja-JP" dirty="0"/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0585CD1E-736F-4261-B7CE-502946174A76}"/>
              </a:ext>
            </a:extLst>
          </p:cNvPr>
          <p:cNvSpPr/>
          <p:nvPr/>
        </p:nvSpPr>
        <p:spPr>
          <a:xfrm>
            <a:off x="6105278" y="1957346"/>
            <a:ext cx="2604053" cy="5247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全国案件の取り組み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187BE795-ABC3-456B-9140-8C6A5950D80A}"/>
              </a:ext>
            </a:extLst>
          </p:cNvPr>
          <p:cNvSpPr/>
          <p:nvPr/>
        </p:nvSpPr>
        <p:spPr>
          <a:xfrm>
            <a:off x="381663" y="4224793"/>
            <a:ext cx="11052313" cy="6281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多くの案件にチャレンジするために情報がいる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①案件情報をより早く　②企業情報をより多く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DA21C082-39F6-428F-B384-0B9DF36C7671}"/>
              </a:ext>
            </a:extLst>
          </p:cNvPr>
          <p:cNvSpPr/>
          <p:nvPr/>
        </p:nvSpPr>
        <p:spPr>
          <a:xfrm>
            <a:off x="398894" y="5116665"/>
            <a:ext cx="11052313" cy="6281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日常的に情報収集する組織もしくは人がいて、毎日</a:t>
            </a:r>
            <a:r>
              <a:rPr kumimoji="1" lang="en-US" altLang="ja-JP" dirty="0"/>
              <a:t>1</a:t>
            </a:r>
            <a:r>
              <a:rPr kumimoji="1" lang="ja-JP" altLang="en-US" dirty="0"/>
              <a:t>時間情報を集めて！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集めた情報を全社で共有するための仕組み：受け取った人が意志決断できる経営判断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B3CA1A13-D229-46A5-8BC5-88C9DB40C71C}"/>
              </a:ext>
            </a:extLst>
          </p:cNvPr>
          <p:cNvSpPr/>
          <p:nvPr/>
        </p:nvSpPr>
        <p:spPr>
          <a:xfrm>
            <a:off x="416125" y="5889268"/>
            <a:ext cx="11052313" cy="6281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自社情報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何が、参加を阻んでいるのか：誤解に基づくハードル：リスク・金がかかる・ただのおびえ</a:t>
            </a:r>
          </a:p>
        </p:txBody>
      </p:sp>
    </p:spTree>
    <p:extLst>
      <p:ext uri="{BB962C8B-B14F-4D97-AF65-F5344CB8AC3E}">
        <p14:creationId xmlns:p14="http://schemas.microsoft.com/office/powerpoint/2010/main" val="11651672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4C42C0AD-A72F-48B4-B5F6-9D620E498566}"/>
              </a:ext>
            </a:extLst>
          </p:cNvPr>
          <p:cNvSpPr/>
          <p:nvPr/>
        </p:nvSpPr>
        <p:spPr>
          <a:xfrm>
            <a:off x="1159018" y="1199537"/>
            <a:ext cx="9987514" cy="43975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23A226D-B916-4B94-9686-9A10E23DC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8058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情報の加工・分析（たとえば）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328D783-C70E-4CC0-AFEB-17484033A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018" y="1199537"/>
            <a:ext cx="9987514" cy="4444180"/>
          </a:xfrm>
          <a:prstGeom prst="rect">
            <a:avLst/>
          </a:prstGeom>
        </p:spPr>
      </p:pic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38F6D428-C9AD-47EA-AF3E-BFE176C38E25}"/>
              </a:ext>
            </a:extLst>
          </p:cNvPr>
          <p:cNvSpPr/>
          <p:nvPr/>
        </p:nvSpPr>
        <p:spPr>
          <a:xfrm>
            <a:off x="620202" y="5788551"/>
            <a:ext cx="10877384" cy="74805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何を因子で、入ってきた情報を分析すれば、役に立つか？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上記表は、シンプルだが、非常に役に立つ！</a:t>
            </a:r>
          </a:p>
        </p:txBody>
      </p:sp>
    </p:spTree>
    <p:extLst>
      <p:ext uri="{BB962C8B-B14F-4D97-AF65-F5344CB8AC3E}">
        <p14:creationId xmlns:p14="http://schemas.microsoft.com/office/powerpoint/2010/main" val="33646665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5EF8DF6-BB7A-40E0-896E-63CD9B5B1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418493"/>
            <a:ext cx="10364451" cy="50435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kumimoji="1" lang="ja-JP" altLang="en-US" dirty="0"/>
              <a:t>混沌の時期の取り組み</a:t>
            </a: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C45EB286-6FAB-4A36-9ECD-CBD85946D122}"/>
              </a:ext>
            </a:extLst>
          </p:cNvPr>
          <p:cNvSpPr/>
          <p:nvPr/>
        </p:nvSpPr>
        <p:spPr>
          <a:xfrm>
            <a:off x="704849" y="1423987"/>
            <a:ext cx="3476625" cy="79533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この時期の基本姿勢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敵が少なくなる発注に誘導</a:t>
            </a: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33BF7DEC-38AD-4B4B-83F2-B518CF12D5BF}"/>
              </a:ext>
            </a:extLst>
          </p:cNvPr>
          <p:cNvSpPr/>
          <p:nvPr/>
        </p:nvSpPr>
        <p:spPr>
          <a:xfrm>
            <a:off x="685799" y="5155946"/>
            <a:ext cx="3476625" cy="79533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サウンディング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民間側からの提案活動</a:t>
            </a: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32A81CBF-22FC-4DF4-A7C5-30319DB731FB}"/>
              </a:ext>
            </a:extLst>
          </p:cNvPr>
          <p:cNvSpPr/>
          <p:nvPr/>
        </p:nvSpPr>
        <p:spPr>
          <a:xfrm>
            <a:off x="685799" y="2319337"/>
            <a:ext cx="3476625" cy="27051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発注スキームを難しくする</a:t>
            </a:r>
            <a:endParaRPr kumimoji="1" lang="en-US" altLang="ja-JP" dirty="0"/>
          </a:p>
          <a:p>
            <a:pPr algn="ctr"/>
            <a:endParaRPr kumimoji="1" lang="en-US" altLang="ja-JP" dirty="0"/>
          </a:p>
          <a:p>
            <a:pPr algn="ctr"/>
            <a:r>
              <a:rPr kumimoji="1" lang="ja-JP" altLang="en-US" dirty="0"/>
              <a:t>民間収益の併設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複合施設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長期事業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実施業務を増やす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できる企業の少ない</a:t>
            </a:r>
          </a:p>
        </p:txBody>
      </p:sp>
      <p:sp>
        <p:nvSpPr>
          <p:cNvPr id="7" name="雲 6">
            <a:extLst>
              <a:ext uri="{FF2B5EF4-FFF2-40B4-BE49-F238E27FC236}">
                <a16:creationId xmlns:a16="http://schemas.microsoft.com/office/drawing/2014/main" id="{744DB4D2-95A8-4902-BAA0-10759427F0A7}"/>
              </a:ext>
            </a:extLst>
          </p:cNvPr>
          <p:cNvSpPr/>
          <p:nvPr/>
        </p:nvSpPr>
        <p:spPr>
          <a:xfrm>
            <a:off x="3962400" y="1200150"/>
            <a:ext cx="3352799" cy="4810125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/>
              <a:t>必要機能想定（基礎）</a:t>
            </a:r>
            <a:endParaRPr kumimoji="1" lang="en-US" altLang="ja-JP" sz="1600" dirty="0"/>
          </a:p>
          <a:p>
            <a:pPr algn="ctr"/>
            <a:r>
              <a:rPr kumimoji="1" lang="ja-JP" altLang="en-US" dirty="0">
                <a:solidFill>
                  <a:schemeClr val="accent6">
                    <a:lumMod val="75000"/>
                  </a:schemeClr>
                </a:solidFill>
              </a:rPr>
              <a:t>設計・建設</a:t>
            </a:r>
            <a:endParaRPr kumimoji="1" lang="en-US" altLang="ja-JP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accent6">
                    <a:lumMod val="75000"/>
                  </a:schemeClr>
                </a:solidFill>
              </a:rPr>
              <a:t>維持管理とか</a:t>
            </a:r>
            <a:endParaRPr kumimoji="1" lang="en-US" altLang="ja-JP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kumimoji="1" lang="en-US" altLang="ja-JP" dirty="0"/>
          </a:p>
          <a:p>
            <a:pPr algn="ctr"/>
            <a:r>
              <a:rPr kumimoji="1" lang="ja-JP" altLang="en-US" dirty="0"/>
              <a:t>民間収益事業企業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複合事業企業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融資金融機関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実施できるメンバー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特殊業務企業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特殊法人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（福祉・学校・医療）</a:t>
            </a:r>
            <a:endParaRPr kumimoji="1" lang="en-US" altLang="ja-JP" dirty="0"/>
          </a:p>
          <a:p>
            <a:pPr algn="ctr"/>
            <a:endParaRPr kumimoji="1" lang="ja-JP" altLang="en-US" dirty="0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988ABE79-6657-4CEA-B408-DFDDDA244CE5}"/>
              </a:ext>
            </a:extLst>
          </p:cNvPr>
          <p:cNvSpPr/>
          <p:nvPr/>
        </p:nvSpPr>
        <p:spPr>
          <a:xfrm>
            <a:off x="3992013" y="5163630"/>
            <a:ext cx="3476625" cy="795338"/>
          </a:xfrm>
          <a:prstGeom prst="roundRect">
            <a:avLst/>
          </a:prstGeom>
          <a:solidFill>
            <a:srgbClr val="BBDBCD">
              <a:alpha val="47059"/>
            </a:srgb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もちろんなんでもで</a:t>
            </a:r>
            <a:r>
              <a:rPr kumimoji="1" lang="ja-JP" altLang="en-US" dirty="0" err="1"/>
              <a:t>きまっせ</a:t>
            </a:r>
            <a:r>
              <a:rPr kumimoji="1" lang="ja-JP" altLang="en-US" dirty="0"/>
              <a:t>！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我々は必ず応募します！</a:t>
            </a:r>
          </a:p>
        </p:txBody>
      </p:sp>
      <p:sp>
        <p:nvSpPr>
          <p:cNvPr id="9" name="右中かっこ 8">
            <a:extLst>
              <a:ext uri="{FF2B5EF4-FFF2-40B4-BE49-F238E27FC236}">
                <a16:creationId xmlns:a16="http://schemas.microsoft.com/office/drawing/2014/main" id="{FF9E4DD8-3580-4F1F-A611-606F8E00A7DB}"/>
              </a:ext>
            </a:extLst>
          </p:cNvPr>
          <p:cNvSpPr/>
          <p:nvPr/>
        </p:nvSpPr>
        <p:spPr>
          <a:xfrm>
            <a:off x="6902577" y="2319337"/>
            <a:ext cx="308472" cy="2643188"/>
          </a:xfrm>
          <a:prstGeom prst="rightBrace">
            <a:avLst>
              <a:gd name="adj1" fmla="val 0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F389AD6E-652B-41D5-AAA4-12CF4B62ED7E}"/>
              </a:ext>
            </a:extLst>
          </p:cNvPr>
          <p:cNvSpPr/>
          <p:nvPr/>
        </p:nvSpPr>
        <p:spPr>
          <a:xfrm>
            <a:off x="7458075" y="1123950"/>
            <a:ext cx="4467225" cy="4024312"/>
          </a:xfrm>
          <a:prstGeom prst="roundRect">
            <a:avLst>
              <a:gd name="adj" fmla="val 1868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必要なくなるかも知れなくても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その地域・分野で動き回って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早く企業を抑えにかかる</a:t>
            </a:r>
            <a:endParaRPr kumimoji="1" lang="en-US" altLang="ja-JP" dirty="0"/>
          </a:p>
          <a:p>
            <a:pPr algn="ctr"/>
            <a:endParaRPr kumimoji="1" lang="en-US" altLang="ja-JP" dirty="0"/>
          </a:p>
          <a:p>
            <a:pPr algn="ctr"/>
            <a:r>
              <a:rPr kumimoji="1" lang="ja-JP" altLang="en-US" dirty="0"/>
              <a:t>我がチームがいかに強いかの印象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勧誘先企業にリスクが少ない建付け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負担費用はできるだけ少ない建付け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チーム運営の民主制</a:t>
            </a:r>
            <a:endParaRPr kumimoji="1" lang="en-US" altLang="ja-JP" dirty="0"/>
          </a:p>
          <a:p>
            <a:pPr algn="ctr"/>
            <a:endParaRPr kumimoji="1" lang="en-US" altLang="ja-JP" dirty="0"/>
          </a:p>
          <a:p>
            <a:pPr algn="ctr"/>
            <a:r>
              <a:rPr kumimoji="1" lang="ja-JP" altLang="en-US" dirty="0"/>
              <a:t>有力企業を仲間にして、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強いチームができれば・・・勝てる</a:t>
            </a:r>
            <a:endParaRPr kumimoji="1" lang="en-US" altLang="ja-JP" dirty="0"/>
          </a:p>
          <a:p>
            <a:pPr algn="ctr"/>
            <a:endParaRPr kumimoji="1" lang="en-US" altLang="ja-JP" dirty="0"/>
          </a:p>
          <a:p>
            <a:pPr algn="ctr"/>
            <a:r>
              <a:rPr kumimoji="1" lang="ja-JP" altLang="en-US" sz="2800" b="1" dirty="0">
                <a:solidFill>
                  <a:srgbClr val="FF0000"/>
                </a:solidFill>
              </a:rPr>
              <a:t>企業間協定書</a:t>
            </a:r>
          </a:p>
        </p:txBody>
      </p:sp>
      <p:cxnSp>
        <p:nvCxnSpPr>
          <p:cNvPr id="11" name="コネクタ: 曲線 10">
            <a:extLst>
              <a:ext uri="{FF2B5EF4-FFF2-40B4-BE49-F238E27FC236}">
                <a16:creationId xmlns:a16="http://schemas.microsoft.com/office/drawing/2014/main" id="{839B41AE-B6D2-4829-A68E-3B8BFF4E673C}"/>
              </a:ext>
            </a:extLst>
          </p:cNvPr>
          <p:cNvCxnSpPr>
            <a:cxnSpLocks/>
            <a:stCxn id="10" idx="2"/>
            <a:endCxn id="8" idx="3"/>
          </p:cNvCxnSpPr>
          <p:nvPr/>
        </p:nvCxnSpPr>
        <p:spPr>
          <a:xfrm rot="5400000">
            <a:off x="8373645" y="4243255"/>
            <a:ext cx="413037" cy="2223050"/>
          </a:xfrm>
          <a:prstGeom prst="curvedConnector2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F4FC5AC-9FA2-4133-B13E-94FAABCF5CBD}"/>
              </a:ext>
            </a:extLst>
          </p:cNvPr>
          <p:cNvSpPr txBox="1"/>
          <p:nvPr/>
        </p:nvSpPr>
        <p:spPr>
          <a:xfrm>
            <a:off x="7211049" y="5700492"/>
            <a:ext cx="3759735" cy="3693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これが言えるように！！</a:t>
            </a:r>
          </a:p>
        </p:txBody>
      </p:sp>
    </p:spTree>
    <p:extLst>
      <p:ext uri="{BB962C8B-B14F-4D97-AF65-F5344CB8AC3E}">
        <p14:creationId xmlns:p14="http://schemas.microsoft.com/office/powerpoint/2010/main" val="30628273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C0FD0D1-A57F-40F9-B8C5-8DED278C3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5249"/>
          </a:xfrm>
        </p:spPr>
        <p:txBody>
          <a:bodyPr/>
          <a:lstStyle/>
          <a:p>
            <a:r>
              <a:rPr kumimoji="1" lang="ja-JP" altLang="en-US" dirty="0"/>
              <a:t>チーム編成</a:t>
            </a: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67C44EC3-1556-4835-AA31-612DC8442A3F}"/>
              </a:ext>
            </a:extLst>
          </p:cNvPr>
          <p:cNvSpPr/>
          <p:nvPr/>
        </p:nvSpPr>
        <p:spPr>
          <a:xfrm>
            <a:off x="298173" y="1280159"/>
            <a:ext cx="2460929" cy="120064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PFI</a:t>
            </a:r>
            <a:r>
              <a:rPr kumimoji="1" lang="ja-JP" altLang="en-US" dirty="0"/>
              <a:t>では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チームが必要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案件が特定できなくとも</a:t>
            </a: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FD5C0F19-4117-41D4-9FC3-0356C98BA960}"/>
              </a:ext>
            </a:extLst>
          </p:cNvPr>
          <p:cNvSpPr/>
          <p:nvPr/>
        </p:nvSpPr>
        <p:spPr>
          <a:xfrm>
            <a:off x="3661576" y="1280159"/>
            <a:ext cx="1828800" cy="12006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どんな企業が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必要か？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の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意思統一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DF14DACF-FC70-4A30-B04A-53854CC4174B}"/>
              </a:ext>
            </a:extLst>
          </p:cNvPr>
          <p:cNvSpPr/>
          <p:nvPr/>
        </p:nvSpPr>
        <p:spPr>
          <a:xfrm>
            <a:off x="6096000" y="1280159"/>
            <a:ext cx="2604053" cy="5247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より多くの業界と接触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3DF2CF88-CA51-48B7-B94E-150E5F766405}"/>
              </a:ext>
            </a:extLst>
          </p:cNvPr>
          <p:cNvSpPr/>
          <p:nvPr/>
        </p:nvSpPr>
        <p:spPr>
          <a:xfrm>
            <a:off x="8973046" y="1280160"/>
            <a:ext cx="2604053" cy="12006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対象企業と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どの程度の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付き合いか？</a:t>
            </a:r>
            <a:endParaRPr kumimoji="1" lang="en-US" altLang="ja-JP" dirty="0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5E4ABD79-45BE-411C-9074-323B908A5109}"/>
              </a:ext>
            </a:extLst>
          </p:cNvPr>
          <p:cNvSpPr/>
          <p:nvPr/>
        </p:nvSpPr>
        <p:spPr>
          <a:xfrm>
            <a:off x="291547" y="2704768"/>
            <a:ext cx="2460929" cy="120064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特定したら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5785A092-BBB4-45A1-A9D2-6035B104610B}"/>
              </a:ext>
            </a:extLst>
          </p:cNvPr>
          <p:cNvSpPr/>
          <p:nvPr/>
        </p:nvSpPr>
        <p:spPr>
          <a:xfrm>
            <a:off x="3639049" y="2752476"/>
            <a:ext cx="1828800" cy="12006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案件の分析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だれを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集めるか？</a:t>
            </a: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1A3877BF-9FD6-4F5E-B869-1C0C65DC1357}"/>
              </a:ext>
            </a:extLst>
          </p:cNvPr>
          <p:cNvSpPr/>
          <p:nvPr/>
        </p:nvSpPr>
        <p:spPr>
          <a:xfrm>
            <a:off x="6089376" y="2792234"/>
            <a:ext cx="2604053" cy="5247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従来のコンタクトリストから</a:t>
            </a:r>
            <a:endParaRPr kumimoji="1" lang="en-US" altLang="ja-JP" dirty="0"/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50140554-6567-41E0-ABBE-5E21793A0B41}"/>
              </a:ext>
            </a:extLst>
          </p:cNvPr>
          <p:cNvSpPr/>
          <p:nvPr/>
        </p:nvSpPr>
        <p:spPr>
          <a:xfrm>
            <a:off x="6090701" y="3429664"/>
            <a:ext cx="2604053" cy="5247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新たな企業へ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自社が選ばれるか</a:t>
            </a:r>
            <a:endParaRPr kumimoji="1" lang="en-US" altLang="ja-JP" dirty="0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0C076B5E-6E31-4C10-8FF6-CEDB1654F329}"/>
              </a:ext>
            </a:extLst>
          </p:cNvPr>
          <p:cNvSpPr/>
          <p:nvPr/>
        </p:nvSpPr>
        <p:spPr>
          <a:xfrm>
            <a:off x="8982327" y="2744525"/>
            <a:ext cx="2604053" cy="12006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企業とのつながり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敵企業の情報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選ばれる強みは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条件設定</a:t>
            </a:r>
            <a:endParaRPr kumimoji="1" lang="en-US" altLang="ja-JP" dirty="0"/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0585CD1E-736F-4261-B7CE-502946174A76}"/>
              </a:ext>
            </a:extLst>
          </p:cNvPr>
          <p:cNvSpPr/>
          <p:nvPr/>
        </p:nvSpPr>
        <p:spPr>
          <a:xfrm>
            <a:off x="6105278" y="1957346"/>
            <a:ext cx="2604053" cy="5247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全国での名刺の整理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187BE795-ABC3-456B-9140-8C6A5950D80A}"/>
              </a:ext>
            </a:extLst>
          </p:cNvPr>
          <p:cNvSpPr/>
          <p:nvPr/>
        </p:nvSpPr>
        <p:spPr>
          <a:xfrm>
            <a:off x="381663" y="4224793"/>
            <a:ext cx="11052313" cy="6281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多くの案件にチャレンジし勝つために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①より強いチームメンバーがいる　②他のチームに取り込まれる前に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DA21C082-39F6-428F-B384-0B9DF36C7671}"/>
              </a:ext>
            </a:extLst>
          </p:cNvPr>
          <p:cNvSpPr/>
          <p:nvPr/>
        </p:nvSpPr>
        <p:spPr>
          <a:xfrm>
            <a:off x="398894" y="5116665"/>
            <a:ext cx="11052313" cy="6281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日常的に多くの企業とコンタクトする仕組みを考える！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相手の企業にメリットを生み出す・利益を提供することのできるスキーム・仕組み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B3CA1A13-D229-46A5-8BC5-88C9DB40C71C}"/>
              </a:ext>
            </a:extLst>
          </p:cNvPr>
          <p:cNvSpPr/>
          <p:nvPr/>
        </p:nvSpPr>
        <p:spPr>
          <a:xfrm>
            <a:off x="416125" y="5889268"/>
            <a:ext cx="11052313" cy="6281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自社情報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このチームで</a:t>
            </a:r>
            <a:r>
              <a:rPr kumimoji="1" lang="en-US" altLang="ja-JP" dirty="0"/>
              <a:t>OK</a:t>
            </a:r>
            <a:r>
              <a:rPr kumimoji="1" lang="ja-JP" altLang="en-US"/>
              <a:t>？本業にもメリット？顧客とのコラボ？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80403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9320C56C-081D-4CA6-9948-B0CFE46CE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316439"/>
            <a:ext cx="9905998" cy="737316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ja-JP" altLang="en-US" dirty="0"/>
              <a:t>アクションの流れ</a:t>
            </a: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7BF1D82A-4112-4BF7-BA80-FD55B8A2F933}"/>
              </a:ext>
            </a:extLst>
          </p:cNvPr>
          <p:cNvSpPr/>
          <p:nvPr/>
        </p:nvSpPr>
        <p:spPr>
          <a:xfrm>
            <a:off x="1045030" y="1265464"/>
            <a:ext cx="10191748" cy="53884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/>
              <a:t>ルーチンワーク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59A37D27-1665-4CC1-86DA-1141890AA5AB}"/>
              </a:ext>
            </a:extLst>
          </p:cNvPr>
          <p:cNvSpPr/>
          <p:nvPr/>
        </p:nvSpPr>
        <p:spPr>
          <a:xfrm>
            <a:off x="1045029" y="1937468"/>
            <a:ext cx="5050971" cy="39752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情報収集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9BB1DA0A-AB6D-46DC-A308-93EA4600B130}"/>
              </a:ext>
            </a:extLst>
          </p:cNvPr>
          <p:cNvSpPr/>
          <p:nvPr/>
        </p:nvSpPr>
        <p:spPr>
          <a:xfrm>
            <a:off x="6185807" y="1940003"/>
            <a:ext cx="5050971" cy="39752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PFI</a:t>
            </a:r>
            <a:r>
              <a:rPr kumimoji="1" lang="ja-JP" altLang="en-US" dirty="0"/>
              <a:t>インフォーメーション・地域からの情報</a:t>
            </a: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0703A805-A262-449A-8F32-855DCEA7DF2F}"/>
              </a:ext>
            </a:extLst>
          </p:cNvPr>
          <p:cNvSpPr/>
          <p:nvPr/>
        </p:nvSpPr>
        <p:spPr>
          <a:xfrm>
            <a:off x="1045028" y="2468149"/>
            <a:ext cx="5050971" cy="39752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分析・分類・重要度ランク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22092382-73AF-4F2B-BA99-CB04C1E36C47}"/>
              </a:ext>
            </a:extLst>
          </p:cNvPr>
          <p:cNvSpPr/>
          <p:nvPr/>
        </p:nvSpPr>
        <p:spPr>
          <a:xfrm>
            <a:off x="6185807" y="2468149"/>
            <a:ext cx="5050971" cy="39752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書庫入・取組候補ランキングをリアルタイムで</a:t>
            </a: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1E883762-1BCA-495A-A938-3725B777DE42}"/>
              </a:ext>
            </a:extLst>
          </p:cNvPr>
          <p:cNvSpPr/>
          <p:nvPr/>
        </p:nvSpPr>
        <p:spPr>
          <a:xfrm>
            <a:off x="1045027" y="2998830"/>
            <a:ext cx="5050971" cy="39752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関係部署への発信：経営層・営業現場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F529462E-F897-44DB-85D2-4000E0F3663C}"/>
              </a:ext>
            </a:extLst>
          </p:cNvPr>
          <p:cNvSpPr/>
          <p:nvPr/>
        </p:nvSpPr>
        <p:spPr>
          <a:xfrm>
            <a:off x="6185807" y="2988133"/>
            <a:ext cx="5050971" cy="39752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明確な意思表示とアクション指示</a:t>
            </a: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50DA96A0-A84D-4374-80B7-A34287813908}"/>
              </a:ext>
            </a:extLst>
          </p:cNvPr>
          <p:cNvSpPr/>
          <p:nvPr/>
        </p:nvSpPr>
        <p:spPr>
          <a:xfrm>
            <a:off x="1000124" y="3790770"/>
            <a:ext cx="10191748" cy="53884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/>
              <a:t>プロジェクトワーク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BCDF7B62-DC45-4E83-ACD9-DFD8449300E3}"/>
              </a:ext>
            </a:extLst>
          </p:cNvPr>
          <p:cNvSpPr/>
          <p:nvPr/>
        </p:nvSpPr>
        <p:spPr>
          <a:xfrm>
            <a:off x="1000120" y="4460046"/>
            <a:ext cx="5050971" cy="3975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チーム編成行動</a:t>
            </a: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95921B04-F948-44AE-9FC6-49DC5CCBAA09}"/>
              </a:ext>
            </a:extLst>
          </p:cNvPr>
          <p:cNvSpPr/>
          <p:nvPr/>
        </p:nvSpPr>
        <p:spPr>
          <a:xfrm>
            <a:off x="6140901" y="4460046"/>
            <a:ext cx="5050971" cy="3975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必要な機能分析・必要な企業リクルート活動</a:t>
            </a: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ED225AD7-EAEB-4D86-A620-E6CF75833E77}"/>
              </a:ext>
            </a:extLst>
          </p:cNvPr>
          <p:cNvSpPr/>
          <p:nvPr/>
        </p:nvSpPr>
        <p:spPr>
          <a:xfrm>
            <a:off x="1000122" y="4988192"/>
            <a:ext cx="5050971" cy="3975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提案策定チーム組織編制と責任者の決定</a:t>
            </a: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9E3EFFC9-C25F-423B-ABAA-CEB57AF4AA24}"/>
              </a:ext>
            </a:extLst>
          </p:cNvPr>
          <p:cNvSpPr/>
          <p:nvPr/>
        </p:nvSpPr>
        <p:spPr>
          <a:xfrm>
            <a:off x="6140901" y="4988192"/>
            <a:ext cx="5050971" cy="3975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提案策定組織図・企業間協定協議・締結</a:t>
            </a:r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DAB7B97C-B3C1-489E-AA8D-B70D94288B76}"/>
              </a:ext>
            </a:extLst>
          </p:cNvPr>
          <p:cNvSpPr/>
          <p:nvPr/>
        </p:nvSpPr>
        <p:spPr>
          <a:xfrm>
            <a:off x="1000121" y="5518873"/>
            <a:ext cx="5050971" cy="3975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提案提出までのスケジューリング・会議日程決定</a:t>
            </a:r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58D4856A-EC27-4845-B342-A04E0F0A5DD3}"/>
              </a:ext>
            </a:extLst>
          </p:cNvPr>
          <p:cNvSpPr/>
          <p:nvPr/>
        </p:nvSpPr>
        <p:spPr>
          <a:xfrm>
            <a:off x="6140901" y="5508176"/>
            <a:ext cx="5050971" cy="3975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必要な人が必要な会議に必ず出席できるように</a:t>
            </a:r>
          </a:p>
        </p:txBody>
      </p:sp>
    </p:spTree>
    <p:extLst>
      <p:ext uri="{BB962C8B-B14F-4D97-AF65-F5344CB8AC3E}">
        <p14:creationId xmlns:p14="http://schemas.microsoft.com/office/powerpoint/2010/main" val="38544701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264FC2-D170-4C97-9A8F-2884E4372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0933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kumimoji="1" lang="ja-JP" altLang="en-US" sz="2800" dirty="0"/>
              <a:t>事業構想の作成（何をやろうか？）</a:t>
            </a:r>
            <a:br>
              <a:rPr kumimoji="1" lang="en-US" altLang="ja-JP" sz="2800" dirty="0"/>
            </a:br>
            <a:r>
              <a:rPr kumimoji="1" lang="ja-JP" altLang="en-US" sz="2800" dirty="0"/>
              <a:t>例えば、住宅案件</a:t>
            </a: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9BB3FDC8-CDB8-4F2E-BBC6-899C1238C2C9}"/>
              </a:ext>
            </a:extLst>
          </p:cNvPr>
          <p:cNvSpPr/>
          <p:nvPr/>
        </p:nvSpPr>
        <p:spPr>
          <a:xfrm>
            <a:off x="457200" y="1399878"/>
            <a:ext cx="3850849" cy="48548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主事業</a:t>
            </a: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96C2252F-EA92-415E-8914-16C4916EB17C}"/>
              </a:ext>
            </a:extLst>
          </p:cNvPr>
          <p:cNvSpPr/>
          <p:nvPr/>
        </p:nvSpPr>
        <p:spPr>
          <a:xfrm>
            <a:off x="487049" y="2155594"/>
            <a:ext cx="3850849" cy="48548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子育てを中心にした地優賃住宅</a:t>
            </a:r>
            <a:endParaRPr kumimoji="1" lang="ja-JP" altLang="en-US" dirty="0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283870C8-8C86-46A7-A396-CB6CA3C219A3}"/>
              </a:ext>
            </a:extLst>
          </p:cNvPr>
          <p:cNvSpPr/>
          <p:nvPr/>
        </p:nvSpPr>
        <p:spPr>
          <a:xfrm>
            <a:off x="550683" y="2824896"/>
            <a:ext cx="476840" cy="12663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設計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12753F37-7E52-4ADB-8EEC-17B0DE1647E4}"/>
              </a:ext>
            </a:extLst>
          </p:cNvPr>
          <p:cNvSpPr/>
          <p:nvPr/>
        </p:nvSpPr>
        <p:spPr>
          <a:xfrm>
            <a:off x="1202703" y="2854745"/>
            <a:ext cx="476840" cy="12663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工事監理</a:t>
            </a:r>
            <a:endParaRPr kumimoji="1" lang="ja-JP" altLang="en-US" dirty="0"/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B708C6F0-BD59-4E23-BFD0-E3B90F64A6AC}"/>
              </a:ext>
            </a:extLst>
          </p:cNvPr>
          <p:cNvSpPr/>
          <p:nvPr/>
        </p:nvSpPr>
        <p:spPr>
          <a:xfrm>
            <a:off x="1892433" y="2837459"/>
            <a:ext cx="476840" cy="12663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建設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3E497CFA-FEBC-411B-A402-BC2B8778869C}"/>
              </a:ext>
            </a:extLst>
          </p:cNvPr>
          <p:cNvSpPr/>
          <p:nvPr/>
        </p:nvSpPr>
        <p:spPr>
          <a:xfrm>
            <a:off x="3760514" y="2857882"/>
            <a:ext cx="476840" cy="12663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専門家</a:t>
            </a:r>
            <a:endParaRPr kumimoji="1" lang="ja-JP" altLang="en-US" dirty="0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448CEAD8-25A9-4622-AC04-5B367DD32B55}"/>
              </a:ext>
            </a:extLst>
          </p:cNvPr>
          <p:cNvSpPr/>
          <p:nvPr/>
        </p:nvSpPr>
        <p:spPr>
          <a:xfrm>
            <a:off x="4531148" y="1410874"/>
            <a:ext cx="3850849" cy="48548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提案事業</a:t>
            </a:r>
            <a:endParaRPr kumimoji="1" lang="ja-JP" altLang="en-US" dirty="0"/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8734A362-B108-47E0-8864-4A41F009E015}"/>
              </a:ext>
            </a:extLst>
          </p:cNvPr>
          <p:cNvSpPr/>
          <p:nvPr/>
        </p:nvSpPr>
        <p:spPr>
          <a:xfrm>
            <a:off x="4542143" y="2157162"/>
            <a:ext cx="3850849" cy="48548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子育て・福祉・利便施設・余剰地</a:t>
            </a:r>
            <a:endParaRPr kumimoji="1" lang="ja-JP" altLang="en-US" dirty="0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219F509A-CF70-453F-8F51-71F6B500CFF7}"/>
              </a:ext>
            </a:extLst>
          </p:cNvPr>
          <p:cNvSpPr/>
          <p:nvPr/>
        </p:nvSpPr>
        <p:spPr>
          <a:xfrm>
            <a:off x="4553934" y="2821744"/>
            <a:ext cx="476840" cy="12663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教育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F8D7B15E-AD3C-4380-AEFC-BDE6FF9F43D9}"/>
              </a:ext>
            </a:extLst>
          </p:cNvPr>
          <p:cNvSpPr/>
          <p:nvPr/>
        </p:nvSpPr>
        <p:spPr>
          <a:xfrm>
            <a:off x="5177675" y="2832740"/>
            <a:ext cx="476840" cy="12663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保育</a:t>
            </a: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36F6A96A-2DC5-467D-BA4E-2F820DA9B218}"/>
              </a:ext>
            </a:extLst>
          </p:cNvPr>
          <p:cNvSpPr/>
          <p:nvPr/>
        </p:nvSpPr>
        <p:spPr>
          <a:xfrm>
            <a:off x="5790420" y="2851593"/>
            <a:ext cx="476840" cy="12663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福祉</a:t>
            </a: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E956210D-B1A6-4F69-836E-507B77AAAEBB}"/>
              </a:ext>
            </a:extLst>
          </p:cNvPr>
          <p:cNvSpPr/>
          <p:nvPr/>
        </p:nvSpPr>
        <p:spPr>
          <a:xfrm>
            <a:off x="6403162" y="2861020"/>
            <a:ext cx="476840" cy="12663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商業</a:t>
            </a: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E29AF3EA-91C9-41EB-8139-80D702532F33}"/>
              </a:ext>
            </a:extLst>
          </p:cNvPr>
          <p:cNvSpPr/>
          <p:nvPr/>
        </p:nvSpPr>
        <p:spPr>
          <a:xfrm>
            <a:off x="7044183" y="2861020"/>
            <a:ext cx="476840" cy="12663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民間住宅</a:t>
            </a:r>
            <a:endParaRPr kumimoji="1" lang="ja-JP" altLang="en-US" dirty="0"/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EBA6566F-FA1F-4B57-A649-827AB8BF4CD5}"/>
              </a:ext>
            </a:extLst>
          </p:cNvPr>
          <p:cNvSpPr/>
          <p:nvPr/>
        </p:nvSpPr>
        <p:spPr>
          <a:xfrm>
            <a:off x="8595671" y="1421871"/>
            <a:ext cx="3008726" cy="46349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必要業務</a:t>
            </a:r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BE317D17-CF3D-47F8-9D0E-C4CFBB60C4F9}"/>
              </a:ext>
            </a:extLst>
          </p:cNvPr>
          <p:cNvSpPr/>
          <p:nvPr/>
        </p:nvSpPr>
        <p:spPr>
          <a:xfrm>
            <a:off x="8634947" y="2149307"/>
            <a:ext cx="3008726" cy="46349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必要業務</a:t>
            </a:r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9943434E-790C-40AD-83C7-78381E54EA7E}"/>
              </a:ext>
            </a:extLst>
          </p:cNvPr>
          <p:cNvSpPr/>
          <p:nvPr/>
        </p:nvSpPr>
        <p:spPr>
          <a:xfrm>
            <a:off x="8627886" y="2842168"/>
            <a:ext cx="476840" cy="126633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金融</a:t>
            </a:r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8350AA16-10EC-4A6A-801A-2D9B0EB28180}"/>
              </a:ext>
            </a:extLst>
          </p:cNvPr>
          <p:cNvSpPr/>
          <p:nvPr/>
        </p:nvSpPr>
        <p:spPr>
          <a:xfrm>
            <a:off x="9289335" y="2872017"/>
            <a:ext cx="476840" cy="126633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保険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86C12B05-8384-4424-A717-E1D71DD3C64C}"/>
              </a:ext>
            </a:extLst>
          </p:cNvPr>
          <p:cNvSpPr/>
          <p:nvPr/>
        </p:nvSpPr>
        <p:spPr>
          <a:xfrm>
            <a:off x="550683" y="4430597"/>
            <a:ext cx="11053714" cy="196077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/>
              <a:t>他チームとの競争に勝てる個々の分野で最高の企業を勧誘</a:t>
            </a:r>
            <a:endParaRPr kumimoji="1" lang="en-US" altLang="ja-JP" sz="2400" dirty="0"/>
          </a:p>
          <a:p>
            <a:pPr algn="ctr"/>
            <a:r>
              <a:rPr kumimoji="1" lang="ja-JP" altLang="en-US" sz="2400" dirty="0"/>
              <a:t>事業実行の確実な企業・法人勧誘</a:t>
            </a:r>
            <a:endParaRPr kumimoji="1" lang="en-US" altLang="ja-JP" sz="2400" dirty="0"/>
          </a:p>
          <a:p>
            <a:pPr algn="ctr"/>
            <a:r>
              <a:rPr lang="ja-JP" altLang="en-US" sz="2400" dirty="0"/>
              <a:t>相手の企業が自チームに入るための魅力の創出（対象企業のメリットの創出）</a:t>
            </a:r>
            <a:endParaRPr lang="en-US" altLang="ja-JP" sz="2400" dirty="0"/>
          </a:p>
          <a:p>
            <a:pPr algn="ctr"/>
            <a:r>
              <a:rPr kumimoji="1" lang="ja-JP" altLang="en-US" sz="2400" dirty="0"/>
              <a:t>勝てるチームであることの創出</a:t>
            </a:r>
            <a:endParaRPr kumimoji="1" lang="en-US" altLang="ja-JP" sz="2400" dirty="0"/>
          </a:p>
          <a:p>
            <a:pPr algn="ctr"/>
            <a:r>
              <a:rPr kumimoji="1" lang="ja-JP" altLang="en-US" sz="2400" dirty="0"/>
              <a:t>人の見極め（リーダーは、「この人で大丈夫を厳しくチェック：弱いと苦労する」）</a:t>
            </a:r>
          </a:p>
        </p:txBody>
      </p: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6CDA5FB2-4218-4FA9-A538-0042E4CD92C8}"/>
              </a:ext>
            </a:extLst>
          </p:cNvPr>
          <p:cNvSpPr/>
          <p:nvPr/>
        </p:nvSpPr>
        <p:spPr>
          <a:xfrm>
            <a:off x="9941355" y="2854731"/>
            <a:ext cx="476840" cy="126633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情報</a:t>
            </a:r>
            <a:endParaRPr kumimoji="1" lang="ja-JP" altLang="en-US" dirty="0"/>
          </a:p>
        </p:txBody>
      </p: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F31E8BE8-5421-4A3B-83E0-74949F2C0F4F}"/>
              </a:ext>
            </a:extLst>
          </p:cNvPr>
          <p:cNvSpPr/>
          <p:nvPr/>
        </p:nvSpPr>
        <p:spPr>
          <a:xfrm>
            <a:off x="10591804" y="2845305"/>
            <a:ext cx="476840" cy="126633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提案技術</a:t>
            </a:r>
            <a:endParaRPr kumimoji="1" lang="ja-JP" altLang="en-US" dirty="0"/>
          </a:p>
        </p:txBody>
      </p:sp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9B269D07-0461-4AD4-A37F-BD6220326048}"/>
              </a:ext>
            </a:extLst>
          </p:cNvPr>
          <p:cNvSpPr/>
          <p:nvPr/>
        </p:nvSpPr>
        <p:spPr>
          <a:xfrm>
            <a:off x="2535026" y="2857881"/>
            <a:ext cx="476840" cy="12663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不動産</a:t>
            </a:r>
          </a:p>
        </p:txBody>
      </p:sp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6BA76AE6-0685-413E-B623-B629D1DBACB3}"/>
              </a:ext>
            </a:extLst>
          </p:cNvPr>
          <p:cNvSpPr/>
          <p:nvPr/>
        </p:nvSpPr>
        <p:spPr>
          <a:xfrm>
            <a:off x="3147773" y="2848455"/>
            <a:ext cx="476840" cy="12663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宣伝広報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9458913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F136EA-D5B3-45D6-831F-123EA5055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6773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kumimoji="1" lang="ja-JP" altLang="en-US" dirty="0"/>
              <a:t>基本計画書（自分なりの様式で）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9AA8827-21F2-40BF-92A1-3799F1755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78" y="1059902"/>
            <a:ext cx="8082505" cy="5301568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3DE5443-3DFA-416D-AD41-C76101519C84}"/>
              </a:ext>
            </a:extLst>
          </p:cNvPr>
          <p:cNvSpPr/>
          <p:nvPr/>
        </p:nvSpPr>
        <p:spPr>
          <a:xfrm>
            <a:off x="8441634" y="1051560"/>
            <a:ext cx="3389907" cy="522996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リーダーの基本資料・備忘録</a:t>
            </a:r>
            <a:endParaRPr kumimoji="1" lang="en-US" altLang="ja-JP" dirty="0"/>
          </a:p>
          <a:p>
            <a:pPr algn="ctr"/>
            <a:endParaRPr kumimoji="1" lang="en-US" altLang="ja-JP" dirty="0"/>
          </a:p>
          <a:p>
            <a:pPr algn="ctr"/>
            <a:r>
              <a:rPr kumimoji="1" lang="ja-JP" altLang="en-US" dirty="0"/>
              <a:t>コンソーシャムチームメンバー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の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共通認識資料</a:t>
            </a:r>
            <a:endParaRPr kumimoji="1" lang="en-US" altLang="ja-JP" dirty="0"/>
          </a:p>
          <a:p>
            <a:pPr algn="ctr"/>
            <a:endParaRPr kumimoji="1" lang="en-US" altLang="ja-JP" dirty="0"/>
          </a:p>
          <a:p>
            <a:pPr algn="ctr"/>
            <a:endParaRPr kumimoji="1" lang="en-US" altLang="ja-JP" dirty="0"/>
          </a:p>
          <a:p>
            <a:pPr algn="ctr"/>
            <a:endParaRPr kumimoji="1" lang="en-US" altLang="ja-JP" dirty="0"/>
          </a:p>
          <a:p>
            <a:pPr algn="ctr"/>
            <a:endParaRPr kumimoji="1" lang="en-US" altLang="ja-JP" dirty="0"/>
          </a:p>
          <a:p>
            <a:pPr algn="ctr"/>
            <a:r>
              <a:rPr kumimoji="1" lang="ja-JP" altLang="en-US" dirty="0"/>
              <a:t>時間の経過・情報の充実に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応じて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どんどん書き加えていく</a:t>
            </a:r>
            <a:endParaRPr kumimoji="1" lang="en-US" altLang="ja-JP" dirty="0"/>
          </a:p>
          <a:p>
            <a:pPr algn="ctr"/>
            <a:endParaRPr kumimoji="1" lang="en-US" altLang="ja-JP" dirty="0"/>
          </a:p>
          <a:p>
            <a:pPr algn="ctr"/>
            <a:r>
              <a:rPr kumimoji="1" lang="ja-JP" altLang="en-US" dirty="0"/>
              <a:t>ファイルナンバー</a:t>
            </a:r>
            <a:endParaRPr kumimoji="1" lang="en-US" altLang="ja-JP" dirty="0"/>
          </a:p>
          <a:p>
            <a:pPr algn="ctr"/>
            <a:r>
              <a:rPr kumimoji="1" lang="en-US" altLang="ja-JP" dirty="0"/>
              <a:t>20191210003</a:t>
            </a:r>
          </a:p>
          <a:p>
            <a:pPr algn="ctr"/>
            <a:r>
              <a:rPr kumimoji="1" lang="ja-JP" altLang="en-US" dirty="0"/>
              <a:t>のように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更新日時と順番が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わかるように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6973219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タイトル 1">
            <a:extLst>
              <a:ext uri="{FF2B5EF4-FFF2-40B4-BE49-F238E27FC236}">
                <a16:creationId xmlns:a16="http://schemas.microsoft.com/office/drawing/2014/main" id="{3BF54123-0FAB-4FC0-A8F2-0D3E552D2C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49053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ja-JP" altLang="en-US" dirty="0"/>
              <a:t>提案策定時コンソーシャム組織例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581FEB1-CE66-4EE2-9B9E-825858875DCC}"/>
              </a:ext>
            </a:extLst>
          </p:cNvPr>
          <p:cNvSpPr/>
          <p:nvPr/>
        </p:nvSpPr>
        <p:spPr>
          <a:xfrm>
            <a:off x="4727574" y="1196975"/>
            <a:ext cx="3024947" cy="4905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dirty="0"/>
              <a:t>プロジェクトリーダー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80B998E-8A4C-4372-BA18-D2D7AB310A3F}"/>
              </a:ext>
            </a:extLst>
          </p:cNvPr>
          <p:cNvSpPr/>
          <p:nvPr/>
        </p:nvSpPr>
        <p:spPr>
          <a:xfrm>
            <a:off x="1774825" y="1074738"/>
            <a:ext cx="1828800" cy="6985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dirty="0"/>
              <a:t>代表企業</a:t>
            </a:r>
            <a:endParaRPr lang="en-US" altLang="ja-JP" dirty="0"/>
          </a:p>
          <a:p>
            <a:pPr algn="ctr">
              <a:defRPr/>
            </a:pPr>
            <a:r>
              <a:rPr lang="ja-JP" altLang="en-US" dirty="0"/>
              <a:t>Ａ社</a:t>
            </a: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A5D497D9-F7E3-4112-9475-A5CBF1DC6357}"/>
              </a:ext>
            </a:extLst>
          </p:cNvPr>
          <p:cNvCxnSpPr>
            <a:cxnSpLocks/>
            <a:stCxn id="4" idx="3"/>
            <a:endCxn id="3" idx="1"/>
          </p:cNvCxnSpPr>
          <p:nvPr/>
        </p:nvCxnSpPr>
        <p:spPr>
          <a:xfrm>
            <a:off x="3603625" y="1423988"/>
            <a:ext cx="1123949" cy="1825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A26A647-4126-4BE9-BC9E-525F5733E99B}"/>
              </a:ext>
            </a:extLst>
          </p:cNvPr>
          <p:cNvSpPr/>
          <p:nvPr/>
        </p:nvSpPr>
        <p:spPr>
          <a:xfrm>
            <a:off x="690289" y="3644900"/>
            <a:ext cx="2314575" cy="2884488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dirty="0"/>
              <a:t>情報分析分科会</a:t>
            </a:r>
            <a:endParaRPr lang="en-US" altLang="ja-JP" dirty="0"/>
          </a:p>
          <a:p>
            <a:pPr algn="ctr">
              <a:defRPr/>
            </a:pPr>
            <a:r>
              <a:rPr lang="ja-JP" altLang="en-US" dirty="0"/>
              <a:t>Ｄ建設がリーダー</a:t>
            </a: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r>
              <a:rPr lang="ja-JP" altLang="en-US" dirty="0"/>
              <a:t>地元情報</a:t>
            </a:r>
            <a:endParaRPr lang="en-US" altLang="ja-JP" dirty="0"/>
          </a:p>
          <a:p>
            <a:pPr algn="ctr">
              <a:defRPr/>
            </a:pPr>
            <a:r>
              <a:rPr lang="ja-JP" altLang="en-US" dirty="0"/>
              <a:t>審査員情報</a:t>
            </a:r>
            <a:endParaRPr lang="en-US" altLang="ja-JP" dirty="0"/>
          </a:p>
          <a:p>
            <a:pPr algn="ctr">
              <a:defRPr/>
            </a:pPr>
            <a:r>
              <a:rPr lang="ja-JP" altLang="en-US" dirty="0"/>
              <a:t>敵対企業情報</a:t>
            </a: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r>
              <a:rPr lang="ja-JP" altLang="en-US" dirty="0"/>
              <a:t>先行事例収集</a:t>
            </a:r>
            <a:endParaRPr lang="en-US" altLang="ja-JP" dirty="0"/>
          </a:p>
          <a:p>
            <a:pPr algn="ctr">
              <a:defRPr/>
            </a:pPr>
            <a:r>
              <a:rPr lang="ja-JP" altLang="en-US" dirty="0"/>
              <a:t>先行落札金額収集</a:t>
            </a:r>
            <a:endParaRPr lang="en-US" altLang="ja-JP" dirty="0"/>
          </a:p>
          <a:p>
            <a:pPr algn="ctr">
              <a:defRPr/>
            </a:pPr>
            <a:r>
              <a:rPr lang="ja-JP" altLang="en-US" dirty="0"/>
              <a:t>その他データ</a:t>
            </a:r>
            <a:endParaRPr lang="en-US" altLang="ja-JP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F258805-2594-4794-8912-6B34DC649AF7}"/>
              </a:ext>
            </a:extLst>
          </p:cNvPr>
          <p:cNvSpPr/>
          <p:nvPr/>
        </p:nvSpPr>
        <p:spPr>
          <a:xfrm>
            <a:off x="3351392" y="3644901"/>
            <a:ext cx="2314575" cy="2938463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dirty="0"/>
              <a:t>設計建設分科会</a:t>
            </a:r>
            <a:endParaRPr lang="en-US" altLang="ja-JP" dirty="0"/>
          </a:p>
          <a:p>
            <a:pPr algn="ctr">
              <a:defRPr/>
            </a:pPr>
            <a:r>
              <a:rPr lang="ja-JP" altLang="en-US" dirty="0"/>
              <a:t>Ａ建設がリーダー</a:t>
            </a:r>
            <a:endParaRPr lang="en-US" altLang="ja-JP" dirty="0"/>
          </a:p>
          <a:p>
            <a:pPr algn="ctr">
              <a:defRPr/>
            </a:pPr>
            <a:r>
              <a:rPr lang="ja-JP" altLang="en-US" dirty="0"/>
              <a:t>Ｂ設計がサブ</a:t>
            </a: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r>
              <a:rPr lang="ja-JP" altLang="en-US" dirty="0"/>
              <a:t>提案設計コンセプト</a:t>
            </a:r>
            <a:endParaRPr lang="en-US" altLang="ja-JP" dirty="0"/>
          </a:p>
          <a:p>
            <a:pPr algn="ctr">
              <a:defRPr/>
            </a:pPr>
            <a:r>
              <a:rPr lang="ja-JP" altLang="en-US" dirty="0"/>
              <a:t>配置図・概略図</a:t>
            </a: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r>
              <a:rPr lang="ja-JP" altLang="en-US" dirty="0"/>
              <a:t>設計見積もり</a:t>
            </a:r>
            <a:endParaRPr lang="en-US" altLang="ja-JP" dirty="0"/>
          </a:p>
          <a:p>
            <a:pPr algn="ctr">
              <a:defRPr/>
            </a:pPr>
            <a:r>
              <a:rPr lang="ja-JP" altLang="en-US" dirty="0"/>
              <a:t>見積もり作成</a:t>
            </a:r>
            <a:endParaRPr lang="en-US" altLang="ja-JP" dirty="0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7D32388D-BA6C-47A0-85EC-304348F0584E}"/>
              </a:ext>
            </a:extLst>
          </p:cNvPr>
          <p:cNvSpPr/>
          <p:nvPr/>
        </p:nvSpPr>
        <p:spPr>
          <a:xfrm>
            <a:off x="6076382" y="3644901"/>
            <a:ext cx="2933519" cy="2938463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dirty="0"/>
              <a:t>維持管理・運営分科会</a:t>
            </a: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r>
              <a:rPr lang="ja-JP" altLang="en-US" dirty="0"/>
              <a:t>Ｅビル管がリーダー</a:t>
            </a:r>
            <a:endParaRPr lang="en-US" altLang="ja-JP" dirty="0"/>
          </a:p>
          <a:p>
            <a:pPr algn="ctr">
              <a:defRPr/>
            </a:pPr>
            <a:r>
              <a:rPr lang="ja-JP" altLang="en-US" dirty="0"/>
              <a:t>Ｆ企画がサブ</a:t>
            </a: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r>
              <a:rPr lang="ja-JP" altLang="en-US" dirty="0"/>
              <a:t>維持・運営コンセプト</a:t>
            </a:r>
            <a:endParaRPr lang="en-US" altLang="ja-JP" dirty="0"/>
          </a:p>
          <a:p>
            <a:pPr algn="ctr">
              <a:defRPr/>
            </a:pPr>
            <a:r>
              <a:rPr lang="ja-JP" altLang="en-US" dirty="0"/>
              <a:t>体制・提案コンセプト</a:t>
            </a: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r>
              <a:rPr lang="ja-JP" altLang="en-US" dirty="0"/>
              <a:t>見積もり作成</a:t>
            </a:r>
            <a:endParaRPr lang="en-US" altLang="ja-JP" dirty="0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CA2804E5-7D82-44B3-BEBA-7BB093467921}"/>
              </a:ext>
            </a:extLst>
          </p:cNvPr>
          <p:cNvSpPr/>
          <p:nvPr/>
        </p:nvSpPr>
        <p:spPr>
          <a:xfrm>
            <a:off x="3476470" y="1954034"/>
            <a:ext cx="5543550" cy="866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dirty="0"/>
              <a:t>全体会議</a:t>
            </a:r>
            <a:endParaRPr lang="en-US" altLang="ja-JP" dirty="0"/>
          </a:p>
          <a:p>
            <a:pPr algn="ctr">
              <a:defRPr/>
            </a:pPr>
            <a:r>
              <a:rPr lang="ja-JP" altLang="en-US" dirty="0"/>
              <a:t>誰が出るか？設定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4D0CB950-A51A-4566-9E7B-CC209AD64022}"/>
              </a:ext>
            </a:extLst>
          </p:cNvPr>
          <p:cNvSpPr/>
          <p:nvPr/>
        </p:nvSpPr>
        <p:spPr>
          <a:xfrm>
            <a:off x="9451208" y="3689725"/>
            <a:ext cx="2314575" cy="2938463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dirty="0"/>
              <a:t>民間収益事業</a:t>
            </a:r>
            <a:endParaRPr lang="en-US" altLang="ja-JP" dirty="0"/>
          </a:p>
          <a:p>
            <a:pPr algn="ctr">
              <a:defRPr/>
            </a:pPr>
            <a:r>
              <a:rPr lang="ja-JP" altLang="en-US" dirty="0"/>
              <a:t>検討分科会</a:t>
            </a: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r>
              <a:rPr lang="ja-JP" altLang="en-US" dirty="0"/>
              <a:t>代表企業がリーダー</a:t>
            </a:r>
            <a:endParaRPr lang="en-US" altLang="ja-JP" dirty="0"/>
          </a:p>
          <a:p>
            <a:pPr algn="ctr">
              <a:defRPr/>
            </a:pPr>
            <a:r>
              <a:rPr lang="ja-JP" altLang="en-US" dirty="0"/>
              <a:t>Ｓ不動産がサブ</a:t>
            </a: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r>
              <a:rPr lang="ja-JP" altLang="en-US" dirty="0"/>
              <a:t>収益事業分析</a:t>
            </a:r>
            <a:endParaRPr lang="en-US" altLang="ja-JP" dirty="0"/>
          </a:p>
          <a:p>
            <a:pPr algn="ctr">
              <a:defRPr/>
            </a:pPr>
            <a:r>
              <a:rPr lang="ja-JP" altLang="en-US" dirty="0"/>
              <a:t>リスク分析</a:t>
            </a:r>
            <a:endParaRPr lang="en-US" altLang="ja-JP" dirty="0"/>
          </a:p>
          <a:p>
            <a:pPr algn="ctr">
              <a:defRPr/>
            </a:pPr>
            <a:r>
              <a:rPr lang="ja-JP" altLang="en-US" dirty="0"/>
              <a:t>投資分担・</a:t>
            </a:r>
            <a:endParaRPr lang="en-US" altLang="ja-JP" dirty="0"/>
          </a:p>
          <a:p>
            <a:pPr algn="ctr">
              <a:defRPr/>
            </a:pPr>
            <a:r>
              <a:rPr lang="ja-JP" altLang="en-US" dirty="0"/>
              <a:t>テナント誘致など</a:t>
            </a:r>
            <a:endParaRPr lang="en-US" altLang="ja-JP" dirty="0"/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B1C2935F-0901-4504-89CE-E997DAB164DC}"/>
              </a:ext>
            </a:extLst>
          </p:cNvPr>
          <p:cNvCxnSpPr>
            <a:cxnSpLocks/>
            <a:stCxn id="3" idx="2"/>
            <a:endCxn id="12" idx="0"/>
          </p:cNvCxnSpPr>
          <p:nvPr/>
        </p:nvCxnSpPr>
        <p:spPr>
          <a:xfrm>
            <a:off x="6240048" y="1687512"/>
            <a:ext cx="8197" cy="26652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435C02C7-6659-4A4E-A436-9A465B4A9D9E}"/>
              </a:ext>
            </a:extLst>
          </p:cNvPr>
          <p:cNvCxnSpPr>
            <a:cxnSpLocks/>
            <a:endCxn id="9" idx="0"/>
          </p:cNvCxnSpPr>
          <p:nvPr/>
        </p:nvCxnSpPr>
        <p:spPr>
          <a:xfrm flipH="1">
            <a:off x="1847577" y="2833072"/>
            <a:ext cx="4344150" cy="81182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1FBE978B-E518-4CF9-8BAB-F6D9A2B6D43B}"/>
              </a:ext>
            </a:extLst>
          </p:cNvPr>
          <p:cNvCxnSpPr>
            <a:cxnSpLocks/>
            <a:stCxn id="12" idx="2"/>
            <a:endCxn id="10" idx="0"/>
          </p:cNvCxnSpPr>
          <p:nvPr/>
        </p:nvCxnSpPr>
        <p:spPr>
          <a:xfrm flipH="1">
            <a:off x="4508680" y="2820809"/>
            <a:ext cx="1739565" cy="82409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8CB02EFC-AC81-4A87-8199-A2A9AB5F0086}"/>
              </a:ext>
            </a:extLst>
          </p:cNvPr>
          <p:cNvCxnSpPr>
            <a:cxnSpLocks/>
            <a:stCxn id="12" idx="2"/>
            <a:endCxn id="11" idx="0"/>
          </p:cNvCxnSpPr>
          <p:nvPr/>
        </p:nvCxnSpPr>
        <p:spPr>
          <a:xfrm>
            <a:off x="6248245" y="2820809"/>
            <a:ext cx="1294897" cy="82409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277B22B5-3E37-4DAC-BEA3-D3381A87F710}"/>
              </a:ext>
            </a:extLst>
          </p:cNvPr>
          <p:cNvCxnSpPr>
            <a:cxnSpLocks/>
            <a:stCxn id="12" idx="2"/>
            <a:endCxn id="2" idx="0"/>
          </p:cNvCxnSpPr>
          <p:nvPr/>
        </p:nvCxnSpPr>
        <p:spPr>
          <a:xfrm>
            <a:off x="6248245" y="2820809"/>
            <a:ext cx="4360251" cy="86891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2E2439C-3F08-4396-B22B-72D130F53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955"/>
            <a:ext cx="6539947" cy="91503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kumimoji="1" lang="ja-JP" altLang="en-US" sz="3200" dirty="0"/>
              <a:t>企業間協定書</a:t>
            </a:r>
            <a:br>
              <a:rPr kumimoji="1" lang="en-US" altLang="ja-JP" sz="3200" dirty="0"/>
            </a:br>
            <a:r>
              <a:rPr kumimoji="1" lang="ja-JP" altLang="en-US" sz="3200" dirty="0"/>
              <a:t>（運営と提案に必須）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3E74AFB-A9B2-4F94-8862-1E6D8F655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0160"/>
            <a:ext cx="10515600" cy="4896803"/>
          </a:xfrm>
        </p:spPr>
        <p:txBody>
          <a:bodyPr/>
          <a:lstStyle/>
          <a:p>
            <a:r>
              <a:rPr kumimoji="1" lang="ja-JP" altLang="en-US" dirty="0"/>
              <a:t>記載しなければならない事項</a:t>
            </a:r>
            <a:endParaRPr kumimoji="1" lang="en-US" altLang="ja-JP" dirty="0"/>
          </a:p>
          <a:p>
            <a:pPr lvl="1"/>
            <a:r>
              <a:rPr lang="ja-JP" altLang="en-US" dirty="0"/>
              <a:t>メンバーがわかること：メンバーの役割・義務と権利の規定</a:t>
            </a:r>
            <a:endParaRPr lang="en-US" altLang="ja-JP" dirty="0"/>
          </a:p>
          <a:p>
            <a:pPr lvl="1"/>
            <a:r>
              <a:rPr kumimoji="1" lang="ja-JP" altLang="en-US" dirty="0"/>
              <a:t>提案策定費用予算案と負担する人と負担のルール</a:t>
            </a:r>
            <a:endParaRPr kumimoji="1" lang="en-US" altLang="ja-JP" dirty="0"/>
          </a:p>
          <a:p>
            <a:pPr lvl="1"/>
            <a:r>
              <a:rPr lang="en-US" altLang="ja-JP" dirty="0"/>
              <a:t>SPC</a:t>
            </a:r>
            <a:r>
              <a:rPr lang="ja-JP" altLang="en-US" dirty="0"/>
              <a:t>への出資に関すること：剰余金の分配・配当に関すること</a:t>
            </a:r>
            <a:endParaRPr lang="en-US" altLang="ja-JP" dirty="0"/>
          </a:p>
          <a:p>
            <a:pPr lvl="1"/>
            <a:r>
              <a:rPr kumimoji="1" lang="ja-JP" altLang="en-US" dirty="0"/>
              <a:t>脱退の規定：脱退理由の限定とペナルティ規定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メンバーの業務引き受け確約と、最後（提案直前に可能なら）に請負金額</a:t>
            </a:r>
            <a:endParaRPr kumimoji="1" lang="en-US" altLang="ja-JP" dirty="0"/>
          </a:p>
          <a:p>
            <a:pPr lvl="1"/>
            <a:r>
              <a:rPr lang="ja-JP" altLang="en-US" dirty="0"/>
              <a:t>秘密保持</a:t>
            </a:r>
            <a:endParaRPr lang="en-US" altLang="ja-JP" dirty="0"/>
          </a:p>
          <a:p>
            <a:pPr lvl="1"/>
            <a:r>
              <a:rPr kumimoji="1" lang="ja-JP" altLang="en-US" dirty="0"/>
              <a:t>有効期限とコンソーシャムの解散の規定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FC14358A-68D4-48C2-941C-C26F27BFF9EF}"/>
              </a:ext>
            </a:extLst>
          </p:cNvPr>
          <p:cNvSpPr/>
          <p:nvPr/>
        </p:nvSpPr>
        <p:spPr>
          <a:xfrm>
            <a:off x="1033670" y="4979987"/>
            <a:ext cx="10114059" cy="15128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/>
              <a:t>提案提出時に必ず添付のこと</a:t>
            </a:r>
            <a:endParaRPr kumimoji="1" lang="en-US" altLang="ja-JP" sz="2000" dirty="0"/>
          </a:p>
          <a:p>
            <a:pPr algn="ctr"/>
            <a:r>
              <a:rPr kumimoji="1" lang="ja-JP" altLang="en-US" sz="2000" dirty="0"/>
              <a:t>提案書記載の、例えば実施体制図や○○が責任をもって実施、、のような記述</a:t>
            </a:r>
            <a:endParaRPr kumimoji="1" lang="en-US" altLang="ja-JP" sz="2000" dirty="0"/>
          </a:p>
          <a:p>
            <a:pPr algn="ctr"/>
            <a:r>
              <a:rPr kumimoji="1" lang="ja-JP" altLang="en-US" sz="2000" dirty="0"/>
              <a:t>書いてあるだけではエビデンスがない。エビデンスとしての企業間協定書と株主協定</a:t>
            </a:r>
            <a:endParaRPr kumimoji="1" lang="en-US" altLang="ja-JP" sz="2000" dirty="0"/>
          </a:p>
          <a:p>
            <a:pPr algn="ctr"/>
            <a:r>
              <a:rPr kumimoji="1" lang="ja-JP" altLang="en-US" sz="2000" dirty="0"/>
              <a:t>添付なければ応分の減点</a:t>
            </a: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BE2D6515-0FC7-4546-BC3F-EA230E9B4C24}"/>
              </a:ext>
            </a:extLst>
          </p:cNvPr>
          <p:cNvSpPr/>
          <p:nvPr/>
        </p:nvSpPr>
        <p:spPr>
          <a:xfrm>
            <a:off x="7879743" y="230586"/>
            <a:ext cx="3975653" cy="18288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協定ひな形の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デジタルデータが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必要なら</a:t>
            </a:r>
            <a:endParaRPr kumimoji="1" lang="en-US" altLang="ja-JP" dirty="0"/>
          </a:p>
          <a:p>
            <a:pPr algn="ctr"/>
            <a:r>
              <a:rPr kumimoji="1" lang="en-US" altLang="ja-JP" dirty="0"/>
              <a:t>iba@image.ocn.ne.jp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7325782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6953D5-258C-460B-AE85-A4730A340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5500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kumimoji="1" lang="ja-JP" altLang="en-US" dirty="0"/>
              <a:t>チーム編成活動に入っていくとき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FFA9B90-E180-4646-8DC6-E785A2A3E7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289" y="1825625"/>
            <a:ext cx="11395587" cy="4351338"/>
          </a:xfrm>
        </p:spPr>
        <p:txBody>
          <a:bodyPr/>
          <a:lstStyle/>
          <a:p>
            <a:r>
              <a:rPr lang="ja-JP" altLang="en-US" dirty="0"/>
              <a:t>この企業間協定書を念頭に各社の役割・権利を説明するシナリオができる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様式集情報</a:t>
            </a:r>
            <a:endParaRPr lang="en-US" altLang="ja-JP" dirty="0"/>
          </a:p>
          <a:p>
            <a:r>
              <a:rPr lang="ja-JP" altLang="en-US" dirty="0"/>
              <a:t>様式集の提案書様式を念頭に、様式を埋めることのできるチームに</a:t>
            </a:r>
            <a:endParaRPr lang="en-US" altLang="ja-JP" dirty="0"/>
          </a:p>
          <a:p>
            <a:pPr lvl="1"/>
            <a:r>
              <a:rPr lang="ja-JP" altLang="en-US" dirty="0"/>
              <a:t>様式集の各ページを埋めることのできるメンバーはそろっていますか？</a:t>
            </a:r>
            <a:endParaRPr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1043798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A40E9B6-54EC-416B-AB91-83E5B9A51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1" y="417466"/>
            <a:ext cx="9906000" cy="1428810"/>
          </a:xfrm>
        </p:spPr>
        <p:txBody>
          <a:bodyPr/>
          <a:lstStyle/>
          <a:p>
            <a:r>
              <a:rPr kumimoji="1" lang="ja-JP" altLang="en-US" dirty="0"/>
              <a:t>チーム編成時に参考にする前例の公表資料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043BD85-BB0B-4CCD-8139-84DA179541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94843" y="3069356"/>
            <a:ext cx="9352569" cy="3168366"/>
          </a:xfrm>
        </p:spPr>
        <p:txBody>
          <a:bodyPr>
            <a:normAutofit fontScale="92500" lnSpcReduction="20000"/>
          </a:bodyPr>
          <a:lstStyle/>
          <a:p>
            <a:r>
              <a:rPr kumimoji="1" lang="ja-JP" altLang="en-US" sz="3600" dirty="0"/>
              <a:t>類似案件の様式集・審査基準・入札情報</a:t>
            </a:r>
            <a:endParaRPr kumimoji="1" lang="en-US" altLang="ja-JP" sz="3600" dirty="0"/>
          </a:p>
          <a:p>
            <a:r>
              <a:rPr kumimoji="1" lang="en-US" altLang="ja-JP" sz="3600" dirty="0"/>
              <a:t>	</a:t>
            </a:r>
            <a:r>
              <a:rPr kumimoji="1" lang="ja-JP" altLang="en-US" sz="3600" dirty="0"/>
              <a:t>ついでに、審査公表・提案概要書　など</a:t>
            </a:r>
            <a:endParaRPr kumimoji="1" lang="en-US" altLang="ja-JP" sz="3600" dirty="0"/>
          </a:p>
          <a:p>
            <a:endParaRPr kumimoji="1" lang="en-US" altLang="ja-JP" sz="3600" dirty="0"/>
          </a:p>
          <a:p>
            <a:r>
              <a:rPr lang="ja-JP" altLang="en-US" sz="3600" dirty="0"/>
              <a:t>　　　　　　　　　　　　　　集めておくのは大事です</a:t>
            </a:r>
            <a:endParaRPr lang="en-US" altLang="ja-JP" sz="3600" dirty="0"/>
          </a:p>
          <a:p>
            <a:r>
              <a:rPr lang="ja-JP" altLang="en-US" sz="3600" dirty="0"/>
              <a:t>　　　　　　　　　　　　　　分析しておければさらに</a:t>
            </a:r>
            <a:endParaRPr lang="en-US" altLang="ja-JP" sz="3600" dirty="0"/>
          </a:p>
          <a:p>
            <a:endParaRPr lang="en-US" altLang="ja-JP" sz="3600" dirty="0"/>
          </a:p>
          <a:p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22647156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A5309A29-ADA3-4B8B-9393-4A5A60A7A3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090" y="107907"/>
            <a:ext cx="4572000" cy="6715149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16DCC9B-AE1D-433D-8F2C-643058423B8F}"/>
              </a:ext>
            </a:extLst>
          </p:cNvPr>
          <p:cNvSpPr/>
          <p:nvPr/>
        </p:nvSpPr>
        <p:spPr>
          <a:xfrm>
            <a:off x="5809753" y="608572"/>
            <a:ext cx="5361830" cy="572861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/>
              <a:t>チーム編成前に</a:t>
            </a:r>
            <a:endParaRPr kumimoji="1" lang="en-US" altLang="ja-JP" sz="2400" dirty="0"/>
          </a:p>
          <a:p>
            <a:pPr algn="ctr"/>
            <a:endParaRPr kumimoji="1" lang="en-US" altLang="ja-JP" sz="2400" dirty="0"/>
          </a:p>
          <a:p>
            <a:pPr algn="ctr"/>
            <a:endParaRPr kumimoji="1" lang="en-US" altLang="ja-JP" sz="2400" dirty="0"/>
          </a:p>
          <a:p>
            <a:pPr algn="ctr"/>
            <a:r>
              <a:rPr kumimoji="1" lang="ja-JP" altLang="en-US" sz="2400" dirty="0"/>
              <a:t>この様式集情報から</a:t>
            </a:r>
            <a:endParaRPr kumimoji="1" lang="en-US" altLang="ja-JP" sz="2400" dirty="0"/>
          </a:p>
          <a:p>
            <a:pPr algn="ctr"/>
            <a:r>
              <a:rPr kumimoji="1" lang="ja-JP" altLang="en-US" sz="2400" dirty="0"/>
              <a:t>何を悟るか・いえるか？</a:t>
            </a:r>
            <a:endParaRPr kumimoji="1" lang="en-US" altLang="ja-JP" sz="2400" dirty="0"/>
          </a:p>
          <a:p>
            <a:pPr algn="ctr"/>
            <a:endParaRPr kumimoji="1" lang="en-US" altLang="ja-JP" sz="2400" dirty="0"/>
          </a:p>
          <a:p>
            <a:pPr algn="ctr"/>
            <a:endParaRPr kumimoji="1" lang="en-US" altLang="ja-JP" sz="2400" dirty="0"/>
          </a:p>
          <a:p>
            <a:pPr algn="ctr"/>
            <a:r>
              <a:rPr kumimoji="1" lang="ja-JP" altLang="en-US" sz="2400" dirty="0"/>
              <a:t>自問自答して</a:t>
            </a:r>
            <a:endParaRPr kumimoji="1" lang="en-US" altLang="ja-JP" sz="2400" dirty="0"/>
          </a:p>
          <a:p>
            <a:pPr algn="ctr"/>
            <a:endParaRPr kumimoji="1" lang="en-US" altLang="ja-JP" sz="2400" dirty="0"/>
          </a:p>
          <a:p>
            <a:pPr algn="ctr"/>
            <a:r>
              <a:rPr kumimoji="1" lang="ja-JP" altLang="en-US" sz="2400" dirty="0"/>
              <a:t>参考に！</a:t>
            </a:r>
            <a:endParaRPr kumimoji="1" lang="en-US" altLang="ja-JP" sz="2400" dirty="0"/>
          </a:p>
          <a:p>
            <a:pPr algn="ctr"/>
            <a:endParaRPr kumimoji="1" lang="en-US" altLang="ja-JP" sz="2400" dirty="0"/>
          </a:p>
          <a:p>
            <a:pPr algn="ctr"/>
            <a:endParaRPr kumimoji="1" lang="en-US" altLang="ja-JP" sz="2400" dirty="0"/>
          </a:p>
          <a:p>
            <a:pPr algn="ctr"/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71765931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16DCC9B-AE1D-433D-8F2C-643058423B8F}"/>
              </a:ext>
            </a:extLst>
          </p:cNvPr>
          <p:cNvSpPr/>
          <p:nvPr/>
        </p:nvSpPr>
        <p:spPr>
          <a:xfrm>
            <a:off x="5809753" y="608572"/>
            <a:ext cx="5361830" cy="572861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/>
              <a:t>チーム編成前に</a:t>
            </a:r>
            <a:endParaRPr kumimoji="1" lang="en-US" altLang="ja-JP" sz="2400" dirty="0"/>
          </a:p>
          <a:p>
            <a:pPr algn="ctr"/>
            <a:endParaRPr kumimoji="1" lang="en-US" altLang="ja-JP" sz="2400" dirty="0"/>
          </a:p>
          <a:p>
            <a:pPr algn="ctr"/>
            <a:endParaRPr kumimoji="1" lang="en-US" altLang="ja-JP" sz="2400" dirty="0"/>
          </a:p>
          <a:p>
            <a:pPr algn="ctr"/>
            <a:r>
              <a:rPr kumimoji="1" lang="ja-JP" altLang="en-US" sz="2400" dirty="0"/>
              <a:t>この様式集情報から</a:t>
            </a:r>
            <a:endParaRPr kumimoji="1" lang="en-US" altLang="ja-JP" sz="2400" dirty="0"/>
          </a:p>
          <a:p>
            <a:pPr algn="ctr"/>
            <a:r>
              <a:rPr kumimoji="1" lang="ja-JP" altLang="en-US" sz="2400" dirty="0"/>
              <a:t>何を悟るか・いえるか？</a:t>
            </a:r>
            <a:endParaRPr kumimoji="1" lang="en-US" altLang="ja-JP" sz="2400" dirty="0"/>
          </a:p>
          <a:p>
            <a:pPr algn="ctr"/>
            <a:endParaRPr kumimoji="1" lang="en-US" altLang="ja-JP" sz="2400" dirty="0"/>
          </a:p>
          <a:p>
            <a:pPr algn="ctr"/>
            <a:r>
              <a:rPr kumimoji="1" lang="ja-JP" altLang="en-US" sz="2400" dirty="0"/>
              <a:t>コンテンツつくれるメンバー？</a:t>
            </a:r>
            <a:endParaRPr kumimoji="1" lang="en-US" altLang="ja-JP" sz="2400" dirty="0"/>
          </a:p>
          <a:p>
            <a:pPr algn="ctr"/>
            <a:r>
              <a:rPr kumimoji="1" lang="ja-JP" altLang="en-US" sz="2400" dirty="0"/>
              <a:t>提案書作成費用の目算？</a:t>
            </a:r>
            <a:endParaRPr kumimoji="1" lang="en-US" altLang="ja-JP" sz="2400" dirty="0"/>
          </a:p>
          <a:p>
            <a:pPr algn="ctr"/>
            <a:r>
              <a:rPr kumimoji="1" lang="ja-JP" altLang="en-US" sz="2400" dirty="0"/>
              <a:t>事業実行できるメンバー？</a:t>
            </a:r>
            <a:endParaRPr kumimoji="1" lang="en-US" altLang="ja-JP" sz="2400" dirty="0"/>
          </a:p>
          <a:p>
            <a:pPr algn="ctr"/>
            <a:endParaRPr kumimoji="1" lang="en-US" altLang="ja-JP" sz="2400" dirty="0"/>
          </a:p>
          <a:p>
            <a:pPr algn="ctr"/>
            <a:r>
              <a:rPr kumimoji="1" lang="ja-JP" altLang="en-US" sz="2400" dirty="0"/>
              <a:t>あなたの会社の立ち位置？</a:t>
            </a:r>
            <a:endParaRPr kumimoji="1" lang="en-US" altLang="ja-JP" sz="2400" dirty="0"/>
          </a:p>
          <a:p>
            <a:pPr algn="ctr"/>
            <a:endParaRPr kumimoji="1" lang="en-US" altLang="ja-JP" sz="2400" dirty="0"/>
          </a:p>
          <a:p>
            <a:pPr algn="ctr"/>
            <a:endParaRPr kumimoji="1" lang="en-US" altLang="ja-JP" sz="2400" dirty="0"/>
          </a:p>
          <a:p>
            <a:pPr algn="ctr"/>
            <a:endParaRPr kumimoji="1" lang="en-US" altLang="ja-JP" sz="2400" dirty="0"/>
          </a:p>
          <a:p>
            <a:pPr algn="ctr"/>
            <a:endParaRPr kumimoji="1" lang="ja-JP" altLang="en-US" sz="2400" dirty="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3DAB7B7F-D23C-463D-ABB7-21F64A930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616" y="319927"/>
            <a:ext cx="5150783" cy="634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48586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03A8634-9888-4FB1-91C9-CB0701B85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5190"/>
          </a:xfrm>
        </p:spPr>
        <p:txBody>
          <a:bodyPr>
            <a:normAutofit/>
          </a:bodyPr>
          <a:lstStyle/>
          <a:p>
            <a:r>
              <a:rPr kumimoji="1" lang="ja-JP" altLang="en-US" sz="4400" dirty="0"/>
              <a:t>様式集エクセル版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AD1B202-D4E4-4D11-A3D0-DAF9C4BE4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0511"/>
            <a:ext cx="4122906" cy="4766452"/>
          </a:xfrm>
        </p:spPr>
        <p:txBody>
          <a:bodyPr>
            <a:normAutofit/>
          </a:bodyPr>
          <a:lstStyle/>
          <a:p>
            <a:r>
              <a:rPr kumimoji="1" lang="ja-JP" altLang="en-US" sz="3200" dirty="0"/>
              <a:t>建設費内訳書</a:t>
            </a:r>
            <a:endParaRPr kumimoji="1" lang="en-US" altLang="ja-JP" sz="3200" dirty="0"/>
          </a:p>
          <a:p>
            <a:r>
              <a:rPr lang="ja-JP" altLang="en-US" sz="3200" dirty="0"/>
              <a:t>維持管理費内訳書</a:t>
            </a:r>
            <a:endParaRPr lang="en-US" altLang="ja-JP" sz="3200" dirty="0"/>
          </a:p>
          <a:p>
            <a:r>
              <a:rPr kumimoji="1" lang="ja-JP" altLang="en-US" sz="3200" dirty="0"/>
              <a:t>運営費内訳書</a:t>
            </a:r>
            <a:endParaRPr kumimoji="1" lang="en-US" altLang="ja-JP" sz="3200" dirty="0"/>
          </a:p>
          <a:p>
            <a:r>
              <a:rPr lang="ja-JP" altLang="en-US" sz="3200" dirty="0"/>
              <a:t>長期収支表</a:t>
            </a:r>
            <a:endParaRPr lang="en-US" altLang="ja-JP" sz="3200" dirty="0"/>
          </a:p>
          <a:p>
            <a:r>
              <a:rPr kumimoji="1" lang="ja-JP" altLang="en-US" sz="3200" dirty="0"/>
              <a:t>キャッシュフロー表</a:t>
            </a:r>
            <a:endParaRPr kumimoji="1" lang="en-US" altLang="ja-JP" sz="3200" dirty="0"/>
          </a:p>
          <a:p>
            <a:r>
              <a:rPr lang="ja-JP" altLang="en-US" sz="3200" dirty="0"/>
              <a:t>サービス対価計算書</a:t>
            </a:r>
            <a:endParaRPr kumimoji="1" lang="ja-JP" altLang="en-US" sz="3200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6983134-AE0D-458F-96A8-4D9DEE0BAED5}"/>
              </a:ext>
            </a:extLst>
          </p:cNvPr>
          <p:cNvSpPr/>
          <p:nvPr/>
        </p:nvSpPr>
        <p:spPr>
          <a:xfrm>
            <a:off x="5809753" y="608572"/>
            <a:ext cx="5361830" cy="572861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/>
              <a:t>チーム編成前に</a:t>
            </a:r>
            <a:endParaRPr kumimoji="1" lang="en-US" altLang="ja-JP" sz="2400" dirty="0"/>
          </a:p>
          <a:p>
            <a:pPr algn="ctr"/>
            <a:endParaRPr kumimoji="1" lang="en-US" altLang="ja-JP" sz="2400" dirty="0"/>
          </a:p>
          <a:p>
            <a:pPr algn="ctr"/>
            <a:endParaRPr kumimoji="1" lang="en-US" altLang="ja-JP" sz="2400" dirty="0"/>
          </a:p>
          <a:p>
            <a:pPr algn="ctr"/>
            <a:r>
              <a:rPr kumimoji="1" lang="ja-JP" altLang="en-US" sz="2400" dirty="0"/>
              <a:t>この様式集情報から</a:t>
            </a:r>
            <a:endParaRPr kumimoji="1" lang="en-US" altLang="ja-JP" sz="2400" dirty="0"/>
          </a:p>
          <a:p>
            <a:pPr algn="ctr"/>
            <a:r>
              <a:rPr kumimoji="1" lang="ja-JP" altLang="en-US" sz="2400" dirty="0"/>
              <a:t>何を悟るか・いえるか？</a:t>
            </a:r>
            <a:endParaRPr kumimoji="1" lang="en-US" altLang="ja-JP" sz="2400" dirty="0"/>
          </a:p>
          <a:p>
            <a:pPr algn="ctr"/>
            <a:endParaRPr kumimoji="1" lang="en-US" altLang="ja-JP" sz="2400" dirty="0"/>
          </a:p>
          <a:p>
            <a:pPr algn="ctr"/>
            <a:endParaRPr kumimoji="1" lang="en-US" altLang="ja-JP" sz="2400" dirty="0"/>
          </a:p>
          <a:p>
            <a:pPr algn="ctr"/>
            <a:r>
              <a:rPr kumimoji="1" lang="ja-JP" altLang="en-US" sz="2400" dirty="0"/>
              <a:t>全部つくれますか？</a:t>
            </a:r>
            <a:endParaRPr kumimoji="1" lang="en-US" altLang="ja-JP" sz="2400" dirty="0"/>
          </a:p>
          <a:p>
            <a:pPr algn="ctr"/>
            <a:r>
              <a:rPr kumimoji="1" lang="ja-JP" altLang="en-US" sz="2400" dirty="0"/>
              <a:t>誰がつくれますか？</a:t>
            </a:r>
            <a:endParaRPr kumimoji="1" lang="en-US" altLang="ja-JP" sz="2400" dirty="0"/>
          </a:p>
          <a:p>
            <a:pPr algn="ctr"/>
            <a:r>
              <a:rPr kumimoji="1" lang="ja-JP" altLang="en-US" sz="2400" dirty="0"/>
              <a:t>銀行は？条件は？</a:t>
            </a:r>
            <a:endParaRPr kumimoji="1" lang="en-US" altLang="ja-JP" sz="2400" dirty="0"/>
          </a:p>
          <a:p>
            <a:pPr algn="ctr"/>
            <a:r>
              <a:rPr kumimoji="1" lang="ja-JP" altLang="en-US" sz="2400" dirty="0"/>
              <a:t>保険は？</a:t>
            </a:r>
            <a:endParaRPr kumimoji="1" lang="en-US" altLang="ja-JP" sz="2400" dirty="0"/>
          </a:p>
          <a:p>
            <a:pPr algn="ctr"/>
            <a:r>
              <a:rPr kumimoji="1" lang="ja-JP" altLang="en-US" sz="2400" dirty="0"/>
              <a:t>対象自治体の税率？</a:t>
            </a:r>
            <a:endParaRPr kumimoji="1" lang="en-US" altLang="ja-JP" sz="2400" dirty="0"/>
          </a:p>
          <a:p>
            <a:pPr algn="ctr"/>
            <a:r>
              <a:rPr kumimoji="1" lang="ja-JP" altLang="en-US" sz="2400" dirty="0"/>
              <a:t>融資条件？</a:t>
            </a:r>
            <a:endParaRPr kumimoji="1" lang="en-US" altLang="ja-JP" sz="2400" dirty="0"/>
          </a:p>
          <a:p>
            <a:pPr algn="ctr"/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44391014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F0180A-01F0-4C0B-9497-854479F63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554820" cy="84110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ja-JP" altLang="en-US" dirty="0"/>
              <a:t>最初に情報収集しようとしたら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C5BB1D3-966F-4472-BF39-1FC8D3143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757" y="1206231"/>
            <a:ext cx="10595043" cy="1478603"/>
          </a:xfrm>
        </p:spPr>
        <p:txBody>
          <a:bodyPr/>
          <a:lstStyle/>
          <a:p>
            <a:r>
              <a:rPr kumimoji="1" lang="ja-JP" altLang="en-US" dirty="0"/>
              <a:t>全体をみて、経験を積まないと、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有効な情報をとるすべが。。。</a:t>
            </a:r>
            <a:endParaRPr kumimoji="1" lang="en-US" altLang="ja-JP" dirty="0"/>
          </a:p>
          <a:p>
            <a:pPr lvl="1"/>
            <a:r>
              <a:rPr lang="ja-JP" altLang="en-US" dirty="0"/>
              <a:t>有効な分析の手法がわからない。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0C8F9E16-8EF1-4512-B219-6DA07CAACC8F}"/>
              </a:ext>
            </a:extLst>
          </p:cNvPr>
          <p:cNvSpPr/>
          <p:nvPr/>
        </p:nvSpPr>
        <p:spPr>
          <a:xfrm>
            <a:off x="510701" y="3156626"/>
            <a:ext cx="3185810" cy="2962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最初は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手探り　だけど</a:t>
            </a:r>
            <a:endParaRPr kumimoji="1" lang="en-US" altLang="ja-JP" dirty="0"/>
          </a:p>
          <a:p>
            <a:pPr algn="ctr"/>
            <a:endParaRPr kumimoji="1" lang="en-US" altLang="ja-JP" dirty="0"/>
          </a:p>
          <a:p>
            <a:pPr algn="ctr"/>
            <a:r>
              <a:rPr kumimoji="1" lang="ja-JP" altLang="en-US" dirty="0"/>
              <a:t>やってみないと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先の地平に立てない</a:t>
            </a:r>
            <a:endParaRPr kumimoji="1" lang="en-US" altLang="ja-JP" dirty="0"/>
          </a:p>
          <a:p>
            <a:pPr algn="ctr"/>
            <a:endParaRPr kumimoji="1" lang="en-US" altLang="ja-JP" dirty="0"/>
          </a:p>
          <a:p>
            <a:pPr algn="ctr"/>
            <a:r>
              <a:rPr kumimoji="1" lang="ja-JP" altLang="en-US" dirty="0"/>
              <a:t>とりあえず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言われた通り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やって！</a:t>
            </a: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53675633-02FC-4F65-96F9-86FD7A59777E}"/>
              </a:ext>
            </a:extLst>
          </p:cNvPr>
          <p:cNvSpPr/>
          <p:nvPr/>
        </p:nvSpPr>
        <p:spPr>
          <a:xfrm>
            <a:off x="7696220" y="3172837"/>
            <a:ext cx="3537835" cy="296207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情報収集</a:t>
            </a:r>
            <a:endParaRPr kumimoji="1" lang="en-US" altLang="ja-JP" dirty="0"/>
          </a:p>
          <a:p>
            <a:pPr algn="ctr"/>
            <a:endParaRPr kumimoji="1" lang="en-US" altLang="ja-JP" dirty="0"/>
          </a:p>
          <a:p>
            <a:pPr algn="ctr"/>
            <a:r>
              <a:rPr kumimoji="1" lang="ja-JP" altLang="en-US" dirty="0"/>
              <a:t>中身（コンテンツ）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分析（役に立つ情報に）</a:t>
            </a:r>
            <a:endParaRPr kumimoji="1" lang="en-US" altLang="ja-JP" dirty="0"/>
          </a:p>
          <a:p>
            <a:pPr algn="ctr"/>
            <a:endParaRPr kumimoji="1" lang="en-US" altLang="ja-JP" dirty="0"/>
          </a:p>
          <a:p>
            <a:pPr algn="ctr"/>
            <a:r>
              <a:rPr kumimoji="1" lang="ja-JP" altLang="en-US" dirty="0"/>
              <a:t>リーダーは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自分なりの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コンセプト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構築</a:t>
            </a:r>
          </a:p>
        </p:txBody>
      </p:sp>
      <p:sp>
        <p:nvSpPr>
          <p:cNvPr id="6" name="矢印: 右 5">
            <a:extLst>
              <a:ext uri="{FF2B5EF4-FFF2-40B4-BE49-F238E27FC236}">
                <a16:creationId xmlns:a16="http://schemas.microsoft.com/office/drawing/2014/main" id="{E3A575BD-928D-4B90-B5EE-8ADE93948E3A}"/>
              </a:ext>
            </a:extLst>
          </p:cNvPr>
          <p:cNvSpPr/>
          <p:nvPr/>
        </p:nvSpPr>
        <p:spPr>
          <a:xfrm>
            <a:off x="3998067" y="4179782"/>
            <a:ext cx="3394953" cy="969264"/>
          </a:xfrm>
          <a:prstGeom prst="rightArrow">
            <a:avLst>
              <a:gd name="adj1" fmla="val 50000"/>
              <a:gd name="adj2" fmla="val 520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台形 7">
            <a:extLst>
              <a:ext uri="{FF2B5EF4-FFF2-40B4-BE49-F238E27FC236}">
                <a16:creationId xmlns:a16="http://schemas.microsoft.com/office/drawing/2014/main" id="{3A01406B-A9C4-4FA8-BE03-FE6D1633FD5A}"/>
              </a:ext>
            </a:extLst>
          </p:cNvPr>
          <p:cNvSpPr/>
          <p:nvPr/>
        </p:nvSpPr>
        <p:spPr>
          <a:xfrm rot="16200000">
            <a:off x="4334034" y="2772721"/>
            <a:ext cx="2867532" cy="3856842"/>
          </a:xfrm>
          <a:prstGeom prst="trapezoid">
            <a:avLst>
              <a:gd name="adj" fmla="val 3799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B8F2246-4812-4612-93A5-0664E9ED2702}"/>
              </a:ext>
            </a:extLst>
          </p:cNvPr>
          <p:cNvSpPr txBox="1"/>
          <p:nvPr/>
        </p:nvSpPr>
        <p:spPr>
          <a:xfrm>
            <a:off x="5141878" y="4162532"/>
            <a:ext cx="1828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常に変革</a:t>
            </a:r>
            <a:endParaRPr kumimoji="1" lang="en-US" altLang="ja-JP" sz="32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r>
              <a:rPr kumimoji="1" lang="ja-JP" altLang="en-US" sz="3200" dirty="0">
                <a:solidFill>
                  <a:schemeClr val="bg1"/>
                </a:solidFill>
              </a:rPr>
              <a:t>常に拡充</a:t>
            </a:r>
            <a:endParaRPr kumimoji="1" lang="ja-JP" altLang="en-US" sz="32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2279D332-F802-4F85-828C-2FECEBB1EFA6}"/>
              </a:ext>
            </a:extLst>
          </p:cNvPr>
          <p:cNvSpPr/>
          <p:nvPr/>
        </p:nvSpPr>
        <p:spPr>
          <a:xfrm>
            <a:off x="7979867" y="464885"/>
            <a:ext cx="3254189" cy="231673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初めての時不安なら</a:t>
            </a:r>
            <a:endParaRPr kumimoji="1" lang="en-US" altLang="ja-JP" dirty="0"/>
          </a:p>
          <a:p>
            <a:pPr algn="ctr"/>
            <a:endParaRPr kumimoji="1" lang="en-US" altLang="ja-JP" dirty="0"/>
          </a:p>
          <a:p>
            <a:pPr algn="ctr"/>
            <a:r>
              <a:rPr kumimoji="1" lang="ja-JP" altLang="en-US" dirty="0"/>
              <a:t>交通費・宿泊費実費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で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オンザジョブ指導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してあげます。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越前市武生公園案件など</a:t>
            </a:r>
          </a:p>
        </p:txBody>
      </p:sp>
    </p:spTree>
    <p:extLst>
      <p:ext uri="{BB962C8B-B14F-4D97-AF65-F5344CB8AC3E}">
        <p14:creationId xmlns:p14="http://schemas.microsoft.com/office/powerpoint/2010/main" val="4210822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43274C74-8335-4511-915D-18CB62ADB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1" y="1419227"/>
            <a:ext cx="9906000" cy="1749544"/>
          </a:xfrm>
        </p:spPr>
        <p:txBody>
          <a:bodyPr/>
          <a:lstStyle/>
          <a:p>
            <a:r>
              <a:rPr lang="ja-JP" altLang="en-US" dirty="0"/>
              <a:t>ルーチンワークについて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7E48617-159B-4E55-A1D2-6B9484C8D7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1411" y="3628845"/>
            <a:ext cx="9906000" cy="2170293"/>
          </a:xfrm>
        </p:spPr>
        <p:txBody>
          <a:bodyPr>
            <a:normAutofit lnSpcReduction="10000"/>
          </a:bodyPr>
          <a:lstStyle/>
          <a:p>
            <a:r>
              <a:rPr lang="ja-JP" altLang="en-US" dirty="0"/>
              <a:t>会社内の方針として</a:t>
            </a:r>
            <a:endParaRPr lang="en-US" altLang="ja-JP" dirty="0"/>
          </a:p>
          <a:p>
            <a:r>
              <a:rPr lang="en-US" altLang="ja-JP" dirty="0"/>
              <a:t>	</a:t>
            </a:r>
            <a:r>
              <a:rPr lang="ja-JP" altLang="en-US" dirty="0"/>
              <a:t>公共事業の、公民連携発注方式への取り組み方針</a:t>
            </a:r>
            <a:endParaRPr lang="en-US" altLang="ja-JP" dirty="0"/>
          </a:p>
          <a:p>
            <a:r>
              <a:rPr lang="en-US" altLang="ja-JP" dirty="0"/>
              <a:t>	</a:t>
            </a:r>
            <a:r>
              <a:rPr lang="ja-JP" altLang="en-US" dirty="0"/>
              <a:t>公民連携マーケットへの参入方針</a:t>
            </a:r>
            <a:endParaRPr lang="en-US" altLang="ja-JP" dirty="0"/>
          </a:p>
          <a:p>
            <a:r>
              <a:rPr lang="en-US" altLang="ja-JP" dirty="0"/>
              <a:t>	</a:t>
            </a:r>
            <a:r>
              <a:rPr lang="ja-JP" altLang="en-US" dirty="0"/>
              <a:t>会社の取り組み戦略とアクションプラン</a:t>
            </a:r>
            <a:endParaRPr lang="en-US" altLang="ja-JP" dirty="0"/>
          </a:p>
          <a:p>
            <a:r>
              <a:rPr lang="en-US" altLang="ja-JP" dirty="0"/>
              <a:t>			</a:t>
            </a:r>
            <a:r>
              <a:rPr lang="ja-JP" altLang="en-US" dirty="0"/>
              <a:t>ある程度確固とした決定：</a:t>
            </a:r>
            <a:r>
              <a:rPr lang="en-US" altLang="ja-JP" dirty="0"/>
              <a:t>3</a:t>
            </a:r>
            <a:r>
              <a:rPr lang="ja-JP" altLang="en-US" dirty="0"/>
              <a:t>年程度は最低でも取り組む必要</a:t>
            </a:r>
          </a:p>
        </p:txBody>
      </p:sp>
    </p:spTree>
    <p:extLst>
      <p:ext uri="{BB962C8B-B14F-4D97-AF65-F5344CB8AC3E}">
        <p14:creationId xmlns:p14="http://schemas.microsoft.com/office/powerpoint/2010/main" val="391896471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395A7E00-2B4A-4377-8639-F9D2EEBF1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具体性とエビデンス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CFF9479-4E25-4DB2-BAE7-7667835173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9527228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8F3A6A2D-EA1B-4AC3-B8CD-3DDFBCCBD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65115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ja-JP" altLang="en-US" dirty="0"/>
              <a:t>具体性の表現</a:t>
            </a:r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CD7FD2FD-0977-4B10-8A1D-BF31920C3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386161"/>
            <a:ext cx="9905998" cy="4405040"/>
          </a:xfrm>
        </p:spPr>
        <p:txBody>
          <a:bodyPr/>
          <a:lstStyle/>
          <a:p>
            <a:r>
              <a:rPr lang="ja-JP" altLang="en-US" dirty="0"/>
              <a:t>子育て中のお母さんに優しい工夫をします。（これだけでは。。？）</a:t>
            </a:r>
            <a:endParaRPr lang="en-US" altLang="ja-JP" dirty="0"/>
          </a:p>
          <a:p>
            <a:pPr lvl="1"/>
            <a:r>
              <a:rPr lang="ja-JP" altLang="en-US" dirty="0"/>
              <a:t>車と玄関を近くして、荷物をもって、子どもを抱き、バギーをもって歩かなくても。。。</a:t>
            </a:r>
            <a:endParaRPr lang="en-US" altLang="ja-JP" dirty="0"/>
          </a:p>
          <a:p>
            <a:pPr lvl="1"/>
            <a:r>
              <a:rPr lang="ja-JP" altLang="en-US" dirty="0"/>
              <a:t>鍵を探さなくても開く玄関。。。。。とか</a:t>
            </a:r>
            <a:endParaRPr lang="en-US" altLang="ja-JP" dirty="0"/>
          </a:p>
          <a:p>
            <a:pPr lvl="1"/>
            <a:r>
              <a:rPr lang="ja-JP" altLang="en-US" dirty="0"/>
              <a:t>子どもの汚れた遊具を家に持ち込まない外収納。。。。　　とか</a:t>
            </a:r>
            <a:endParaRPr lang="en-US" altLang="ja-JP" dirty="0"/>
          </a:p>
          <a:p>
            <a:pPr lvl="1"/>
            <a:endParaRPr lang="en-US" altLang="ja-JP" dirty="0"/>
          </a:p>
          <a:p>
            <a:r>
              <a:rPr lang="ja-JP" altLang="en-US" dirty="0"/>
              <a:t>のように、具体的記載で、お母さんに優しいを考えてるチームだと思わせる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努力する、原則、可能な限り、とかのような文言は。。。。。。</a:t>
            </a:r>
          </a:p>
        </p:txBody>
      </p:sp>
    </p:spTree>
    <p:extLst>
      <p:ext uri="{BB962C8B-B14F-4D97-AF65-F5344CB8AC3E}">
        <p14:creationId xmlns:p14="http://schemas.microsoft.com/office/powerpoint/2010/main" val="159360466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8F3A6A2D-EA1B-4AC3-B8CD-3DDFBCCBD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65115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ja-JP" altLang="en-US" dirty="0"/>
              <a:t>エビデンス</a:t>
            </a:r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CD7FD2FD-0977-4B10-8A1D-BF31920C3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386161"/>
            <a:ext cx="9905998" cy="4405040"/>
          </a:xfrm>
        </p:spPr>
        <p:txBody>
          <a:bodyPr>
            <a:normAutofit/>
          </a:bodyPr>
          <a:lstStyle/>
          <a:p>
            <a:r>
              <a:rPr lang="ja-JP" altLang="en-US" dirty="0"/>
              <a:t>金融：融資確約とタームシートは必須</a:t>
            </a:r>
            <a:endParaRPr lang="en-US" altLang="ja-JP" dirty="0"/>
          </a:p>
          <a:p>
            <a:r>
              <a:rPr lang="ja-JP" altLang="en-US" dirty="0"/>
              <a:t>チーム編成：企業間協定書は必須</a:t>
            </a:r>
            <a:endParaRPr lang="en-US" altLang="ja-JP" dirty="0"/>
          </a:p>
          <a:p>
            <a:r>
              <a:rPr lang="ja-JP" altLang="en-US" dirty="0"/>
              <a:t>実行する企業の特定と具体的な計画が必要</a:t>
            </a:r>
            <a:endParaRPr lang="en-US" altLang="ja-JP" dirty="0"/>
          </a:p>
          <a:p>
            <a:pPr lvl="1"/>
            <a:r>
              <a:rPr lang="ja-JP" altLang="en-US"/>
              <a:t>設計計画・建設計画・維持管理計画などの業務計画の概要版が必要</a:t>
            </a:r>
            <a:endParaRPr lang="en-US" altLang="ja-JP" dirty="0"/>
          </a:p>
          <a:p>
            <a:r>
              <a:rPr lang="ja-JP" altLang="en-US" dirty="0"/>
              <a:t>提案した個々の項目が、エクセルの内訳書や収支に反映されている</a:t>
            </a:r>
            <a:endParaRPr lang="en-US" altLang="ja-JP" dirty="0"/>
          </a:p>
          <a:p>
            <a:pPr lvl="1"/>
            <a:r>
              <a:rPr lang="ja-JP" altLang="en-US" dirty="0"/>
              <a:t>とくに重要な提案（他チームに差をつける）は金額にきちんと反映されていることを明示する</a:t>
            </a:r>
            <a:endParaRPr lang="en-US" altLang="ja-JP" dirty="0"/>
          </a:p>
          <a:p>
            <a:r>
              <a:rPr lang="ja-JP" altLang="en-US" dirty="0"/>
              <a:t>個々の企業の取り組み実績や事例があれば、確実に記載する</a:t>
            </a:r>
            <a:endParaRPr lang="en-US" altLang="ja-JP" dirty="0"/>
          </a:p>
          <a:p>
            <a:endParaRPr lang="en-US" altLang="ja-JP" dirty="0"/>
          </a:p>
          <a:p>
            <a:pPr lvl="1"/>
            <a:endParaRPr lang="en-US" altLang="ja-JP" dirty="0"/>
          </a:p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656873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4A80CD31-F104-485C-A6F9-7B6C27839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SPC</a:t>
            </a:r>
            <a:r>
              <a:rPr lang="ja-JP" altLang="en-US" dirty="0"/>
              <a:t>の経営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84EC7207-B5B1-4DF4-B7AA-35683F002A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8758468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5012D5-4A06-4CE2-BF27-1AB165537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1" y="533400"/>
            <a:ext cx="8686801" cy="375320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ＳＰＣとは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83F1354-AC13-4F14-8230-D19047CCF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424" y="980728"/>
            <a:ext cx="9865096" cy="5039072"/>
          </a:xfrm>
        </p:spPr>
        <p:txBody>
          <a:bodyPr>
            <a:normAutofit fontScale="85000" lnSpcReduction="20000"/>
          </a:bodyPr>
          <a:lstStyle/>
          <a:p>
            <a:r>
              <a:rPr kumimoji="1" lang="ja-JP" altLang="en-US" dirty="0"/>
              <a:t>自治体からみると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自治体が、社会性の高い公共調達をゆだねた民間企業を監査するため存在</a:t>
            </a:r>
            <a:endParaRPr kumimoji="1" lang="en-US" altLang="ja-JP" dirty="0"/>
          </a:p>
          <a:p>
            <a:r>
              <a:rPr lang="ja-JP" altLang="en-US" dirty="0"/>
              <a:t>金融機関からみると</a:t>
            </a:r>
            <a:endParaRPr lang="en-US" altLang="ja-JP" dirty="0"/>
          </a:p>
          <a:p>
            <a:pPr lvl="1"/>
            <a:r>
              <a:rPr kumimoji="1" lang="ja-JP" altLang="en-US" dirty="0"/>
              <a:t>融資した相手先が、きちんと返済できる状態にあるか監査し、融資返済を実行してもらうため存在</a:t>
            </a:r>
            <a:endParaRPr kumimoji="1" lang="en-US" altLang="ja-JP" dirty="0"/>
          </a:p>
          <a:p>
            <a:r>
              <a:rPr lang="ja-JP" altLang="en-US" dirty="0"/>
              <a:t>コンソーシャムチーム参加企業からみると</a:t>
            </a:r>
            <a:endParaRPr lang="en-US" altLang="ja-JP" dirty="0"/>
          </a:p>
          <a:p>
            <a:pPr lvl="1"/>
            <a:r>
              <a:rPr kumimoji="1" lang="ja-JP" altLang="en-US" dirty="0"/>
              <a:t>コンソーシャム参加企業が適正な利益をあげるよう努力する存在</a:t>
            </a:r>
            <a:endParaRPr kumimoji="1" lang="en-US" altLang="ja-JP" dirty="0"/>
          </a:p>
          <a:p>
            <a:pPr lvl="1"/>
            <a:endParaRPr lang="en-US" altLang="ja-JP" dirty="0"/>
          </a:p>
          <a:p>
            <a:r>
              <a:rPr kumimoji="1" lang="ja-JP" altLang="en-US" dirty="0"/>
              <a:t>したがって</a:t>
            </a:r>
            <a:endParaRPr kumimoji="1" lang="en-US" altLang="ja-JP" dirty="0"/>
          </a:p>
          <a:p>
            <a:pPr lvl="1"/>
            <a:r>
              <a:rPr lang="ja-JP" altLang="en-US" dirty="0"/>
              <a:t>提案書提出するとき</a:t>
            </a:r>
            <a:endParaRPr lang="en-US" altLang="ja-JP" dirty="0"/>
          </a:p>
          <a:p>
            <a:pPr lvl="2"/>
            <a:r>
              <a:rPr kumimoji="1" lang="ja-JP" altLang="en-US" dirty="0"/>
              <a:t>各企業見積の適正性と各企業が、コンソーシャムに提出した見積もりに十分納得しているか確認</a:t>
            </a:r>
            <a:endParaRPr kumimoji="1" lang="en-US" altLang="ja-JP" dirty="0"/>
          </a:p>
          <a:p>
            <a:pPr lvl="2"/>
            <a:r>
              <a:rPr lang="ja-JP" altLang="en-US" dirty="0"/>
              <a:t>内訳書・長期収支表が適正か、しっかり確認する</a:t>
            </a:r>
            <a:endParaRPr lang="en-US" altLang="ja-JP" dirty="0"/>
          </a:p>
          <a:p>
            <a:pPr lvl="1"/>
            <a:r>
              <a:rPr kumimoji="1" lang="ja-JP" altLang="en-US" dirty="0"/>
              <a:t>事業実施段階</a:t>
            </a:r>
            <a:endParaRPr kumimoji="1" lang="en-US" altLang="ja-JP" dirty="0"/>
          </a:p>
          <a:p>
            <a:pPr lvl="2"/>
            <a:r>
              <a:rPr lang="ja-JP" altLang="en-US" dirty="0"/>
              <a:t>各企業に約束した金額を支払う（各企業見積を、全企業で確実に確認していく）</a:t>
            </a:r>
            <a:endParaRPr lang="en-US" altLang="ja-JP" dirty="0"/>
          </a:p>
          <a:p>
            <a:pPr lvl="2"/>
            <a:r>
              <a:rPr kumimoji="1" lang="ja-JP" altLang="en-US" dirty="0"/>
              <a:t>株主に適切な配当を実施する（株主間協定で、配当金額を納得するまで協議する）</a:t>
            </a:r>
          </a:p>
        </p:txBody>
      </p:sp>
    </p:spTree>
    <p:extLst>
      <p:ext uri="{BB962C8B-B14F-4D97-AF65-F5344CB8AC3E}">
        <p14:creationId xmlns:p14="http://schemas.microsoft.com/office/powerpoint/2010/main" val="204061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14D3202-ABC7-419C-A8B1-6BF95F129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1" y="533400"/>
            <a:ext cx="8686801" cy="591344"/>
          </a:xfrm>
        </p:spPr>
        <p:txBody>
          <a:bodyPr/>
          <a:lstStyle/>
          <a:p>
            <a:r>
              <a:rPr kumimoji="1" lang="ja-JP" altLang="en-US" dirty="0"/>
              <a:t>ＳＰＣ運営の基本的考え方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B066153-22F1-473D-884C-D90767566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433" y="1196752"/>
            <a:ext cx="8770169" cy="5400600"/>
          </a:xfrm>
        </p:spPr>
        <p:txBody>
          <a:bodyPr>
            <a:normAutofit fontScale="85000" lnSpcReduction="10000"/>
          </a:bodyPr>
          <a:lstStyle/>
          <a:p>
            <a:r>
              <a:rPr kumimoji="1" lang="ja-JP" altLang="en-US" dirty="0"/>
              <a:t>経営の安定を図るため、必要な額（違約金相当）の内部留保金確保</a:t>
            </a:r>
            <a:endParaRPr kumimoji="1" lang="en-US" altLang="ja-JP" dirty="0"/>
          </a:p>
          <a:p>
            <a:r>
              <a:rPr lang="ja-JP" altLang="en-US" dirty="0"/>
              <a:t>業務は基本アウトソーシング</a:t>
            </a:r>
            <a:endParaRPr lang="en-US" altLang="ja-JP" dirty="0"/>
          </a:p>
          <a:p>
            <a:pPr lvl="1"/>
            <a:r>
              <a:rPr kumimoji="1" lang="ja-JP" altLang="en-US" dirty="0"/>
              <a:t>株主企業への委託を中心（委託企業は株主になっておく）</a:t>
            </a:r>
            <a:endParaRPr kumimoji="1" lang="en-US" altLang="ja-JP" dirty="0"/>
          </a:p>
          <a:p>
            <a:pPr lvl="2"/>
            <a:r>
              <a:rPr lang="ja-JP" altLang="en-US" dirty="0"/>
              <a:t>配当を税引き前に委託業務経費として、株主企業に支払うことを念頭にチーム編成</a:t>
            </a:r>
            <a:endParaRPr lang="en-US" altLang="ja-JP" dirty="0"/>
          </a:p>
          <a:p>
            <a:pPr lvl="1"/>
            <a:r>
              <a:rPr kumimoji="1" lang="ja-JP" altLang="en-US" dirty="0"/>
              <a:t>会計処理（会計事務所など）・口座管理</a:t>
            </a:r>
            <a:r>
              <a:rPr kumimoji="1" lang="en-US" altLang="ja-JP" dirty="0"/>
              <a:t>(</a:t>
            </a:r>
            <a:r>
              <a:rPr kumimoji="1" lang="ja-JP" altLang="en-US" dirty="0"/>
              <a:t>銀行）</a:t>
            </a:r>
            <a:endParaRPr kumimoji="1" lang="en-US" altLang="ja-JP" dirty="0"/>
          </a:p>
          <a:p>
            <a:pPr lvl="1"/>
            <a:r>
              <a:rPr lang="ja-JP" altLang="en-US" dirty="0"/>
              <a:t>事務所：市内庁内企業に間借り（家賃名目での支払い）</a:t>
            </a:r>
            <a:endParaRPr lang="en-US" altLang="ja-JP" dirty="0"/>
          </a:p>
          <a:p>
            <a:pPr lvl="1"/>
            <a:r>
              <a:rPr kumimoji="1" lang="ja-JP" altLang="en-US" dirty="0"/>
              <a:t>事務員：事務所提供企業に委託：電話応対</a:t>
            </a:r>
            <a:endParaRPr kumimoji="1" lang="en-US" altLang="ja-JP" dirty="0"/>
          </a:p>
          <a:p>
            <a:pPr lvl="1"/>
            <a:r>
              <a:rPr lang="ja-JP" altLang="en-US" dirty="0"/>
              <a:t>行政窓口：株主企業に委託（仕事なくても、配当相当の委託契約など）</a:t>
            </a:r>
            <a:endParaRPr lang="en-US" altLang="ja-JP" dirty="0"/>
          </a:p>
          <a:p>
            <a:pPr lvl="1"/>
            <a:r>
              <a:rPr kumimoji="1" lang="ja-JP" altLang="en-US" dirty="0"/>
              <a:t>業務監査・モニタリング：設計建設は維持管理企業に、維持管理は設計・建設企業に</a:t>
            </a:r>
            <a:endParaRPr kumimoji="1" lang="en-US" altLang="ja-JP" dirty="0"/>
          </a:p>
          <a:p>
            <a:pPr lvl="1"/>
            <a:r>
              <a:rPr lang="ja-JP" altLang="en-US" dirty="0"/>
              <a:t>クレーム応対・電話応対：</a:t>
            </a:r>
            <a:r>
              <a:rPr lang="en-US" altLang="ja-JP" dirty="0"/>
              <a:t>365</a:t>
            </a:r>
            <a:r>
              <a:rPr lang="ja-JP" altLang="en-US" dirty="0"/>
              <a:t>日</a:t>
            </a:r>
            <a:r>
              <a:rPr lang="en-US" altLang="ja-JP" dirty="0"/>
              <a:t>24</a:t>
            </a:r>
            <a:r>
              <a:rPr lang="ja-JP" altLang="en-US" dirty="0"/>
              <a:t>時間のコールセンター</a:t>
            </a:r>
            <a:endParaRPr lang="en-US" altLang="ja-JP" dirty="0"/>
          </a:p>
          <a:p>
            <a:pPr lvl="1"/>
            <a:endParaRPr kumimoji="1" lang="en-US" altLang="ja-JP" dirty="0"/>
          </a:p>
          <a:p>
            <a:r>
              <a:rPr kumimoji="1" lang="ja-JP" altLang="en-US" dirty="0"/>
              <a:t>節税の工夫</a:t>
            </a:r>
            <a:endParaRPr kumimoji="1" lang="en-US" altLang="ja-JP" dirty="0"/>
          </a:p>
          <a:p>
            <a:pPr lvl="1"/>
            <a:r>
              <a:rPr lang="ja-JP" altLang="en-US" dirty="0"/>
              <a:t>提案時の法人税などのチーム企業の業務費への転換の工夫</a:t>
            </a:r>
            <a:endParaRPr lang="en-US" altLang="ja-JP" dirty="0"/>
          </a:p>
          <a:p>
            <a:pPr lvl="1"/>
            <a:r>
              <a:rPr kumimoji="1" lang="ja-JP" altLang="en-US" dirty="0"/>
              <a:t>提案時の提案金額作成時に、この工夫による提案金額低減の工夫</a:t>
            </a:r>
            <a:endParaRPr kumimoji="1" lang="en-US" altLang="ja-JP" dirty="0"/>
          </a:p>
          <a:p>
            <a:pPr lvl="1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4420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SPC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の業務一覧</a:t>
            </a:r>
          </a:p>
        </p:txBody>
      </p:sp>
      <p:sp>
        <p:nvSpPr>
          <p:cNvPr id="14" name="コンテンツ プレースホルダー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rtl="0"/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１．行政との対応窓口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1"/>
            <a:r>
              <a:rPr lang="ja-JP" altLang="en-US" dirty="0"/>
              <a:t>関係者協議会（</a:t>
            </a:r>
            <a:r>
              <a:rPr lang="en-US" altLang="ja-JP" dirty="0"/>
              <a:t>1</a:t>
            </a:r>
            <a:r>
              <a:rPr lang="ja-JP" altLang="en-US" dirty="0"/>
              <a:t>回</a:t>
            </a:r>
            <a:r>
              <a:rPr lang="en-US" altLang="ja-JP" dirty="0"/>
              <a:t>/</a:t>
            </a:r>
            <a:r>
              <a:rPr lang="ja-JP" altLang="en-US" dirty="0"/>
              <a:t>月～</a:t>
            </a:r>
            <a:r>
              <a:rPr lang="en-US" altLang="ja-JP" dirty="0"/>
              <a:t>2</a:t>
            </a:r>
            <a:r>
              <a:rPr lang="ja-JP" altLang="en-US" dirty="0"/>
              <a:t>回</a:t>
            </a:r>
            <a:r>
              <a:rPr lang="en-US" altLang="ja-JP" dirty="0"/>
              <a:t>/</a:t>
            </a:r>
            <a:r>
              <a:rPr lang="ja-JP" altLang="en-US" dirty="0"/>
              <a:t>年）</a:t>
            </a:r>
            <a:endParaRPr lang="en-US" altLang="ja-JP" dirty="0"/>
          </a:p>
          <a:p>
            <a:pPr lvl="1"/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トラブル時協議対応</a:t>
            </a:r>
          </a:p>
          <a:p>
            <a:pPr rtl="0"/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２．年次報告（財務・業務報告書・監査報告）</a:t>
            </a:r>
          </a:p>
          <a:p>
            <a:pPr rtl="0"/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３．金銭授受業務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rtl="0"/>
            <a:r>
              <a:rPr lang="ja-JP" altLang="en-US" dirty="0"/>
              <a:t>４．委託業務監査・モニタリング</a:t>
            </a:r>
            <a:endParaRPr lang="en-US" altLang="ja-JP" dirty="0"/>
          </a:p>
          <a:p>
            <a:pPr rtl="0"/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５．株主総会業務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rtl="0"/>
            <a:r>
              <a:rPr lang="ja-JP" altLang="en-US" dirty="0"/>
              <a:t>６．取締役会業務</a:t>
            </a:r>
            <a:endParaRPr lang="en-US" altLang="ja-JP" dirty="0"/>
          </a:p>
          <a:p>
            <a:pPr rtl="0"/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７．会計業務</a:t>
            </a:r>
          </a:p>
        </p:txBody>
      </p:sp>
    </p:spTree>
    <p:extLst>
      <p:ext uri="{BB962C8B-B14F-4D97-AF65-F5344CB8AC3E}">
        <p14:creationId xmlns:p14="http://schemas.microsoft.com/office/powerpoint/2010/main" val="143723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34B11C9-0D73-41A8-9078-3A76BF1B7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3" y="533400"/>
            <a:ext cx="8410129" cy="663352"/>
          </a:xfrm>
        </p:spPr>
        <p:txBody>
          <a:bodyPr/>
          <a:lstStyle/>
          <a:p>
            <a:r>
              <a:rPr kumimoji="1" lang="ja-JP" altLang="en-US" dirty="0"/>
              <a:t>会計関連業務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DEB3B2-85A0-4412-ACEF-5BE2743B34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432" y="1484784"/>
            <a:ext cx="10369152" cy="4535016"/>
          </a:xfrm>
        </p:spPr>
        <p:txBody>
          <a:bodyPr>
            <a:normAutofit fontScale="92500" lnSpcReduction="20000"/>
          </a:bodyPr>
          <a:lstStyle/>
          <a:p>
            <a:r>
              <a:rPr kumimoji="1" lang="ja-JP" altLang="en-US" dirty="0"/>
              <a:t>入金管理</a:t>
            </a:r>
            <a:endParaRPr kumimoji="1" lang="en-US" altLang="ja-JP" dirty="0"/>
          </a:p>
          <a:p>
            <a:pPr lvl="1"/>
            <a:r>
              <a:rPr lang="ja-JP" altLang="en-US" dirty="0"/>
              <a:t>自治体からの入金</a:t>
            </a:r>
            <a:r>
              <a:rPr lang="en-US" altLang="ja-JP" dirty="0"/>
              <a:t>	</a:t>
            </a:r>
            <a:r>
              <a:rPr lang="ja-JP" altLang="en-US" dirty="0"/>
              <a:t>：サービス対価</a:t>
            </a:r>
            <a:r>
              <a:rPr lang="en-US" altLang="ja-JP" dirty="0"/>
              <a:t>A</a:t>
            </a:r>
            <a:r>
              <a:rPr lang="ja-JP" altLang="en-US" dirty="0"/>
              <a:t>：施設整備費：一時金、割賦金</a:t>
            </a:r>
            <a:endParaRPr lang="en-US" altLang="ja-JP" dirty="0"/>
          </a:p>
          <a:p>
            <a:pPr lvl="1"/>
            <a:r>
              <a:rPr kumimoji="1" lang="ja-JP" altLang="en-US" dirty="0"/>
              <a:t>　</a:t>
            </a:r>
            <a:r>
              <a:rPr kumimoji="1" lang="en-US" altLang="ja-JP" dirty="0"/>
              <a:t>		</a:t>
            </a:r>
            <a:r>
              <a:rPr kumimoji="1" lang="ja-JP" altLang="en-US" dirty="0"/>
              <a:t>　　　</a:t>
            </a:r>
            <a:r>
              <a:rPr kumimoji="1" lang="en-US" altLang="ja-JP" dirty="0"/>
              <a:t>	</a:t>
            </a:r>
            <a:r>
              <a:rPr kumimoji="1" lang="ja-JP" altLang="en-US" dirty="0"/>
              <a:t>：サービス対価</a:t>
            </a:r>
            <a:r>
              <a:rPr kumimoji="1" lang="en-US" altLang="ja-JP" dirty="0"/>
              <a:t>B</a:t>
            </a:r>
            <a:r>
              <a:rPr kumimoji="1" lang="ja-JP" altLang="en-US" dirty="0"/>
              <a:t>：維持管理・運営費：毎年度の業務に対して</a:t>
            </a:r>
            <a:endParaRPr kumimoji="1" lang="en-US" altLang="ja-JP" dirty="0"/>
          </a:p>
          <a:p>
            <a:pPr lvl="1"/>
            <a:r>
              <a:rPr lang="ja-JP" altLang="en-US" dirty="0"/>
              <a:t>独立採算事業</a:t>
            </a:r>
            <a:r>
              <a:rPr lang="en-US" altLang="ja-JP" dirty="0"/>
              <a:t>	</a:t>
            </a:r>
            <a:r>
              <a:rPr lang="ja-JP" altLang="en-US" dirty="0"/>
              <a:t>：事業収支：</a:t>
            </a:r>
            <a:r>
              <a:rPr lang="en-US" altLang="ja-JP" dirty="0"/>
              <a:t>	</a:t>
            </a:r>
            <a:r>
              <a:rPr lang="ja-JP" altLang="en-US" dirty="0"/>
              <a:t>できるだけ関与しない。</a:t>
            </a:r>
            <a:endParaRPr lang="en-US" altLang="ja-JP" dirty="0"/>
          </a:p>
          <a:p>
            <a:pPr lvl="1"/>
            <a:r>
              <a:rPr kumimoji="1" lang="ja-JP" altLang="en-US" dirty="0"/>
              <a:t>　</a:t>
            </a:r>
            <a:r>
              <a:rPr kumimoji="1" lang="en-US" altLang="ja-JP" dirty="0"/>
              <a:t>					</a:t>
            </a:r>
            <a:r>
              <a:rPr kumimoji="1" lang="ja-JP" altLang="en-US" dirty="0"/>
              <a:t>各独立採算事業者からの供益金のような形</a:t>
            </a:r>
            <a:endParaRPr kumimoji="1" lang="en-US" altLang="ja-JP" dirty="0"/>
          </a:p>
          <a:p>
            <a:pPr lvl="1"/>
            <a:r>
              <a:rPr lang="ja-JP" altLang="en-US" dirty="0"/>
              <a:t>　</a:t>
            </a:r>
            <a:r>
              <a:rPr lang="en-US" altLang="ja-JP" dirty="0"/>
              <a:t>					</a:t>
            </a:r>
            <a:r>
              <a:rPr lang="ja-JP" altLang="en-US" dirty="0"/>
              <a:t>定期借地料・家賃：</a:t>
            </a:r>
            <a:r>
              <a:rPr lang="en-US" altLang="ja-JP" dirty="0"/>
              <a:t>SPC</a:t>
            </a:r>
            <a:r>
              <a:rPr lang="ja-JP" altLang="en-US" dirty="0"/>
              <a:t>を通すか通さないか</a:t>
            </a:r>
            <a:endParaRPr lang="en-US" altLang="ja-JP" dirty="0"/>
          </a:p>
          <a:p>
            <a:r>
              <a:rPr kumimoji="1" lang="ja-JP" altLang="en-US" dirty="0"/>
              <a:t>出金管理</a:t>
            </a:r>
            <a:r>
              <a:rPr kumimoji="1" lang="en-US" altLang="ja-JP" dirty="0"/>
              <a:t>		</a:t>
            </a:r>
            <a:r>
              <a:rPr kumimoji="1" lang="ja-JP" altLang="en-US" dirty="0"/>
              <a:t>：行政からの入金後</a:t>
            </a:r>
            <a:endParaRPr kumimoji="1" lang="en-US" altLang="ja-JP" dirty="0"/>
          </a:p>
          <a:p>
            <a:pPr lvl="1"/>
            <a:r>
              <a:rPr lang="ja-JP" altLang="en-US" dirty="0"/>
              <a:t>銀行返済</a:t>
            </a:r>
            <a:endParaRPr lang="en-US" altLang="ja-JP" dirty="0"/>
          </a:p>
          <a:p>
            <a:pPr lvl="1"/>
            <a:r>
              <a:rPr kumimoji="1" lang="ja-JP" altLang="en-US" dirty="0"/>
              <a:t>各受託企業への支払い</a:t>
            </a:r>
            <a:endParaRPr kumimoji="1" lang="en-US" altLang="ja-JP" dirty="0"/>
          </a:p>
          <a:p>
            <a:pPr lvl="1"/>
            <a:r>
              <a:rPr kumimoji="1" lang="en-US" altLang="ja-JP" dirty="0"/>
              <a:t>SPC</a:t>
            </a:r>
            <a:r>
              <a:rPr kumimoji="1" lang="ja-JP" altLang="en-US" dirty="0"/>
              <a:t>の経費</a:t>
            </a:r>
            <a:r>
              <a:rPr kumimoji="1" lang="en-US" altLang="ja-JP" dirty="0"/>
              <a:t>		</a:t>
            </a:r>
            <a:r>
              <a:rPr kumimoji="1" lang="ja-JP" altLang="en-US" dirty="0"/>
              <a:t>人件費・交通費・オフィス経費・</a:t>
            </a:r>
            <a:endParaRPr kumimoji="1" lang="en-US" altLang="ja-JP" dirty="0"/>
          </a:p>
          <a:p>
            <a:pPr lvl="1"/>
            <a:endParaRPr lang="en-US" altLang="ja-JP" dirty="0"/>
          </a:p>
          <a:p>
            <a:r>
              <a:rPr kumimoji="1" lang="ja-JP" altLang="en-US" dirty="0"/>
              <a:t>入出金管理</a:t>
            </a:r>
            <a:r>
              <a:rPr kumimoji="1" lang="en-US" altLang="ja-JP" dirty="0"/>
              <a:t>		</a:t>
            </a:r>
            <a:r>
              <a:rPr kumimoji="1" lang="ja-JP" altLang="en-US" dirty="0"/>
              <a:t>：銀行のアージェントフィーでやってくれないかな？</a:t>
            </a:r>
          </a:p>
        </p:txBody>
      </p:sp>
    </p:spTree>
    <p:extLst>
      <p:ext uri="{BB962C8B-B14F-4D97-AF65-F5344CB8AC3E}">
        <p14:creationId xmlns:p14="http://schemas.microsoft.com/office/powerpoint/2010/main" val="224359254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201BF40-40F9-45CC-AB26-CC1787DA3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1" y="533400"/>
            <a:ext cx="8686801" cy="87937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長期事業運営を念頭に経営改革努力</a:t>
            </a:r>
            <a:br>
              <a:rPr kumimoji="1" lang="en-US" altLang="ja-JP" dirty="0"/>
            </a:br>
            <a:r>
              <a:rPr kumimoji="1" lang="en-US" altLang="ja-JP" dirty="0"/>
              <a:t>	</a:t>
            </a:r>
            <a:r>
              <a:rPr kumimoji="1" lang="ja-JP" altLang="en-US" dirty="0"/>
              <a:t>→株主への配当の増額努力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9CDCDDD-0E5F-451E-B01B-014C2A813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01" y="1628800"/>
            <a:ext cx="10429801" cy="4607024"/>
          </a:xfrm>
        </p:spPr>
        <p:txBody>
          <a:bodyPr>
            <a:normAutofit fontScale="85000" lnSpcReduction="10000"/>
          </a:bodyPr>
          <a:lstStyle/>
          <a:p>
            <a:r>
              <a:rPr kumimoji="1" lang="ja-JP" altLang="en-US" dirty="0"/>
              <a:t>収入はサービス対価として、ほぼ固定的に確保されるのがＰＦＩ：自治体債務負担付き事業</a:t>
            </a:r>
            <a:endParaRPr kumimoji="1" lang="en-US" altLang="ja-JP" dirty="0"/>
          </a:p>
          <a:p>
            <a:r>
              <a:rPr lang="ja-JP" altLang="en-US" dirty="0"/>
              <a:t>経営改革や業務改革により、チーム企業外への支払いの削減</a:t>
            </a:r>
            <a:endParaRPr lang="en-US" altLang="ja-JP" dirty="0"/>
          </a:p>
          <a:p>
            <a:pPr lvl="1"/>
            <a:r>
              <a:rPr lang="en-US" altLang="ja-JP" dirty="0"/>
              <a:t>100</a:t>
            </a:r>
            <a:r>
              <a:rPr lang="ja-JP" altLang="en-US" dirty="0"/>
              <a:t>年</a:t>
            </a:r>
            <a:r>
              <a:rPr lang="en-US" altLang="ja-JP" dirty="0"/>
              <a:t>1</a:t>
            </a:r>
            <a:r>
              <a:rPr lang="ja-JP" altLang="en-US" dirty="0"/>
              <a:t>日のごとく、同じ経営をしているバカはいない</a:t>
            </a:r>
            <a:endParaRPr lang="en-US" altLang="ja-JP" dirty="0"/>
          </a:p>
          <a:p>
            <a:pPr lvl="1"/>
            <a:r>
              <a:rPr kumimoji="1" lang="ja-JP" altLang="en-US" dirty="0"/>
              <a:t>チーム外業務のチーム企業への転換によるチーム企業の収益ＵＰ</a:t>
            </a:r>
            <a:endParaRPr kumimoji="1" lang="en-US" altLang="ja-JP" dirty="0"/>
          </a:p>
          <a:p>
            <a:pPr lvl="2"/>
            <a:r>
              <a:rPr lang="ja-JP" altLang="en-US" dirty="0"/>
              <a:t>会計処理委託は、株主企業の経理部に</a:t>
            </a:r>
            <a:endParaRPr lang="en-US" altLang="ja-JP" dirty="0"/>
          </a:p>
          <a:p>
            <a:pPr lvl="2"/>
            <a:r>
              <a:rPr kumimoji="1" lang="ja-JP" altLang="en-US" dirty="0"/>
              <a:t>株主総会準備業務は株主企業の総務部に</a:t>
            </a:r>
            <a:endParaRPr kumimoji="1" lang="en-US" altLang="ja-JP" dirty="0"/>
          </a:p>
          <a:p>
            <a:pPr lvl="1"/>
            <a:r>
              <a:rPr lang="ja-JP" altLang="en-US" dirty="0"/>
              <a:t>業務内容や見直しによる経費削減</a:t>
            </a:r>
            <a:endParaRPr lang="en-US" altLang="ja-JP" dirty="0"/>
          </a:p>
          <a:p>
            <a:r>
              <a:rPr kumimoji="1" lang="ja-JP" altLang="en-US" dirty="0"/>
              <a:t>余剰内部留保金の活用：今のところ許されていないようなスキーム</a:t>
            </a:r>
            <a:endParaRPr kumimoji="1" lang="en-US" altLang="ja-JP" dirty="0"/>
          </a:p>
          <a:p>
            <a:pPr lvl="1"/>
            <a:r>
              <a:rPr lang="ja-JP" altLang="en-US" dirty="0"/>
              <a:t>チーム企業への融資による利息収入</a:t>
            </a:r>
            <a:endParaRPr lang="en-US" altLang="ja-JP" dirty="0"/>
          </a:p>
          <a:p>
            <a:pPr lvl="1"/>
            <a:r>
              <a:rPr kumimoji="1" lang="ja-JP" altLang="en-US" dirty="0"/>
              <a:t>その他の活用</a:t>
            </a:r>
            <a:endParaRPr kumimoji="1" lang="en-US" altLang="ja-JP" dirty="0"/>
          </a:p>
          <a:p>
            <a:r>
              <a:rPr lang="ja-JP" altLang="en-US" dirty="0"/>
              <a:t>その他</a:t>
            </a:r>
            <a:endParaRPr lang="en-US" altLang="ja-JP" dirty="0"/>
          </a:p>
          <a:p>
            <a:pPr lvl="1"/>
            <a:r>
              <a:rPr kumimoji="1" lang="ja-JP" altLang="en-US" dirty="0"/>
              <a:t>株式の移動：最大株主（代表企業）変更：今は許されないスキーム：変更するほうが合理的</a:t>
            </a:r>
          </a:p>
        </p:txBody>
      </p:sp>
    </p:spTree>
    <p:extLst>
      <p:ext uri="{BB962C8B-B14F-4D97-AF65-F5344CB8AC3E}">
        <p14:creationId xmlns:p14="http://schemas.microsoft.com/office/powerpoint/2010/main" val="189813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DCB0F58-C500-44B3-BDF6-5911389E7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681" y="497458"/>
            <a:ext cx="9905998" cy="652440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節税対策は徹底して（２重課税であることを忘れずに）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6ABC1A5-BFA0-429F-BCDC-CAD49429C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097" y="1316965"/>
            <a:ext cx="10857781" cy="5262114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ＳＰＣはもともと、利益を上げていくものではない</a:t>
            </a:r>
            <a:endParaRPr kumimoji="1" lang="en-US" altLang="ja-JP" dirty="0"/>
          </a:p>
          <a:p>
            <a:pPr lvl="1"/>
            <a:r>
              <a:rPr lang="ja-JP" altLang="en-US" dirty="0"/>
              <a:t>法人税支払いを最小にするため税引き前利益を、過剰に出さずに、業務にお金をかけていく</a:t>
            </a:r>
            <a:endParaRPr lang="en-US" altLang="ja-JP" dirty="0"/>
          </a:p>
          <a:p>
            <a:pPr lvl="1"/>
            <a:r>
              <a:rPr kumimoji="1" lang="ja-JP" altLang="en-US" dirty="0"/>
              <a:t>委託業務は可能な限り、チーム企業</a:t>
            </a:r>
            <a:r>
              <a:rPr kumimoji="1" lang="en-US" altLang="ja-JP" dirty="0"/>
              <a:t>(</a:t>
            </a:r>
            <a:r>
              <a:rPr kumimoji="1" lang="ja-JP" altLang="en-US" dirty="0"/>
              <a:t>特に株主企業）に出していく</a:t>
            </a:r>
            <a:endParaRPr kumimoji="1" lang="en-US" altLang="ja-JP" dirty="0"/>
          </a:p>
          <a:p>
            <a:pPr lvl="1"/>
            <a:r>
              <a:rPr lang="ja-JP" altLang="en-US" dirty="0"/>
              <a:t>利益は、</a:t>
            </a:r>
            <a:r>
              <a:rPr lang="en-US" altLang="ja-JP" dirty="0"/>
              <a:t>SPC</a:t>
            </a:r>
            <a:r>
              <a:rPr lang="ja-JP" altLang="en-US" dirty="0"/>
              <a:t>でなく、業務を実行する企業が出していく形で提案を構築する</a:t>
            </a:r>
            <a:endParaRPr kumimoji="1" lang="en-US" altLang="ja-JP" dirty="0"/>
          </a:p>
          <a:p>
            <a:r>
              <a:rPr lang="ja-JP" altLang="en-US" dirty="0"/>
              <a:t>提案の長期収支表記載の法人税の支払い計画は、利益の一部だ、の感じで努力</a:t>
            </a:r>
            <a:endParaRPr lang="en-US" altLang="ja-JP" dirty="0"/>
          </a:p>
          <a:p>
            <a:pPr lvl="1"/>
            <a:r>
              <a:rPr kumimoji="1" lang="ja-JP" altLang="en-US" dirty="0"/>
              <a:t>提案提出段階から、税引き前の経費支払いを想定して提案作成</a:t>
            </a:r>
            <a:endParaRPr kumimoji="1" lang="en-US" altLang="ja-JP" dirty="0"/>
          </a:p>
          <a:p>
            <a:pPr lvl="1"/>
            <a:r>
              <a:rPr lang="ja-JP" altLang="en-US" dirty="0"/>
              <a:t>提案時のＳＰＣ経費は、法人税支払い分も支払う想定で減額を考える</a:t>
            </a:r>
            <a:endParaRPr kumimoji="1" lang="en-US" altLang="ja-JP" dirty="0"/>
          </a:p>
          <a:p>
            <a:r>
              <a:rPr kumimoji="1" lang="ja-JP" altLang="en-US" dirty="0"/>
              <a:t>提案時の長期収支表は、実際の経営帳票ではない：審査のためにつくる</a:t>
            </a:r>
            <a:endParaRPr kumimoji="1" lang="en-US" altLang="ja-JP" dirty="0"/>
          </a:p>
          <a:p>
            <a:pPr lvl="1"/>
            <a:r>
              <a:rPr lang="ja-JP" altLang="en-US" dirty="0"/>
              <a:t>サービス対価の受取額を算定し、提案金額を策定</a:t>
            </a:r>
            <a:r>
              <a:rPr lang="ja-JP" altLang="en-US"/>
              <a:t>するため：理想に近いもの</a:t>
            </a:r>
            <a:endParaRPr lang="en-US" altLang="ja-JP" dirty="0"/>
          </a:p>
          <a:p>
            <a:pPr lvl="1"/>
            <a:r>
              <a:rPr kumimoji="1" lang="ja-JP" altLang="en-US" dirty="0"/>
              <a:t>実際の経営に使う長期収支計画表は、実際のリアルなビジネス社会でダイナミックに動くもの</a:t>
            </a:r>
            <a:endParaRPr kumimoji="1" lang="en-US" altLang="ja-JP" dirty="0"/>
          </a:p>
          <a:p>
            <a:pPr lvl="1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1839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611A79-2F30-4C33-9BAD-1B8236AF0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713" y="365425"/>
            <a:ext cx="9905998" cy="49182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kumimoji="1" lang="ja-JP" altLang="en-US"/>
              <a:t>情報整理の例</a:t>
            </a:r>
          </a:p>
        </p:txBody>
      </p:sp>
      <p:graphicFrame>
        <p:nvGraphicFramePr>
          <p:cNvPr id="3" name="表 3">
            <a:extLst>
              <a:ext uri="{FF2B5EF4-FFF2-40B4-BE49-F238E27FC236}">
                <a16:creationId xmlns:a16="http://schemas.microsoft.com/office/drawing/2014/main" id="{4A5AFB8A-7325-4070-87B2-075F0E2BF6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8981682"/>
              </p:ext>
            </p:extLst>
          </p:nvPr>
        </p:nvGraphicFramePr>
        <p:xfrm>
          <a:off x="799872" y="986643"/>
          <a:ext cx="10817679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4483">
                  <a:extLst>
                    <a:ext uri="{9D8B030D-6E8A-4147-A177-3AD203B41FA5}">
                      <a16:colId xmlns:a16="http://schemas.microsoft.com/office/drawing/2014/main" val="3065576788"/>
                    </a:ext>
                  </a:extLst>
                </a:gridCol>
                <a:gridCol w="1079244">
                  <a:extLst>
                    <a:ext uri="{9D8B030D-6E8A-4147-A177-3AD203B41FA5}">
                      <a16:colId xmlns:a16="http://schemas.microsoft.com/office/drawing/2014/main" val="3964801402"/>
                    </a:ext>
                  </a:extLst>
                </a:gridCol>
                <a:gridCol w="1934498">
                  <a:extLst>
                    <a:ext uri="{9D8B030D-6E8A-4147-A177-3AD203B41FA5}">
                      <a16:colId xmlns:a16="http://schemas.microsoft.com/office/drawing/2014/main" val="2543355021"/>
                    </a:ext>
                  </a:extLst>
                </a:gridCol>
                <a:gridCol w="1079244">
                  <a:extLst>
                    <a:ext uri="{9D8B030D-6E8A-4147-A177-3AD203B41FA5}">
                      <a16:colId xmlns:a16="http://schemas.microsoft.com/office/drawing/2014/main" val="2567081216"/>
                    </a:ext>
                  </a:extLst>
                </a:gridCol>
                <a:gridCol w="1094954">
                  <a:extLst>
                    <a:ext uri="{9D8B030D-6E8A-4147-A177-3AD203B41FA5}">
                      <a16:colId xmlns:a16="http://schemas.microsoft.com/office/drawing/2014/main" val="2460656330"/>
                    </a:ext>
                  </a:extLst>
                </a:gridCol>
                <a:gridCol w="1022776">
                  <a:extLst>
                    <a:ext uri="{9D8B030D-6E8A-4147-A177-3AD203B41FA5}">
                      <a16:colId xmlns:a16="http://schemas.microsoft.com/office/drawing/2014/main" val="411393752"/>
                    </a:ext>
                  </a:extLst>
                </a:gridCol>
                <a:gridCol w="1118736">
                  <a:extLst>
                    <a:ext uri="{9D8B030D-6E8A-4147-A177-3AD203B41FA5}">
                      <a16:colId xmlns:a16="http://schemas.microsoft.com/office/drawing/2014/main" val="1236325291"/>
                    </a:ext>
                  </a:extLst>
                </a:gridCol>
                <a:gridCol w="225256">
                  <a:extLst>
                    <a:ext uri="{9D8B030D-6E8A-4147-A177-3AD203B41FA5}">
                      <a16:colId xmlns:a16="http://schemas.microsoft.com/office/drawing/2014/main" val="4120911510"/>
                    </a:ext>
                  </a:extLst>
                </a:gridCol>
                <a:gridCol w="1079244">
                  <a:extLst>
                    <a:ext uri="{9D8B030D-6E8A-4147-A177-3AD203B41FA5}">
                      <a16:colId xmlns:a16="http://schemas.microsoft.com/office/drawing/2014/main" val="837187437"/>
                    </a:ext>
                  </a:extLst>
                </a:gridCol>
                <a:gridCol w="1079244">
                  <a:extLst>
                    <a:ext uri="{9D8B030D-6E8A-4147-A177-3AD203B41FA5}">
                      <a16:colId xmlns:a16="http://schemas.microsoft.com/office/drawing/2014/main" val="786934484"/>
                    </a:ext>
                  </a:extLst>
                </a:gridCol>
              </a:tblGrid>
              <a:tr h="936575"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年月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/>
                        <a:t>自治体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/>
                        <a:t>案件名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/>
                        <a:t>ステージ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事業規模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コンサル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担当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格付</a:t>
                      </a:r>
                      <a:endParaRPr kumimoji="1" lang="en-US" altLang="ja-JP" sz="2800" dirty="0"/>
                    </a:p>
                    <a:p>
                      <a:r>
                        <a:rPr kumimoji="1" lang="en-US" altLang="ja-JP" sz="2800" dirty="0"/>
                        <a:t>4/15</a:t>
                      </a:r>
                      <a:r>
                        <a:rPr kumimoji="1" lang="ja-JP" altLang="en-US" sz="2800" dirty="0"/>
                        <a:t>時点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3896241"/>
                  </a:ext>
                </a:extLst>
              </a:tr>
              <a:tr h="658384"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21/4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津久見市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街中観光拠点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基本計画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不明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梓設計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九州支店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C</a:t>
                      </a:r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0690577"/>
                  </a:ext>
                </a:extLst>
              </a:tr>
              <a:tr h="658384"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21/4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明和町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小学校再編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可能性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不明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百五総研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中部支店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A</a:t>
                      </a:r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0556142"/>
                  </a:ext>
                </a:extLst>
              </a:tr>
              <a:tr h="658384"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21/4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小諸市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飯綱山公園</a:t>
                      </a:r>
                      <a:r>
                        <a:rPr kumimoji="1" lang="en-US" altLang="ja-JP" sz="2800" dirty="0"/>
                        <a:t>P-PFI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対話調査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不明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公募中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関東支店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A</a:t>
                      </a:r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3894240"/>
                  </a:ext>
                </a:extLst>
              </a:tr>
              <a:tr h="658384"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21/4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倉敷市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調理場・校舎整備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事業者公募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17</a:t>
                      </a:r>
                      <a:r>
                        <a:rPr kumimoji="1" lang="ja-JP" altLang="en-US" sz="2800" dirty="0"/>
                        <a:t>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不明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DBO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中国支店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B</a:t>
                      </a:r>
                    </a:p>
                    <a:p>
                      <a:r>
                        <a:rPr kumimoji="1" lang="ja-JP" altLang="en-US" sz="2800" dirty="0"/>
                        <a:t>遅いか？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2795247"/>
                  </a:ext>
                </a:extLst>
              </a:tr>
            </a:tbl>
          </a:graphicData>
        </a:graphic>
      </p:graphicFrame>
      <p:sp>
        <p:nvSpPr>
          <p:cNvPr id="4" name="矢印: ストライプ 3">
            <a:extLst>
              <a:ext uri="{FF2B5EF4-FFF2-40B4-BE49-F238E27FC236}">
                <a16:creationId xmlns:a16="http://schemas.microsoft.com/office/drawing/2014/main" id="{38F04F61-23E7-4540-8642-3E95575FCC4D}"/>
              </a:ext>
            </a:extLst>
          </p:cNvPr>
          <p:cNvSpPr/>
          <p:nvPr/>
        </p:nvSpPr>
        <p:spPr>
          <a:xfrm>
            <a:off x="8327571" y="1836964"/>
            <a:ext cx="987879" cy="391886"/>
          </a:xfrm>
          <a:prstGeom prst="striped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129210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27F0171-8B61-4832-B91A-F37E054CB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125" y="494995"/>
            <a:ext cx="10361752" cy="52656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ja-JP" altLang="en-US" sz="2799" dirty="0"/>
              <a:t>事業のお金の流れと契約の種類：エンド企業受取額１００想定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F6CAF93-3016-463E-93EE-03532D97B6BE}"/>
              </a:ext>
            </a:extLst>
          </p:cNvPr>
          <p:cNvSpPr/>
          <p:nvPr/>
        </p:nvSpPr>
        <p:spPr>
          <a:xfrm>
            <a:off x="7385885" y="1265632"/>
            <a:ext cx="4467264" cy="51698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799" dirty="0"/>
              <a:t>実際業務遂行（１００）</a:t>
            </a:r>
            <a:endParaRPr kumimoji="1" lang="en-US" altLang="ja-JP" sz="1799" dirty="0"/>
          </a:p>
          <a:p>
            <a:pPr algn="ctr"/>
            <a:endParaRPr kumimoji="1" lang="en-US" altLang="ja-JP" sz="1799" dirty="0"/>
          </a:p>
          <a:p>
            <a:pPr algn="ctr"/>
            <a:endParaRPr kumimoji="1" lang="en-US" altLang="ja-JP" sz="1799" dirty="0"/>
          </a:p>
          <a:p>
            <a:pPr algn="ctr"/>
            <a:endParaRPr kumimoji="1" lang="en-US" altLang="ja-JP" sz="1799" dirty="0"/>
          </a:p>
          <a:p>
            <a:pPr algn="ctr"/>
            <a:endParaRPr kumimoji="1" lang="en-US" altLang="ja-JP" sz="1799" dirty="0"/>
          </a:p>
          <a:p>
            <a:pPr algn="ctr"/>
            <a:endParaRPr kumimoji="1" lang="en-US" altLang="ja-JP" sz="1799" dirty="0"/>
          </a:p>
          <a:p>
            <a:pPr algn="ctr"/>
            <a:endParaRPr kumimoji="1" lang="en-US" altLang="ja-JP" sz="1799" dirty="0"/>
          </a:p>
          <a:p>
            <a:pPr algn="ctr"/>
            <a:endParaRPr kumimoji="1" lang="en-US" altLang="ja-JP" sz="1799" dirty="0"/>
          </a:p>
          <a:p>
            <a:pPr algn="ctr"/>
            <a:endParaRPr kumimoji="1" lang="en-US" altLang="ja-JP" sz="1799" dirty="0"/>
          </a:p>
          <a:p>
            <a:pPr algn="ctr"/>
            <a:endParaRPr kumimoji="1" lang="en-US" altLang="ja-JP" sz="1799" dirty="0"/>
          </a:p>
          <a:p>
            <a:pPr algn="ctr"/>
            <a:endParaRPr kumimoji="1" lang="en-US" altLang="ja-JP" sz="1799" dirty="0"/>
          </a:p>
          <a:p>
            <a:pPr algn="ctr"/>
            <a:endParaRPr kumimoji="1" lang="en-US" altLang="ja-JP" sz="1799" dirty="0"/>
          </a:p>
          <a:p>
            <a:pPr algn="ctr"/>
            <a:endParaRPr kumimoji="1" lang="en-US" altLang="ja-JP" sz="1799" dirty="0"/>
          </a:p>
          <a:p>
            <a:pPr algn="ctr"/>
            <a:endParaRPr kumimoji="1" lang="en-US" altLang="ja-JP" sz="1799" dirty="0"/>
          </a:p>
          <a:p>
            <a:pPr algn="ctr"/>
            <a:endParaRPr kumimoji="1" lang="en-US" altLang="ja-JP" sz="1799" dirty="0"/>
          </a:p>
          <a:p>
            <a:pPr algn="ctr"/>
            <a:endParaRPr kumimoji="1" lang="en-US" altLang="ja-JP" sz="1799" dirty="0"/>
          </a:p>
          <a:p>
            <a:pPr algn="ctr"/>
            <a:endParaRPr kumimoji="1" lang="en-US" altLang="ja-JP" sz="1799" dirty="0"/>
          </a:p>
          <a:p>
            <a:pPr algn="ctr"/>
            <a:endParaRPr kumimoji="1" lang="en-US" altLang="ja-JP" sz="1799" dirty="0"/>
          </a:p>
          <a:p>
            <a:pPr algn="ctr"/>
            <a:endParaRPr kumimoji="1" lang="ja-JP" altLang="en-US" sz="1799" dirty="0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17120D5A-E567-4CED-9DB0-D21C24BE5D04}"/>
              </a:ext>
            </a:extLst>
          </p:cNvPr>
          <p:cNvSpPr/>
          <p:nvPr/>
        </p:nvSpPr>
        <p:spPr>
          <a:xfrm>
            <a:off x="7576704" y="1567395"/>
            <a:ext cx="1264739" cy="35057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799" dirty="0"/>
              <a:t>設計企業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FFF7894C-616A-41E9-A0DA-92E56C229AD6}"/>
              </a:ext>
            </a:extLst>
          </p:cNvPr>
          <p:cNvSpPr/>
          <p:nvPr/>
        </p:nvSpPr>
        <p:spPr>
          <a:xfrm>
            <a:off x="7576704" y="2023497"/>
            <a:ext cx="1264739" cy="53030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799" dirty="0"/>
              <a:t>建設企業</a:t>
            </a:r>
            <a:r>
              <a:rPr kumimoji="1" lang="en-US" altLang="ja-JP" sz="1799" dirty="0"/>
              <a:t>JV</a:t>
            </a:r>
            <a:endParaRPr kumimoji="1" lang="ja-JP" altLang="en-US" sz="1799" dirty="0"/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87228FF7-328F-4BA4-903F-F59D12BC121C}"/>
              </a:ext>
            </a:extLst>
          </p:cNvPr>
          <p:cNvSpPr/>
          <p:nvPr/>
        </p:nvSpPr>
        <p:spPr>
          <a:xfrm>
            <a:off x="9849939" y="1568873"/>
            <a:ext cx="1264739" cy="35057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799" dirty="0"/>
              <a:t>工事監理</a:t>
            </a: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667C0574-F453-4F8B-B8A0-B5BBCEF1F81F}"/>
              </a:ext>
            </a:extLst>
          </p:cNvPr>
          <p:cNvSpPr/>
          <p:nvPr/>
        </p:nvSpPr>
        <p:spPr>
          <a:xfrm>
            <a:off x="9840417" y="2056426"/>
            <a:ext cx="1264739" cy="35057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799" dirty="0"/>
              <a:t>内装工事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EC64D0BF-F32E-401B-AAF6-A96CE17192B0}"/>
              </a:ext>
            </a:extLst>
          </p:cNvPr>
          <p:cNvSpPr/>
          <p:nvPr/>
        </p:nvSpPr>
        <p:spPr>
          <a:xfrm>
            <a:off x="9848035" y="2483035"/>
            <a:ext cx="1264739" cy="35057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799"/>
              <a:t>管工事</a:t>
            </a:r>
            <a:endParaRPr kumimoji="1" lang="ja-JP" altLang="en-US" sz="1799" dirty="0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FC32BD4C-8FC7-4F68-B6A2-516C6E4E9665}"/>
              </a:ext>
            </a:extLst>
          </p:cNvPr>
          <p:cNvSpPr/>
          <p:nvPr/>
        </p:nvSpPr>
        <p:spPr>
          <a:xfrm>
            <a:off x="7585511" y="2635396"/>
            <a:ext cx="1264739" cy="35057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799" dirty="0"/>
              <a:t>電気工事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62B1B866-D367-45CE-9CB3-7E1B47F96D09}"/>
              </a:ext>
            </a:extLst>
          </p:cNvPr>
          <p:cNvSpPr/>
          <p:nvPr/>
        </p:nvSpPr>
        <p:spPr>
          <a:xfrm>
            <a:off x="4572397" y="1257866"/>
            <a:ext cx="733234" cy="242824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3199" dirty="0"/>
              <a:t>S</a:t>
            </a:r>
          </a:p>
          <a:p>
            <a:pPr algn="ctr"/>
            <a:r>
              <a:rPr kumimoji="1" lang="en-US" altLang="ja-JP" sz="3199" dirty="0"/>
              <a:t>P</a:t>
            </a:r>
          </a:p>
          <a:p>
            <a:pPr algn="ctr"/>
            <a:r>
              <a:rPr kumimoji="1" lang="en-US" altLang="ja-JP" sz="3199" dirty="0"/>
              <a:t>C</a:t>
            </a:r>
            <a:endParaRPr kumimoji="1" lang="ja-JP" altLang="en-US" sz="3199" dirty="0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446FAE10-2E61-4E30-894D-D1F6E66286AC}"/>
              </a:ext>
            </a:extLst>
          </p:cNvPr>
          <p:cNvSpPr/>
          <p:nvPr/>
        </p:nvSpPr>
        <p:spPr>
          <a:xfrm>
            <a:off x="1525191" y="1248344"/>
            <a:ext cx="733234" cy="242824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799" dirty="0"/>
              <a:t>自</a:t>
            </a:r>
            <a:endParaRPr kumimoji="1" lang="en-US" altLang="ja-JP" sz="2799" dirty="0"/>
          </a:p>
          <a:p>
            <a:pPr algn="ctr"/>
            <a:r>
              <a:rPr kumimoji="1" lang="ja-JP" altLang="en-US" sz="2799" dirty="0"/>
              <a:t>治</a:t>
            </a:r>
            <a:endParaRPr kumimoji="1" lang="en-US" altLang="ja-JP" sz="2799" dirty="0"/>
          </a:p>
          <a:p>
            <a:pPr algn="ctr"/>
            <a:r>
              <a:rPr kumimoji="1" lang="ja-JP" altLang="en-US" sz="2799" dirty="0"/>
              <a:t>体</a:t>
            </a:r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9CE827AB-5E94-4BF3-8A45-BB2C00B8A3D0}"/>
              </a:ext>
            </a:extLst>
          </p:cNvPr>
          <p:cNvSpPr/>
          <p:nvPr/>
        </p:nvSpPr>
        <p:spPr>
          <a:xfrm>
            <a:off x="8850250" y="1505453"/>
            <a:ext cx="597678" cy="47113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799" dirty="0"/>
              <a:t>５</a:t>
            </a:r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33C09EE1-2382-4A83-A26C-824A30FC81D6}"/>
              </a:ext>
            </a:extLst>
          </p:cNvPr>
          <p:cNvSpPr/>
          <p:nvPr/>
        </p:nvSpPr>
        <p:spPr>
          <a:xfrm>
            <a:off x="8850249" y="2048237"/>
            <a:ext cx="597678" cy="43479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/>
              <a:t>53</a:t>
            </a:r>
            <a:endParaRPr kumimoji="1" lang="ja-JP" altLang="en-US" sz="1600" dirty="0"/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BC7306EC-33CC-47A2-B5E6-CEBBEEC4C9FC}"/>
              </a:ext>
            </a:extLst>
          </p:cNvPr>
          <p:cNvSpPr/>
          <p:nvPr/>
        </p:nvSpPr>
        <p:spPr>
          <a:xfrm>
            <a:off x="8850249" y="2571975"/>
            <a:ext cx="651529" cy="39819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/>
              <a:t>12</a:t>
            </a:r>
            <a:endParaRPr kumimoji="1" lang="ja-JP" altLang="en-US" sz="1600" dirty="0"/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CB04A935-33A4-4A94-98B2-F41E6A4B6E78}"/>
              </a:ext>
            </a:extLst>
          </p:cNvPr>
          <p:cNvSpPr/>
          <p:nvPr/>
        </p:nvSpPr>
        <p:spPr>
          <a:xfrm>
            <a:off x="11131819" y="1514976"/>
            <a:ext cx="597678" cy="47113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799" dirty="0"/>
              <a:t>２</a:t>
            </a:r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15F1EDDB-56AE-4FCE-A62B-E1B517EE9E63}"/>
              </a:ext>
            </a:extLst>
          </p:cNvPr>
          <p:cNvSpPr/>
          <p:nvPr/>
        </p:nvSpPr>
        <p:spPr>
          <a:xfrm>
            <a:off x="11141341" y="1991102"/>
            <a:ext cx="597678" cy="47113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799" dirty="0"/>
              <a:t>２</a:t>
            </a:r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B11BF30C-C1EE-4AD9-B0A5-D23B074E3695}"/>
              </a:ext>
            </a:extLst>
          </p:cNvPr>
          <p:cNvSpPr/>
          <p:nvPr/>
        </p:nvSpPr>
        <p:spPr>
          <a:xfrm>
            <a:off x="11131819" y="2419615"/>
            <a:ext cx="597678" cy="47113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799" dirty="0"/>
              <a:t>５</a:t>
            </a:r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AFE74B54-92EB-497F-BC0E-C5F8EE6CA9EA}"/>
              </a:ext>
            </a:extLst>
          </p:cNvPr>
          <p:cNvSpPr/>
          <p:nvPr/>
        </p:nvSpPr>
        <p:spPr>
          <a:xfrm>
            <a:off x="9857557" y="2978206"/>
            <a:ext cx="1264739" cy="35057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799" dirty="0"/>
              <a:t>造園工事</a:t>
            </a:r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D9728634-5953-41AF-BC95-45D4234006C5}"/>
              </a:ext>
            </a:extLst>
          </p:cNvPr>
          <p:cNvSpPr/>
          <p:nvPr/>
        </p:nvSpPr>
        <p:spPr>
          <a:xfrm>
            <a:off x="11141341" y="2914786"/>
            <a:ext cx="597678" cy="47113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799" dirty="0"/>
              <a:t>１</a:t>
            </a:r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E9DB0EB0-FA1B-41F5-93B5-DD78B5B0591B}"/>
              </a:ext>
            </a:extLst>
          </p:cNvPr>
          <p:cNvSpPr/>
          <p:nvPr/>
        </p:nvSpPr>
        <p:spPr>
          <a:xfrm>
            <a:off x="9876602" y="3416242"/>
            <a:ext cx="1264739" cy="35057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799" dirty="0"/>
              <a:t>土工工事</a:t>
            </a:r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726DA6CB-1A98-4EC7-8CD7-FC550810EB94}"/>
              </a:ext>
            </a:extLst>
          </p:cNvPr>
          <p:cNvSpPr/>
          <p:nvPr/>
        </p:nvSpPr>
        <p:spPr>
          <a:xfrm>
            <a:off x="11160386" y="3352822"/>
            <a:ext cx="597678" cy="47113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799" dirty="0"/>
              <a:t>５</a:t>
            </a:r>
          </a:p>
        </p:txBody>
      </p: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32CC51CC-07EB-4689-89C1-8D7574945757}"/>
              </a:ext>
            </a:extLst>
          </p:cNvPr>
          <p:cNvSpPr/>
          <p:nvPr/>
        </p:nvSpPr>
        <p:spPr>
          <a:xfrm>
            <a:off x="9876602" y="3863801"/>
            <a:ext cx="1264739" cy="35057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799" dirty="0"/>
              <a:t>躯体工事</a:t>
            </a:r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E8E57B89-5D6B-4B7F-9A04-4420251D746D}"/>
              </a:ext>
            </a:extLst>
          </p:cNvPr>
          <p:cNvSpPr/>
          <p:nvPr/>
        </p:nvSpPr>
        <p:spPr>
          <a:xfrm>
            <a:off x="11160386" y="3800380"/>
            <a:ext cx="597678" cy="47113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600" dirty="0"/>
              <a:t>33</a:t>
            </a:r>
            <a:endParaRPr lang="ja-JP" altLang="en-US" sz="1600" dirty="0"/>
          </a:p>
        </p:txBody>
      </p:sp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9BE5B3C8-1FA0-4734-88D0-E43A00957648}"/>
              </a:ext>
            </a:extLst>
          </p:cNvPr>
          <p:cNvSpPr/>
          <p:nvPr/>
        </p:nvSpPr>
        <p:spPr>
          <a:xfrm>
            <a:off x="7614078" y="4378017"/>
            <a:ext cx="1264739" cy="35057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799" dirty="0"/>
              <a:t>維持管理</a:t>
            </a:r>
          </a:p>
        </p:txBody>
      </p:sp>
      <p:sp>
        <p:nvSpPr>
          <p:cNvPr id="25" name="楕円 24">
            <a:extLst>
              <a:ext uri="{FF2B5EF4-FFF2-40B4-BE49-F238E27FC236}">
                <a16:creationId xmlns:a16="http://schemas.microsoft.com/office/drawing/2014/main" id="{9791920B-43C0-4E60-AD9A-9BAAA18D94CB}"/>
              </a:ext>
            </a:extLst>
          </p:cNvPr>
          <p:cNvSpPr/>
          <p:nvPr/>
        </p:nvSpPr>
        <p:spPr>
          <a:xfrm>
            <a:off x="8878816" y="4314596"/>
            <a:ext cx="597678" cy="43479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/>
              <a:t>20</a:t>
            </a:r>
            <a:endParaRPr kumimoji="1" lang="ja-JP" altLang="en-US" sz="1600" dirty="0"/>
          </a:p>
        </p:txBody>
      </p:sp>
      <p:sp>
        <p:nvSpPr>
          <p:cNvPr id="29" name="四角形: 角を丸くする 28">
            <a:extLst>
              <a:ext uri="{FF2B5EF4-FFF2-40B4-BE49-F238E27FC236}">
                <a16:creationId xmlns:a16="http://schemas.microsoft.com/office/drawing/2014/main" id="{6BB7B086-572A-45C4-8E34-3770493B3004}"/>
              </a:ext>
            </a:extLst>
          </p:cNvPr>
          <p:cNvSpPr/>
          <p:nvPr/>
        </p:nvSpPr>
        <p:spPr>
          <a:xfrm>
            <a:off x="7614078" y="5149341"/>
            <a:ext cx="1264739" cy="35057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799" dirty="0"/>
              <a:t>運営</a:t>
            </a:r>
          </a:p>
        </p:txBody>
      </p:sp>
      <p:sp>
        <p:nvSpPr>
          <p:cNvPr id="30" name="楕円 29">
            <a:extLst>
              <a:ext uri="{FF2B5EF4-FFF2-40B4-BE49-F238E27FC236}">
                <a16:creationId xmlns:a16="http://schemas.microsoft.com/office/drawing/2014/main" id="{7EA33E82-D14C-4847-BEBE-CB25393EBB61}"/>
              </a:ext>
            </a:extLst>
          </p:cNvPr>
          <p:cNvSpPr/>
          <p:nvPr/>
        </p:nvSpPr>
        <p:spPr>
          <a:xfrm>
            <a:off x="8878816" y="5085920"/>
            <a:ext cx="597678" cy="43479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/>
              <a:t>5</a:t>
            </a:r>
            <a:endParaRPr kumimoji="1" lang="ja-JP" altLang="en-US" sz="1600" dirty="0"/>
          </a:p>
        </p:txBody>
      </p:sp>
      <p:sp>
        <p:nvSpPr>
          <p:cNvPr id="31" name="四角形: 角を丸くする 30">
            <a:extLst>
              <a:ext uri="{FF2B5EF4-FFF2-40B4-BE49-F238E27FC236}">
                <a16:creationId xmlns:a16="http://schemas.microsoft.com/office/drawing/2014/main" id="{745389D3-B172-4E18-B2E2-EB4A041660C3}"/>
              </a:ext>
            </a:extLst>
          </p:cNvPr>
          <p:cNvSpPr/>
          <p:nvPr/>
        </p:nvSpPr>
        <p:spPr>
          <a:xfrm>
            <a:off x="7623601" y="5968277"/>
            <a:ext cx="1264739" cy="35057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1799" dirty="0"/>
              <a:t>SPC</a:t>
            </a:r>
            <a:r>
              <a:rPr kumimoji="1" lang="ja-JP" altLang="en-US" sz="1799" dirty="0"/>
              <a:t>経営</a:t>
            </a:r>
          </a:p>
        </p:txBody>
      </p:sp>
      <p:sp>
        <p:nvSpPr>
          <p:cNvPr id="32" name="楕円 31">
            <a:extLst>
              <a:ext uri="{FF2B5EF4-FFF2-40B4-BE49-F238E27FC236}">
                <a16:creationId xmlns:a16="http://schemas.microsoft.com/office/drawing/2014/main" id="{5A39EC85-BCFB-4E1C-8FE8-C2DE5835DAD8}"/>
              </a:ext>
            </a:extLst>
          </p:cNvPr>
          <p:cNvSpPr/>
          <p:nvPr/>
        </p:nvSpPr>
        <p:spPr>
          <a:xfrm>
            <a:off x="8888339" y="5904857"/>
            <a:ext cx="597678" cy="43479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/>
              <a:t>5</a:t>
            </a:r>
            <a:endParaRPr kumimoji="1" lang="ja-JP" altLang="en-US" sz="1600" dirty="0"/>
          </a:p>
        </p:txBody>
      </p:sp>
      <p:sp>
        <p:nvSpPr>
          <p:cNvPr id="33" name="四角形: 角を丸くする 32">
            <a:extLst>
              <a:ext uri="{FF2B5EF4-FFF2-40B4-BE49-F238E27FC236}">
                <a16:creationId xmlns:a16="http://schemas.microsoft.com/office/drawing/2014/main" id="{FE87AA45-639A-45EA-873D-7F8AC8CC49D1}"/>
              </a:ext>
            </a:extLst>
          </p:cNvPr>
          <p:cNvSpPr/>
          <p:nvPr/>
        </p:nvSpPr>
        <p:spPr>
          <a:xfrm>
            <a:off x="9876602" y="4358972"/>
            <a:ext cx="1264739" cy="35057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799" dirty="0"/>
              <a:t>警備</a:t>
            </a:r>
          </a:p>
        </p:txBody>
      </p:sp>
      <p:sp>
        <p:nvSpPr>
          <p:cNvPr id="34" name="楕円 33">
            <a:extLst>
              <a:ext uri="{FF2B5EF4-FFF2-40B4-BE49-F238E27FC236}">
                <a16:creationId xmlns:a16="http://schemas.microsoft.com/office/drawing/2014/main" id="{66518DF0-9F38-4D63-BFEB-5508B672C320}"/>
              </a:ext>
            </a:extLst>
          </p:cNvPr>
          <p:cNvSpPr/>
          <p:nvPr/>
        </p:nvSpPr>
        <p:spPr>
          <a:xfrm>
            <a:off x="11160386" y="4295551"/>
            <a:ext cx="597678" cy="47113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600" dirty="0"/>
              <a:t>１</a:t>
            </a:r>
          </a:p>
        </p:txBody>
      </p:sp>
      <p:sp>
        <p:nvSpPr>
          <p:cNvPr id="35" name="四角形: 角を丸くする 34">
            <a:extLst>
              <a:ext uri="{FF2B5EF4-FFF2-40B4-BE49-F238E27FC236}">
                <a16:creationId xmlns:a16="http://schemas.microsoft.com/office/drawing/2014/main" id="{24446A07-4638-4A13-963D-87510A36F384}"/>
              </a:ext>
            </a:extLst>
          </p:cNvPr>
          <p:cNvSpPr/>
          <p:nvPr/>
        </p:nvSpPr>
        <p:spPr>
          <a:xfrm>
            <a:off x="9895647" y="4806530"/>
            <a:ext cx="1264739" cy="35057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799" dirty="0"/>
              <a:t>法定</a:t>
            </a:r>
          </a:p>
        </p:txBody>
      </p:sp>
      <p:sp>
        <p:nvSpPr>
          <p:cNvPr id="36" name="楕円 35">
            <a:extLst>
              <a:ext uri="{FF2B5EF4-FFF2-40B4-BE49-F238E27FC236}">
                <a16:creationId xmlns:a16="http://schemas.microsoft.com/office/drawing/2014/main" id="{9C7D39A1-3C65-4994-A8AB-A869904EC0A5}"/>
              </a:ext>
            </a:extLst>
          </p:cNvPr>
          <p:cNvSpPr/>
          <p:nvPr/>
        </p:nvSpPr>
        <p:spPr>
          <a:xfrm>
            <a:off x="11179431" y="4743110"/>
            <a:ext cx="597678" cy="47113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600" dirty="0"/>
              <a:t>８</a:t>
            </a: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D818486D-DB2B-45F7-B129-8361E0238AAC}"/>
              </a:ext>
            </a:extLst>
          </p:cNvPr>
          <p:cNvSpPr/>
          <p:nvPr/>
        </p:nvSpPr>
        <p:spPr>
          <a:xfrm>
            <a:off x="9743682" y="5968277"/>
            <a:ext cx="1588156" cy="8139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799" dirty="0"/>
              <a:t>各企業１０％</a:t>
            </a:r>
            <a:endParaRPr kumimoji="1" lang="en-US" altLang="ja-JP" sz="1799" dirty="0"/>
          </a:p>
          <a:p>
            <a:pPr algn="ctr"/>
            <a:r>
              <a:rPr kumimoji="1" lang="ja-JP" altLang="en-US" sz="1799" dirty="0"/>
              <a:t>利益として</a:t>
            </a:r>
            <a:endParaRPr kumimoji="1" lang="en-US" altLang="ja-JP" sz="1799" dirty="0"/>
          </a:p>
          <a:p>
            <a:pPr algn="ctr"/>
            <a:r>
              <a:rPr kumimoji="1" lang="ja-JP" altLang="en-US" sz="1799" dirty="0"/>
              <a:t>１０の利益</a:t>
            </a:r>
          </a:p>
        </p:txBody>
      </p:sp>
      <p:cxnSp>
        <p:nvCxnSpPr>
          <p:cNvPr id="38" name="直線矢印コネクタ 37">
            <a:extLst>
              <a:ext uri="{FF2B5EF4-FFF2-40B4-BE49-F238E27FC236}">
                <a16:creationId xmlns:a16="http://schemas.microsoft.com/office/drawing/2014/main" id="{C42A9526-9F52-4EDB-976D-6924ABAFBE48}"/>
              </a:ext>
            </a:extLst>
          </p:cNvPr>
          <p:cNvCxnSpPr>
            <a:cxnSpLocks/>
            <a:stCxn id="11" idx="3"/>
            <a:endCxn id="10" idx="1"/>
          </p:cNvCxnSpPr>
          <p:nvPr/>
        </p:nvCxnSpPr>
        <p:spPr>
          <a:xfrm>
            <a:off x="2258425" y="2462466"/>
            <a:ext cx="2313972" cy="9523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73A9DDBC-0AD7-4160-8946-3D9B5F870BCD}"/>
              </a:ext>
            </a:extLst>
          </p:cNvPr>
          <p:cNvSpPr txBox="1"/>
          <p:nvPr/>
        </p:nvSpPr>
        <p:spPr>
          <a:xfrm>
            <a:off x="2638563" y="1902163"/>
            <a:ext cx="1495800" cy="46154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2399" dirty="0">
                <a:solidFill>
                  <a:schemeClr val="bg1"/>
                </a:solidFill>
              </a:rPr>
              <a:t>事業契約</a:t>
            </a:r>
          </a:p>
        </p:txBody>
      </p:sp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B7AF9504-22AB-4AA1-9D69-F0F6DD20CE9E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5305631" y="1753037"/>
            <a:ext cx="2234886" cy="718951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7" name="直線矢印コネクタ 46">
            <a:extLst>
              <a:ext uri="{FF2B5EF4-FFF2-40B4-BE49-F238E27FC236}">
                <a16:creationId xmlns:a16="http://schemas.microsoft.com/office/drawing/2014/main" id="{62AD7B91-0565-4AFE-A32D-8B76AAC55C14}"/>
              </a:ext>
            </a:extLst>
          </p:cNvPr>
          <p:cNvCxnSpPr>
            <a:cxnSpLocks/>
            <a:stCxn id="10" idx="3"/>
            <a:endCxn id="5" idx="1"/>
          </p:cNvCxnSpPr>
          <p:nvPr/>
        </p:nvCxnSpPr>
        <p:spPr>
          <a:xfrm flipV="1">
            <a:off x="5305631" y="2288648"/>
            <a:ext cx="2271072" cy="183341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0" name="直線矢印コネクタ 49">
            <a:extLst>
              <a:ext uri="{FF2B5EF4-FFF2-40B4-BE49-F238E27FC236}">
                <a16:creationId xmlns:a16="http://schemas.microsoft.com/office/drawing/2014/main" id="{EB8A7643-B9D8-4FE9-A2A4-16357E4CFE1E}"/>
              </a:ext>
            </a:extLst>
          </p:cNvPr>
          <p:cNvCxnSpPr>
            <a:cxnSpLocks/>
            <a:stCxn id="10" idx="3"/>
            <a:endCxn id="9" idx="1"/>
          </p:cNvCxnSpPr>
          <p:nvPr/>
        </p:nvCxnSpPr>
        <p:spPr>
          <a:xfrm>
            <a:off x="5305632" y="2471987"/>
            <a:ext cx="2279879" cy="338696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3" name="直線矢印コネクタ 52">
            <a:extLst>
              <a:ext uri="{FF2B5EF4-FFF2-40B4-BE49-F238E27FC236}">
                <a16:creationId xmlns:a16="http://schemas.microsoft.com/office/drawing/2014/main" id="{D1BA9DB6-056E-45DC-8394-6310590490EE}"/>
              </a:ext>
            </a:extLst>
          </p:cNvPr>
          <p:cNvCxnSpPr>
            <a:cxnSpLocks/>
            <a:stCxn id="10" idx="3"/>
            <a:endCxn id="24" idx="1"/>
          </p:cNvCxnSpPr>
          <p:nvPr/>
        </p:nvCxnSpPr>
        <p:spPr>
          <a:xfrm>
            <a:off x="5305632" y="2471989"/>
            <a:ext cx="2308447" cy="2081317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4" name="直線矢印コネクタ 53">
            <a:extLst>
              <a:ext uri="{FF2B5EF4-FFF2-40B4-BE49-F238E27FC236}">
                <a16:creationId xmlns:a16="http://schemas.microsoft.com/office/drawing/2014/main" id="{F5A901BD-C5F8-4621-A419-C8E5DE9424D5}"/>
              </a:ext>
            </a:extLst>
          </p:cNvPr>
          <p:cNvCxnSpPr>
            <a:cxnSpLocks/>
            <a:stCxn id="10" idx="3"/>
            <a:endCxn id="29" idx="1"/>
          </p:cNvCxnSpPr>
          <p:nvPr/>
        </p:nvCxnSpPr>
        <p:spPr>
          <a:xfrm>
            <a:off x="5305632" y="2471988"/>
            <a:ext cx="2308447" cy="2852641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5" name="直線矢印コネクタ 54">
            <a:extLst>
              <a:ext uri="{FF2B5EF4-FFF2-40B4-BE49-F238E27FC236}">
                <a16:creationId xmlns:a16="http://schemas.microsoft.com/office/drawing/2014/main" id="{7A68C858-34D0-4E13-BD6C-B84F402AE34E}"/>
              </a:ext>
            </a:extLst>
          </p:cNvPr>
          <p:cNvCxnSpPr>
            <a:cxnSpLocks/>
            <a:stCxn id="10" idx="3"/>
            <a:endCxn id="31" idx="1"/>
          </p:cNvCxnSpPr>
          <p:nvPr/>
        </p:nvCxnSpPr>
        <p:spPr>
          <a:xfrm>
            <a:off x="5305632" y="2471987"/>
            <a:ext cx="2317969" cy="3671578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2" name="楕円 61">
            <a:extLst>
              <a:ext uri="{FF2B5EF4-FFF2-40B4-BE49-F238E27FC236}">
                <a16:creationId xmlns:a16="http://schemas.microsoft.com/office/drawing/2014/main" id="{3460C35F-E5FE-4E63-AEED-E66F2DC14AA4}"/>
              </a:ext>
            </a:extLst>
          </p:cNvPr>
          <p:cNvSpPr/>
          <p:nvPr/>
        </p:nvSpPr>
        <p:spPr>
          <a:xfrm>
            <a:off x="7321643" y="3370110"/>
            <a:ext cx="1868655" cy="60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799" dirty="0"/>
              <a:t>構成企業</a:t>
            </a:r>
          </a:p>
        </p:txBody>
      </p:sp>
      <p:sp>
        <p:nvSpPr>
          <p:cNvPr id="63" name="楕円 62">
            <a:extLst>
              <a:ext uri="{FF2B5EF4-FFF2-40B4-BE49-F238E27FC236}">
                <a16:creationId xmlns:a16="http://schemas.microsoft.com/office/drawing/2014/main" id="{BF328BE1-F0BF-4206-8B91-40DA1485DF9B}"/>
              </a:ext>
            </a:extLst>
          </p:cNvPr>
          <p:cNvSpPr/>
          <p:nvPr/>
        </p:nvSpPr>
        <p:spPr>
          <a:xfrm>
            <a:off x="9973256" y="5237688"/>
            <a:ext cx="1868655" cy="60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799" dirty="0"/>
              <a:t>協力企業</a:t>
            </a: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53445260-F137-4A1A-B97A-0B2B0C4D89F3}"/>
              </a:ext>
            </a:extLst>
          </p:cNvPr>
          <p:cNvSpPr txBox="1"/>
          <p:nvPr/>
        </p:nvSpPr>
        <p:spPr>
          <a:xfrm>
            <a:off x="5723093" y="2060849"/>
            <a:ext cx="1495800" cy="46154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2399" dirty="0">
                <a:solidFill>
                  <a:schemeClr val="bg1"/>
                </a:solidFill>
              </a:rPr>
              <a:t>請負契約</a:t>
            </a: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7E314414-2E30-4020-A5B6-80EE857CBC47}"/>
              </a:ext>
            </a:extLst>
          </p:cNvPr>
          <p:cNvSpPr txBox="1"/>
          <p:nvPr/>
        </p:nvSpPr>
        <p:spPr>
          <a:xfrm>
            <a:off x="8700028" y="3030219"/>
            <a:ext cx="1062444" cy="33855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1600" dirty="0">
                <a:solidFill>
                  <a:schemeClr val="tx1"/>
                </a:solidFill>
              </a:rPr>
              <a:t>請負契約</a:t>
            </a:r>
          </a:p>
        </p:txBody>
      </p:sp>
      <p:sp>
        <p:nvSpPr>
          <p:cNvPr id="67" name="楕円 66">
            <a:extLst>
              <a:ext uri="{FF2B5EF4-FFF2-40B4-BE49-F238E27FC236}">
                <a16:creationId xmlns:a16="http://schemas.microsoft.com/office/drawing/2014/main" id="{B2323A6D-8CC9-4193-98D9-AF4FB8CA378D}"/>
              </a:ext>
            </a:extLst>
          </p:cNvPr>
          <p:cNvSpPr/>
          <p:nvPr/>
        </p:nvSpPr>
        <p:spPr>
          <a:xfrm>
            <a:off x="5091442" y="3617442"/>
            <a:ext cx="1868655" cy="60364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/>
              <a:t>発注</a:t>
            </a:r>
            <a:r>
              <a:rPr kumimoji="1" lang="en-US" altLang="ja-JP" sz="2000" dirty="0"/>
              <a:t>100</a:t>
            </a:r>
            <a:endParaRPr kumimoji="1" lang="ja-JP" altLang="en-US" sz="2000" dirty="0"/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ABFBE9EA-A1B2-4C57-AF87-E5FF91B9B5A3}"/>
              </a:ext>
            </a:extLst>
          </p:cNvPr>
          <p:cNvSpPr/>
          <p:nvPr/>
        </p:nvSpPr>
        <p:spPr>
          <a:xfrm>
            <a:off x="2505767" y="2579634"/>
            <a:ext cx="1832912" cy="10969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799" dirty="0"/>
              <a:t>支払いの約束</a:t>
            </a:r>
            <a:endParaRPr kumimoji="1" lang="en-US" altLang="ja-JP" sz="1799" dirty="0"/>
          </a:p>
          <a:p>
            <a:pPr algn="ctr"/>
            <a:r>
              <a:rPr kumimoji="1" lang="ja-JP" altLang="en-US" sz="1799" dirty="0"/>
              <a:t>発注権の委譲</a:t>
            </a:r>
            <a:endParaRPr kumimoji="1" lang="en-US" altLang="ja-JP" sz="1799" dirty="0"/>
          </a:p>
          <a:p>
            <a:pPr algn="ctr"/>
            <a:r>
              <a:rPr kumimoji="1" lang="ja-JP" altLang="en-US" sz="1799" dirty="0"/>
              <a:t>業務遂行の約束</a:t>
            </a:r>
          </a:p>
        </p:txBody>
      </p:sp>
      <p:cxnSp>
        <p:nvCxnSpPr>
          <p:cNvPr id="70" name="コネクタ: 曲線 69">
            <a:extLst>
              <a:ext uri="{FF2B5EF4-FFF2-40B4-BE49-F238E27FC236}">
                <a16:creationId xmlns:a16="http://schemas.microsoft.com/office/drawing/2014/main" id="{CA6A791D-20A6-41EF-A772-0FAB7CD74373}"/>
              </a:ext>
            </a:extLst>
          </p:cNvPr>
          <p:cNvCxnSpPr>
            <a:stCxn id="11" idx="2"/>
            <a:endCxn id="10" idx="2"/>
          </p:cNvCxnSpPr>
          <p:nvPr/>
        </p:nvCxnSpPr>
        <p:spPr>
          <a:xfrm rot="16200000" flipH="1">
            <a:off x="3410652" y="2157743"/>
            <a:ext cx="9523" cy="3047206"/>
          </a:xfrm>
          <a:prstGeom prst="curvedConnector3">
            <a:avLst>
              <a:gd name="adj1" fmla="val 41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0BC48E83-C97E-4187-BB6B-2F60692CE1C8}"/>
              </a:ext>
            </a:extLst>
          </p:cNvPr>
          <p:cNvSpPr txBox="1"/>
          <p:nvPr/>
        </p:nvSpPr>
        <p:spPr>
          <a:xfrm>
            <a:off x="2430291" y="3713635"/>
            <a:ext cx="1877300" cy="40159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1999" dirty="0"/>
              <a:t>発注権の移転</a:t>
            </a:r>
          </a:p>
        </p:txBody>
      </p:sp>
      <p:sp>
        <p:nvSpPr>
          <p:cNvPr id="73" name="楕円 72">
            <a:extLst>
              <a:ext uri="{FF2B5EF4-FFF2-40B4-BE49-F238E27FC236}">
                <a16:creationId xmlns:a16="http://schemas.microsoft.com/office/drawing/2014/main" id="{6AA35C6D-6559-418A-BB9E-4A73543603F1}"/>
              </a:ext>
            </a:extLst>
          </p:cNvPr>
          <p:cNvSpPr/>
          <p:nvPr/>
        </p:nvSpPr>
        <p:spPr>
          <a:xfrm>
            <a:off x="4240866" y="4177133"/>
            <a:ext cx="2042575" cy="55858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399" dirty="0"/>
              <a:t>金利１２</a:t>
            </a:r>
          </a:p>
        </p:txBody>
      </p:sp>
      <p:sp>
        <p:nvSpPr>
          <p:cNvPr id="74" name="楕円 73">
            <a:extLst>
              <a:ext uri="{FF2B5EF4-FFF2-40B4-BE49-F238E27FC236}">
                <a16:creationId xmlns:a16="http://schemas.microsoft.com/office/drawing/2014/main" id="{4D1E7C26-FCB9-4266-B98C-F5924C49D8DC}"/>
              </a:ext>
            </a:extLst>
          </p:cNvPr>
          <p:cNvSpPr/>
          <p:nvPr/>
        </p:nvSpPr>
        <p:spPr>
          <a:xfrm>
            <a:off x="4253761" y="4769570"/>
            <a:ext cx="1868655" cy="60364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399" dirty="0"/>
              <a:t>経費２</a:t>
            </a:r>
          </a:p>
        </p:txBody>
      </p:sp>
      <p:sp>
        <p:nvSpPr>
          <p:cNvPr id="75" name="楕円 74">
            <a:extLst>
              <a:ext uri="{FF2B5EF4-FFF2-40B4-BE49-F238E27FC236}">
                <a16:creationId xmlns:a16="http://schemas.microsoft.com/office/drawing/2014/main" id="{D972E663-72E6-4574-88DF-4132E4A739C4}"/>
              </a:ext>
            </a:extLst>
          </p:cNvPr>
          <p:cNvSpPr/>
          <p:nvPr/>
        </p:nvSpPr>
        <p:spPr>
          <a:xfrm>
            <a:off x="4223288" y="5345634"/>
            <a:ext cx="2196976" cy="59948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399" dirty="0"/>
              <a:t>初期費５</a:t>
            </a:r>
          </a:p>
        </p:txBody>
      </p:sp>
      <p:sp>
        <p:nvSpPr>
          <p:cNvPr id="76" name="楕円 75">
            <a:extLst>
              <a:ext uri="{FF2B5EF4-FFF2-40B4-BE49-F238E27FC236}">
                <a16:creationId xmlns:a16="http://schemas.microsoft.com/office/drawing/2014/main" id="{B5FA6C01-1086-4FBD-BAFC-841B5A3614A1}"/>
              </a:ext>
            </a:extLst>
          </p:cNvPr>
          <p:cNvSpPr/>
          <p:nvPr/>
        </p:nvSpPr>
        <p:spPr>
          <a:xfrm>
            <a:off x="4238525" y="5993706"/>
            <a:ext cx="1868655" cy="60364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399" dirty="0"/>
              <a:t>利益５</a:t>
            </a:r>
          </a:p>
        </p:txBody>
      </p:sp>
      <p:sp>
        <p:nvSpPr>
          <p:cNvPr id="77" name="左中かっこ 76">
            <a:extLst>
              <a:ext uri="{FF2B5EF4-FFF2-40B4-BE49-F238E27FC236}">
                <a16:creationId xmlns:a16="http://schemas.microsoft.com/office/drawing/2014/main" id="{13D9F006-B63B-414B-83F2-5312F05D1245}"/>
              </a:ext>
            </a:extLst>
          </p:cNvPr>
          <p:cNvSpPr/>
          <p:nvPr/>
        </p:nvSpPr>
        <p:spPr>
          <a:xfrm>
            <a:off x="3897420" y="3823955"/>
            <a:ext cx="310815" cy="2475851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1799"/>
          </a:p>
        </p:txBody>
      </p:sp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id="{500BE993-8C15-4C88-8B79-120F4905D175}"/>
              </a:ext>
            </a:extLst>
          </p:cNvPr>
          <p:cNvSpPr/>
          <p:nvPr/>
        </p:nvSpPr>
        <p:spPr>
          <a:xfrm>
            <a:off x="1756957" y="4728593"/>
            <a:ext cx="2079197" cy="7921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799" dirty="0"/>
              <a:t>提案金額</a:t>
            </a:r>
            <a:endParaRPr kumimoji="1" lang="en-US" altLang="ja-JP" sz="1799" dirty="0"/>
          </a:p>
          <a:p>
            <a:pPr algn="ctr"/>
            <a:r>
              <a:rPr kumimoji="1" lang="ja-JP" altLang="en-US" sz="1799" dirty="0"/>
              <a:t>１２２</a:t>
            </a:r>
          </a:p>
        </p:txBody>
      </p:sp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id="{8625E0F3-34C0-4347-826B-2A44C979A9D0}"/>
              </a:ext>
            </a:extLst>
          </p:cNvPr>
          <p:cNvSpPr/>
          <p:nvPr/>
        </p:nvSpPr>
        <p:spPr>
          <a:xfrm>
            <a:off x="362860" y="3623981"/>
            <a:ext cx="2079197" cy="792126"/>
          </a:xfrm>
          <a:prstGeom prst="rect">
            <a:avLst/>
          </a:prstGeom>
          <a:solidFill>
            <a:srgbClr val="BBDBCD">
              <a:alpha val="40000"/>
            </a:srgb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799" dirty="0"/>
              <a:t>予定価格</a:t>
            </a:r>
            <a:endParaRPr kumimoji="1" lang="en-US" altLang="ja-JP" sz="1799" dirty="0"/>
          </a:p>
          <a:p>
            <a:pPr algn="ctr"/>
            <a:r>
              <a:rPr kumimoji="1" lang="en-US" altLang="ja-JP" sz="1799" dirty="0"/>
              <a:t>130</a:t>
            </a:r>
            <a:r>
              <a:rPr kumimoji="1" lang="ja-JP" altLang="en-US" sz="1799" dirty="0"/>
              <a:t>～</a:t>
            </a:r>
            <a:r>
              <a:rPr kumimoji="1" lang="en-US" altLang="ja-JP" sz="1799" dirty="0"/>
              <a:t>150</a:t>
            </a:r>
            <a:endParaRPr kumimoji="1" lang="ja-JP" altLang="en-US" sz="1799" dirty="0"/>
          </a:p>
        </p:txBody>
      </p:sp>
      <p:sp>
        <p:nvSpPr>
          <p:cNvPr id="80" name="正方形/長方形 79">
            <a:extLst>
              <a:ext uri="{FF2B5EF4-FFF2-40B4-BE49-F238E27FC236}">
                <a16:creationId xmlns:a16="http://schemas.microsoft.com/office/drawing/2014/main" id="{B38C05F1-D21B-40A6-9D30-3F5056FCDD1B}"/>
              </a:ext>
            </a:extLst>
          </p:cNvPr>
          <p:cNvSpPr/>
          <p:nvPr/>
        </p:nvSpPr>
        <p:spPr>
          <a:xfrm>
            <a:off x="484597" y="5853432"/>
            <a:ext cx="3051744" cy="7921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/>
              <a:t>積算時金利・間接職員給与忘れ</a:t>
            </a:r>
            <a:endParaRPr kumimoji="1" lang="en-US" altLang="ja-JP" sz="1600" dirty="0"/>
          </a:p>
          <a:p>
            <a:pPr algn="ctr"/>
            <a:r>
              <a:rPr kumimoji="1" lang="ja-JP" altLang="en-US" sz="1600" dirty="0"/>
              <a:t>公共積算１１０～</a:t>
            </a:r>
            <a:r>
              <a:rPr kumimoji="1" lang="en-US" altLang="ja-JP" sz="1600" dirty="0"/>
              <a:t>120</a:t>
            </a:r>
            <a:endParaRPr kumimoji="1" lang="ja-JP" altLang="en-US" sz="1600" dirty="0"/>
          </a:p>
        </p:txBody>
      </p:sp>
      <p:cxnSp>
        <p:nvCxnSpPr>
          <p:cNvPr id="82" name="直線矢印コネクタ 81">
            <a:extLst>
              <a:ext uri="{FF2B5EF4-FFF2-40B4-BE49-F238E27FC236}">
                <a16:creationId xmlns:a16="http://schemas.microsoft.com/office/drawing/2014/main" id="{8F406656-AEC2-403B-B96C-0E7A8B28BE03}"/>
              </a:ext>
            </a:extLst>
          </p:cNvPr>
          <p:cNvCxnSpPr>
            <a:cxnSpLocks/>
          </p:cNvCxnSpPr>
          <p:nvPr/>
        </p:nvCxnSpPr>
        <p:spPr>
          <a:xfrm flipV="1">
            <a:off x="1013495" y="4416107"/>
            <a:ext cx="0" cy="14373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5BC5F91A-F66F-4BFE-AC0A-970FBB6C10C4}"/>
              </a:ext>
            </a:extLst>
          </p:cNvPr>
          <p:cNvSpPr txBox="1"/>
          <p:nvPr/>
        </p:nvSpPr>
        <p:spPr>
          <a:xfrm>
            <a:off x="2632959" y="1378716"/>
            <a:ext cx="1495800" cy="46154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2399" dirty="0">
                <a:solidFill>
                  <a:schemeClr val="bg1"/>
                </a:solidFill>
              </a:rPr>
              <a:t>公共契約</a:t>
            </a:r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270FC0E3-F0A0-4FDA-AECD-04100A6388D3}"/>
              </a:ext>
            </a:extLst>
          </p:cNvPr>
          <p:cNvSpPr txBox="1"/>
          <p:nvPr/>
        </p:nvSpPr>
        <p:spPr>
          <a:xfrm>
            <a:off x="5375920" y="1556793"/>
            <a:ext cx="1495800" cy="46154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2399" dirty="0" err="1">
                <a:solidFill>
                  <a:schemeClr val="bg1"/>
                </a:solidFill>
              </a:rPr>
              <a:t>民民</a:t>
            </a:r>
            <a:r>
              <a:rPr kumimoji="1" lang="ja-JP" altLang="en-US" sz="2399" dirty="0">
                <a:solidFill>
                  <a:schemeClr val="bg1"/>
                </a:solidFill>
              </a:rPr>
              <a:t>契約</a:t>
            </a:r>
          </a:p>
        </p:txBody>
      </p:sp>
      <p:sp>
        <p:nvSpPr>
          <p:cNvPr id="58" name="矢印: U ターン 57">
            <a:extLst>
              <a:ext uri="{FF2B5EF4-FFF2-40B4-BE49-F238E27FC236}">
                <a16:creationId xmlns:a16="http://schemas.microsoft.com/office/drawing/2014/main" id="{47205DCA-7166-4FCD-81EE-67E32E12B530}"/>
              </a:ext>
            </a:extLst>
          </p:cNvPr>
          <p:cNvSpPr/>
          <p:nvPr/>
        </p:nvSpPr>
        <p:spPr>
          <a:xfrm rot="20790256">
            <a:off x="2119692" y="253383"/>
            <a:ext cx="9336961" cy="3603870"/>
          </a:xfrm>
          <a:prstGeom prst="uturnArrow">
            <a:avLst>
              <a:gd name="adj1" fmla="val 12846"/>
              <a:gd name="adj2" fmla="val 25000"/>
              <a:gd name="adj3" fmla="val 48240"/>
              <a:gd name="adj4" fmla="val 25000"/>
              <a:gd name="adj5" fmla="val 100000"/>
            </a:avLst>
          </a:prstGeom>
          <a:solidFill>
            <a:srgbClr val="2DC3A6">
              <a:alpha val="3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9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97001" y="2510899"/>
            <a:ext cx="5846999" cy="994172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dirty="0"/>
              <a:t>ご清聴　</a:t>
            </a:r>
            <a:br>
              <a:rPr kumimoji="1" lang="en-US" altLang="ja-JP" dirty="0"/>
            </a:br>
            <a:r>
              <a:rPr kumimoji="1" lang="ja-JP" altLang="en-US" dirty="0"/>
              <a:t>ありがとうございました。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185501" y="4347101"/>
            <a:ext cx="6655323" cy="1940577"/>
          </a:xfrm>
        </p:spPr>
        <p:txBody>
          <a:bodyPr>
            <a:noAutofit/>
          </a:bodyPr>
          <a:lstStyle/>
          <a:p>
            <a:endParaRPr lang="en-US" altLang="ja-JP" dirty="0"/>
          </a:p>
          <a:p>
            <a:r>
              <a:rPr lang="ja-JP" altLang="en-US" dirty="0"/>
              <a:t>文責：        伊庭　良知</a:t>
            </a:r>
            <a:endParaRPr lang="en-US" altLang="ja-JP" dirty="0"/>
          </a:p>
          <a:p>
            <a:r>
              <a:rPr kumimoji="1" lang="ja-JP" altLang="en-US" dirty="0"/>
              <a:t>質問：　</a:t>
            </a:r>
            <a:r>
              <a:rPr kumimoji="1" lang="en-US" altLang="ja-JP" dirty="0">
                <a:hlinkClick r:id="rId3"/>
              </a:rPr>
              <a:t>y.iba.jj2@gmail.com</a:t>
            </a:r>
            <a:endParaRPr kumimoji="1"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503048-72AE-44BE-BA19-DE0604AEE975}" type="slidenum">
              <a:rPr lang="en-US" altLang="ja-JP" smtClean="0"/>
              <a:pPr>
                <a:defRPr/>
              </a:pPr>
              <a:t>71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6222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D0BAF373-98FE-4528-B335-C16F13F00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440" y="365126"/>
            <a:ext cx="10515600" cy="45026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kumimoji="1" lang="ja-JP" altLang="en-US" dirty="0"/>
              <a:t>情報整理原票：１９１２１０現在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B499CB9-C513-4BB5-AE23-AFEE33DBF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027" y="1143000"/>
            <a:ext cx="11419609" cy="5033963"/>
          </a:xfrm>
        </p:spPr>
        <p:txBody>
          <a:bodyPr>
            <a:normAutofit fontScale="85000" lnSpcReduction="20000"/>
          </a:bodyPr>
          <a:lstStyle/>
          <a:p>
            <a:r>
              <a:rPr kumimoji="1" lang="ja-JP" altLang="en-US" dirty="0"/>
              <a:t>１．通しＮｏ．</a:t>
            </a:r>
            <a:endParaRPr kumimoji="1" lang="en-US" altLang="ja-JP" dirty="0"/>
          </a:p>
          <a:p>
            <a:r>
              <a:rPr lang="ja-JP" altLang="en-US" dirty="0"/>
              <a:t>２．最初に情報に接した年月日：１９１２１００１</a:t>
            </a:r>
            <a:endParaRPr lang="en-US" altLang="ja-JP" dirty="0"/>
          </a:p>
          <a:p>
            <a:r>
              <a:rPr kumimoji="1" lang="ja-JP" altLang="en-US" dirty="0"/>
              <a:t>３．都道府県名</a:t>
            </a:r>
            <a:r>
              <a:rPr kumimoji="1" lang="en-US" altLang="ja-JP" dirty="0"/>
              <a:t>		</a:t>
            </a:r>
            <a:r>
              <a:rPr kumimoji="1" lang="ja-JP" altLang="en-US" dirty="0"/>
              <a:t>神奈川県</a:t>
            </a:r>
            <a:endParaRPr kumimoji="1" lang="en-US" altLang="ja-JP" dirty="0"/>
          </a:p>
          <a:p>
            <a:r>
              <a:rPr lang="ja-JP" altLang="en-US" dirty="0"/>
              <a:t>４．発注自治体名</a:t>
            </a:r>
            <a:r>
              <a:rPr lang="en-US" altLang="ja-JP" dirty="0"/>
              <a:t>	</a:t>
            </a:r>
            <a:r>
              <a:rPr lang="ja-JP" altLang="en-US" dirty="0"/>
              <a:t>山北町</a:t>
            </a:r>
            <a:r>
              <a:rPr lang="en-US" altLang="ja-JP" dirty="0"/>
              <a:t>	</a:t>
            </a:r>
            <a:r>
              <a:rPr lang="ja-JP" altLang="en-US" dirty="0"/>
              <a:t>定住対策室　〇〇</a:t>
            </a:r>
            <a:endParaRPr lang="en-US" altLang="ja-JP" dirty="0"/>
          </a:p>
          <a:p>
            <a:r>
              <a:rPr kumimoji="1" lang="ja-JP" altLang="en-US" dirty="0"/>
              <a:t>５．案件</a:t>
            </a:r>
            <a:r>
              <a:rPr kumimoji="1" lang="en-US" altLang="ja-JP" dirty="0"/>
              <a:t>			</a:t>
            </a:r>
            <a:r>
              <a:rPr kumimoji="1" lang="ja-JP" altLang="en-US" dirty="0"/>
              <a:t>水上地区定住促進住宅</a:t>
            </a:r>
            <a:endParaRPr kumimoji="1" lang="en-US" altLang="ja-JP" dirty="0"/>
          </a:p>
          <a:p>
            <a:r>
              <a:rPr kumimoji="1" lang="ja-JP" altLang="en-US" dirty="0"/>
              <a:t>６．ステータス</a:t>
            </a:r>
            <a:r>
              <a:rPr kumimoji="1" lang="en-US" altLang="ja-JP" dirty="0"/>
              <a:t>		</a:t>
            </a:r>
            <a:r>
              <a:rPr kumimoji="1" lang="ja-JP" altLang="en-US" dirty="0"/>
              <a:t>基礎・実施・説明・募集・・・・・落札。講評：中断・消去</a:t>
            </a:r>
            <a:endParaRPr kumimoji="1" lang="en-US" altLang="ja-JP" dirty="0"/>
          </a:p>
          <a:p>
            <a:r>
              <a:rPr lang="ja-JP" altLang="en-US" dirty="0"/>
              <a:t>７．自社担当</a:t>
            </a:r>
            <a:r>
              <a:rPr lang="en-US" altLang="ja-JP" dirty="0"/>
              <a:t>		</a:t>
            </a:r>
            <a:r>
              <a:rPr lang="ja-JP" altLang="en-US" dirty="0"/>
              <a:t>横浜支店　〇〇</a:t>
            </a:r>
            <a:endParaRPr lang="en-US" altLang="ja-JP" dirty="0"/>
          </a:p>
          <a:p>
            <a:r>
              <a:rPr kumimoji="1" lang="ja-JP" altLang="en-US" dirty="0"/>
              <a:t>８．取り組み</a:t>
            </a:r>
            <a:r>
              <a:rPr kumimoji="1" lang="en-US" altLang="ja-JP" dirty="0"/>
              <a:t>		N.P.G</a:t>
            </a:r>
            <a:r>
              <a:rPr kumimoji="1" lang="ja-JP" altLang="en-US" dirty="0"/>
              <a:t>：代・構・協・Ａ</a:t>
            </a:r>
            <a:endParaRPr kumimoji="1" lang="en-US" altLang="ja-JP" dirty="0"/>
          </a:p>
          <a:p>
            <a:r>
              <a:rPr kumimoji="1" lang="ja-JP" altLang="en-US" dirty="0"/>
              <a:t>９．リーダー</a:t>
            </a:r>
            <a:r>
              <a:rPr kumimoji="1" lang="en-US" altLang="ja-JP" dirty="0"/>
              <a:t>		</a:t>
            </a:r>
            <a:r>
              <a:rPr kumimoji="1" lang="ja-JP" altLang="en-US" dirty="0"/>
              <a:t>○○（だれに責任をもたせてやるか：決定者・経営者の人選責任）</a:t>
            </a:r>
            <a:endParaRPr kumimoji="1" lang="en-US" altLang="ja-JP" dirty="0"/>
          </a:p>
          <a:p>
            <a:r>
              <a:rPr lang="en-US" altLang="ja-JP" dirty="0"/>
              <a:t>10.</a:t>
            </a:r>
            <a:r>
              <a:rPr lang="ja-JP" altLang="en-US" dirty="0"/>
              <a:t>チーム組成</a:t>
            </a:r>
            <a:r>
              <a:rPr lang="en-US" altLang="ja-JP" dirty="0"/>
              <a:t>		</a:t>
            </a:r>
            <a:r>
              <a:rPr lang="ja-JP" altLang="en-US" dirty="0"/>
              <a:t>代表・設計・建設・維持・運営・不動産・テナント</a:t>
            </a:r>
            <a:endParaRPr lang="en-US" altLang="ja-JP" dirty="0"/>
          </a:p>
          <a:p>
            <a:r>
              <a:rPr lang="en-US" altLang="ja-JP" dirty="0"/>
              <a:t>11.</a:t>
            </a:r>
            <a:r>
              <a:rPr lang="ja-JP" altLang="en-US" dirty="0"/>
              <a:t>その他</a:t>
            </a:r>
            <a:r>
              <a:rPr lang="en-US" altLang="ja-JP" dirty="0"/>
              <a:t>			</a:t>
            </a:r>
            <a:r>
              <a:rPr lang="ja-JP" altLang="en-US" dirty="0"/>
              <a:t>概要・予定金額・落札金額・ｱﾄﾞﾊﾞｲｻﾞｰ・落札Ｔ概要</a:t>
            </a:r>
            <a:r>
              <a:rPr lang="en-US" altLang="ja-JP" dirty="0"/>
              <a:t>		</a:t>
            </a:r>
            <a:endParaRPr kumimoji="1"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64444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2FF1F3-8A72-4B89-937E-1F7128DF8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646946"/>
          </a:xfrm>
        </p:spPr>
        <p:txBody>
          <a:bodyPr/>
          <a:lstStyle/>
          <a:p>
            <a:r>
              <a:rPr kumimoji="1" lang="ja-JP" altLang="en-US" dirty="0"/>
              <a:t>的確な情報発信とアクション指示</a:t>
            </a: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5D146E80-B27F-401D-9B1E-821BC441CAC5}"/>
              </a:ext>
            </a:extLst>
          </p:cNvPr>
          <p:cNvSpPr/>
          <p:nvPr/>
        </p:nvSpPr>
        <p:spPr>
          <a:xfrm>
            <a:off x="1141412" y="1469573"/>
            <a:ext cx="4557259" cy="1828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dirty="0"/>
              <a:t>決定権者</a:t>
            </a:r>
            <a:endParaRPr kumimoji="1" lang="en-US" altLang="ja-JP" dirty="0"/>
          </a:p>
          <a:p>
            <a:r>
              <a:rPr kumimoji="1" lang="ja-JP" altLang="en-US" dirty="0"/>
              <a:t>Ａ：経費を使ってアクションすることの許可</a:t>
            </a:r>
            <a:endParaRPr kumimoji="1" lang="en-US" altLang="ja-JP" dirty="0"/>
          </a:p>
          <a:p>
            <a:r>
              <a:rPr kumimoji="1" lang="ja-JP" altLang="en-US" dirty="0"/>
              <a:t>Ｂ</a:t>
            </a:r>
            <a:r>
              <a:rPr kumimoji="1" lang="en-US" altLang="ja-JP" dirty="0"/>
              <a:t>:</a:t>
            </a:r>
            <a:r>
              <a:rPr kumimoji="1" lang="ja-JP" altLang="en-US" dirty="0"/>
              <a:t>情報収集継続しますよ</a:t>
            </a:r>
            <a:endParaRPr kumimoji="1" lang="en-US" altLang="ja-JP" dirty="0"/>
          </a:p>
          <a:p>
            <a:r>
              <a:rPr kumimoji="1" lang="ja-JP" altLang="en-US" dirty="0"/>
              <a:t>Ｃ：状況の変化があれば、格上げします。</a:t>
            </a:r>
            <a:endParaRPr kumimoji="1" lang="en-US" altLang="ja-JP" dirty="0"/>
          </a:p>
          <a:p>
            <a:r>
              <a:rPr kumimoji="1" lang="ja-JP" altLang="en-US" dirty="0"/>
              <a:t>Ｄ：他からの働きかけがない場合やらない</a:t>
            </a:r>
            <a:endParaRPr kumimoji="1" lang="en-US" altLang="ja-JP" dirty="0"/>
          </a:p>
          <a:p>
            <a:r>
              <a:rPr kumimoji="1" lang="ja-JP" altLang="en-US" dirty="0"/>
              <a:t>Ｅ：取り組まない</a:t>
            </a: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6F3AD0A9-945B-441F-A80D-C410B309D48C}"/>
              </a:ext>
            </a:extLst>
          </p:cNvPr>
          <p:cNvSpPr/>
          <p:nvPr/>
        </p:nvSpPr>
        <p:spPr>
          <a:xfrm>
            <a:off x="6151562" y="1469573"/>
            <a:ext cx="4557259" cy="1828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dirty="0"/>
              <a:t>現場</a:t>
            </a:r>
            <a:endParaRPr kumimoji="1" lang="en-US" altLang="ja-JP" dirty="0"/>
          </a:p>
          <a:p>
            <a:r>
              <a:rPr kumimoji="1" lang="ja-JP" altLang="en-US" dirty="0"/>
              <a:t>Ａ：地元有力ゼネコンを探してコンタクトせよ</a:t>
            </a:r>
            <a:endParaRPr kumimoji="1" lang="en-US" altLang="ja-JP" dirty="0"/>
          </a:p>
          <a:p>
            <a:r>
              <a:rPr kumimoji="1" lang="ja-JP" altLang="en-US" dirty="0"/>
              <a:t>Ｂ：地元で自治体・他社の動き探って</a:t>
            </a:r>
            <a:endParaRPr kumimoji="1" lang="en-US" altLang="ja-JP" dirty="0"/>
          </a:p>
          <a:p>
            <a:r>
              <a:rPr kumimoji="1" lang="ja-JP" altLang="en-US" dirty="0"/>
              <a:t>Ｃ：待機</a:t>
            </a:r>
            <a:endParaRPr kumimoji="1" lang="en-US" altLang="ja-JP" dirty="0"/>
          </a:p>
          <a:p>
            <a:r>
              <a:rPr kumimoji="1" lang="ja-JP" altLang="en-US" dirty="0"/>
              <a:t>Ｄ／Ｅ：アクション不要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5" name="左中かっこ 4">
            <a:extLst>
              <a:ext uri="{FF2B5EF4-FFF2-40B4-BE49-F238E27FC236}">
                <a16:creationId xmlns:a16="http://schemas.microsoft.com/office/drawing/2014/main" id="{303894F2-CEAF-42B8-88FA-94794CDAE669}"/>
              </a:ext>
            </a:extLst>
          </p:cNvPr>
          <p:cNvSpPr/>
          <p:nvPr/>
        </p:nvSpPr>
        <p:spPr>
          <a:xfrm rot="16200000">
            <a:off x="5541181" y="-685448"/>
            <a:ext cx="785788" cy="9418864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375D5D1E-7094-40C5-9AFD-8FB8B75F7977}"/>
              </a:ext>
            </a:extLst>
          </p:cNvPr>
          <p:cNvSpPr/>
          <p:nvPr/>
        </p:nvSpPr>
        <p:spPr>
          <a:xfrm>
            <a:off x="1551214" y="5037364"/>
            <a:ext cx="8817429" cy="98787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/>
              <a:t>情報整理表への反映</a:t>
            </a:r>
            <a:endParaRPr kumimoji="1" lang="en-US" altLang="ja-JP" sz="2400" dirty="0"/>
          </a:p>
          <a:p>
            <a:pPr algn="ctr"/>
            <a:r>
              <a:rPr kumimoji="1" lang="ja-JP" altLang="en-US" sz="2400" dirty="0"/>
              <a:t>格付け変更：決定権者と現場への指示変更</a:t>
            </a:r>
          </a:p>
        </p:txBody>
      </p:sp>
    </p:spTree>
    <p:extLst>
      <p:ext uri="{BB962C8B-B14F-4D97-AF65-F5344CB8AC3E}">
        <p14:creationId xmlns:p14="http://schemas.microsoft.com/office/powerpoint/2010/main" val="14242684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回路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TM04033919[[fn=回路]]</Template>
  <TotalTime>650</TotalTime>
  <Words>6960</Words>
  <Application>Microsoft Office PowerPoint</Application>
  <PresentationFormat>ワイド画面</PresentationFormat>
  <Paragraphs>1127</Paragraphs>
  <Slides>71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71</vt:i4>
      </vt:variant>
    </vt:vector>
  </HeadingPairs>
  <TitlesOfParts>
    <vt:vector size="78" baseType="lpstr">
      <vt:lpstr>Meiryo UI</vt:lpstr>
      <vt:lpstr>ＭＳ Ｐゴシック</vt:lpstr>
      <vt:lpstr>ＭＳ 明朝</vt:lpstr>
      <vt:lpstr>游ゴシック</vt:lpstr>
      <vt:lpstr>Arial</vt:lpstr>
      <vt:lpstr>Tw Cen MT</vt:lpstr>
      <vt:lpstr>回路</vt:lpstr>
      <vt:lpstr>PPP・PFIプロジェクトマネージャー 新人研修 （第２回）応用編 </vt:lpstr>
      <vt:lpstr>第２回内容</vt:lpstr>
      <vt:lpstr> 参入企業のアクションの流れ</vt:lpstr>
      <vt:lpstr>自治体発注の段階と民間の業務の流れ</vt:lpstr>
      <vt:lpstr>アクションの流れ</vt:lpstr>
      <vt:lpstr>ルーチンワークについて</vt:lpstr>
      <vt:lpstr>情報整理の例</vt:lpstr>
      <vt:lpstr>情報整理原票：１９１２１０現在</vt:lpstr>
      <vt:lpstr>的確な情報発信とアクション指示</vt:lpstr>
      <vt:lpstr>情報収集とルーチンワークでの留意事項</vt:lpstr>
      <vt:lpstr>プロジェクトワークのスタート</vt:lpstr>
      <vt:lpstr>プロジェクトワークの手順（その１）</vt:lpstr>
      <vt:lpstr>事業構想の作成（何をやろうか？） 例えば、住宅案件</vt:lpstr>
      <vt:lpstr>PowerPoint プレゼンテーション</vt:lpstr>
      <vt:lpstr>PowerPoint プレゼンテーション</vt:lpstr>
      <vt:lpstr>提案審査とはなにか？</vt:lpstr>
      <vt:lpstr>提案を審査する・・・というけれど</vt:lpstr>
      <vt:lpstr>審査の方法は？</vt:lpstr>
      <vt:lpstr>審査委員の情報はとても大事（審査委員が落札者を決める）</vt:lpstr>
      <vt:lpstr>審査のやり方</vt:lpstr>
      <vt:lpstr>地元企業参画推進：自治体の発注の工夫と研修の充実  自治体職員・議員の理解の促進・地元企業の育成  この努力なく発注された案件は、審査にも課題が残る</vt:lpstr>
      <vt:lpstr>自治体の狙いを忘れずに （ただ、理解不足の自治体や審査員も多いので 　　　　　　　　　　　　　　　　　明確になってない場合も多いが。。。。）</vt:lpstr>
      <vt:lpstr>公民連携（ＰＰＰ・ＰＦＩ）とは</vt:lpstr>
      <vt:lpstr>行財政改革につなげたい</vt:lpstr>
      <vt:lpstr>PowerPoint プレゼンテーション</vt:lpstr>
      <vt:lpstr>ＰＦＩ法は規制緩和法（職員は楽になるのに）</vt:lpstr>
      <vt:lpstr>自治体の支援</vt:lpstr>
      <vt:lpstr>国の推進支援（20年以上の経験で効果的だと認めて推進方針） 　　　　　　　　　　　　　　　　　　内閣府と国土交通省総合政策局が主体</vt:lpstr>
      <vt:lpstr>今の後半の部分は審査基準にないが。。。  公民連携手法によって   公共事業発注の手法を改革していく   行財政改革をすすめたい：稼ぐ公共資産：自治体資産マネージメントの改革   自治体経営の合理化     などなどを推進したい　　ために　PPP/PFI</vt:lpstr>
      <vt:lpstr>ただの公共事業発注とは違う</vt:lpstr>
      <vt:lpstr>ただの発注と違う</vt:lpstr>
      <vt:lpstr>公民連携事業（PPP・PFI）の特徴と民間が最初にすること</vt:lpstr>
      <vt:lpstr>自治体発注の段階と民間の業務の流れ</vt:lpstr>
      <vt:lpstr>参入に際しチームをつくるとき 頭に置くこと　ＰＦＩスキームの特徴</vt:lpstr>
      <vt:lpstr>PowerPoint プレゼンテーション</vt:lpstr>
      <vt:lpstr>参入すると決めたら 案件がまだ決まらない状態の普段からの活動</vt:lpstr>
      <vt:lpstr>自治体発注の段階と民間の業務の流れ</vt:lpstr>
      <vt:lpstr>ＰＰＰ／ＰＦＩ参入に備える</vt:lpstr>
      <vt:lpstr>普段からの活動で大切なこと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 普段からの 情報収集について 社内体制の一提案 </vt:lpstr>
      <vt:lpstr>情報収集体制</vt:lpstr>
      <vt:lpstr>情報の大切さ</vt:lpstr>
      <vt:lpstr>情報の加工・分析（たとえば）</vt:lpstr>
      <vt:lpstr>混沌の時期の取り組み</vt:lpstr>
      <vt:lpstr>チーム編成</vt:lpstr>
      <vt:lpstr>事業構想の作成（何をやろうか？） 例えば、住宅案件</vt:lpstr>
      <vt:lpstr>基本計画書（自分なりの様式で）</vt:lpstr>
      <vt:lpstr>提案策定時コンソーシャム組織例</vt:lpstr>
      <vt:lpstr>企業間協定書 （運営と提案に必須）</vt:lpstr>
      <vt:lpstr>チーム編成活動に入っていくとき</vt:lpstr>
      <vt:lpstr>チーム編成時に参考にする前例の公表資料</vt:lpstr>
      <vt:lpstr>PowerPoint プレゼンテーション</vt:lpstr>
      <vt:lpstr>PowerPoint プレゼンテーション</vt:lpstr>
      <vt:lpstr>様式集エクセル版</vt:lpstr>
      <vt:lpstr>最初に情報収集しようとしたら</vt:lpstr>
      <vt:lpstr>具体性とエビデンス</vt:lpstr>
      <vt:lpstr>具体性の表現</vt:lpstr>
      <vt:lpstr>エビデンス</vt:lpstr>
      <vt:lpstr>SPCの経営</vt:lpstr>
      <vt:lpstr>ＳＰＣとは</vt:lpstr>
      <vt:lpstr>ＳＰＣ運営の基本的考え方</vt:lpstr>
      <vt:lpstr>SPCの業務一覧</vt:lpstr>
      <vt:lpstr>会計関連業務</vt:lpstr>
      <vt:lpstr>長期事業運営を念頭に経営改革努力  →株主への配当の増額努力</vt:lpstr>
      <vt:lpstr>節税対策は徹底して（２重課税であることを忘れずに）</vt:lpstr>
      <vt:lpstr>事業のお金の流れと契約の種類：エンド企業受取額１００想定</vt:lpstr>
      <vt:lpstr>ご清聴　 ありがとうございました。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PPP・PFI事業プロジェクトマネージャー 新人研修（第１回） </dc:title>
  <dc:creator>tanuki kazehiki</dc:creator>
  <cp:lastModifiedBy>tanuki kazehiki</cp:lastModifiedBy>
  <cp:revision>55</cp:revision>
  <dcterms:created xsi:type="dcterms:W3CDTF">2021-02-28T10:25:33Z</dcterms:created>
  <dcterms:modified xsi:type="dcterms:W3CDTF">2023-02-14T21:55:09Z</dcterms:modified>
</cp:coreProperties>
</file>