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handoutMasterIdLst>
    <p:handoutMasterId r:id="rId67"/>
  </p:handoutMasterIdLst>
  <p:sldIdLst>
    <p:sldId id="257" r:id="rId2"/>
    <p:sldId id="1794" r:id="rId3"/>
    <p:sldId id="1795" r:id="rId4"/>
    <p:sldId id="1798" r:id="rId5"/>
    <p:sldId id="1799" r:id="rId6"/>
    <p:sldId id="1850" r:id="rId7"/>
    <p:sldId id="1851" r:id="rId8"/>
    <p:sldId id="1852" r:id="rId9"/>
    <p:sldId id="1853" r:id="rId10"/>
    <p:sldId id="1854" r:id="rId11"/>
    <p:sldId id="1769" r:id="rId12"/>
    <p:sldId id="1786" r:id="rId13"/>
    <p:sldId id="1800" r:id="rId14"/>
    <p:sldId id="726" r:id="rId15"/>
    <p:sldId id="258" r:id="rId16"/>
    <p:sldId id="1855" r:id="rId17"/>
    <p:sldId id="1801" r:id="rId18"/>
    <p:sldId id="262" r:id="rId19"/>
    <p:sldId id="1804" r:id="rId20"/>
    <p:sldId id="1849" r:id="rId21"/>
    <p:sldId id="1846" r:id="rId22"/>
    <p:sldId id="1805" r:id="rId23"/>
    <p:sldId id="1848" r:id="rId24"/>
    <p:sldId id="729" r:id="rId25"/>
    <p:sldId id="1803" r:id="rId26"/>
    <p:sldId id="263" r:id="rId27"/>
    <p:sldId id="264" r:id="rId28"/>
    <p:sldId id="266" r:id="rId29"/>
    <p:sldId id="341" r:id="rId30"/>
    <p:sldId id="281" r:id="rId31"/>
    <p:sldId id="1845" r:id="rId32"/>
    <p:sldId id="1811" r:id="rId33"/>
    <p:sldId id="1814" r:id="rId34"/>
    <p:sldId id="287" r:id="rId35"/>
    <p:sldId id="1815" r:id="rId36"/>
    <p:sldId id="1818" r:id="rId37"/>
    <p:sldId id="1847" r:id="rId38"/>
    <p:sldId id="288" r:id="rId39"/>
    <p:sldId id="265" r:id="rId40"/>
    <p:sldId id="727" r:id="rId41"/>
    <p:sldId id="1821" r:id="rId42"/>
    <p:sldId id="1826" r:id="rId43"/>
    <p:sldId id="1827" r:id="rId44"/>
    <p:sldId id="1829" r:id="rId45"/>
    <p:sldId id="1830" r:id="rId46"/>
    <p:sldId id="1831" r:id="rId47"/>
    <p:sldId id="1832" r:id="rId48"/>
    <p:sldId id="1833" r:id="rId49"/>
    <p:sldId id="1834" r:id="rId50"/>
    <p:sldId id="1838" r:id="rId51"/>
    <p:sldId id="1844" r:id="rId52"/>
    <p:sldId id="1839" r:id="rId53"/>
    <p:sldId id="267" r:id="rId54"/>
    <p:sldId id="728" r:id="rId55"/>
    <p:sldId id="268" r:id="rId56"/>
    <p:sldId id="269" r:id="rId57"/>
    <p:sldId id="270" r:id="rId58"/>
    <p:sldId id="271" r:id="rId59"/>
    <p:sldId id="272" r:id="rId60"/>
    <p:sldId id="273" r:id="rId61"/>
    <p:sldId id="275" r:id="rId62"/>
    <p:sldId id="289" r:id="rId63"/>
    <p:sldId id="1802" r:id="rId64"/>
    <p:sldId id="340" r:id="rId65"/>
  </p:sldIdLst>
  <p:sldSz cx="12192000"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showGuides="1">
      <p:cViewPr>
        <p:scale>
          <a:sx n="71" d="100"/>
          <a:sy n="71" d="100"/>
        </p:scale>
        <p:origin x="507" y="453"/>
      </p:cViewPr>
      <p:guideLst>
        <p:guide orient="horz" pos="2160"/>
        <p:guide pos="3840"/>
      </p:guideLst>
    </p:cSldViewPr>
  </p:slideViewPr>
  <p:notesTextViewPr>
    <p:cViewPr>
      <p:scale>
        <a:sx n="1" d="1"/>
        <a:sy n="1" d="1"/>
      </p:scale>
      <p:origin x="0" y="0"/>
    </p:cViewPr>
  </p:notesTextViewPr>
  <p:notesViewPr>
    <p:cSldViewPr snapToGrid="0">
      <p:cViewPr varScale="1">
        <p:scale>
          <a:sx n="89" d="100"/>
          <a:sy n="89" d="100"/>
        </p:scale>
        <p:origin x="3774"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c7586bdb585fbab6/&#12489;&#12461;&#12517;&#12513;&#12531;&#12488;/&#32102;&#39135;&#12487;&#12540;&#12479;&#20966;&#29702;.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食数と落札金額相関</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5.5312177656461604E-2"/>
          <c:y val="7.784349661377836E-2"/>
          <c:w val="0.91200043329988567"/>
          <c:h val="0.85639606617472619"/>
        </c:manualLayout>
      </c:layout>
      <c:scatterChart>
        <c:scatterStyle val="lineMarker"/>
        <c:varyColors val="0"/>
        <c:ser>
          <c:idx val="0"/>
          <c:order val="0"/>
          <c:tx>
            <c:strRef>
              <c:f>Sheet1!$E$25</c:f>
              <c:strCache>
                <c:ptCount val="1"/>
                <c:pt idx="0">
                  <c:v>金額</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exp"/>
            <c:dispRSqr val="0"/>
            <c:dispEq val="0"/>
          </c:trendline>
          <c:errBars>
            <c:errDir val="x"/>
            <c:errBarType val="both"/>
            <c:errValType val="stdErr"/>
            <c:noEndCap val="0"/>
            <c:spPr>
              <a:noFill/>
              <a:ln w="9525" cap="flat" cmpd="sng" algn="ctr">
                <a:solidFill>
                  <a:schemeClr val="tx1">
                    <a:lumMod val="65000"/>
                    <a:lumOff val="35000"/>
                  </a:schemeClr>
                </a:solidFill>
                <a:round/>
              </a:ln>
              <a:effectLst/>
            </c:spPr>
          </c:errBars>
          <c:errBars>
            <c:errDir val="y"/>
            <c:errBarType val="both"/>
            <c:errValType val="stdErr"/>
            <c:noEndCap val="0"/>
            <c:spPr>
              <a:noFill/>
              <a:ln w="9525" cap="flat" cmpd="sng" algn="ctr">
                <a:solidFill>
                  <a:schemeClr val="tx1">
                    <a:lumMod val="65000"/>
                    <a:lumOff val="35000"/>
                  </a:schemeClr>
                </a:solidFill>
                <a:round/>
              </a:ln>
              <a:effectLst/>
            </c:spPr>
          </c:errBars>
          <c:xVal>
            <c:numRef>
              <c:f>Sheet1!$D$26:$D$43</c:f>
              <c:numCache>
                <c:formatCode>General</c:formatCode>
                <c:ptCount val="18"/>
                <c:pt idx="0">
                  <c:v>3500</c:v>
                </c:pt>
                <c:pt idx="1">
                  <c:v>4100</c:v>
                </c:pt>
                <c:pt idx="2">
                  <c:v>4300</c:v>
                </c:pt>
                <c:pt idx="3">
                  <c:v>4500</c:v>
                </c:pt>
                <c:pt idx="4">
                  <c:v>4500</c:v>
                </c:pt>
                <c:pt idx="5">
                  <c:v>5000</c:v>
                </c:pt>
                <c:pt idx="6">
                  <c:v>6000</c:v>
                </c:pt>
                <c:pt idx="7">
                  <c:v>6000</c:v>
                </c:pt>
                <c:pt idx="8">
                  <c:v>7000</c:v>
                </c:pt>
                <c:pt idx="9">
                  <c:v>8000</c:v>
                </c:pt>
                <c:pt idx="10">
                  <c:v>8000</c:v>
                </c:pt>
                <c:pt idx="11">
                  <c:v>8500</c:v>
                </c:pt>
                <c:pt idx="12">
                  <c:v>9000</c:v>
                </c:pt>
                <c:pt idx="13">
                  <c:v>9000</c:v>
                </c:pt>
                <c:pt idx="14">
                  <c:v>10000</c:v>
                </c:pt>
                <c:pt idx="15">
                  <c:v>11000</c:v>
                </c:pt>
                <c:pt idx="16">
                  <c:v>13000</c:v>
                </c:pt>
                <c:pt idx="17">
                  <c:v>15000</c:v>
                </c:pt>
              </c:numCache>
            </c:numRef>
          </c:xVal>
          <c:yVal>
            <c:numRef>
              <c:f>Sheet1!$E$26:$E$43</c:f>
              <c:numCache>
                <c:formatCode>General</c:formatCode>
                <c:ptCount val="18"/>
                <c:pt idx="0">
                  <c:v>4748</c:v>
                </c:pt>
                <c:pt idx="1">
                  <c:v>6442</c:v>
                </c:pt>
                <c:pt idx="2">
                  <c:v>4368</c:v>
                </c:pt>
                <c:pt idx="3">
                  <c:v>6301</c:v>
                </c:pt>
                <c:pt idx="4">
                  <c:v>6000</c:v>
                </c:pt>
                <c:pt idx="5">
                  <c:v>6276</c:v>
                </c:pt>
                <c:pt idx="6">
                  <c:v>6660</c:v>
                </c:pt>
                <c:pt idx="7">
                  <c:v>5583</c:v>
                </c:pt>
                <c:pt idx="8">
                  <c:v>8141</c:v>
                </c:pt>
                <c:pt idx="9">
                  <c:v>9429</c:v>
                </c:pt>
                <c:pt idx="10">
                  <c:v>5500</c:v>
                </c:pt>
                <c:pt idx="11">
                  <c:v>9772</c:v>
                </c:pt>
                <c:pt idx="12">
                  <c:v>9944</c:v>
                </c:pt>
                <c:pt idx="13">
                  <c:v>12012</c:v>
                </c:pt>
                <c:pt idx="14">
                  <c:v>11900</c:v>
                </c:pt>
                <c:pt idx="15">
                  <c:v>11379</c:v>
                </c:pt>
                <c:pt idx="16">
                  <c:v>14139</c:v>
                </c:pt>
                <c:pt idx="17">
                  <c:v>14100</c:v>
                </c:pt>
              </c:numCache>
            </c:numRef>
          </c:yVal>
          <c:smooth val="0"/>
          <c:extLst>
            <c:ext xmlns:c16="http://schemas.microsoft.com/office/drawing/2014/chart" uri="{C3380CC4-5D6E-409C-BE32-E72D297353CC}">
              <c16:uniqueId val="{00000001-EA58-4274-8135-D2AED786C037}"/>
            </c:ext>
          </c:extLst>
        </c:ser>
        <c:dLbls>
          <c:showLegendKey val="0"/>
          <c:showVal val="0"/>
          <c:showCatName val="0"/>
          <c:showSerName val="0"/>
          <c:showPercent val="0"/>
          <c:showBubbleSize val="0"/>
        </c:dLbls>
        <c:axId val="1176453952"/>
        <c:axId val="560650400"/>
      </c:scatterChart>
      <c:valAx>
        <c:axId val="11764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60650400"/>
        <c:crosses val="autoZero"/>
        <c:crossBetween val="midCat"/>
        <c:majorUnit val="1000"/>
      </c:valAx>
      <c:valAx>
        <c:axId val="560650400"/>
        <c:scaling>
          <c:orientation val="minMax"/>
          <c:min val="1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176453952"/>
        <c:crosses val="autoZero"/>
        <c:crossBetween val="midCat"/>
        <c:majorUnit val="5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0.10997</cdr:x>
      <cdr:y>0.66683</cdr:y>
    </cdr:from>
    <cdr:to>
      <cdr:x>0.34897</cdr:x>
      <cdr:y>0.80323</cdr:y>
    </cdr:to>
    <cdr:cxnSp macro="">
      <cdr:nvCxnSpPr>
        <cdr:cNvPr id="3" name="直線コネクタ 2">
          <a:extLst xmlns:a="http://schemas.openxmlformats.org/drawingml/2006/main">
            <a:ext uri="{FF2B5EF4-FFF2-40B4-BE49-F238E27FC236}">
              <a16:creationId xmlns:a16="http://schemas.microsoft.com/office/drawing/2014/main" id="{51CAEFEF-F986-436F-8597-6621FECA3918}"/>
            </a:ext>
          </a:extLst>
        </cdr:cNvPr>
        <cdr:cNvCxnSpPr/>
      </cdr:nvCxnSpPr>
      <cdr:spPr>
        <a:xfrm xmlns:a="http://schemas.openxmlformats.org/drawingml/2006/main" flipH="1">
          <a:off x="1003043" y="3611876"/>
          <a:ext cx="2179848" cy="738812"/>
        </a:xfrm>
        <a:prstGeom xmlns:a="http://schemas.openxmlformats.org/drawingml/2006/main" prst="line">
          <a:avLst/>
        </a:prstGeom>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cxnSp>
  </cdr:relSizeAnchor>
  <cdr:relSizeAnchor xmlns:cdr="http://schemas.openxmlformats.org/drawingml/2006/chartDrawing">
    <cdr:from>
      <cdr:x>0.3908</cdr:x>
      <cdr:y>0.19247</cdr:y>
    </cdr:from>
    <cdr:to>
      <cdr:x>0.89336</cdr:x>
      <cdr:y>0.63548</cdr:y>
    </cdr:to>
    <cdr:sp macro="" textlink="">
      <cdr:nvSpPr>
        <cdr:cNvPr id="4" name="フリーフォーム: 図形 3">
          <a:extLst xmlns:a="http://schemas.openxmlformats.org/drawingml/2006/main">
            <a:ext uri="{FF2B5EF4-FFF2-40B4-BE49-F238E27FC236}">
              <a16:creationId xmlns:a16="http://schemas.microsoft.com/office/drawing/2014/main" id="{3367A682-3F2C-4712-9DC5-A9A4425DCDFB}"/>
            </a:ext>
          </a:extLst>
        </cdr:cNvPr>
        <cdr:cNvSpPr/>
      </cdr:nvSpPr>
      <cdr:spPr>
        <a:xfrm xmlns:a="http://schemas.openxmlformats.org/drawingml/2006/main">
          <a:off x="3564413" y="1042532"/>
          <a:ext cx="4583649" cy="2399572"/>
        </a:xfrm>
        <a:custGeom xmlns:a="http://schemas.openxmlformats.org/drawingml/2006/main">
          <a:avLst/>
          <a:gdLst>
            <a:gd name="connsiteX0" fmla="*/ 4379801 w 4379801"/>
            <a:gd name="connsiteY0" fmla="*/ 0 h 2201550"/>
            <a:gd name="connsiteX1" fmla="*/ 3081004 w 4379801"/>
            <a:gd name="connsiteY1" fmla="*/ 378574 h 2201550"/>
            <a:gd name="connsiteX2" fmla="*/ 0 w 4379801"/>
            <a:gd name="connsiteY2" fmla="*/ 2201550 h 2201550"/>
            <a:gd name="connsiteX3" fmla="*/ 0 w 4379801"/>
            <a:gd name="connsiteY3" fmla="*/ 2201550 h 2201550"/>
          </a:gdLst>
          <a:ahLst/>
          <a:cxnLst>
            <a:cxn ang="0">
              <a:pos x="connsiteX0" y="connsiteY0"/>
            </a:cxn>
            <a:cxn ang="0">
              <a:pos x="connsiteX1" y="connsiteY1"/>
            </a:cxn>
            <a:cxn ang="0">
              <a:pos x="connsiteX2" y="connsiteY2"/>
            </a:cxn>
            <a:cxn ang="0">
              <a:pos x="connsiteX3" y="connsiteY3"/>
            </a:cxn>
          </a:cxnLst>
          <a:rect l="l" t="t" r="r" b="b"/>
          <a:pathLst>
            <a:path w="4379801" h="2201550">
              <a:moveTo>
                <a:pt x="4379801" y="0"/>
              </a:moveTo>
              <a:cubicBezTo>
                <a:pt x="4095386" y="5824"/>
                <a:pt x="3810971" y="11649"/>
                <a:pt x="3081004" y="378574"/>
              </a:cubicBezTo>
              <a:cubicBezTo>
                <a:pt x="2351037" y="745499"/>
                <a:pt x="0" y="2201550"/>
                <a:pt x="0" y="2201550"/>
              </a:cubicBezTo>
              <a:lnTo>
                <a:pt x="0" y="2201550"/>
              </a:lnTo>
            </a:path>
          </a:pathLst>
        </a:cu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A605F09-663E-4A72-B9C8-DD0E718446D3}" type="datetime1">
              <a:rPr lang="ja-JP" altLang="en-US" smtClean="0">
                <a:latin typeface="Meiryo UI" panose="020B0604030504040204" pitchFamily="50" charset="-128"/>
                <a:ea typeface="Meiryo UI" panose="020B0604030504040204" pitchFamily="50" charset="-128"/>
              </a:rPr>
              <a:t>2024/2/27</a:t>
            </a:fld>
            <a:endParaRPr lang="ja-JP" altLang="en-US">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C33ADDF-418B-4AEE-81B9-E77B3218F8B3}" type="slidenum">
              <a:rPr lang="en-US" altLang="ja-JP" smtClean="0">
                <a:latin typeface="Meiryo UI" panose="020B0604030504040204" pitchFamily="50" charset="-128"/>
                <a:ea typeface="Meiryo UI" panose="020B0604030504040204" pitchFamily="50" charset="-128"/>
              </a:rPr>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489590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lang="ja-JP" altLang="en-US" noProof="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F2F2D808-8B15-4B74-AF6B-BA15416E73BB}" type="datetime1">
              <a:rPr lang="ja-JP" altLang="en-US" noProof="0" smtClean="0"/>
              <a:t>2024/2/27</a:t>
            </a:fld>
            <a:endParaRPr lang="ja-JP" altLang="en-US" noProof="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ja-JP" altLang="en-US" noProof="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lang="ja-JP" altLang="en-US" noProof="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2275029A-2D1E-47A5-9598-4A9AC47B3AC1}" type="slidenum">
              <a:rPr lang="en-US" altLang="ja-JP" noProof="0" smtClean="0"/>
              <a:pPr/>
              <a:t>‹#›</a:t>
            </a:fld>
            <a:endParaRPr lang="ja-JP" altLang="en-US" noProof="0"/>
          </a:p>
        </p:txBody>
      </p:sp>
    </p:spTree>
    <p:extLst>
      <p:ext uri="{BB962C8B-B14F-4D97-AF65-F5344CB8AC3E}">
        <p14:creationId xmlns:p14="http://schemas.microsoft.com/office/powerpoint/2010/main" val="203077041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275029A-2D1E-47A5-9598-4A9AC47B3AC1}" type="slidenum">
              <a:rPr lang="en-US" altLang="ja-JP" smtClean="0"/>
              <a:pPr/>
              <a:t>1</a:t>
            </a:fld>
            <a:endParaRPr lang="ja-JP" altLang="en-US"/>
          </a:p>
        </p:txBody>
      </p:sp>
    </p:spTree>
    <p:extLst>
      <p:ext uri="{BB962C8B-B14F-4D97-AF65-F5344CB8AC3E}">
        <p14:creationId xmlns:p14="http://schemas.microsoft.com/office/powerpoint/2010/main" val="1138165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275029A-2D1E-47A5-9598-4A9AC47B3AC1}" type="slidenum">
              <a:rPr lang="en-US" altLang="ja-JP" smtClean="0"/>
              <a:pPr/>
              <a:t>15</a:t>
            </a:fld>
            <a:endParaRPr lang="ja-JP" altLang="en-US"/>
          </a:p>
        </p:txBody>
      </p:sp>
    </p:spTree>
    <p:extLst>
      <p:ext uri="{BB962C8B-B14F-4D97-AF65-F5344CB8AC3E}">
        <p14:creationId xmlns:p14="http://schemas.microsoft.com/office/powerpoint/2010/main" val="842973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275029A-2D1E-47A5-9598-4A9AC47B3AC1}" type="slidenum">
              <a:rPr lang="en-US" altLang="ja-JP" smtClean="0"/>
              <a:pPr/>
              <a:t>16</a:t>
            </a:fld>
            <a:endParaRPr lang="ja-JP" altLang="en-US"/>
          </a:p>
        </p:txBody>
      </p:sp>
    </p:spTree>
    <p:extLst>
      <p:ext uri="{BB962C8B-B14F-4D97-AF65-F5344CB8AC3E}">
        <p14:creationId xmlns:p14="http://schemas.microsoft.com/office/powerpoint/2010/main" val="2395939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275029A-2D1E-47A5-9598-4A9AC47B3AC1}" type="slidenum">
              <a:rPr lang="en-US" altLang="ja-JP" smtClean="0"/>
              <a:pPr/>
              <a:t>17</a:t>
            </a:fld>
            <a:endParaRPr lang="ja-JP" altLang="en-US"/>
          </a:p>
        </p:txBody>
      </p:sp>
    </p:spTree>
    <p:extLst>
      <p:ext uri="{BB962C8B-B14F-4D97-AF65-F5344CB8AC3E}">
        <p14:creationId xmlns:p14="http://schemas.microsoft.com/office/powerpoint/2010/main" val="828153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275029A-2D1E-47A5-9598-4A9AC47B3AC1}" type="slidenum">
              <a:rPr lang="en-US" altLang="ja-JP" smtClean="0"/>
              <a:pPr/>
              <a:t>18</a:t>
            </a:fld>
            <a:endParaRPr lang="ja-JP" altLang="en-US"/>
          </a:p>
        </p:txBody>
      </p:sp>
    </p:spTree>
    <p:extLst>
      <p:ext uri="{BB962C8B-B14F-4D97-AF65-F5344CB8AC3E}">
        <p14:creationId xmlns:p14="http://schemas.microsoft.com/office/powerpoint/2010/main" val="1124243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0ED0C2E-D043-4235-9A33-791557908BA7}" type="slidenum">
              <a:rPr lang="en-US" altLang="ja-JP" smtClean="0"/>
              <a:pPr>
                <a:defRPr/>
              </a:pPr>
              <a:t>64</a:t>
            </a:fld>
            <a:endParaRPr lang="en-US" altLang="ja-JP"/>
          </a:p>
        </p:txBody>
      </p:sp>
    </p:spTree>
    <p:extLst>
      <p:ext uri="{BB962C8B-B14F-4D97-AF65-F5344CB8AC3E}">
        <p14:creationId xmlns:p14="http://schemas.microsoft.com/office/powerpoint/2010/main" val="4049106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041400"/>
            <a:ext cx="9144000" cy="2387600"/>
          </a:xfrm>
        </p:spPr>
        <p:txBody>
          <a:bodyPr rtlCol="0" anchor="b"/>
          <a:lstStyle>
            <a:lvl1pPr algn="l">
              <a:defRPr sz="6000">
                <a:solidFill>
                  <a:schemeClr val="tx2"/>
                </a:solidFill>
              </a:defRPr>
            </a:lvl1pPr>
          </a:lstStyle>
          <a:p>
            <a:pPr rtl="0"/>
            <a:r>
              <a:rPr lang="ja-JP" altLang="en-US" noProof="0"/>
              <a:t>マスター タイトルの書式設定</a:t>
            </a:r>
          </a:p>
        </p:txBody>
      </p:sp>
      <p:sp>
        <p:nvSpPr>
          <p:cNvPr id="3" name="サブタイトル 2"/>
          <p:cNvSpPr>
            <a:spLocks noGrp="1"/>
          </p:cNvSpPr>
          <p:nvPr>
            <p:ph type="subTitle" idx="1"/>
          </p:nvPr>
        </p:nvSpPr>
        <p:spPr>
          <a:xfrm>
            <a:off x="1524000" y="3602038"/>
            <a:ext cx="9144000" cy="1655762"/>
          </a:xfrm>
        </p:spPr>
        <p:txBody>
          <a:bodyPr rtlCol="0"/>
          <a:lstStyle>
            <a:lvl1pPr marL="0" indent="0" algn="l">
              <a:buNone/>
              <a:defRPr sz="2400">
                <a:solidFill>
                  <a:schemeClr val="accent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JP" altLang="en-US" noProof="0"/>
              <a:t>マスター サブタイトルの書式設定</a:t>
            </a:r>
          </a:p>
        </p:txBody>
      </p:sp>
      <p:sp>
        <p:nvSpPr>
          <p:cNvPr id="4" name="日付プレースホルダー 3"/>
          <p:cNvSpPr>
            <a:spLocks noGrp="1"/>
          </p:cNvSpPr>
          <p:nvPr>
            <p:ph type="dt" sz="half" idx="10"/>
          </p:nvPr>
        </p:nvSpPr>
        <p:spPr/>
        <p:txBody>
          <a:bodyPr rtlCol="0"/>
          <a:lstStyle/>
          <a:p>
            <a:pPr rtl="0"/>
            <a:fld id="{EEC75217-5134-4FCA-B454-4BC71C6DE244}" type="datetime1">
              <a:rPr lang="ja-JP" altLang="en-US" noProof="0" smtClean="0"/>
              <a:t>2024/2/27</a:t>
            </a:fld>
            <a:endParaRPr lang="ja-JP" altLang="en-US" noProof="0"/>
          </a:p>
        </p:txBody>
      </p:sp>
      <p:sp>
        <p:nvSpPr>
          <p:cNvPr id="5" name="フッター プレースホルダー 4"/>
          <p:cNvSpPr>
            <a:spLocks noGrp="1"/>
          </p:cNvSpPr>
          <p:nvPr>
            <p:ph type="ftr" sz="quarter" idx="11"/>
          </p:nvPr>
        </p:nvSpPr>
        <p:spPr/>
        <p:txBody>
          <a:bodyPr rtlCol="0"/>
          <a:lstStyle/>
          <a:p>
            <a:pPr rtl="0"/>
            <a:r>
              <a:rPr lang="ja-JP" altLang="en-US" noProof="0"/>
              <a:t>フッターを追加</a:t>
            </a:r>
          </a:p>
        </p:txBody>
      </p:sp>
      <p:sp>
        <p:nvSpPr>
          <p:cNvPr id="6" name="スライド番号プレースホルダー 5"/>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2483261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p>
        </p:txBody>
      </p:sp>
      <p:sp>
        <p:nvSpPr>
          <p:cNvPr id="3" name="縦書きテキスト プレースホルダー 2"/>
          <p:cNvSpPr>
            <a:spLocks noGrp="1"/>
          </p:cNvSpPr>
          <p:nvPr>
            <p:ph type="body" orient="vert" idx="1"/>
          </p:nvPr>
        </p:nvSpPr>
        <p:spPr/>
        <p:txBody>
          <a:bodyPr vert="eaVert"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p:cNvSpPr>
            <a:spLocks noGrp="1"/>
          </p:cNvSpPr>
          <p:nvPr>
            <p:ph type="dt" sz="half" idx="10"/>
          </p:nvPr>
        </p:nvSpPr>
        <p:spPr/>
        <p:txBody>
          <a:bodyPr rtlCol="0"/>
          <a:lstStyle/>
          <a:p>
            <a:pPr rtl="0"/>
            <a:fld id="{D81E43AF-301A-43AD-96F9-E7D650B1A575}" type="datetime1">
              <a:rPr lang="ja-JP" altLang="en-US" noProof="0" smtClean="0"/>
              <a:t>2024/2/27</a:t>
            </a:fld>
            <a:endParaRPr lang="ja-JP" altLang="en-US" noProof="0"/>
          </a:p>
        </p:txBody>
      </p:sp>
      <p:sp>
        <p:nvSpPr>
          <p:cNvPr id="5" name="フッター プレースホルダー 4"/>
          <p:cNvSpPr>
            <a:spLocks noGrp="1"/>
          </p:cNvSpPr>
          <p:nvPr>
            <p:ph type="ftr" sz="quarter" idx="11"/>
          </p:nvPr>
        </p:nvSpPr>
        <p:spPr/>
        <p:txBody>
          <a:bodyPr rtlCol="0"/>
          <a:lstStyle/>
          <a:p>
            <a:pPr rtl="0"/>
            <a:r>
              <a:rPr lang="ja-JP" altLang="en-US" noProof="0"/>
              <a:t>フッターを追加</a:t>
            </a:r>
          </a:p>
        </p:txBody>
      </p:sp>
      <p:sp>
        <p:nvSpPr>
          <p:cNvPr id="6" name="スライド番号プレースホルダー 5"/>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63179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rtlCol="0"/>
          <a:lstStyle/>
          <a:p>
            <a:pPr rtl="0"/>
            <a:r>
              <a:rPr lang="ja-JP" altLang="en-US" noProof="0"/>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p:cNvSpPr>
            <a:spLocks noGrp="1"/>
          </p:cNvSpPr>
          <p:nvPr>
            <p:ph type="dt" sz="half" idx="10"/>
          </p:nvPr>
        </p:nvSpPr>
        <p:spPr/>
        <p:txBody>
          <a:bodyPr rtlCol="0"/>
          <a:lstStyle/>
          <a:p>
            <a:pPr rtl="0"/>
            <a:fld id="{30FF912C-687C-4748-B137-55305E9B73EC}" type="datetime1">
              <a:rPr lang="ja-JP" altLang="en-US" noProof="0" smtClean="0"/>
              <a:t>2024/2/27</a:t>
            </a:fld>
            <a:endParaRPr lang="ja-JP" altLang="en-US" noProof="0"/>
          </a:p>
        </p:txBody>
      </p:sp>
      <p:sp>
        <p:nvSpPr>
          <p:cNvPr id="5" name="フッター プレースホルダー 4"/>
          <p:cNvSpPr>
            <a:spLocks noGrp="1"/>
          </p:cNvSpPr>
          <p:nvPr>
            <p:ph type="ftr" sz="quarter" idx="11"/>
          </p:nvPr>
        </p:nvSpPr>
        <p:spPr/>
        <p:txBody>
          <a:bodyPr rtlCol="0"/>
          <a:lstStyle/>
          <a:p>
            <a:pPr rtl="0"/>
            <a:r>
              <a:rPr lang="ja-JP" altLang="en-US" noProof="0"/>
              <a:t>フッターを追加</a:t>
            </a:r>
          </a:p>
        </p:txBody>
      </p:sp>
      <p:sp>
        <p:nvSpPr>
          <p:cNvPr id="6" name="スライド番号プレースホルダー 5"/>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2446235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p>
        </p:txBody>
      </p:sp>
      <p:sp>
        <p:nvSpPr>
          <p:cNvPr id="3" name="コンテンツ プレースホルダー 2"/>
          <p:cNvSpPr>
            <a:spLocks noGrp="1"/>
          </p:cNvSpPr>
          <p:nvPr>
            <p:ph idx="1"/>
          </p:nvPr>
        </p:nvSpPr>
        <p:spPr/>
        <p:txBody>
          <a:bodyPr rtlCol="0"/>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p:cNvSpPr>
            <a:spLocks noGrp="1"/>
          </p:cNvSpPr>
          <p:nvPr>
            <p:ph type="dt" sz="half" idx="10"/>
          </p:nvPr>
        </p:nvSpPr>
        <p:spPr/>
        <p:txBody>
          <a:bodyPr rtlCol="0"/>
          <a:lstStyle/>
          <a:p>
            <a:pPr rtl="0"/>
            <a:fld id="{D8194C51-B4AE-4E4B-8970-F254486E10D1}" type="datetime1">
              <a:rPr lang="ja-JP" altLang="en-US" noProof="0" smtClean="0"/>
              <a:t>2024/2/27</a:t>
            </a:fld>
            <a:endParaRPr lang="ja-JP" altLang="en-US" noProof="0"/>
          </a:p>
        </p:txBody>
      </p:sp>
      <p:sp>
        <p:nvSpPr>
          <p:cNvPr id="5" name="フッター プレースホルダー 4"/>
          <p:cNvSpPr>
            <a:spLocks noGrp="1"/>
          </p:cNvSpPr>
          <p:nvPr>
            <p:ph type="ftr" sz="quarter" idx="11"/>
          </p:nvPr>
        </p:nvSpPr>
        <p:spPr/>
        <p:txBody>
          <a:bodyPr rtlCol="0"/>
          <a:lstStyle/>
          <a:p>
            <a:pPr rtl="0"/>
            <a:r>
              <a:rPr lang="ja-JP" altLang="en-US" noProof="0"/>
              <a:t>フッターを追加</a:t>
            </a:r>
          </a:p>
        </p:txBody>
      </p:sp>
      <p:sp>
        <p:nvSpPr>
          <p:cNvPr id="6" name="スライド番号プレースホルダー 5"/>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1702466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62262"/>
          </a:xfrm>
        </p:spPr>
        <p:txBody>
          <a:bodyPr rtlCol="0" anchor="b"/>
          <a:lstStyle>
            <a:lvl1pPr>
              <a:defRPr sz="6000"/>
            </a:lvl1pPr>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rtlCol="0"/>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ja-JP" altLang="en-US" noProof="0"/>
              <a:t>マスター テキストの書式設定</a:t>
            </a:r>
          </a:p>
        </p:txBody>
      </p:sp>
      <p:sp>
        <p:nvSpPr>
          <p:cNvPr id="4" name="日付プレースホルダー 3"/>
          <p:cNvSpPr>
            <a:spLocks noGrp="1"/>
          </p:cNvSpPr>
          <p:nvPr>
            <p:ph type="dt" sz="half" idx="10"/>
          </p:nvPr>
        </p:nvSpPr>
        <p:spPr/>
        <p:txBody>
          <a:bodyPr rtlCol="0"/>
          <a:lstStyle/>
          <a:p>
            <a:pPr rtl="0"/>
            <a:fld id="{8F36C05B-F8A7-4B3C-BDA0-C850DC616875}" type="datetime1">
              <a:rPr lang="ja-JP" altLang="en-US" noProof="0" smtClean="0"/>
              <a:t>2024/2/27</a:t>
            </a:fld>
            <a:endParaRPr lang="ja-JP" altLang="en-US" noProof="0"/>
          </a:p>
        </p:txBody>
      </p:sp>
      <p:sp>
        <p:nvSpPr>
          <p:cNvPr id="5" name="フッター プレースホルダー 4"/>
          <p:cNvSpPr>
            <a:spLocks noGrp="1"/>
          </p:cNvSpPr>
          <p:nvPr>
            <p:ph type="ftr" sz="quarter" idx="11"/>
          </p:nvPr>
        </p:nvSpPr>
        <p:spPr/>
        <p:txBody>
          <a:bodyPr rtlCol="0"/>
          <a:lstStyle/>
          <a:p>
            <a:pPr rtl="0"/>
            <a:r>
              <a:rPr lang="ja-JP" altLang="en-US" noProof="0"/>
              <a:t>フッターを追加</a:t>
            </a:r>
          </a:p>
        </p:txBody>
      </p:sp>
      <p:sp>
        <p:nvSpPr>
          <p:cNvPr id="6" name="スライド番号プレースホルダー 5"/>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1233611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コンテンツ プレースホルダー 3"/>
          <p:cNvSpPr>
            <a:spLocks noGrp="1"/>
          </p:cNvSpPr>
          <p:nvPr>
            <p:ph sz="half" idx="2"/>
          </p:nvPr>
        </p:nvSpPr>
        <p:spPr>
          <a:xfrm>
            <a:off x="6172200" y="1825625"/>
            <a:ext cx="518160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日付プレースホルダー 4"/>
          <p:cNvSpPr>
            <a:spLocks noGrp="1"/>
          </p:cNvSpPr>
          <p:nvPr>
            <p:ph type="dt" sz="half" idx="10"/>
          </p:nvPr>
        </p:nvSpPr>
        <p:spPr/>
        <p:txBody>
          <a:bodyPr rtlCol="0"/>
          <a:lstStyle/>
          <a:p>
            <a:pPr rtl="0"/>
            <a:fld id="{E78A0B58-B207-4171-ADB0-BDCD7963F314}" type="datetime1">
              <a:rPr lang="ja-JP" altLang="en-US" noProof="0" smtClean="0"/>
              <a:t>2024/2/27</a:t>
            </a:fld>
            <a:endParaRPr lang="ja-JP" altLang="en-US" noProof="0"/>
          </a:p>
        </p:txBody>
      </p:sp>
      <p:sp>
        <p:nvSpPr>
          <p:cNvPr id="6" name="フッター プレースホルダー 5"/>
          <p:cNvSpPr>
            <a:spLocks noGrp="1"/>
          </p:cNvSpPr>
          <p:nvPr>
            <p:ph type="ftr" sz="quarter" idx="11"/>
          </p:nvPr>
        </p:nvSpPr>
        <p:spPr/>
        <p:txBody>
          <a:bodyPr rtlCol="0"/>
          <a:lstStyle/>
          <a:p>
            <a:pPr rtl="0"/>
            <a:r>
              <a:rPr lang="ja-JP" altLang="en-US" noProof="0"/>
              <a:t>フッターを追加</a:t>
            </a:r>
          </a:p>
        </p:txBody>
      </p:sp>
      <p:sp>
        <p:nvSpPr>
          <p:cNvPr id="7" name="スライド番号プレースホルダー 6"/>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1521872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274638"/>
            <a:ext cx="10515600" cy="1143000"/>
          </a:xfrm>
        </p:spPr>
        <p:txBody>
          <a:bodyPr rtlCol="0"/>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831850" y="1489075"/>
            <a:ext cx="5156200" cy="641350"/>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4" name="コンテンツ プレースホルダー 3"/>
          <p:cNvSpPr>
            <a:spLocks noGrp="1"/>
          </p:cNvSpPr>
          <p:nvPr>
            <p:ph sz="half" idx="2"/>
          </p:nvPr>
        </p:nvSpPr>
        <p:spPr>
          <a:xfrm>
            <a:off x="831850" y="2193925"/>
            <a:ext cx="5156200"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テキスト プレースホルダー 4"/>
          <p:cNvSpPr>
            <a:spLocks noGrp="1"/>
          </p:cNvSpPr>
          <p:nvPr>
            <p:ph type="body" sz="quarter" idx="3"/>
          </p:nvPr>
        </p:nvSpPr>
        <p:spPr>
          <a:xfrm>
            <a:off x="6189663" y="1489075"/>
            <a:ext cx="5157787" cy="641350"/>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6" name="コンテンツ プレースホルダー 5"/>
          <p:cNvSpPr>
            <a:spLocks noGrp="1"/>
          </p:cNvSpPr>
          <p:nvPr>
            <p:ph sz="quarter" idx="4"/>
          </p:nvPr>
        </p:nvSpPr>
        <p:spPr>
          <a:xfrm>
            <a:off x="6189663" y="2193925"/>
            <a:ext cx="5157787"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7" name="日付プレースホルダー 6"/>
          <p:cNvSpPr>
            <a:spLocks noGrp="1"/>
          </p:cNvSpPr>
          <p:nvPr>
            <p:ph type="dt" sz="half" idx="10"/>
          </p:nvPr>
        </p:nvSpPr>
        <p:spPr/>
        <p:txBody>
          <a:bodyPr rtlCol="0"/>
          <a:lstStyle/>
          <a:p>
            <a:pPr rtl="0"/>
            <a:fld id="{74BBF046-EEFA-4AF3-B0F0-A7AF3831D816}" type="datetime1">
              <a:rPr lang="ja-JP" altLang="en-US" noProof="0" smtClean="0"/>
              <a:t>2024/2/27</a:t>
            </a:fld>
            <a:endParaRPr lang="ja-JP" altLang="en-US" noProof="0"/>
          </a:p>
        </p:txBody>
      </p:sp>
      <p:sp>
        <p:nvSpPr>
          <p:cNvPr id="8" name="フッター プレースホルダー 7"/>
          <p:cNvSpPr>
            <a:spLocks noGrp="1"/>
          </p:cNvSpPr>
          <p:nvPr>
            <p:ph type="ftr" sz="quarter" idx="11"/>
          </p:nvPr>
        </p:nvSpPr>
        <p:spPr/>
        <p:txBody>
          <a:bodyPr rtlCol="0"/>
          <a:lstStyle/>
          <a:p>
            <a:pPr rtl="0"/>
            <a:r>
              <a:rPr lang="ja-JP" altLang="en-US" noProof="0"/>
              <a:t>フッターを追加</a:t>
            </a:r>
          </a:p>
        </p:txBody>
      </p:sp>
      <p:sp>
        <p:nvSpPr>
          <p:cNvPr id="9" name="スライド番号プレースホルダー 8"/>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1100924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noProof="0"/>
              <a:t>マスター タイトルの書式設定</a:t>
            </a:r>
          </a:p>
        </p:txBody>
      </p:sp>
      <p:sp>
        <p:nvSpPr>
          <p:cNvPr id="3" name="日付プレースホルダー 2"/>
          <p:cNvSpPr>
            <a:spLocks noGrp="1"/>
          </p:cNvSpPr>
          <p:nvPr>
            <p:ph type="dt" sz="half" idx="10"/>
          </p:nvPr>
        </p:nvSpPr>
        <p:spPr/>
        <p:txBody>
          <a:bodyPr rtlCol="0"/>
          <a:lstStyle/>
          <a:p>
            <a:pPr rtl="0"/>
            <a:fld id="{F36E443A-0EB4-4206-A33B-4454DAB24DEA}" type="datetime1">
              <a:rPr lang="ja-JP" altLang="en-US" noProof="0" smtClean="0"/>
              <a:t>2024/2/27</a:t>
            </a:fld>
            <a:endParaRPr lang="ja-JP" altLang="en-US" noProof="0"/>
          </a:p>
        </p:txBody>
      </p:sp>
      <p:sp>
        <p:nvSpPr>
          <p:cNvPr id="4" name="フッター プレースホルダー 3"/>
          <p:cNvSpPr>
            <a:spLocks noGrp="1"/>
          </p:cNvSpPr>
          <p:nvPr>
            <p:ph type="ftr" sz="quarter" idx="11"/>
          </p:nvPr>
        </p:nvSpPr>
        <p:spPr/>
        <p:txBody>
          <a:bodyPr rtlCol="0"/>
          <a:lstStyle/>
          <a:p>
            <a:pPr rtl="0"/>
            <a:r>
              <a:rPr lang="ja-JP" altLang="en-US" noProof="0"/>
              <a:t>フッターを追加</a:t>
            </a:r>
          </a:p>
        </p:txBody>
      </p:sp>
      <p:sp>
        <p:nvSpPr>
          <p:cNvPr id="5" name="スライド番号プレースホルダー 4"/>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918406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rtlCol="0"/>
          <a:lstStyle/>
          <a:p>
            <a:pPr rtl="0"/>
            <a:fld id="{370DE6A7-FA75-47B1-8983-E8A8FF60FDAC}" type="datetime1">
              <a:rPr lang="ja-JP" altLang="en-US" noProof="0" smtClean="0"/>
              <a:t>2024/2/27</a:t>
            </a:fld>
            <a:endParaRPr lang="ja-JP" altLang="en-US" noProof="0"/>
          </a:p>
        </p:txBody>
      </p:sp>
      <p:sp>
        <p:nvSpPr>
          <p:cNvPr id="3" name="フッター プレースホルダー 2"/>
          <p:cNvSpPr>
            <a:spLocks noGrp="1"/>
          </p:cNvSpPr>
          <p:nvPr>
            <p:ph type="ftr" sz="quarter" idx="11"/>
          </p:nvPr>
        </p:nvSpPr>
        <p:spPr/>
        <p:txBody>
          <a:bodyPr rtlCol="0"/>
          <a:lstStyle/>
          <a:p>
            <a:pPr rtl="0"/>
            <a:r>
              <a:rPr lang="ja-JP" altLang="en-US" noProof="0"/>
              <a:t>フッターを追加</a:t>
            </a:r>
          </a:p>
        </p:txBody>
      </p:sp>
      <p:sp>
        <p:nvSpPr>
          <p:cNvPr id="4" name="スライド番号プレースホルダー 3"/>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2497625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rtlCol="0" anchor="b"/>
          <a:lstStyle>
            <a:lvl1pPr>
              <a:defRPr sz="3200"/>
            </a:lvl1pPr>
          </a:lstStyle>
          <a:p>
            <a:pPr rtl="0"/>
            <a:r>
              <a:rPr lang="ja-JP" altLang="en-US" noProof="0"/>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テキスト プレースホルダー 3"/>
          <p:cNvSpPr>
            <a:spLocks noGrp="1"/>
          </p:cNvSpPr>
          <p:nvPr>
            <p:ph type="body" sz="half" idx="2"/>
          </p:nvPr>
        </p:nvSpPr>
        <p:spPr>
          <a:xfrm>
            <a:off x="839788"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テキストの書式設定</a:t>
            </a:r>
          </a:p>
        </p:txBody>
      </p:sp>
      <p:sp>
        <p:nvSpPr>
          <p:cNvPr id="5" name="日付プレースホルダー 4"/>
          <p:cNvSpPr>
            <a:spLocks noGrp="1"/>
          </p:cNvSpPr>
          <p:nvPr>
            <p:ph type="dt" sz="half" idx="10"/>
          </p:nvPr>
        </p:nvSpPr>
        <p:spPr/>
        <p:txBody>
          <a:bodyPr rtlCol="0"/>
          <a:lstStyle/>
          <a:p>
            <a:pPr rtl="0"/>
            <a:fld id="{55A44CE9-2E78-4382-84C2-1D1EFC2E4DCA}" type="datetime1">
              <a:rPr lang="ja-JP" altLang="en-US" noProof="0" smtClean="0"/>
              <a:t>2024/2/27</a:t>
            </a:fld>
            <a:endParaRPr lang="ja-JP" altLang="en-US" noProof="0" dirty="0"/>
          </a:p>
        </p:txBody>
      </p:sp>
      <p:sp>
        <p:nvSpPr>
          <p:cNvPr id="6" name="フッター プレースホルダー 5"/>
          <p:cNvSpPr>
            <a:spLocks noGrp="1"/>
          </p:cNvSpPr>
          <p:nvPr>
            <p:ph type="ftr" sz="quarter" idx="11"/>
          </p:nvPr>
        </p:nvSpPr>
        <p:spPr/>
        <p:txBody>
          <a:bodyPr rtlCol="0"/>
          <a:lstStyle/>
          <a:p>
            <a:pPr rtl="0"/>
            <a:r>
              <a:rPr lang="ja-JP" altLang="en-US" noProof="0"/>
              <a:t>フッターを追加</a:t>
            </a:r>
          </a:p>
        </p:txBody>
      </p:sp>
      <p:sp>
        <p:nvSpPr>
          <p:cNvPr id="7" name="スライド番号プレースホルダー 6"/>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943659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キャプション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rtlCol="0" anchor="b"/>
          <a:lstStyle>
            <a:lvl1pPr>
              <a:defRPr sz="3200"/>
            </a:lvl1pPr>
          </a:lstStyle>
          <a:p>
            <a:pPr rtl="0"/>
            <a:r>
              <a:rPr lang="ja-JP" altLang="en-US" noProof="0"/>
              <a:t>マスター タイトルの書式設定</a:t>
            </a:r>
          </a:p>
        </p:txBody>
      </p:sp>
      <p:sp>
        <p:nvSpPr>
          <p:cNvPr id="3" name="図プレースホルダー 2"/>
          <p:cNvSpPr>
            <a:spLocks noGrp="1"/>
          </p:cNvSpPr>
          <p:nvPr>
            <p:ph type="pic" idx="1" hasCustomPrompt="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ja-JP" altLang="en-US" noProof="0"/>
              <a:t>アイコンをクリックして画像を追加</a:t>
            </a:r>
          </a:p>
        </p:txBody>
      </p:sp>
      <p:sp>
        <p:nvSpPr>
          <p:cNvPr id="4" name="テキスト プレースホルダー 3"/>
          <p:cNvSpPr>
            <a:spLocks noGrp="1"/>
          </p:cNvSpPr>
          <p:nvPr>
            <p:ph type="body" sz="half" idx="2"/>
          </p:nvPr>
        </p:nvSpPr>
        <p:spPr>
          <a:xfrm>
            <a:off x="839788"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ja-JP" altLang="en-US" noProof="0"/>
              <a:t>マスター テキストの書式設定</a:t>
            </a:r>
          </a:p>
        </p:txBody>
      </p:sp>
      <p:sp>
        <p:nvSpPr>
          <p:cNvPr id="5" name="日付プレースホルダー 4"/>
          <p:cNvSpPr>
            <a:spLocks noGrp="1"/>
          </p:cNvSpPr>
          <p:nvPr>
            <p:ph type="dt" sz="half" idx="10"/>
          </p:nvPr>
        </p:nvSpPr>
        <p:spPr/>
        <p:txBody>
          <a:bodyPr rtlCol="0"/>
          <a:lstStyle/>
          <a:p>
            <a:pPr rtl="0"/>
            <a:fld id="{4F89D0AE-F69B-4591-AD8D-FD93D0DAB26C}" type="datetime1">
              <a:rPr lang="ja-JP" altLang="en-US" noProof="0" smtClean="0"/>
              <a:t>2024/2/27</a:t>
            </a:fld>
            <a:endParaRPr lang="ja-JP" altLang="en-US" noProof="0"/>
          </a:p>
        </p:txBody>
      </p:sp>
      <p:sp>
        <p:nvSpPr>
          <p:cNvPr id="6" name="フッター プレースホルダー 5"/>
          <p:cNvSpPr>
            <a:spLocks noGrp="1"/>
          </p:cNvSpPr>
          <p:nvPr>
            <p:ph type="ftr" sz="quarter" idx="11"/>
          </p:nvPr>
        </p:nvSpPr>
        <p:spPr/>
        <p:txBody>
          <a:bodyPr rtlCol="0"/>
          <a:lstStyle/>
          <a:p>
            <a:pPr rtl="0"/>
            <a:r>
              <a:rPr lang="ja-JP" altLang="en-US" noProof="0"/>
              <a:t>フッターを追加</a:t>
            </a:r>
          </a:p>
        </p:txBody>
      </p:sp>
      <p:sp>
        <p:nvSpPr>
          <p:cNvPr id="7" name="スライド番号プレースホルダー 6"/>
          <p:cNvSpPr>
            <a:spLocks noGrp="1"/>
          </p:cNvSpPr>
          <p:nvPr>
            <p:ph type="sldNum" sz="quarter" idx="12"/>
          </p:nvPr>
        </p:nvSpPr>
        <p:spPr/>
        <p:txBody>
          <a:bodyPr rtlCol="0"/>
          <a:lstStyle/>
          <a:p>
            <a:pPr rtl="0"/>
            <a:fld id="{062D6987-FB6D-4DB8-81B8-AD0F35E3BB5F}" type="slidenum">
              <a:rPr lang="en-US" altLang="ja-JP" noProof="0" smtClean="0"/>
              <a:t>‹#›</a:t>
            </a:fld>
            <a:endParaRPr lang="ja-JP" altLang="en-US" noProof="0"/>
          </a:p>
        </p:txBody>
      </p:sp>
    </p:spTree>
    <p:extLst>
      <p:ext uri="{BB962C8B-B14F-4D97-AF65-F5344CB8AC3E}">
        <p14:creationId xmlns:p14="http://schemas.microsoft.com/office/powerpoint/2010/main" val="2522290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p:cNvSpPr>
            <a:spLocks noGrp="1"/>
          </p:cNvSpPr>
          <p:nvPr>
            <p:ph type="dt" sz="half" idx="2"/>
          </p:nvPr>
        </p:nvSpPr>
        <p:spPr>
          <a:xfrm>
            <a:off x="838200" y="6356350"/>
            <a:ext cx="3276600" cy="365125"/>
          </a:xfrm>
          <a:prstGeom prst="rect">
            <a:avLst/>
          </a:prstGeom>
        </p:spPr>
        <p:txBody>
          <a:bodyPr vert="horz" lIns="91440" tIns="45720" rIns="91440" bIns="45720" rtlCol="0" anchor="ctr"/>
          <a:lstStyle>
            <a:lvl1pPr algn="l">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fld id="{DA13714F-AB91-4C7A-9346-0DF15D579E84}" type="datetime1">
              <a:rPr lang="ja-JP" altLang="en-US" noProof="0" smtClean="0"/>
              <a:t>2024/2/27</a:t>
            </a:fld>
            <a:endParaRPr lang="ja-JP" altLang="en-US" noProof="0"/>
          </a:p>
        </p:txBody>
      </p:sp>
      <p:sp>
        <p:nvSpPr>
          <p:cNvPr id="5" name="フッター プレースホルダー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r>
              <a:rPr lang="ja-JP" altLang="en-US" noProof="0"/>
              <a:t>フッターを追加</a:t>
            </a:r>
          </a:p>
        </p:txBody>
      </p:sp>
      <p:sp>
        <p:nvSpPr>
          <p:cNvPr id="6" name="スライド番号プレースホルダー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75000"/>
                    <a:lumOff val="25000"/>
                  </a:schemeClr>
                </a:solidFill>
                <a:latin typeface="Meiryo UI" panose="020B0604030504040204" pitchFamily="50" charset="-128"/>
                <a:ea typeface="Meiryo UI" panose="020B0604030504040204" pitchFamily="50" charset="-128"/>
              </a:defRPr>
            </a:lvl1pPr>
          </a:lstStyle>
          <a:p>
            <a:fld id="{062D6987-FB6D-4DB8-81B8-AD0F35E3BB5F}" type="slidenum">
              <a:rPr lang="en-US" altLang="ja-JP" noProof="0" smtClean="0"/>
              <a:pPr/>
              <a:t>‹#›</a:t>
            </a:fld>
            <a:endParaRPr lang="ja-JP" altLang="en-US" noProof="0"/>
          </a:p>
        </p:txBody>
      </p:sp>
    </p:spTree>
    <p:extLst>
      <p:ext uri="{BB962C8B-B14F-4D97-AF65-F5344CB8AC3E}">
        <p14:creationId xmlns:p14="http://schemas.microsoft.com/office/powerpoint/2010/main" val="981562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kumimoji="1" sz="4400" kern="1200">
          <a:solidFill>
            <a:schemeClr val="tx1"/>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kumimoji="1" sz="2800" kern="1200">
          <a:solidFill>
            <a:schemeClr val="tx1"/>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kumimoji="1" sz="2400" kern="1200">
          <a:solidFill>
            <a:schemeClr val="tx1"/>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kumimoji="1" sz="2000" kern="1200">
          <a:solidFill>
            <a:schemeClr val="tx1"/>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kumimoji="1"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y.iba.jj2@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s://d.docs.live.net/c7586bdb585fbab6/&#12487;&#12473;&#12463;&#12488;&#12483;&#12503;/210525&#12371;&#12358;&#12365;&#12423;&#12358;&#12475;&#12511;&#12490;&#12540;/&#20225;&#26989;&#38291;&#21332;&#23450;&#12402;&#12394;&#24418;.doc"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s://d.docs.live.net/c7586bdb585fbab6/&#12487;&#12473;&#12463;&#12488;&#12483;&#12503;/210525&#12371;&#12358;&#12365;&#12423;&#12358;&#12475;&#12511;&#12490;&#12540;/&#36039;&#26009;&#12540;6&#20225;&#26989;&#38291;&#21332;&#23450;&#26360;&#12304;&#26696;&#12305;&#12486;&#12531;&#12503;&#12524;&#12540;&#12488;.doc"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mailto:y.iba.jj2@gmail.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23964" y="1041400"/>
            <a:ext cx="8944036" cy="2387600"/>
          </a:xfrm>
        </p:spPr>
        <p:txBody>
          <a:bodyPr rtlCol="0">
            <a:noAutofit/>
          </a:bodyPr>
          <a:lstStyle/>
          <a:p>
            <a:pPr rtl="0"/>
            <a:r>
              <a:rPr lang="ja-JP" altLang="en-US" sz="4800" dirty="0"/>
              <a:t>公民連携による</a:t>
            </a:r>
            <a:br>
              <a:rPr lang="en-US" altLang="ja-JP" sz="4800" dirty="0"/>
            </a:br>
            <a:r>
              <a:rPr lang="ja-JP" altLang="en-US" sz="4800" dirty="0"/>
              <a:t>給食センター施設整備・運営</a:t>
            </a:r>
          </a:p>
        </p:txBody>
      </p:sp>
      <p:sp>
        <p:nvSpPr>
          <p:cNvPr id="3" name="サブタイトル 2"/>
          <p:cNvSpPr>
            <a:spLocks noGrp="1"/>
          </p:cNvSpPr>
          <p:nvPr>
            <p:ph type="subTitle" idx="1"/>
          </p:nvPr>
        </p:nvSpPr>
        <p:spPr>
          <a:xfrm>
            <a:off x="1524000" y="4370716"/>
            <a:ext cx="9144000" cy="2284525"/>
          </a:xfrm>
        </p:spPr>
        <p:txBody>
          <a:bodyPr rtlCol="0"/>
          <a:lstStyle/>
          <a:p>
            <a:pPr rtl="0"/>
            <a:r>
              <a:rPr lang="en-US" altLang="ja-JP" dirty="0"/>
              <a:t>2024.3.6</a:t>
            </a:r>
          </a:p>
          <a:p>
            <a:pPr rtl="0"/>
            <a:r>
              <a:rPr lang="ja-JP" altLang="en-US" dirty="0"/>
              <a:t>一般社団法人　国土政策研究会</a:t>
            </a:r>
            <a:endParaRPr lang="en-US" altLang="ja-JP" dirty="0"/>
          </a:p>
          <a:p>
            <a:pPr rtl="0"/>
            <a:r>
              <a:rPr lang="en-US" altLang="ja-JP" dirty="0"/>
              <a:t>			</a:t>
            </a:r>
            <a:r>
              <a:rPr lang="ja-JP" altLang="en-US" dirty="0"/>
              <a:t>理事　伊庭　良知</a:t>
            </a:r>
            <a:endParaRPr lang="en-US" altLang="ja-JP" dirty="0"/>
          </a:p>
          <a:p>
            <a:pPr rtl="0"/>
            <a:r>
              <a:rPr lang="ja-JP" altLang="en-US" dirty="0"/>
              <a:t>　　　　　　　　　　　　　　　　　　　　</a:t>
            </a:r>
            <a:r>
              <a:rPr lang="en-US" altLang="ja-JP" dirty="0">
                <a:hlinkClick r:id="rId3"/>
              </a:rPr>
              <a:t>y.iba.jj2@gmail.com</a:t>
            </a:r>
            <a:endParaRPr lang="en-US" altLang="ja-JP" dirty="0"/>
          </a:p>
          <a:p>
            <a:pPr rtl="0"/>
            <a:endParaRPr lang="en-US" altLang="ja-JP" dirty="0"/>
          </a:p>
          <a:p>
            <a:pPr rtl="0"/>
            <a:endParaRPr lang="ja-JP" altLang="en-US" dirty="0"/>
          </a:p>
        </p:txBody>
      </p:sp>
    </p:spTree>
    <p:extLst>
      <p:ext uri="{BB962C8B-B14F-4D97-AF65-F5344CB8AC3E}">
        <p14:creationId xmlns:p14="http://schemas.microsoft.com/office/powerpoint/2010/main" val="1756136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5B32DCF-3BEF-F98F-B1DB-F7A531A7D9F2}"/>
              </a:ext>
            </a:extLst>
          </p:cNvPr>
          <p:cNvPicPr>
            <a:picLocks noChangeAspect="1"/>
          </p:cNvPicPr>
          <p:nvPr/>
        </p:nvPicPr>
        <p:blipFill>
          <a:blip r:embed="rId2"/>
          <a:stretch>
            <a:fillRect/>
          </a:stretch>
        </p:blipFill>
        <p:spPr>
          <a:xfrm>
            <a:off x="277932" y="142695"/>
            <a:ext cx="8745221" cy="6572609"/>
          </a:xfrm>
          <a:prstGeom prst="rect">
            <a:avLst/>
          </a:prstGeom>
        </p:spPr>
      </p:pic>
      <p:sp>
        <p:nvSpPr>
          <p:cNvPr id="4" name="正方形/長方形 3">
            <a:extLst>
              <a:ext uri="{FF2B5EF4-FFF2-40B4-BE49-F238E27FC236}">
                <a16:creationId xmlns:a16="http://schemas.microsoft.com/office/drawing/2014/main" id="{AE0DC656-364A-323F-6C24-F39FE3EA7733}"/>
              </a:ext>
            </a:extLst>
          </p:cNvPr>
          <p:cNvSpPr/>
          <p:nvPr/>
        </p:nvSpPr>
        <p:spPr>
          <a:xfrm>
            <a:off x="9101857" y="302446"/>
            <a:ext cx="2858986" cy="288261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600" dirty="0"/>
              <a:t>コンセッションが最終目標</a:t>
            </a:r>
            <a:endParaRPr kumimoji="1" lang="en-US" altLang="ja-JP" sz="1600" dirty="0"/>
          </a:p>
          <a:p>
            <a:pPr algn="ctr"/>
            <a:endParaRPr kumimoji="1" lang="en-US" altLang="ja-JP" sz="1600" dirty="0"/>
          </a:p>
          <a:p>
            <a:pPr algn="ctr"/>
            <a:r>
              <a:rPr kumimoji="1" lang="ja-JP" altLang="en-US" sz="1600" dirty="0"/>
              <a:t>管理・更新（整備）一体</a:t>
            </a:r>
            <a:endParaRPr kumimoji="1" lang="en-US" altLang="ja-JP" sz="1600" dirty="0"/>
          </a:p>
          <a:p>
            <a:pPr algn="ctr"/>
            <a:r>
              <a:rPr kumimoji="1" lang="ja-JP" altLang="en-US" sz="1600" dirty="0"/>
              <a:t>マネージメント方式</a:t>
            </a:r>
            <a:endParaRPr kumimoji="1" lang="en-US" altLang="ja-JP" sz="1600" dirty="0"/>
          </a:p>
          <a:p>
            <a:pPr algn="ctr"/>
            <a:endParaRPr kumimoji="1" lang="en-US" altLang="ja-JP" sz="1600" dirty="0"/>
          </a:p>
          <a:p>
            <a:pPr algn="ctr"/>
            <a:r>
              <a:rPr kumimoji="1" lang="ja-JP" altLang="en-US" sz="1600" dirty="0"/>
              <a:t>①長期契約</a:t>
            </a:r>
            <a:endParaRPr kumimoji="1" lang="en-US" altLang="ja-JP" sz="1600" dirty="0"/>
          </a:p>
          <a:p>
            <a:pPr algn="ctr"/>
            <a:r>
              <a:rPr kumimoji="1" lang="ja-JP" altLang="en-US" sz="1600" dirty="0"/>
              <a:t>②性能発注</a:t>
            </a:r>
            <a:endParaRPr kumimoji="1" lang="en-US" altLang="ja-JP" sz="1600" dirty="0"/>
          </a:p>
          <a:p>
            <a:pPr algn="ctr"/>
            <a:r>
              <a:rPr kumimoji="1" lang="ja-JP" altLang="en-US" sz="1600" dirty="0"/>
              <a:t>③維持管理・整備一体</a:t>
            </a:r>
            <a:endParaRPr kumimoji="1" lang="en-US" altLang="ja-JP" sz="1600" dirty="0"/>
          </a:p>
          <a:p>
            <a:pPr algn="ctr"/>
            <a:r>
              <a:rPr kumimoji="1" lang="ja-JP" altLang="en-US" sz="1600" dirty="0"/>
              <a:t>④プロフィットシェア</a:t>
            </a:r>
          </a:p>
        </p:txBody>
      </p:sp>
      <p:sp>
        <p:nvSpPr>
          <p:cNvPr id="5" name="矢印: 下 4">
            <a:extLst>
              <a:ext uri="{FF2B5EF4-FFF2-40B4-BE49-F238E27FC236}">
                <a16:creationId xmlns:a16="http://schemas.microsoft.com/office/drawing/2014/main" id="{8C8A300B-D297-262A-0502-A542F14380CB}"/>
              </a:ext>
            </a:extLst>
          </p:cNvPr>
          <p:cNvSpPr/>
          <p:nvPr/>
        </p:nvSpPr>
        <p:spPr>
          <a:xfrm>
            <a:off x="10211823" y="3429000"/>
            <a:ext cx="797798" cy="66432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8744DFE8-2E64-E3F2-022E-28566D97EB93}"/>
              </a:ext>
            </a:extLst>
          </p:cNvPr>
          <p:cNvSpPr/>
          <p:nvPr/>
        </p:nvSpPr>
        <p:spPr>
          <a:xfrm>
            <a:off x="9101857" y="4116334"/>
            <a:ext cx="2858986" cy="216786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600" dirty="0"/>
              <a:t>蒲郡市水族館</a:t>
            </a:r>
            <a:endParaRPr kumimoji="1" lang="en-US" altLang="ja-JP" sz="1600" dirty="0"/>
          </a:p>
          <a:p>
            <a:pPr algn="ctr"/>
            <a:r>
              <a:rPr kumimoji="1" lang="ja-JP" altLang="en-US" sz="1600" dirty="0"/>
              <a:t>コンセッション検討</a:t>
            </a:r>
            <a:endParaRPr kumimoji="1" lang="en-US" altLang="ja-JP" sz="1600" dirty="0"/>
          </a:p>
          <a:p>
            <a:pPr algn="ctr"/>
            <a:endParaRPr kumimoji="1" lang="en-US" altLang="ja-JP" sz="1600" dirty="0"/>
          </a:p>
          <a:p>
            <a:pPr algn="ctr"/>
            <a:endParaRPr kumimoji="1" lang="ja-JP" altLang="en-US" sz="1600" dirty="0"/>
          </a:p>
        </p:txBody>
      </p:sp>
    </p:spTree>
    <p:extLst>
      <p:ext uri="{BB962C8B-B14F-4D97-AF65-F5344CB8AC3E}">
        <p14:creationId xmlns:p14="http://schemas.microsoft.com/office/powerpoint/2010/main" val="3939740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194992" y="499621"/>
            <a:ext cx="11775423" cy="6005582"/>
          </a:xfrm>
          <a:prstGeom prst="rect">
            <a:avLst/>
          </a:prstGeom>
        </p:spPr>
      </p:pic>
      <p:sp>
        <p:nvSpPr>
          <p:cNvPr id="4" name="スライド番号プレースホルダー 3"/>
          <p:cNvSpPr>
            <a:spLocks noGrp="1"/>
          </p:cNvSpPr>
          <p:nvPr>
            <p:ph type="sldNum" sz="quarter" idx="12"/>
          </p:nvPr>
        </p:nvSpPr>
        <p:spPr/>
        <p:txBody>
          <a:bodyPr/>
          <a:lstStyle/>
          <a:p>
            <a:pPr>
              <a:defRPr/>
            </a:pPr>
            <a:fld id="{343B907E-5A63-4961-AE7E-37CE0382AD68}" type="slidenum">
              <a:rPr lang="en-US" altLang="ja-JP" smtClean="0"/>
              <a:pPr>
                <a:defRPr/>
              </a:pPr>
              <a:t>11</a:t>
            </a:fld>
            <a:endParaRPr lang="en-US" altLang="ja-JP" dirty="0"/>
          </a:p>
        </p:txBody>
      </p:sp>
      <p:sp>
        <p:nvSpPr>
          <p:cNvPr id="2" name="四角形: 角を丸くする 1">
            <a:extLst>
              <a:ext uri="{FF2B5EF4-FFF2-40B4-BE49-F238E27FC236}">
                <a16:creationId xmlns:a16="http://schemas.microsoft.com/office/drawing/2014/main" id="{A049326D-F8EB-49C6-88E0-D7150E5338B8}"/>
              </a:ext>
            </a:extLst>
          </p:cNvPr>
          <p:cNvSpPr/>
          <p:nvPr/>
        </p:nvSpPr>
        <p:spPr>
          <a:xfrm>
            <a:off x="146115" y="94540"/>
            <a:ext cx="2540523" cy="810161"/>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平成</a:t>
            </a:r>
            <a:r>
              <a:rPr kumimoji="1" lang="en-US" altLang="ja-JP" dirty="0"/>
              <a:t>25</a:t>
            </a:r>
            <a:r>
              <a:rPr kumimoji="1" lang="ja-JP" altLang="en-US" dirty="0"/>
              <a:t>年</a:t>
            </a:r>
            <a:r>
              <a:rPr kumimoji="1" lang="en-US" altLang="ja-JP" dirty="0"/>
              <a:t>6</a:t>
            </a:r>
            <a:r>
              <a:rPr kumimoji="1" lang="ja-JP" altLang="en-US" dirty="0"/>
              <a:t>月</a:t>
            </a:r>
            <a:endParaRPr kumimoji="1" lang="en-US" altLang="ja-JP" dirty="0"/>
          </a:p>
          <a:p>
            <a:pPr algn="ctr"/>
            <a:r>
              <a:rPr kumimoji="1" lang="ja-JP" altLang="en-US" dirty="0"/>
              <a:t>甘利大臣発表</a:t>
            </a:r>
          </a:p>
        </p:txBody>
      </p:sp>
      <p:sp>
        <p:nvSpPr>
          <p:cNvPr id="3" name="楕円 2">
            <a:extLst>
              <a:ext uri="{FF2B5EF4-FFF2-40B4-BE49-F238E27FC236}">
                <a16:creationId xmlns:a16="http://schemas.microsoft.com/office/drawing/2014/main" id="{C991D138-3197-4EA5-9B5E-36DDFE2B3208}"/>
              </a:ext>
            </a:extLst>
          </p:cNvPr>
          <p:cNvSpPr/>
          <p:nvPr/>
        </p:nvSpPr>
        <p:spPr>
          <a:xfrm>
            <a:off x="9059549" y="275684"/>
            <a:ext cx="2939992" cy="6678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rPr>
              <a:t>これが基本</a:t>
            </a:r>
          </a:p>
        </p:txBody>
      </p:sp>
    </p:spTree>
    <p:extLst>
      <p:ext uri="{BB962C8B-B14F-4D97-AF65-F5344CB8AC3E}">
        <p14:creationId xmlns:p14="http://schemas.microsoft.com/office/powerpoint/2010/main" val="32566780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EE1C28-6DDB-4EE6-9703-B5C4D761AF2F}"/>
              </a:ext>
            </a:extLst>
          </p:cNvPr>
          <p:cNvSpPr>
            <a:spLocks noGrp="1"/>
          </p:cNvSpPr>
          <p:nvPr>
            <p:ph type="title"/>
          </p:nvPr>
        </p:nvSpPr>
        <p:spPr>
          <a:xfrm>
            <a:off x="931873" y="356594"/>
            <a:ext cx="10268071" cy="726707"/>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ja-JP" altLang="en-US" sz="2400" dirty="0"/>
              <a:t>国の推進支援（</a:t>
            </a:r>
            <a:r>
              <a:rPr kumimoji="1" lang="en-US" altLang="ja-JP" sz="2400" dirty="0"/>
              <a:t>20</a:t>
            </a:r>
            <a:r>
              <a:rPr kumimoji="1" lang="ja-JP" altLang="en-US" sz="2400" dirty="0"/>
              <a:t>年以上の経験で効果的だと認めて推進方針）</a:t>
            </a:r>
            <a:br>
              <a:rPr kumimoji="1" lang="en-US" altLang="ja-JP" sz="2400" dirty="0"/>
            </a:br>
            <a:r>
              <a:rPr kumimoji="1" lang="ja-JP" altLang="en-US" sz="2400" dirty="0"/>
              <a:t>　　　　　　　　　　　　　　　　　　内閣府と国土交通省総合政策局が主体</a:t>
            </a:r>
          </a:p>
        </p:txBody>
      </p:sp>
      <p:sp>
        <p:nvSpPr>
          <p:cNvPr id="3" name="コンテンツ プレースホルダー 2">
            <a:extLst>
              <a:ext uri="{FF2B5EF4-FFF2-40B4-BE49-F238E27FC236}">
                <a16:creationId xmlns:a16="http://schemas.microsoft.com/office/drawing/2014/main" id="{65AFEE54-6190-4D6E-8837-38293E6B1C2B}"/>
              </a:ext>
            </a:extLst>
          </p:cNvPr>
          <p:cNvSpPr>
            <a:spLocks noGrp="1"/>
          </p:cNvSpPr>
          <p:nvPr>
            <p:ph idx="1"/>
          </p:nvPr>
        </p:nvSpPr>
        <p:spPr>
          <a:xfrm>
            <a:off x="1525941" y="1286576"/>
            <a:ext cx="9414662" cy="5108400"/>
          </a:xfrm>
        </p:spPr>
        <p:txBody>
          <a:bodyPr>
            <a:normAutofit fontScale="92500" lnSpcReduction="10000"/>
          </a:bodyPr>
          <a:lstStyle/>
          <a:p>
            <a:r>
              <a:rPr kumimoji="1" lang="ja-JP" altLang="en-US" dirty="0"/>
              <a:t>社会資本整備一括交付金の重点配分</a:t>
            </a:r>
            <a:endParaRPr kumimoji="1" lang="en-US" altLang="ja-JP" dirty="0"/>
          </a:p>
          <a:p>
            <a:pPr lvl="1"/>
            <a:r>
              <a:rPr kumimoji="1" lang="ja-JP" altLang="en-US" dirty="0"/>
              <a:t>ＰＰＰ／ＰＦＩ方式で実施すると重点項目に位置付け</a:t>
            </a:r>
            <a:endParaRPr kumimoji="1" lang="en-US" altLang="ja-JP" dirty="0"/>
          </a:p>
          <a:p>
            <a:pPr lvl="1"/>
            <a:r>
              <a:rPr lang="ja-JP" altLang="en-US" dirty="0"/>
              <a:t>交付金配分で優遇：下水道・都市公園・住宅・クルーズ船ターミナルなど</a:t>
            </a:r>
            <a:endParaRPr lang="en-US" altLang="ja-JP" dirty="0"/>
          </a:p>
          <a:p>
            <a:pPr lvl="1"/>
            <a:endParaRPr kumimoji="1" lang="en-US" altLang="ja-JP" dirty="0"/>
          </a:p>
          <a:p>
            <a:r>
              <a:rPr lang="ja-JP" altLang="en-US" dirty="0"/>
              <a:t>調査検討業務支援</a:t>
            </a:r>
            <a:endParaRPr lang="en-US" altLang="ja-JP" dirty="0"/>
          </a:p>
          <a:p>
            <a:pPr lvl="1"/>
            <a:r>
              <a:rPr kumimoji="1" lang="ja-JP" altLang="en-US" dirty="0"/>
              <a:t>先導的公民連携調査補助事業：</a:t>
            </a:r>
            <a:r>
              <a:rPr kumimoji="1" lang="en-US" altLang="ja-JP" dirty="0"/>
              <a:t>2000</a:t>
            </a:r>
            <a:r>
              <a:rPr lang="ja-JP" altLang="en-US" dirty="0"/>
              <a:t>万円まで、</a:t>
            </a:r>
            <a:r>
              <a:rPr lang="en-US" altLang="ja-JP" dirty="0"/>
              <a:t>100</a:t>
            </a:r>
            <a:r>
              <a:rPr lang="ja-JP" altLang="en-US" dirty="0"/>
              <a:t>％補助など</a:t>
            </a:r>
            <a:endParaRPr lang="en-US" altLang="ja-JP" dirty="0"/>
          </a:p>
          <a:p>
            <a:pPr lvl="1"/>
            <a:r>
              <a:rPr lang="ja-JP" altLang="en-US" dirty="0"/>
              <a:t>文科省：文教施設の先導的調査補助事業</a:t>
            </a:r>
            <a:endParaRPr lang="en-US" altLang="ja-JP" dirty="0"/>
          </a:p>
          <a:p>
            <a:pPr lvl="1"/>
            <a:endParaRPr kumimoji="1" lang="en-US" altLang="ja-JP" dirty="0"/>
          </a:p>
          <a:p>
            <a:r>
              <a:rPr kumimoji="1" lang="ja-JP" altLang="en-US" dirty="0"/>
              <a:t>プラットフォーム形成補助</a:t>
            </a:r>
            <a:endParaRPr kumimoji="1" lang="en-US" altLang="ja-JP" dirty="0"/>
          </a:p>
          <a:p>
            <a:pPr lvl="1"/>
            <a:r>
              <a:rPr kumimoji="1" lang="ja-JP" altLang="en-US" dirty="0"/>
              <a:t>沖縄がもっとも活発：沖縄振興開発金融公庫のご努力のたまもの</a:t>
            </a:r>
            <a:endParaRPr kumimoji="1" lang="en-US" altLang="ja-JP" dirty="0"/>
          </a:p>
          <a:p>
            <a:endParaRPr lang="en-US" altLang="ja-JP" dirty="0"/>
          </a:p>
          <a:p>
            <a:r>
              <a:rPr kumimoji="1" lang="ja-JP" altLang="en-US" dirty="0"/>
              <a:t>サウンディング支援</a:t>
            </a:r>
          </a:p>
        </p:txBody>
      </p:sp>
    </p:spTree>
    <p:extLst>
      <p:ext uri="{BB962C8B-B14F-4D97-AF65-F5344CB8AC3E}">
        <p14:creationId xmlns:p14="http://schemas.microsoft.com/office/powerpoint/2010/main" val="39284753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6B54604-09AF-46D9-952D-4EA099AA6D56}"/>
              </a:ext>
            </a:extLst>
          </p:cNvPr>
          <p:cNvSpPr>
            <a:spLocks noGrp="1"/>
          </p:cNvSpPr>
          <p:nvPr>
            <p:ph type="title"/>
          </p:nvPr>
        </p:nvSpPr>
        <p:spPr>
          <a:xfrm>
            <a:off x="372750" y="518355"/>
            <a:ext cx="11208066" cy="6022226"/>
          </a:xfrm>
        </p:spPr>
        <p:txBody>
          <a:bodyPr>
            <a:normAutofit fontScale="90000"/>
          </a:bodyPr>
          <a:lstStyle/>
          <a:p>
            <a:r>
              <a:rPr lang="ja-JP" altLang="en-US" sz="3100" dirty="0"/>
              <a:t>公民連携事業（</a:t>
            </a:r>
            <a:r>
              <a:rPr lang="en-US" altLang="ja-JP" sz="3100" dirty="0"/>
              <a:t>PPP</a:t>
            </a:r>
            <a:r>
              <a:rPr lang="ja-JP" altLang="en-US" sz="3100" dirty="0"/>
              <a:t>・</a:t>
            </a:r>
            <a:r>
              <a:rPr lang="en-US" altLang="ja-JP" sz="3100" dirty="0"/>
              <a:t>PFI</a:t>
            </a:r>
            <a:r>
              <a:rPr lang="ja-JP" altLang="en-US" sz="3100" dirty="0"/>
              <a:t>）の特徴と公と民間両方がレベルアップ</a:t>
            </a:r>
            <a:br>
              <a:rPr lang="en-US" altLang="ja-JP" sz="2800" dirty="0"/>
            </a:br>
            <a:br>
              <a:rPr lang="en-US" altLang="ja-JP" sz="2800" dirty="0"/>
            </a:br>
            <a:r>
              <a:rPr lang="ja-JP" altLang="en-US" sz="3600" dirty="0"/>
              <a:t>公・・・・民・・・・連携　　なので</a:t>
            </a:r>
            <a:br>
              <a:rPr lang="en-US" altLang="ja-JP" sz="3600" dirty="0"/>
            </a:br>
            <a:r>
              <a:rPr lang="ja-JP" altLang="en-US" sz="2800" dirty="0"/>
              <a:t>　・</a:t>
            </a:r>
            <a:r>
              <a:rPr lang="ja-JP" altLang="en-US" sz="3200" dirty="0"/>
              <a:t>公の理解と推進意欲（行政改革意欲）</a:t>
            </a:r>
            <a:br>
              <a:rPr lang="en-US" altLang="ja-JP" sz="3200" dirty="0"/>
            </a:br>
            <a:r>
              <a:rPr lang="en-US" altLang="ja-JP" sz="3200" dirty="0"/>
              <a:t>	</a:t>
            </a:r>
            <a:r>
              <a:rPr lang="ja-JP" altLang="en-US" sz="3200" dirty="0"/>
              <a:t>　　無駄なお金を使わない：有効に効率的にの精神</a:t>
            </a:r>
            <a:br>
              <a:rPr lang="en-US" altLang="ja-JP" sz="3200" dirty="0"/>
            </a:br>
            <a:r>
              <a:rPr lang="ja-JP" altLang="en-US" sz="3200" dirty="0"/>
              <a:t>　　　　　 すべての業務で、一人一人が努力する必要</a:t>
            </a:r>
            <a:br>
              <a:rPr lang="en-US" altLang="ja-JP" sz="3200" dirty="0"/>
            </a:br>
            <a:r>
              <a:rPr lang="en-US" altLang="ja-JP" sz="3200" dirty="0"/>
              <a:t>	</a:t>
            </a:r>
            <a:r>
              <a:rPr lang="ja-JP" altLang="en-US" sz="3200" dirty="0"/>
              <a:t>　　他の部局がやればいい。浮いたお金こっちに回して！</a:t>
            </a:r>
            <a:br>
              <a:rPr lang="en-US" altLang="ja-JP" sz="3200" dirty="0"/>
            </a:br>
            <a:br>
              <a:rPr lang="en-US" altLang="ja-JP" sz="3200" dirty="0"/>
            </a:br>
            <a:r>
              <a:rPr lang="ja-JP" altLang="en-US" sz="3200" dirty="0"/>
              <a:t>　・民の工夫とレベルの高さが必要：研鑽が必要</a:t>
            </a:r>
            <a:br>
              <a:rPr lang="en-US" altLang="ja-JP" sz="3200" dirty="0"/>
            </a:br>
            <a:r>
              <a:rPr lang="en-US" altLang="ja-JP" sz="3200" dirty="0"/>
              <a:t>	</a:t>
            </a:r>
            <a:r>
              <a:rPr lang="ja-JP" altLang="en-US" sz="3200" dirty="0"/>
              <a:t>　　公に決めてもらいたい　はやめよう　　民からの提案を！</a:t>
            </a:r>
            <a:br>
              <a:rPr lang="en-US" altLang="ja-JP" sz="3200" dirty="0"/>
            </a:br>
            <a:r>
              <a:rPr lang="ja-JP" altLang="en-US" sz="3200" dirty="0"/>
              <a:t>　　　　　　民に公よりも優れたアイデアと実行力がないのなら、公民連携不要</a:t>
            </a:r>
            <a:br>
              <a:rPr lang="en-US" altLang="ja-JP" sz="3200" dirty="0"/>
            </a:br>
            <a:r>
              <a:rPr lang="ja-JP" altLang="en-US" sz="3200" dirty="0"/>
              <a:t>　　　　　　公からの指示待ち・仕様がでないと何もできない　　はやめよう。</a:t>
            </a:r>
            <a:br>
              <a:rPr lang="en-US" altLang="ja-JP" sz="3200" dirty="0"/>
            </a:br>
            <a:endParaRPr lang="ja-JP" altLang="en-US" sz="2800" dirty="0"/>
          </a:p>
        </p:txBody>
      </p:sp>
    </p:spTree>
    <p:extLst>
      <p:ext uri="{BB962C8B-B14F-4D97-AF65-F5344CB8AC3E}">
        <p14:creationId xmlns:p14="http://schemas.microsoft.com/office/powerpoint/2010/main" val="33388879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A888490-1E65-4D28-B2F9-3C4954149D06}"/>
              </a:ext>
            </a:extLst>
          </p:cNvPr>
          <p:cNvSpPr>
            <a:spLocks noGrp="1"/>
          </p:cNvSpPr>
          <p:nvPr>
            <p:ph type="title"/>
          </p:nvPr>
        </p:nvSpPr>
        <p:spPr/>
        <p:txBody>
          <a:bodyPr/>
          <a:lstStyle/>
          <a:p>
            <a:r>
              <a:rPr kumimoji="1" lang="ja-JP" altLang="en-US" dirty="0"/>
              <a:t>給食センターに話をもどすと</a:t>
            </a:r>
          </a:p>
        </p:txBody>
      </p:sp>
      <p:sp>
        <p:nvSpPr>
          <p:cNvPr id="5" name="テキスト プレースホルダー 4">
            <a:extLst>
              <a:ext uri="{FF2B5EF4-FFF2-40B4-BE49-F238E27FC236}">
                <a16:creationId xmlns:a16="http://schemas.microsoft.com/office/drawing/2014/main" id="{16D2FB68-AEC8-4378-B88F-FB77D3B02A1F}"/>
              </a:ext>
            </a:extLst>
          </p:cNvPr>
          <p:cNvSpPr>
            <a:spLocks noGrp="1"/>
          </p:cNvSpPr>
          <p:nvPr>
            <p:ph type="body" idx="1"/>
          </p:nvPr>
        </p:nvSpPr>
        <p:spPr/>
        <p:txBody>
          <a:bodyPr>
            <a:normAutofit fontScale="92500" lnSpcReduction="10000"/>
          </a:bodyPr>
          <a:lstStyle/>
          <a:p>
            <a:r>
              <a:rPr kumimoji="1" lang="ja-JP" altLang="en-US" sz="1800" dirty="0"/>
              <a:t>特徴：大規模調理場の運営：特殊業務が含まれる：必要機能</a:t>
            </a:r>
            <a:endParaRPr kumimoji="1" lang="en-US" altLang="ja-JP" sz="1800" dirty="0"/>
          </a:p>
          <a:p>
            <a:r>
              <a:rPr lang="en-US" altLang="ja-JP" sz="1800" dirty="0"/>
              <a:t>		</a:t>
            </a:r>
            <a:r>
              <a:rPr lang="ja-JP" altLang="en-US" sz="1800" dirty="0"/>
              <a:t>たぶん　本土でも　６～７社　くらいしかない　　</a:t>
            </a:r>
            <a:endParaRPr lang="en-US" altLang="ja-JP" sz="1800" dirty="0"/>
          </a:p>
          <a:p>
            <a:r>
              <a:rPr lang="en-US" altLang="ja-JP" sz="1800" dirty="0"/>
              <a:t>		</a:t>
            </a:r>
            <a:r>
              <a:rPr lang="ja-JP" altLang="en-US" sz="1800" dirty="0"/>
              <a:t>ここ</a:t>
            </a:r>
            <a:r>
              <a:rPr lang="en-US" altLang="ja-JP" sz="1800" dirty="0"/>
              <a:t>15</a:t>
            </a:r>
            <a:r>
              <a:rPr lang="ja-JP" altLang="en-US" sz="1800" dirty="0"/>
              <a:t>年ほどの約</a:t>
            </a:r>
            <a:r>
              <a:rPr lang="en-US" altLang="ja-JP" sz="1800" dirty="0"/>
              <a:t>70</a:t>
            </a:r>
            <a:r>
              <a:rPr lang="ja-JP" altLang="en-US" sz="1800" dirty="0"/>
              <a:t>案件を全部調理受託（</a:t>
            </a:r>
            <a:r>
              <a:rPr lang="en-US" altLang="ja-JP" sz="1800" dirty="0"/>
              <a:t>15</a:t>
            </a:r>
            <a:r>
              <a:rPr lang="ja-JP" altLang="en-US" sz="1800" dirty="0"/>
              <a:t>年間なので初期の委託が終わりつつある）</a:t>
            </a:r>
            <a:endParaRPr lang="en-US" altLang="ja-JP" sz="1800" dirty="0"/>
          </a:p>
          <a:p>
            <a:r>
              <a:rPr lang="en-US" altLang="ja-JP" sz="1800" dirty="0"/>
              <a:t>					</a:t>
            </a:r>
            <a:r>
              <a:rPr lang="ja-JP" altLang="en-US" sz="1800" dirty="0"/>
              <a:t>継続の相談がちょくちょく</a:t>
            </a:r>
            <a:endParaRPr lang="en-US" altLang="ja-JP" sz="1800" dirty="0"/>
          </a:p>
          <a:p>
            <a:r>
              <a:rPr lang="en-US" altLang="ja-JP" sz="1800" dirty="0"/>
              <a:t>		</a:t>
            </a:r>
            <a:r>
              <a:rPr lang="ja-JP" altLang="en-US" sz="1800" dirty="0"/>
              <a:t>平均事業費　</a:t>
            </a:r>
            <a:r>
              <a:rPr lang="en-US" altLang="ja-JP" sz="1800" dirty="0"/>
              <a:t>50</a:t>
            </a:r>
            <a:r>
              <a:rPr lang="ja-JP" altLang="en-US" sz="1800" dirty="0"/>
              <a:t>億円と仮定すると　</a:t>
            </a:r>
            <a:r>
              <a:rPr lang="en-US" altLang="ja-JP" sz="1800" dirty="0"/>
              <a:t>3500</a:t>
            </a:r>
            <a:r>
              <a:rPr lang="ja-JP" altLang="en-US" sz="1800" dirty="0"/>
              <a:t>億円（施設</a:t>
            </a:r>
            <a:r>
              <a:rPr lang="en-US" altLang="ja-JP" sz="1800" dirty="0"/>
              <a:t>1000</a:t>
            </a:r>
            <a:r>
              <a:rPr lang="ja-JP" altLang="en-US" sz="1800" dirty="0"/>
              <a:t>億調理</a:t>
            </a:r>
            <a:r>
              <a:rPr lang="en-US" altLang="ja-JP" sz="1800" dirty="0"/>
              <a:t>2500</a:t>
            </a:r>
            <a:r>
              <a:rPr lang="ja-JP" altLang="en-US" sz="1800" dirty="0"/>
              <a:t>億）　　</a:t>
            </a:r>
            <a:endParaRPr kumimoji="1" lang="en-US" altLang="ja-JP" sz="1800" dirty="0"/>
          </a:p>
          <a:p>
            <a:endParaRPr kumimoji="1" lang="ja-JP" altLang="en-US" sz="1800" dirty="0"/>
          </a:p>
        </p:txBody>
      </p:sp>
    </p:spTree>
    <p:extLst>
      <p:ext uri="{BB962C8B-B14F-4D97-AF65-F5344CB8AC3E}">
        <p14:creationId xmlns:p14="http://schemas.microsoft.com/office/powerpoint/2010/main" val="3047612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p:txBody>
          <a:bodyPr rtlCol="0">
            <a:normAutofit fontScale="90000"/>
          </a:bodyPr>
          <a:lstStyle/>
          <a:p>
            <a:pPr rtl="0"/>
            <a:r>
              <a:rPr lang="ja-JP" altLang="en-US" dirty="0"/>
              <a:t>過去のＰＦＩ事業（その１）（全</a:t>
            </a:r>
            <a:r>
              <a:rPr lang="en-US" altLang="ja-JP" dirty="0"/>
              <a:t>113</a:t>
            </a:r>
            <a:r>
              <a:rPr lang="ja-JP" altLang="en-US" dirty="0"/>
              <a:t>事業）</a:t>
            </a:r>
            <a:br>
              <a:rPr lang="en-US" altLang="ja-JP" dirty="0"/>
            </a:br>
            <a:r>
              <a:rPr lang="ja-JP" altLang="en-US" dirty="0"/>
              <a:t>住宅</a:t>
            </a:r>
            <a:r>
              <a:rPr lang="en-US" altLang="ja-JP" dirty="0"/>
              <a:t>207</a:t>
            </a:r>
            <a:r>
              <a:rPr lang="ja-JP" altLang="en-US" dirty="0"/>
              <a:t>事業に次ぎ、</a:t>
            </a:r>
            <a:r>
              <a:rPr lang="en-US" altLang="ja-JP" dirty="0"/>
              <a:t>2</a:t>
            </a:r>
            <a:r>
              <a:rPr lang="ja-JP" altLang="en-US" dirty="0"/>
              <a:t>位</a:t>
            </a:r>
          </a:p>
        </p:txBody>
      </p:sp>
      <p:sp>
        <p:nvSpPr>
          <p:cNvPr id="14" name="コンテンツ プレースホルダー 13"/>
          <p:cNvSpPr>
            <a:spLocks noGrp="1"/>
          </p:cNvSpPr>
          <p:nvPr>
            <p:ph idx="1"/>
          </p:nvPr>
        </p:nvSpPr>
        <p:spPr>
          <a:xfrm>
            <a:off x="605643" y="1825625"/>
            <a:ext cx="11827822" cy="4667250"/>
          </a:xfrm>
        </p:spPr>
        <p:txBody>
          <a:bodyPr rtlCol="0">
            <a:normAutofit/>
          </a:bodyPr>
          <a:lstStyle/>
          <a:p>
            <a:pPr lvl="0" rtl="0"/>
            <a:r>
              <a:rPr lang="ja-JP" altLang="en-US" dirty="0"/>
              <a:t>湖西市</a:t>
            </a:r>
            <a:r>
              <a:rPr lang="en-US" altLang="ja-JP" dirty="0"/>
              <a:t>	2022/12	PFI-BTO	  4000</a:t>
            </a:r>
            <a:r>
              <a:rPr lang="ja-JP" altLang="en-US" dirty="0"/>
              <a:t>食</a:t>
            </a:r>
            <a:r>
              <a:rPr lang="en-US" altLang="ja-JP" dirty="0"/>
              <a:t>	</a:t>
            </a:r>
          </a:p>
          <a:p>
            <a:pPr lvl="0" rtl="0"/>
            <a:r>
              <a:rPr lang="ja-JP" altLang="en-US" dirty="0"/>
              <a:t>相模原市</a:t>
            </a:r>
            <a:r>
              <a:rPr lang="en-US" altLang="ja-JP" dirty="0"/>
              <a:t>	2023/11	PFI-BTO  	  9000</a:t>
            </a:r>
            <a:r>
              <a:rPr lang="ja-JP" altLang="en-US" dirty="0"/>
              <a:t>食</a:t>
            </a:r>
            <a:r>
              <a:rPr lang="en-US" altLang="ja-JP" dirty="0"/>
              <a:t>	</a:t>
            </a:r>
            <a:r>
              <a:rPr lang="ja-JP" altLang="en-US" dirty="0"/>
              <a:t>南部・北部２施設</a:t>
            </a:r>
            <a:endParaRPr lang="en-US" altLang="ja-JP" dirty="0"/>
          </a:p>
          <a:p>
            <a:pPr lvl="0" rtl="0"/>
            <a:r>
              <a:rPr lang="ja-JP" altLang="en-US" dirty="0"/>
              <a:t>うるま市</a:t>
            </a:r>
            <a:r>
              <a:rPr lang="en-US" altLang="ja-JP" dirty="0"/>
              <a:t>	2023/2	PFI-BTO	  </a:t>
            </a:r>
          </a:p>
          <a:p>
            <a:r>
              <a:rPr lang="ja-JP" altLang="en-US" dirty="0"/>
              <a:t>米沢市</a:t>
            </a:r>
            <a:r>
              <a:rPr lang="en-US" altLang="ja-JP" dirty="0"/>
              <a:t>	2023/5	PFI-BTO	  2000</a:t>
            </a:r>
            <a:r>
              <a:rPr lang="ja-JP" altLang="en-US" dirty="0"/>
              <a:t>食</a:t>
            </a:r>
            <a:r>
              <a:rPr lang="en-US" altLang="ja-JP" dirty="0"/>
              <a:t> </a:t>
            </a:r>
          </a:p>
          <a:p>
            <a:r>
              <a:rPr lang="ja-JP" altLang="en-US" dirty="0"/>
              <a:t>小郡市</a:t>
            </a:r>
            <a:r>
              <a:rPr lang="en-US" altLang="ja-JP" dirty="0"/>
              <a:t>	2023/7	PFI-BTO	  2000</a:t>
            </a:r>
            <a:r>
              <a:rPr lang="ja-JP" altLang="en-US" dirty="0"/>
              <a:t>食</a:t>
            </a:r>
            <a:r>
              <a:rPr lang="en-US" altLang="ja-JP" dirty="0"/>
              <a:t>	</a:t>
            </a:r>
          </a:p>
          <a:p>
            <a:r>
              <a:rPr lang="ja-JP" altLang="en-US" dirty="0"/>
              <a:t>長崎市</a:t>
            </a:r>
            <a:r>
              <a:rPr lang="en-US" altLang="ja-JP" dirty="0"/>
              <a:t>	2022/9	PFI-BTO     4000</a:t>
            </a:r>
            <a:r>
              <a:rPr lang="ja-JP" altLang="en-US" dirty="0"/>
              <a:t>食</a:t>
            </a:r>
            <a:r>
              <a:rPr lang="en-US" altLang="ja-JP" dirty="0"/>
              <a:t>	</a:t>
            </a:r>
          </a:p>
          <a:p>
            <a:r>
              <a:rPr lang="ja-JP" altLang="en-US" dirty="0">
                <a:solidFill>
                  <a:schemeClr val="accent6">
                    <a:lumMod val="75000"/>
                  </a:schemeClr>
                </a:solidFill>
              </a:rPr>
              <a:t>西条市</a:t>
            </a:r>
            <a:r>
              <a:rPr lang="en-US" altLang="ja-JP" dirty="0">
                <a:solidFill>
                  <a:schemeClr val="accent6">
                    <a:lumMod val="75000"/>
                  </a:schemeClr>
                </a:solidFill>
              </a:rPr>
              <a:t>	2022/10	PFI-BTO	</a:t>
            </a:r>
            <a:r>
              <a:rPr lang="ja-JP" altLang="en-US" dirty="0">
                <a:solidFill>
                  <a:schemeClr val="accent6">
                    <a:lumMod val="75000"/>
                  </a:schemeClr>
                </a:solidFill>
              </a:rPr>
              <a:t>　</a:t>
            </a:r>
            <a:r>
              <a:rPr lang="en-US" altLang="ja-JP" dirty="0">
                <a:solidFill>
                  <a:schemeClr val="accent6">
                    <a:lumMod val="75000"/>
                  </a:schemeClr>
                </a:solidFill>
              </a:rPr>
              <a:t>4500</a:t>
            </a:r>
            <a:r>
              <a:rPr lang="ja-JP" altLang="en-US" dirty="0">
                <a:solidFill>
                  <a:schemeClr val="accent6">
                    <a:lumMod val="75000"/>
                  </a:schemeClr>
                </a:solidFill>
              </a:rPr>
              <a:t>食</a:t>
            </a:r>
            <a:r>
              <a:rPr lang="en-US" altLang="ja-JP" dirty="0">
                <a:solidFill>
                  <a:schemeClr val="accent6">
                    <a:lumMod val="75000"/>
                  </a:schemeClr>
                </a:solidFill>
              </a:rPr>
              <a:t>	  59</a:t>
            </a:r>
            <a:r>
              <a:rPr lang="ja-JP" altLang="en-US" dirty="0">
                <a:solidFill>
                  <a:schemeClr val="accent6">
                    <a:lumMod val="75000"/>
                  </a:schemeClr>
                </a:solidFill>
              </a:rPr>
              <a:t>億円</a:t>
            </a:r>
            <a:r>
              <a:rPr lang="en-US" altLang="ja-JP" dirty="0">
                <a:solidFill>
                  <a:schemeClr val="accent6">
                    <a:lumMod val="75000"/>
                  </a:schemeClr>
                </a:solidFill>
              </a:rPr>
              <a:t>	</a:t>
            </a:r>
          </a:p>
          <a:p>
            <a:r>
              <a:rPr lang="ja-JP" altLang="en-US" dirty="0">
                <a:solidFill>
                  <a:schemeClr val="accent6">
                    <a:lumMod val="75000"/>
                  </a:schemeClr>
                </a:solidFill>
              </a:rPr>
              <a:t>福島市</a:t>
            </a:r>
            <a:r>
              <a:rPr lang="en-US" altLang="ja-JP" dirty="0">
                <a:solidFill>
                  <a:schemeClr val="accent6">
                    <a:lumMod val="75000"/>
                  </a:schemeClr>
                </a:solidFill>
              </a:rPr>
              <a:t>	2022/1	PFI-BTO	 10000</a:t>
            </a:r>
            <a:r>
              <a:rPr lang="ja-JP" altLang="en-US" dirty="0">
                <a:solidFill>
                  <a:schemeClr val="accent6">
                    <a:lumMod val="75000"/>
                  </a:schemeClr>
                </a:solidFill>
              </a:rPr>
              <a:t>食</a:t>
            </a:r>
            <a:r>
              <a:rPr lang="en-US" altLang="ja-JP" dirty="0">
                <a:solidFill>
                  <a:schemeClr val="accent6">
                    <a:lumMod val="75000"/>
                  </a:schemeClr>
                </a:solidFill>
              </a:rPr>
              <a:t>	</a:t>
            </a:r>
            <a:r>
              <a:rPr lang="ja-JP" altLang="en-US" dirty="0">
                <a:solidFill>
                  <a:schemeClr val="accent6">
                    <a:lumMod val="75000"/>
                  </a:schemeClr>
                </a:solidFill>
              </a:rPr>
              <a:t>　</a:t>
            </a:r>
            <a:r>
              <a:rPr lang="en-US" altLang="ja-JP" dirty="0">
                <a:solidFill>
                  <a:schemeClr val="accent6">
                    <a:lumMod val="75000"/>
                  </a:schemeClr>
                </a:solidFill>
              </a:rPr>
              <a:t>95</a:t>
            </a:r>
            <a:r>
              <a:rPr lang="ja-JP" altLang="en-US" dirty="0">
                <a:solidFill>
                  <a:schemeClr val="accent6">
                    <a:lumMod val="75000"/>
                  </a:schemeClr>
                </a:solidFill>
              </a:rPr>
              <a:t>億円</a:t>
            </a:r>
            <a:r>
              <a:rPr lang="en-US" altLang="ja-JP" dirty="0">
                <a:solidFill>
                  <a:schemeClr val="accent6">
                    <a:lumMod val="75000"/>
                  </a:schemeClr>
                </a:solidFill>
              </a:rPr>
              <a:t>	1</a:t>
            </a:r>
            <a:r>
              <a:rPr lang="ja-JP" altLang="en-US" dirty="0">
                <a:solidFill>
                  <a:schemeClr val="accent6">
                    <a:lumMod val="75000"/>
                  </a:schemeClr>
                </a:solidFill>
              </a:rPr>
              <a:t>社</a:t>
            </a:r>
            <a:endParaRPr lang="en-US" altLang="ja-JP" dirty="0">
              <a:solidFill>
                <a:schemeClr val="accent6">
                  <a:lumMod val="75000"/>
                </a:schemeClr>
              </a:solidFill>
            </a:endParaRPr>
          </a:p>
          <a:p>
            <a:r>
              <a:rPr lang="ja-JP" altLang="en-US" dirty="0">
                <a:solidFill>
                  <a:schemeClr val="accent6">
                    <a:lumMod val="75000"/>
                  </a:schemeClr>
                </a:solidFill>
              </a:rPr>
              <a:t>神戸市</a:t>
            </a:r>
            <a:r>
              <a:rPr lang="en-US" altLang="ja-JP" dirty="0">
                <a:solidFill>
                  <a:schemeClr val="accent6">
                    <a:lumMod val="75000"/>
                  </a:schemeClr>
                </a:solidFill>
              </a:rPr>
              <a:t>	2023/3	PFI-BTO	  		 105</a:t>
            </a:r>
            <a:r>
              <a:rPr lang="ja-JP" altLang="en-US" dirty="0">
                <a:solidFill>
                  <a:schemeClr val="accent6">
                    <a:lumMod val="75000"/>
                  </a:schemeClr>
                </a:solidFill>
              </a:rPr>
              <a:t>億円</a:t>
            </a:r>
            <a:r>
              <a:rPr lang="en-US" altLang="ja-JP" dirty="0">
                <a:solidFill>
                  <a:schemeClr val="accent6">
                    <a:lumMod val="75000"/>
                  </a:schemeClr>
                </a:solidFill>
              </a:rPr>
              <a:t>		</a:t>
            </a:r>
          </a:p>
        </p:txBody>
      </p:sp>
    </p:spTree>
    <p:extLst>
      <p:ext uri="{BB962C8B-B14F-4D97-AF65-F5344CB8AC3E}">
        <p14:creationId xmlns:p14="http://schemas.microsoft.com/office/powerpoint/2010/main" val="3432416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p:txBody>
          <a:bodyPr rtlCol="0">
            <a:normAutofit fontScale="90000"/>
          </a:bodyPr>
          <a:lstStyle/>
          <a:p>
            <a:pPr rtl="0"/>
            <a:r>
              <a:rPr lang="ja-JP" altLang="en-US" dirty="0"/>
              <a:t>過去のＰＦＩ事業（その１）（全</a:t>
            </a:r>
            <a:r>
              <a:rPr lang="en-US" altLang="ja-JP" dirty="0"/>
              <a:t>113</a:t>
            </a:r>
            <a:r>
              <a:rPr lang="ja-JP" altLang="en-US" dirty="0"/>
              <a:t>事業）</a:t>
            </a:r>
            <a:br>
              <a:rPr lang="en-US" altLang="ja-JP" dirty="0"/>
            </a:br>
            <a:r>
              <a:rPr lang="ja-JP" altLang="en-US" dirty="0"/>
              <a:t>住宅</a:t>
            </a:r>
            <a:r>
              <a:rPr lang="en-US" altLang="ja-JP" dirty="0"/>
              <a:t>207</a:t>
            </a:r>
            <a:r>
              <a:rPr lang="ja-JP" altLang="en-US" dirty="0"/>
              <a:t>事業に次ぎ、</a:t>
            </a:r>
            <a:r>
              <a:rPr lang="en-US" altLang="ja-JP" dirty="0"/>
              <a:t>2</a:t>
            </a:r>
            <a:r>
              <a:rPr lang="ja-JP" altLang="en-US" dirty="0"/>
              <a:t>位</a:t>
            </a:r>
          </a:p>
        </p:txBody>
      </p:sp>
      <p:sp>
        <p:nvSpPr>
          <p:cNvPr id="14" name="コンテンツ プレースホルダー 13"/>
          <p:cNvSpPr>
            <a:spLocks noGrp="1"/>
          </p:cNvSpPr>
          <p:nvPr>
            <p:ph idx="1"/>
          </p:nvPr>
        </p:nvSpPr>
        <p:spPr>
          <a:xfrm>
            <a:off x="605643" y="1825625"/>
            <a:ext cx="11827822" cy="4667250"/>
          </a:xfrm>
        </p:spPr>
        <p:txBody>
          <a:bodyPr rtlCol="0">
            <a:normAutofit/>
          </a:bodyPr>
          <a:lstStyle/>
          <a:p>
            <a:pPr lvl="0" rtl="0"/>
            <a:r>
              <a:rPr lang="ja-JP" altLang="en-US" dirty="0"/>
              <a:t>所沢市</a:t>
            </a:r>
            <a:r>
              <a:rPr lang="en-US" altLang="ja-JP" dirty="0"/>
              <a:t>	2020/12	PFI-BTO	  9000</a:t>
            </a:r>
            <a:r>
              <a:rPr lang="ja-JP" altLang="en-US" dirty="0"/>
              <a:t>食</a:t>
            </a:r>
            <a:r>
              <a:rPr lang="en-US" altLang="ja-JP" dirty="0"/>
              <a:t>	</a:t>
            </a:r>
          </a:p>
          <a:p>
            <a:pPr lvl="0" rtl="0"/>
            <a:r>
              <a:rPr lang="ja-JP" altLang="en-US" dirty="0"/>
              <a:t>平塚市</a:t>
            </a:r>
            <a:r>
              <a:rPr lang="en-US" altLang="ja-JP" dirty="0"/>
              <a:t>	2021/4	PFI-BTO  	15000</a:t>
            </a:r>
            <a:r>
              <a:rPr lang="ja-JP" altLang="en-US" dirty="0"/>
              <a:t>食</a:t>
            </a:r>
            <a:endParaRPr lang="en-US" altLang="ja-JP" dirty="0"/>
          </a:p>
          <a:p>
            <a:pPr lvl="0" rtl="0"/>
            <a:r>
              <a:rPr lang="ja-JP" altLang="en-US" dirty="0"/>
              <a:t>倉敷市</a:t>
            </a:r>
            <a:r>
              <a:rPr lang="en-US" altLang="ja-JP" dirty="0"/>
              <a:t>	2021/6	PFI-BTO	  6000</a:t>
            </a:r>
            <a:r>
              <a:rPr lang="ja-JP" altLang="en-US" dirty="0"/>
              <a:t>食</a:t>
            </a:r>
            <a:endParaRPr lang="en-US" altLang="ja-JP" dirty="0"/>
          </a:p>
          <a:p>
            <a:r>
              <a:rPr lang="ja-JP" altLang="en-US" dirty="0"/>
              <a:t>一宮市</a:t>
            </a:r>
            <a:r>
              <a:rPr lang="en-US" altLang="ja-JP" dirty="0"/>
              <a:t>	2021/3	PFI-BTO	10000</a:t>
            </a:r>
            <a:r>
              <a:rPr lang="ja-JP" altLang="en-US" dirty="0"/>
              <a:t>食</a:t>
            </a:r>
            <a:r>
              <a:rPr lang="en-US" altLang="ja-JP" dirty="0"/>
              <a:t> </a:t>
            </a:r>
          </a:p>
          <a:p>
            <a:r>
              <a:rPr lang="ja-JP" altLang="en-US" dirty="0">
                <a:solidFill>
                  <a:schemeClr val="accent6">
                    <a:lumMod val="75000"/>
                  </a:schemeClr>
                </a:solidFill>
              </a:rPr>
              <a:t>豊橋市</a:t>
            </a:r>
            <a:r>
              <a:rPr lang="en-US" altLang="ja-JP" dirty="0">
                <a:solidFill>
                  <a:schemeClr val="accent6">
                    <a:lumMod val="75000"/>
                  </a:schemeClr>
                </a:solidFill>
              </a:rPr>
              <a:t>	2018/11	PFI-BTO	10000</a:t>
            </a:r>
            <a:r>
              <a:rPr lang="ja-JP" altLang="en-US" dirty="0">
                <a:solidFill>
                  <a:schemeClr val="accent6">
                    <a:lumMod val="75000"/>
                  </a:schemeClr>
                </a:solidFill>
              </a:rPr>
              <a:t>食</a:t>
            </a:r>
            <a:r>
              <a:rPr lang="en-US" altLang="ja-JP" dirty="0">
                <a:solidFill>
                  <a:schemeClr val="accent6">
                    <a:lumMod val="75000"/>
                  </a:schemeClr>
                </a:solidFill>
              </a:rPr>
              <a:t>	120</a:t>
            </a:r>
            <a:r>
              <a:rPr lang="ja-JP" altLang="en-US" dirty="0">
                <a:solidFill>
                  <a:schemeClr val="accent6">
                    <a:lumMod val="75000"/>
                  </a:schemeClr>
                </a:solidFill>
              </a:rPr>
              <a:t>億円</a:t>
            </a:r>
            <a:r>
              <a:rPr lang="en-US" altLang="ja-JP" dirty="0">
                <a:solidFill>
                  <a:schemeClr val="accent6">
                    <a:lumMod val="75000"/>
                  </a:schemeClr>
                </a:solidFill>
              </a:rPr>
              <a:t>	7</a:t>
            </a:r>
            <a:r>
              <a:rPr lang="ja-JP" altLang="en-US" dirty="0">
                <a:solidFill>
                  <a:schemeClr val="accent6">
                    <a:lumMod val="75000"/>
                  </a:schemeClr>
                </a:solidFill>
              </a:rPr>
              <a:t>％</a:t>
            </a:r>
            <a:endParaRPr lang="en-US" altLang="ja-JP" dirty="0">
              <a:solidFill>
                <a:schemeClr val="accent6">
                  <a:lumMod val="75000"/>
                </a:schemeClr>
              </a:solidFill>
            </a:endParaRPr>
          </a:p>
          <a:p>
            <a:r>
              <a:rPr lang="ja-JP" altLang="en-US" dirty="0"/>
              <a:t>福井市</a:t>
            </a:r>
            <a:r>
              <a:rPr lang="en-US" altLang="ja-JP" dirty="0"/>
              <a:t>	2020/11	PFI-BTO	13000</a:t>
            </a:r>
            <a:r>
              <a:rPr lang="ja-JP" altLang="en-US" dirty="0"/>
              <a:t>食</a:t>
            </a:r>
            <a:r>
              <a:rPr lang="en-US" altLang="ja-JP" dirty="0"/>
              <a:t>	150</a:t>
            </a:r>
            <a:r>
              <a:rPr lang="ja-JP" altLang="en-US" dirty="0"/>
              <a:t>億円　予想</a:t>
            </a:r>
            <a:r>
              <a:rPr lang="en-US" altLang="ja-JP" dirty="0"/>
              <a:t>9.98%</a:t>
            </a:r>
          </a:p>
          <a:p>
            <a:r>
              <a:rPr lang="ja-JP" altLang="en-US" dirty="0">
                <a:solidFill>
                  <a:schemeClr val="accent6">
                    <a:lumMod val="75000"/>
                  </a:schemeClr>
                </a:solidFill>
              </a:rPr>
              <a:t>国立市</a:t>
            </a:r>
            <a:r>
              <a:rPr lang="en-US" altLang="ja-JP" dirty="0">
                <a:solidFill>
                  <a:schemeClr val="accent6">
                    <a:lumMod val="75000"/>
                  </a:schemeClr>
                </a:solidFill>
              </a:rPr>
              <a:t>	2020/8	PFI-BTO	</a:t>
            </a:r>
            <a:r>
              <a:rPr lang="ja-JP" altLang="en-US" dirty="0">
                <a:solidFill>
                  <a:schemeClr val="accent6">
                    <a:lumMod val="75000"/>
                  </a:schemeClr>
                </a:solidFill>
              </a:rPr>
              <a:t>　</a:t>
            </a:r>
            <a:r>
              <a:rPr lang="en-US" altLang="ja-JP" dirty="0">
                <a:solidFill>
                  <a:schemeClr val="accent6">
                    <a:lumMod val="75000"/>
                  </a:schemeClr>
                </a:solidFill>
              </a:rPr>
              <a:t>5000</a:t>
            </a:r>
            <a:r>
              <a:rPr lang="ja-JP" altLang="en-US" dirty="0">
                <a:solidFill>
                  <a:schemeClr val="accent6">
                    <a:lumMod val="75000"/>
                  </a:schemeClr>
                </a:solidFill>
              </a:rPr>
              <a:t>食</a:t>
            </a:r>
            <a:r>
              <a:rPr lang="en-US" altLang="ja-JP" dirty="0">
                <a:solidFill>
                  <a:schemeClr val="accent6">
                    <a:lumMod val="75000"/>
                  </a:schemeClr>
                </a:solidFill>
              </a:rPr>
              <a:t>	  57</a:t>
            </a:r>
            <a:r>
              <a:rPr lang="ja-JP" altLang="en-US" dirty="0">
                <a:solidFill>
                  <a:schemeClr val="accent6">
                    <a:lumMod val="75000"/>
                  </a:schemeClr>
                </a:solidFill>
              </a:rPr>
              <a:t>億円</a:t>
            </a:r>
            <a:r>
              <a:rPr lang="en-US" altLang="ja-JP" dirty="0">
                <a:solidFill>
                  <a:schemeClr val="accent6">
                    <a:lumMod val="75000"/>
                  </a:schemeClr>
                </a:solidFill>
              </a:rPr>
              <a:t>	1.4% 1</a:t>
            </a:r>
            <a:r>
              <a:rPr lang="ja-JP" altLang="en-US" dirty="0">
                <a:solidFill>
                  <a:schemeClr val="accent6">
                    <a:lumMod val="75000"/>
                  </a:schemeClr>
                </a:solidFill>
              </a:rPr>
              <a:t>社</a:t>
            </a:r>
            <a:r>
              <a:rPr lang="en-US" altLang="ja-JP" dirty="0">
                <a:solidFill>
                  <a:schemeClr val="accent6">
                    <a:lumMod val="75000"/>
                  </a:schemeClr>
                </a:solidFill>
              </a:rPr>
              <a:t>	</a:t>
            </a:r>
          </a:p>
          <a:p>
            <a:r>
              <a:rPr lang="ja-JP" altLang="en-US" dirty="0">
                <a:solidFill>
                  <a:schemeClr val="accent6">
                    <a:lumMod val="75000"/>
                  </a:schemeClr>
                </a:solidFill>
              </a:rPr>
              <a:t>立川市</a:t>
            </a:r>
            <a:r>
              <a:rPr lang="en-US" altLang="ja-JP" dirty="0">
                <a:solidFill>
                  <a:schemeClr val="accent6">
                    <a:lumMod val="75000"/>
                  </a:schemeClr>
                </a:solidFill>
              </a:rPr>
              <a:t>	2020/7	PFI-BTO	  8500</a:t>
            </a:r>
            <a:r>
              <a:rPr lang="ja-JP" altLang="en-US" dirty="0">
                <a:solidFill>
                  <a:schemeClr val="accent6">
                    <a:lumMod val="75000"/>
                  </a:schemeClr>
                </a:solidFill>
              </a:rPr>
              <a:t>食</a:t>
            </a:r>
            <a:r>
              <a:rPr lang="en-US" altLang="ja-JP" dirty="0">
                <a:solidFill>
                  <a:schemeClr val="accent6">
                    <a:lumMod val="75000"/>
                  </a:schemeClr>
                </a:solidFill>
              </a:rPr>
              <a:t>	</a:t>
            </a:r>
            <a:r>
              <a:rPr lang="ja-JP" altLang="en-US" dirty="0">
                <a:solidFill>
                  <a:schemeClr val="accent6">
                    <a:lumMod val="75000"/>
                  </a:schemeClr>
                </a:solidFill>
              </a:rPr>
              <a:t>　</a:t>
            </a:r>
            <a:r>
              <a:rPr lang="en-US" altLang="ja-JP" dirty="0">
                <a:solidFill>
                  <a:schemeClr val="accent6">
                    <a:lumMod val="75000"/>
                  </a:schemeClr>
                </a:solidFill>
              </a:rPr>
              <a:t>97</a:t>
            </a:r>
            <a:r>
              <a:rPr lang="ja-JP" altLang="en-US" dirty="0">
                <a:solidFill>
                  <a:schemeClr val="accent6">
                    <a:lumMod val="75000"/>
                  </a:schemeClr>
                </a:solidFill>
              </a:rPr>
              <a:t>億円</a:t>
            </a:r>
            <a:r>
              <a:rPr lang="en-US" altLang="ja-JP" dirty="0">
                <a:solidFill>
                  <a:schemeClr val="accent6">
                    <a:lumMod val="75000"/>
                  </a:schemeClr>
                </a:solidFill>
              </a:rPr>
              <a:t>	3</a:t>
            </a:r>
            <a:r>
              <a:rPr lang="ja-JP" altLang="en-US" dirty="0">
                <a:solidFill>
                  <a:schemeClr val="accent6">
                    <a:lumMod val="75000"/>
                  </a:schemeClr>
                </a:solidFill>
              </a:rPr>
              <a:t>％</a:t>
            </a:r>
            <a:endParaRPr lang="en-US" altLang="ja-JP" dirty="0">
              <a:solidFill>
                <a:schemeClr val="accent6">
                  <a:lumMod val="75000"/>
                </a:schemeClr>
              </a:solidFill>
            </a:endParaRPr>
          </a:p>
          <a:p>
            <a:pPr marL="0" indent="0">
              <a:buNone/>
            </a:pPr>
            <a:r>
              <a:rPr lang="en-US" altLang="ja-JP" dirty="0">
                <a:solidFill>
                  <a:schemeClr val="accent6">
                    <a:lumMod val="75000"/>
                  </a:schemeClr>
                </a:solidFill>
              </a:rPr>
              <a:t>		</a:t>
            </a:r>
          </a:p>
        </p:txBody>
      </p:sp>
    </p:spTree>
    <p:extLst>
      <p:ext uri="{BB962C8B-B14F-4D97-AF65-F5344CB8AC3E}">
        <p14:creationId xmlns:p14="http://schemas.microsoft.com/office/powerpoint/2010/main" val="110997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p:txBody>
          <a:bodyPr rtlCol="0">
            <a:normAutofit fontScale="90000"/>
          </a:bodyPr>
          <a:lstStyle/>
          <a:p>
            <a:pPr rtl="0"/>
            <a:r>
              <a:rPr lang="ja-JP" altLang="en-US" dirty="0"/>
              <a:t>過去のＰＦＩ事業（その１）（全</a:t>
            </a:r>
            <a:r>
              <a:rPr lang="en-US" altLang="ja-JP" dirty="0"/>
              <a:t>113</a:t>
            </a:r>
            <a:r>
              <a:rPr lang="ja-JP" altLang="en-US" dirty="0"/>
              <a:t>事業）</a:t>
            </a:r>
            <a:br>
              <a:rPr lang="en-US" altLang="ja-JP" dirty="0"/>
            </a:br>
            <a:r>
              <a:rPr lang="ja-JP" altLang="en-US" dirty="0"/>
              <a:t>住宅</a:t>
            </a:r>
            <a:r>
              <a:rPr lang="en-US" altLang="ja-JP" dirty="0"/>
              <a:t>207</a:t>
            </a:r>
            <a:r>
              <a:rPr lang="ja-JP" altLang="en-US" dirty="0"/>
              <a:t>事業に次ぎ、</a:t>
            </a:r>
            <a:r>
              <a:rPr lang="en-US" altLang="ja-JP" dirty="0"/>
              <a:t>2</a:t>
            </a:r>
            <a:r>
              <a:rPr lang="ja-JP" altLang="en-US" dirty="0"/>
              <a:t>位</a:t>
            </a:r>
          </a:p>
        </p:txBody>
      </p:sp>
      <p:sp>
        <p:nvSpPr>
          <p:cNvPr id="14" name="コンテンツ プレースホルダー 13"/>
          <p:cNvSpPr>
            <a:spLocks noGrp="1"/>
          </p:cNvSpPr>
          <p:nvPr>
            <p:ph idx="1"/>
          </p:nvPr>
        </p:nvSpPr>
        <p:spPr/>
        <p:txBody>
          <a:bodyPr rtlCol="0">
            <a:normAutofit/>
          </a:bodyPr>
          <a:lstStyle/>
          <a:p>
            <a:pPr lvl="0" rtl="0"/>
            <a:r>
              <a:rPr lang="ja-JP" altLang="en-US" dirty="0"/>
              <a:t>尼崎市</a:t>
            </a:r>
            <a:r>
              <a:rPr lang="en-US" altLang="ja-JP" dirty="0"/>
              <a:t>	2019/4	PFI-BTO	10000</a:t>
            </a:r>
            <a:r>
              <a:rPr lang="ja-JP" altLang="en-US" dirty="0"/>
              <a:t>食</a:t>
            </a:r>
            <a:r>
              <a:rPr lang="en-US" altLang="ja-JP" dirty="0"/>
              <a:t>	114</a:t>
            </a:r>
            <a:r>
              <a:rPr lang="ja-JP" altLang="en-US" dirty="0"/>
              <a:t>億円</a:t>
            </a:r>
            <a:r>
              <a:rPr lang="en-US" altLang="ja-JP" dirty="0"/>
              <a:t>	7</a:t>
            </a:r>
            <a:r>
              <a:rPr lang="ja-JP" altLang="en-US" dirty="0"/>
              <a:t>％</a:t>
            </a:r>
            <a:endParaRPr lang="en-US" altLang="ja-JP" dirty="0"/>
          </a:p>
          <a:p>
            <a:pPr lvl="0" rtl="0"/>
            <a:r>
              <a:rPr lang="ja-JP" altLang="en-US" dirty="0"/>
              <a:t>盛岡市</a:t>
            </a:r>
            <a:r>
              <a:rPr lang="en-US" altLang="ja-JP" dirty="0"/>
              <a:t>	2019/8	PFI-BTO	  8500</a:t>
            </a:r>
            <a:r>
              <a:rPr lang="ja-JP" altLang="en-US" dirty="0"/>
              <a:t>食</a:t>
            </a:r>
            <a:endParaRPr lang="en-US" altLang="ja-JP" dirty="0"/>
          </a:p>
          <a:p>
            <a:pPr lvl="0" rtl="0"/>
            <a:r>
              <a:rPr lang="ja-JP" altLang="en-US" dirty="0">
                <a:solidFill>
                  <a:schemeClr val="accent6">
                    <a:lumMod val="50000"/>
                  </a:schemeClr>
                </a:solidFill>
              </a:rPr>
              <a:t>厚木市</a:t>
            </a:r>
            <a:r>
              <a:rPr lang="en-US" altLang="ja-JP" dirty="0">
                <a:solidFill>
                  <a:schemeClr val="accent6">
                    <a:lumMod val="50000"/>
                  </a:schemeClr>
                </a:solidFill>
              </a:rPr>
              <a:t>	2019/5	PFI-BTO	10000</a:t>
            </a:r>
            <a:r>
              <a:rPr lang="ja-JP" altLang="en-US" dirty="0">
                <a:solidFill>
                  <a:schemeClr val="accent6">
                    <a:lumMod val="50000"/>
                  </a:schemeClr>
                </a:solidFill>
              </a:rPr>
              <a:t>食</a:t>
            </a:r>
            <a:r>
              <a:rPr lang="en-US" altLang="ja-JP" dirty="0">
                <a:solidFill>
                  <a:schemeClr val="accent6">
                    <a:lumMod val="50000"/>
                  </a:schemeClr>
                </a:solidFill>
              </a:rPr>
              <a:t>	</a:t>
            </a:r>
            <a:r>
              <a:rPr lang="ja-JP" altLang="en-US" dirty="0">
                <a:solidFill>
                  <a:schemeClr val="accent6">
                    <a:lumMod val="50000"/>
                  </a:schemeClr>
                </a:solidFill>
              </a:rPr>
              <a:t>　</a:t>
            </a:r>
            <a:r>
              <a:rPr lang="en-US" altLang="ja-JP" dirty="0">
                <a:solidFill>
                  <a:schemeClr val="accent6">
                    <a:lumMod val="50000"/>
                  </a:schemeClr>
                </a:solidFill>
              </a:rPr>
              <a:t>82</a:t>
            </a:r>
            <a:r>
              <a:rPr lang="ja-JP" altLang="en-US" dirty="0">
                <a:solidFill>
                  <a:schemeClr val="accent6">
                    <a:lumMod val="50000"/>
                  </a:schemeClr>
                </a:solidFill>
              </a:rPr>
              <a:t>億円</a:t>
            </a:r>
            <a:r>
              <a:rPr lang="en-US" altLang="ja-JP" dirty="0">
                <a:solidFill>
                  <a:schemeClr val="accent6">
                    <a:lumMod val="50000"/>
                  </a:schemeClr>
                </a:solidFill>
              </a:rPr>
              <a:t>	15</a:t>
            </a:r>
            <a:r>
              <a:rPr lang="ja-JP" altLang="en-US" dirty="0">
                <a:solidFill>
                  <a:schemeClr val="accent6">
                    <a:lumMod val="50000"/>
                  </a:schemeClr>
                </a:solidFill>
              </a:rPr>
              <a:t>％</a:t>
            </a:r>
            <a:endParaRPr lang="en-US" altLang="ja-JP" dirty="0">
              <a:solidFill>
                <a:schemeClr val="accent6">
                  <a:lumMod val="50000"/>
                </a:schemeClr>
              </a:solidFill>
            </a:endParaRPr>
          </a:p>
          <a:p>
            <a:pPr lvl="0" rtl="0"/>
            <a:r>
              <a:rPr lang="ja-JP" altLang="en-US" dirty="0">
                <a:solidFill>
                  <a:schemeClr val="accent6">
                    <a:lumMod val="50000"/>
                  </a:schemeClr>
                </a:solidFill>
              </a:rPr>
              <a:t>長崎市</a:t>
            </a:r>
            <a:r>
              <a:rPr lang="en-US" altLang="ja-JP" dirty="0">
                <a:solidFill>
                  <a:schemeClr val="accent6">
                    <a:lumMod val="50000"/>
                  </a:schemeClr>
                </a:solidFill>
              </a:rPr>
              <a:t>	2019/6	PFI-BTO	  8000</a:t>
            </a:r>
            <a:r>
              <a:rPr lang="ja-JP" altLang="en-US" dirty="0">
                <a:solidFill>
                  <a:schemeClr val="accent6">
                    <a:lumMod val="50000"/>
                  </a:schemeClr>
                </a:solidFill>
              </a:rPr>
              <a:t>食</a:t>
            </a:r>
            <a:r>
              <a:rPr lang="en-US" altLang="ja-JP" dirty="0">
                <a:solidFill>
                  <a:schemeClr val="accent6">
                    <a:lumMod val="50000"/>
                  </a:schemeClr>
                </a:solidFill>
              </a:rPr>
              <a:t>	</a:t>
            </a:r>
            <a:r>
              <a:rPr lang="ja-JP" altLang="en-US" dirty="0">
                <a:solidFill>
                  <a:schemeClr val="accent6">
                    <a:lumMod val="50000"/>
                  </a:schemeClr>
                </a:solidFill>
              </a:rPr>
              <a:t>　</a:t>
            </a:r>
            <a:r>
              <a:rPr lang="en-US" altLang="ja-JP" dirty="0">
                <a:solidFill>
                  <a:schemeClr val="accent6">
                    <a:lumMod val="50000"/>
                  </a:schemeClr>
                </a:solidFill>
              </a:rPr>
              <a:t>91</a:t>
            </a:r>
            <a:r>
              <a:rPr lang="ja-JP" altLang="en-US" dirty="0">
                <a:solidFill>
                  <a:schemeClr val="accent6">
                    <a:lumMod val="50000"/>
                  </a:schemeClr>
                </a:solidFill>
              </a:rPr>
              <a:t>億円</a:t>
            </a:r>
            <a:r>
              <a:rPr lang="en-US" altLang="ja-JP" dirty="0">
                <a:solidFill>
                  <a:schemeClr val="accent6">
                    <a:lumMod val="50000"/>
                  </a:schemeClr>
                </a:solidFill>
              </a:rPr>
              <a:t>	20</a:t>
            </a:r>
            <a:r>
              <a:rPr lang="ja-JP" altLang="en-US" dirty="0">
                <a:solidFill>
                  <a:schemeClr val="accent6">
                    <a:lumMod val="50000"/>
                  </a:schemeClr>
                </a:solidFill>
              </a:rPr>
              <a:t>％</a:t>
            </a:r>
            <a:endParaRPr lang="en-US" altLang="ja-JP" dirty="0">
              <a:solidFill>
                <a:schemeClr val="accent6">
                  <a:lumMod val="50000"/>
                </a:schemeClr>
              </a:solidFill>
            </a:endParaRPr>
          </a:p>
          <a:p>
            <a:r>
              <a:rPr lang="ja-JP" altLang="en-US" dirty="0"/>
              <a:t>川西市</a:t>
            </a:r>
            <a:r>
              <a:rPr lang="en-US" altLang="ja-JP" dirty="0"/>
              <a:t>	2019/9	PFI-BTO</a:t>
            </a:r>
          </a:p>
          <a:p>
            <a:r>
              <a:rPr lang="ja-JP" altLang="en-US" dirty="0">
                <a:solidFill>
                  <a:schemeClr val="accent6">
                    <a:lumMod val="75000"/>
                  </a:schemeClr>
                </a:solidFill>
              </a:rPr>
              <a:t>館山市</a:t>
            </a:r>
            <a:r>
              <a:rPr lang="en-US" altLang="ja-JP" dirty="0">
                <a:solidFill>
                  <a:schemeClr val="accent6">
                    <a:lumMod val="75000"/>
                  </a:schemeClr>
                </a:solidFill>
              </a:rPr>
              <a:t>	2018/10	PFI-BTO	 3500</a:t>
            </a:r>
            <a:r>
              <a:rPr lang="ja-JP" altLang="en-US" dirty="0">
                <a:solidFill>
                  <a:schemeClr val="accent6">
                    <a:lumMod val="75000"/>
                  </a:schemeClr>
                </a:solidFill>
              </a:rPr>
              <a:t>食</a:t>
            </a:r>
            <a:r>
              <a:rPr lang="en-US" altLang="ja-JP" dirty="0">
                <a:solidFill>
                  <a:schemeClr val="accent6">
                    <a:lumMod val="75000"/>
                  </a:schemeClr>
                </a:solidFill>
              </a:rPr>
              <a:t>	</a:t>
            </a:r>
            <a:r>
              <a:rPr lang="ja-JP" altLang="en-US" dirty="0">
                <a:solidFill>
                  <a:schemeClr val="accent6">
                    <a:lumMod val="75000"/>
                  </a:schemeClr>
                </a:solidFill>
              </a:rPr>
              <a:t>　</a:t>
            </a:r>
            <a:r>
              <a:rPr lang="en-US" altLang="ja-JP" dirty="0">
                <a:solidFill>
                  <a:schemeClr val="accent6">
                    <a:lumMod val="75000"/>
                  </a:schemeClr>
                </a:solidFill>
              </a:rPr>
              <a:t>48</a:t>
            </a:r>
            <a:r>
              <a:rPr lang="ja-JP" altLang="en-US" dirty="0">
                <a:solidFill>
                  <a:schemeClr val="accent6">
                    <a:lumMod val="75000"/>
                  </a:schemeClr>
                </a:solidFill>
              </a:rPr>
              <a:t>億円</a:t>
            </a:r>
            <a:r>
              <a:rPr lang="en-US" altLang="ja-JP" dirty="0">
                <a:solidFill>
                  <a:schemeClr val="accent6">
                    <a:lumMod val="75000"/>
                  </a:schemeClr>
                </a:solidFill>
              </a:rPr>
              <a:t>	3</a:t>
            </a:r>
            <a:r>
              <a:rPr lang="ja-JP" altLang="en-US" dirty="0">
                <a:solidFill>
                  <a:schemeClr val="accent6">
                    <a:lumMod val="75000"/>
                  </a:schemeClr>
                </a:solidFill>
              </a:rPr>
              <a:t>％</a:t>
            </a:r>
            <a:endParaRPr lang="en-US" altLang="ja-JP" dirty="0">
              <a:solidFill>
                <a:schemeClr val="accent6">
                  <a:lumMod val="75000"/>
                </a:schemeClr>
              </a:solidFill>
            </a:endParaRPr>
          </a:p>
          <a:p>
            <a:r>
              <a:rPr lang="ja-JP" altLang="en-US" dirty="0"/>
              <a:t>小平市</a:t>
            </a:r>
            <a:r>
              <a:rPr lang="en-US" altLang="ja-JP" dirty="0"/>
              <a:t>	2019/2	PFI-BTO	 5000</a:t>
            </a:r>
            <a:r>
              <a:rPr lang="ja-JP" altLang="en-US" dirty="0"/>
              <a:t>食</a:t>
            </a:r>
            <a:endParaRPr lang="en-US" altLang="ja-JP" dirty="0"/>
          </a:p>
          <a:p>
            <a:r>
              <a:rPr lang="ja-JP" altLang="en-US" dirty="0">
                <a:solidFill>
                  <a:schemeClr val="accent6">
                    <a:lumMod val="75000"/>
                  </a:schemeClr>
                </a:solidFill>
              </a:rPr>
              <a:t>豊橋市</a:t>
            </a:r>
            <a:r>
              <a:rPr lang="en-US" altLang="ja-JP" dirty="0">
                <a:solidFill>
                  <a:schemeClr val="accent6">
                    <a:lumMod val="75000"/>
                  </a:schemeClr>
                </a:solidFill>
              </a:rPr>
              <a:t>	2018/11	PFI-BTO	10000</a:t>
            </a:r>
            <a:r>
              <a:rPr lang="ja-JP" altLang="en-US" dirty="0">
                <a:solidFill>
                  <a:schemeClr val="accent6">
                    <a:lumMod val="75000"/>
                  </a:schemeClr>
                </a:solidFill>
              </a:rPr>
              <a:t>食</a:t>
            </a:r>
            <a:r>
              <a:rPr lang="en-US" altLang="ja-JP" dirty="0">
                <a:solidFill>
                  <a:schemeClr val="accent6">
                    <a:lumMod val="75000"/>
                  </a:schemeClr>
                </a:solidFill>
              </a:rPr>
              <a:t>	120</a:t>
            </a:r>
            <a:r>
              <a:rPr lang="ja-JP" altLang="en-US" dirty="0">
                <a:solidFill>
                  <a:schemeClr val="accent6">
                    <a:lumMod val="75000"/>
                  </a:schemeClr>
                </a:solidFill>
              </a:rPr>
              <a:t>億円</a:t>
            </a:r>
            <a:r>
              <a:rPr lang="en-US" altLang="ja-JP" dirty="0">
                <a:solidFill>
                  <a:schemeClr val="accent6">
                    <a:lumMod val="75000"/>
                  </a:schemeClr>
                </a:solidFill>
              </a:rPr>
              <a:t>	7</a:t>
            </a:r>
            <a:r>
              <a:rPr lang="ja-JP" altLang="en-US" dirty="0">
                <a:solidFill>
                  <a:schemeClr val="accent6">
                    <a:lumMod val="75000"/>
                  </a:schemeClr>
                </a:solidFill>
              </a:rPr>
              <a:t>％</a:t>
            </a:r>
            <a:endParaRPr lang="en-US" altLang="ja-JP" dirty="0">
              <a:solidFill>
                <a:schemeClr val="accent6">
                  <a:lumMod val="75000"/>
                </a:schemeClr>
              </a:solidFill>
            </a:endParaRPr>
          </a:p>
        </p:txBody>
      </p:sp>
    </p:spTree>
    <p:extLst>
      <p:ext uri="{BB962C8B-B14F-4D97-AF65-F5344CB8AC3E}">
        <p14:creationId xmlns:p14="http://schemas.microsoft.com/office/powerpoint/2010/main" val="3705758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p:txBody>
          <a:bodyPr rtlCol="0">
            <a:normAutofit/>
          </a:bodyPr>
          <a:lstStyle/>
          <a:p>
            <a:pPr rtl="0"/>
            <a:r>
              <a:rPr lang="ja-JP" altLang="en-US" dirty="0"/>
              <a:t>過去のＰＦＩ事業（その２）</a:t>
            </a:r>
          </a:p>
        </p:txBody>
      </p:sp>
      <p:sp>
        <p:nvSpPr>
          <p:cNvPr id="14" name="コンテンツ プレースホルダー 13"/>
          <p:cNvSpPr>
            <a:spLocks noGrp="1"/>
          </p:cNvSpPr>
          <p:nvPr>
            <p:ph idx="1"/>
          </p:nvPr>
        </p:nvSpPr>
        <p:spPr/>
        <p:txBody>
          <a:bodyPr rtlCol="0">
            <a:normAutofit/>
          </a:bodyPr>
          <a:lstStyle/>
          <a:p>
            <a:pPr lvl="0" rtl="0"/>
            <a:r>
              <a:rPr lang="ja-JP" altLang="en-US" dirty="0">
                <a:solidFill>
                  <a:schemeClr val="accent6">
                    <a:lumMod val="75000"/>
                  </a:schemeClr>
                </a:solidFill>
              </a:rPr>
              <a:t>長井市</a:t>
            </a:r>
            <a:r>
              <a:rPr lang="en-US" altLang="ja-JP" dirty="0">
                <a:solidFill>
                  <a:schemeClr val="accent6">
                    <a:lumMod val="75000"/>
                  </a:schemeClr>
                </a:solidFill>
              </a:rPr>
              <a:t>	2018/12	PFI-BTO	</a:t>
            </a:r>
            <a:r>
              <a:rPr lang="ja-JP" altLang="en-US" dirty="0">
                <a:solidFill>
                  <a:schemeClr val="accent6">
                    <a:lumMod val="75000"/>
                  </a:schemeClr>
                </a:solidFill>
              </a:rPr>
              <a:t>　</a:t>
            </a:r>
            <a:r>
              <a:rPr lang="en-US" altLang="ja-JP" dirty="0">
                <a:solidFill>
                  <a:schemeClr val="accent6">
                    <a:lumMod val="75000"/>
                  </a:schemeClr>
                </a:solidFill>
              </a:rPr>
              <a:t>2800</a:t>
            </a:r>
            <a:r>
              <a:rPr lang="ja-JP" altLang="en-US" dirty="0">
                <a:solidFill>
                  <a:schemeClr val="accent6">
                    <a:lumMod val="75000"/>
                  </a:schemeClr>
                </a:solidFill>
              </a:rPr>
              <a:t>食</a:t>
            </a:r>
            <a:r>
              <a:rPr lang="en-US" altLang="ja-JP" dirty="0">
                <a:solidFill>
                  <a:schemeClr val="accent6">
                    <a:lumMod val="75000"/>
                  </a:schemeClr>
                </a:solidFill>
              </a:rPr>
              <a:t>	</a:t>
            </a:r>
            <a:r>
              <a:rPr lang="ja-JP" altLang="en-US" dirty="0">
                <a:solidFill>
                  <a:schemeClr val="accent6">
                    <a:lumMod val="75000"/>
                  </a:schemeClr>
                </a:solidFill>
              </a:rPr>
              <a:t>　</a:t>
            </a:r>
            <a:r>
              <a:rPr lang="en-US" altLang="ja-JP" dirty="0">
                <a:solidFill>
                  <a:schemeClr val="accent6">
                    <a:lumMod val="75000"/>
                  </a:schemeClr>
                </a:solidFill>
              </a:rPr>
              <a:t>38</a:t>
            </a:r>
            <a:r>
              <a:rPr lang="ja-JP" altLang="en-US" dirty="0">
                <a:solidFill>
                  <a:schemeClr val="accent6">
                    <a:lumMod val="75000"/>
                  </a:schemeClr>
                </a:solidFill>
              </a:rPr>
              <a:t>億円</a:t>
            </a:r>
            <a:r>
              <a:rPr lang="en-US" altLang="ja-JP" dirty="0">
                <a:solidFill>
                  <a:schemeClr val="accent6">
                    <a:lumMod val="75000"/>
                  </a:schemeClr>
                </a:solidFill>
              </a:rPr>
              <a:t>	</a:t>
            </a:r>
            <a:r>
              <a:rPr lang="ja-JP" altLang="en-US" dirty="0">
                <a:solidFill>
                  <a:schemeClr val="accent6">
                    <a:lumMod val="75000"/>
                  </a:schemeClr>
                </a:solidFill>
              </a:rPr>
              <a:t>０％</a:t>
            </a:r>
            <a:endParaRPr lang="en-US" altLang="ja-JP" dirty="0">
              <a:solidFill>
                <a:schemeClr val="accent6">
                  <a:lumMod val="75000"/>
                </a:schemeClr>
              </a:solidFill>
            </a:endParaRPr>
          </a:p>
          <a:p>
            <a:pPr lvl="0" rtl="0"/>
            <a:r>
              <a:rPr lang="ja-JP" altLang="en-US" dirty="0">
                <a:solidFill>
                  <a:schemeClr val="accent6">
                    <a:lumMod val="75000"/>
                  </a:schemeClr>
                </a:solidFill>
              </a:rPr>
              <a:t>伊賀市</a:t>
            </a:r>
            <a:r>
              <a:rPr lang="en-US" altLang="ja-JP" dirty="0">
                <a:solidFill>
                  <a:schemeClr val="accent6">
                    <a:lumMod val="75000"/>
                  </a:schemeClr>
                </a:solidFill>
              </a:rPr>
              <a:t>	2017/</a:t>
            </a:r>
            <a:r>
              <a:rPr lang="ja-JP" altLang="en-US" dirty="0">
                <a:solidFill>
                  <a:schemeClr val="accent6">
                    <a:lumMod val="75000"/>
                  </a:schemeClr>
                </a:solidFill>
              </a:rPr>
              <a:t>２</a:t>
            </a:r>
            <a:r>
              <a:rPr lang="en-US" altLang="ja-JP" dirty="0">
                <a:solidFill>
                  <a:schemeClr val="accent6">
                    <a:lumMod val="75000"/>
                  </a:schemeClr>
                </a:solidFill>
              </a:rPr>
              <a:t>	PFI-BTO	  3000</a:t>
            </a:r>
            <a:r>
              <a:rPr lang="ja-JP" altLang="en-US" dirty="0">
                <a:solidFill>
                  <a:schemeClr val="accent6">
                    <a:lumMod val="75000"/>
                  </a:schemeClr>
                </a:solidFill>
              </a:rPr>
              <a:t>食</a:t>
            </a:r>
            <a:r>
              <a:rPr lang="en-US" altLang="ja-JP" dirty="0">
                <a:solidFill>
                  <a:schemeClr val="accent6">
                    <a:lumMod val="75000"/>
                  </a:schemeClr>
                </a:solidFill>
              </a:rPr>
              <a:t>	</a:t>
            </a:r>
            <a:r>
              <a:rPr lang="ja-JP" altLang="en-US" dirty="0">
                <a:solidFill>
                  <a:schemeClr val="accent6">
                    <a:lumMod val="75000"/>
                  </a:schemeClr>
                </a:solidFill>
              </a:rPr>
              <a:t>　</a:t>
            </a:r>
            <a:r>
              <a:rPr lang="en-US" altLang="ja-JP" dirty="0">
                <a:solidFill>
                  <a:schemeClr val="accent6">
                    <a:lumMod val="75000"/>
                  </a:schemeClr>
                </a:solidFill>
              </a:rPr>
              <a:t>40</a:t>
            </a:r>
            <a:r>
              <a:rPr lang="ja-JP" altLang="en-US" dirty="0">
                <a:solidFill>
                  <a:schemeClr val="accent6">
                    <a:lumMod val="75000"/>
                  </a:schemeClr>
                </a:solidFill>
              </a:rPr>
              <a:t>億円</a:t>
            </a:r>
            <a:r>
              <a:rPr lang="en-US" altLang="ja-JP" dirty="0">
                <a:solidFill>
                  <a:schemeClr val="accent6">
                    <a:lumMod val="75000"/>
                  </a:schemeClr>
                </a:solidFill>
              </a:rPr>
              <a:t>	5</a:t>
            </a:r>
            <a:r>
              <a:rPr lang="ja-JP" altLang="en-US" dirty="0">
                <a:solidFill>
                  <a:schemeClr val="accent6">
                    <a:lumMod val="75000"/>
                  </a:schemeClr>
                </a:solidFill>
              </a:rPr>
              <a:t>％</a:t>
            </a:r>
            <a:endParaRPr lang="en-US" altLang="ja-JP" dirty="0">
              <a:solidFill>
                <a:schemeClr val="accent6">
                  <a:lumMod val="75000"/>
                </a:schemeClr>
              </a:solidFill>
            </a:endParaRPr>
          </a:p>
          <a:p>
            <a:pPr lvl="0" rtl="0"/>
            <a:r>
              <a:rPr lang="ja-JP" altLang="en-US" dirty="0">
                <a:solidFill>
                  <a:schemeClr val="accent6">
                    <a:lumMod val="75000"/>
                  </a:schemeClr>
                </a:solidFill>
              </a:rPr>
              <a:t>福岡市</a:t>
            </a:r>
            <a:r>
              <a:rPr lang="en-US" altLang="ja-JP" dirty="0">
                <a:solidFill>
                  <a:schemeClr val="accent6">
                    <a:lumMod val="75000"/>
                  </a:schemeClr>
                </a:solidFill>
              </a:rPr>
              <a:t>	2017/12	PFI-BTO	15000</a:t>
            </a:r>
            <a:r>
              <a:rPr lang="ja-JP" altLang="en-US" dirty="0">
                <a:solidFill>
                  <a:schemeClr val="accent6">
                    <a:lumMod val="75000"/>
                  </a:schemeClr>
                </a:solidFill>
              </a:rPr>
              <a:t>食</a:t>
            </a:r>
            <a:r>
              <a:rPr lang="en-US" altLang="ja-JP" dirty="0">
                <a:solidFill>
                  <a:schemeClr val="accent6">
                    <a:lumMod val="75000"/>
                  </a:schemeClr>
                </a:solidFill>
              </a:rPr>
              <a:t>	130</a:t>
            </a:r>
            <a:r>
              <a:rPr lang="ja-JP" altLang="en-US" dirty="0">
                <a:solidFill>
                  <a:schemeClr val="accent6">
                    <a:lumMod val="75000"/>
                  </a:schemeClr>
                </a:solidFill>
              </a:rPr>
              <a:t>億円</a:t>
            </a:r>
            <a:r>
              <a:rPr lang="en-US" altLang="ja-JP" dirty="0">
                <a:solidFill>
                  <a:schemeClr val="accent6">
                    <a:lumMod val="75000"/>
                  </a:schemeClr>
                </a:solidFill>
              </a:rPr>
              <a:t>	19%</a:t>
            </a:r>
          </a:p>
          <a:p>
            <a:pPr lvl="0" rtl="0"/>
            <a:r>
              <a:rPr lang="ja-JP" altLang="en-US" dirty="0">
                <a:solidFill>
                  <a:schemeClr val="accent6">
                    <a:lumMod val="75000"/>
                  </a:schemeClr>
                </a:solidFill>
              </a:rPr>
              <a:t>須坂市</a:t>
            </a:r>
            <a:r>
              <a:rPr lang="en-US" altLang="ja-JP" dirty="0">
                <a:solidFill>
                  <a:schemeClr val="accent6">
                    <a:lumMod val="75000"/>
                  </a:schemeClr>
                </a:solidFill>
              </a:rPr>
              <a:t>	2017/10	PFI-BTO	  4500</a:t>
            </a:r>
            <a:r>
              <a:rPr lang="ja-JP" altLang="en-US" dirty="0">
                <a:solidFill>
                  <a:schemeClr val="accent6">
                    <a:lumMod val="75000"/>
                  </a:schemeClr>
                </a:solidFill>
              </a:rPr>
              <a:t>食</a:t>
            </a:r>
            <a:r>
              <a:rPr lang="en-US" altLang="ja-JP" dirty="0">
                <a:solidFill>
                  <a:schemeClr val="accent6">
                    <a:lumMod val="75000"/>
                  </a:schemeClr>
                </a:solidFill>
              </a:rPr>
              <a:t>	</a:t>
            </a:r>
            <a:r>
              <a:rPr lang="ja-JP" altLang="en-US" dirty="0">
                <a:solidFill>
                  <a:schemeClr val="accent6">
                    <a:lumMod val="75000"/>
                  </a:schemeClr>
                </a:solidFill>
              </a:rPr>
              <a:t>　</a:t>
            </a:r>
            <a:r>
              <a:rPr lang="en-US" altLang="ja-JP" dirty="0">
                <a:solidFill>
                  <a:schemeClr val="accent6">
                    <a:lumMod val="75000"/>
                  </a:schemeClr>
                </a:solidFill>
              </a:rPr>
              <a:t>46</a:t>
            </a:r>
            <a:r>
              <a:rPr lang="ja-JP" altLang="en-US" dirty="0">
                <a:solidFill>
                  <a:schemeClr val="accent6">
                    <a:lumMod val="75000"/>
                  </a:schemeClr>
                </a:solidFill>
              </a:rPr>
              <a:t>億円</a:t>
            </a:r>
            <a:r>
              <a:rPr lang="en-US" altLang="ja-JP" dirty="0">
                <a:solidFill>
                  <a:schemeClr val="accent6">
                    <a:lumMod val="75000"/>
                  </a:schemeClr>
                </a:solidFill>
              </a:rPr>
              <a:t>	4</a:t>
            </a:r>
            <a:r>
              <a:rPr lang="ja-JP" altLang="en-US" dirty="0">
                <a:solidFill>
                  <a:schemeClr val="accent6">
                    <a:lumMod val="75000"/>
                  </a:schemeClr>
                </a:solidFill>
              </a:rPr>
              <a:t>％</a:t>
            </a:r>
            <a:endParaRPr lang="en-US" altLang="ja-JP" dirty="0">
              <a:solidFill>
                <a:schemeClr val="accent6">
                  <a:lumMod val="75000"/>
                </a:schemeClr>
              </a:solidFill>
            </a:endParaRPr>
          </a:p>
          <a:p>
            <a:r>
              <a:rPr lang="ja-JP" altLang="en-US" dirty="0">
                <a:solidFill>
                  <a:schemeClr val="accent6">
                    <a:lumMod val="75000"/>
                  </a:schemeClr>
                </a:solidFill>
              </a:rPr>
              <a:t>茂原市</a:t>
            </a:r>
            <a:r>
              <a:rPr lang="en-US" altLang="ja-JP" dirty="0">
                <a:solidFill>
                  <a:schemeClr val="accent6">
                    <a:lumMod val="75000"/>
                  </a:schemeClr>
                </a:solidFill>
              </a:rPr>
              <a:t>	2017/4	PFI-BTO	  6500</a:t>
            </a:r>
            <a:r>
              <a:rPr lang="ja-JP" altLang="en-US" dirty="0">
                <a:solidFill>
                  <a:schemeClr val="accent6">
                    <a:lumMod val="75000"/>
                  </a:schemeClr>
                </a:solidFill>
              </a:rPr>
              <a:t>食</a:t>
            </a:r>
            <a:r>
              <a:rPr lang="en-US" altLang="ja-JP" dirty="0">
                <a:solidFill>
                  <a:schemeClr val="accent6">
                    <a:lumMod val="75000"/>
                  </a:schemeClr>
                </a:solidFill>
              </a:rPr>
              <a:t>	</a:t>
            </a:r>
            <a:r>
              <a:rPr lang="ja-JP" altLang="en-US" dirty="0">
                <a:solidFill>
                  <a:schemeClr val="accent6">
                    <a:lumMod val="75000"/>
                  </a:schemeClr>
                </a:solidFill>
              </a:rPr>
              <a:t>　</a:t>
            </a:r>
            <a:r>
              <a:rPr lang="en-US" altLang="ja-JP" dirty="0">
                <a:solidFill>
                  <a:schemeClr val="accent6">
                    <a:lumMod val="75000"/>
                  </a:schemeClr>
                </a:solidFill>
              </a:rPr>
              <a:t>60</a:t>
            </a:r>
            <a:r>
              <a:rPr lang="ja-JP" altLang="en-US" dirty="0">
                <a:solidFill>
                  <a:schemeClr val="accent6">
                    <a:lumMod val="75000"/>
                  </a:schemeClr>
                </a:solidFill>
              </a:rPr>
              <a:t>億円</a:t>
            </a:r>
            <a:r>
              <a:rPr lang="en-US" altLang="ja-JP" dirty="0">
                <a:solidFill>
                  <a:schemeClr val="accent6">
                    <a:lumMod val="75000"/>
                  </a:schemeClr>
                </a:solidFill>
              </a:rPr>
              <a:t>	5</a:t>
            </a:r>
            <a:r>
              <a:rPr lang="ja-JP" altLang="en-US" dirty="0">
                <a:solidFill>
                  <a:schemeClr val="accent6">
                    <a:lumMod val="75000"/>
                  </a:schemeClr>
                </a:solidFill>
              </a:rPr>
              <a:t>％</a:t>
            </a:r>
            <a:endParaRPr lang="en-US" altLang="ja-JP" dirty="0">
              <a:solidFill>
                <a:schemeClr val="accent6">
                  <a:lumMod val="75000"/>
                </a:schemeClr>
              </a:solidFill>
            </a:endParaRPr>
          </a:p>
          <a:p>
            <a:r>
              <a:rPr lang="ja-JP" altLang="en-US" dirty="0">
                <a:solidFill>
                  <a:schemeClr val="accent6">
                    <a:lumMod val="75000"/>
                  </a:schemeClr>
                </a:solidFill>
              </a:rPr>
              <a:t>館山市</a:t>
            </a:r>
            <a:r>
              <a:rPr lang="en-US" altLang="ja-JP" dirty="0">
                <a:solidFill>
                  <a:schemeClr val="accent6">
                    <a:lumMod val="75000"/>
                  </a:schemeClr>
                </a:solidFill>
              </a:rPr>
              <a:t>	2018/10	PFI-BTO	</a:t>
            </a:r>
            <a:r>
              <a:rPr lang="en-US" altLang="ja-JP">
                <a:solidFill>
                  <a:schemeClr val="accent6">
                    <a:lumMod val="75000"/>
                  </a:schemeClr>
                </a:solidFill>
              </a:rPr>
              <a:t>  3500</a:t>
            </a:r>
            <a:r>
              <a:rPr lang="ja-JP" altLang="en-US" dirty="0">
                <a:solidFill>
                  <a:schemeClr val="accent6">
                    <a:lumMod val="75000"/>
                  </a:schemeClr>
                </a:solidFill>
              </a:rPr>
              <a:t>食</a:t>
            </a:r>
            <a:r>
              <a:rPr lang="en-US" altLang="ja-JP" dirty="0">
                <a:solidFill>
                  <a:schemeClr val="accent6">
                    <a:lumMod val="75000"/>
                  </a:schemeClr>
                </a:solidFill>
              </a:rPr>
              <a:t>	</a:t>
            </a:r>
            <a:r>
              <a:rPr lang="ja-JP" altLang="en-US" dirty="0">
                <a:solidFill>
                  <a:schemeClr val="accent6">
                    <a:lumMod val="75000"/>
                  </a:schemeClr>
                </a:solidFill>
              </a:rPr>
              <a:t>　</a:t>
            </a:r>
            <a:r>
              <a:rPr lang="en-US" altLang="ja-JP" dirty="0">
                <a:solidFill>
                  <a:schemeClr val="accent6">
                    <a:lumMod val="75000"/>
                  </a:schemeClr>
                </a:solidFill>
              </a:rPr>
              <a:t>48</a:t>
            </a:r>
            <a:r>
              <a:rPr lang="ja-JP" altLang="en-US" dirty="0">
                <a:solidFill>
                  <a:schemeClr val="accent6">
                    <a:lumMod val="75000"/>
                  </a:schemeClr>
                </a:solidFill>
              </a:rPr>
              <a:t>億円</a:t>
            </a:r>
            <a:r>
              <a:rPr lang="en-US" altLang="ja-JP" dirty="0">
                <a:solidFill>
                  <a:schemeClr val="accent6">
                    <a:lumMod val="75000"/>
                  </a:schemeClr>
                </a:solidFill>
              </a:rPr>
              <a:t>	3</a:t>
            </a:r>
            <a:r>
              <a:rPr lang="ja-JP" altLang="en-US" dirty="0">
                <a:solidFill>
                  <a:schemeClr val="accent6">
                    <a:lumMod val="75000"/>
                  </a:schemeClr>
                </a:solidFill>
              </a:rPr>
              <a:t>％</a:t>
            </a:r>
            <a:endParaRPr lang="en-US" altLang="ja-JP" dirty="0">
              <a:solidFill>
                <a:schemeClr val="accent6">
                  <a:lumMod val="75000"/>
                </a:schemeClr>
              </a:solidFill>
            </a:endParaRPr>
          </a:p>
          <a:p>
            <a:r>
              <a:rPr lang="ja-JP" altLang="en-US" dirty="0">
                <a:solidFill>
                  <a:schemeClr val="accent6">
                    <a:lumMod val="75000"/>
                  </a:schemeClr>
                </a:solidFill>
              </a:rPr>
              <a:t>北上市</a:t>
            </a:r>
            <a:r>
              <a:rPr lang="en-US" altLang="ja-JP" dirty="0">
                <a:solidFill>
                  <a:schemeClr val="accent6">
                    <a:lumMod val="75000"/>
                  </a:schemeClr>
                </a:solidFill>
              </a:rPr>
              <a:t>	2017/9	PFI-BTO	10000</a:t>
            </a:r>
            <a:r>
              <a:rPr lang="ja-JP" altLang="en-US" dirty="0">
                <a:solidFill>
                  <a:schemeClr val="accent6">
                    <a:lumMod val="75000"/>
                  </a:schemeClr>
                </a:solidFill>
              </a:rPr>
              <a:t>食</a:t>
            </a:r>
            <a:r>
              <a:rPr lang="en-US" altLang="ja-JP" dirty="0">
                <a:solidFill>
                  <a:schemeClr val="accent6">
                    <a:lumMod val="75000"/>
                  </a:schemeClr>
                </a:solidFill>
              </a:rPr>
              <a:t>	</a:t>
            </a:r>
          </a:p>
          <a:p>
            <a:r>
              <a:rPr lang="ja-JP" altLang="en-US" dirty="0">
                <a:solidFill>
                  <a:srgbClr val="FF0000"/>
                </a:solidFill>
              </a:rPr>
              <a:t>横須賀市</a:t>
            </a:r>
            <a:r>
              <a:rPr lang="en-US" altLang="ja-JP" dirty="0">
                <a:solidFill>
                  <a:srgbClr val="FF0000"/>
                </a:solidFill>
              </a:rPr>
              <a:t>	2018/11	DBO		10000</a:t>
            </a:r>
            <a:r>
              <a:rPr lang="ja-JP" altLang="en-US" dirty="0">
                <a:solidFill>
                  <a:srgbClr val="FF0000"/>
                </a:solidFill>
              </a:rPr>
              <a:t>食</a:t>
            </a:r>
            <a:r>
              <a:rPr lang="en-US" altLang="ja-JP" dirty="0">
                <a:solidFill>
                  <a:srgbClr val="FF0000"/>
                </a:solidFill>
              </a:rPr>
              <a:t>	1</a:t>
            </a:r>
            <a:r>
              <a:rPr lang="ja-JP" altLang="en-US" dirty="0">
                <a:solidFill>
                  <a:srgbClr val="FF0000"/>
                </a:solidFill>
              </a:rPr>
              <a:t>１</a:t>
            </a:r>
            <a:r>
              <a:rPr lang="en-US" altLang="ja-JP" dirty="0">
                <a:solidFill>
                  <a:srgbClr val="FF0000"/>
                </a:solidFill>
              </a:rPr>
              <a:t>0</a:t>
            </a:r>
            <a:r>
              <a:rPr lang="ja-JP" altLang="en-US" dirty="0">
                <a:solidFill>
                  <a:srgbClr val="FF0000"/>
                </a:solidFill>
              </a:rPr>
              <a:t>億円</a:t>
            </a:r>
            <a:r>
              <a:rPr lang="en-US" altLang="ja-JP" dirty="0">
                <a:solidFill>
                  <a:srgbClr val="FF0000"/>
                </a:solidFill>
              </a:rPr>
              <a:t>	10</a:t>
            </a:r>
            <a:r>
              <a:rPr lang="ja-JP" altLang="en-US" dirty="0">
                <a:solidFill>
                  <a:srgbClr val="FF0000"/>
                </a:solidFill>
              </a:rPr>
              <a:t>％</a:t>
            </a:r>
            <a:endParaRPr lang="en-US" altLang="ja-JP" dirty="0">
              <a:solidFill>
                <a:srgbClr val="FF0000"/>
              </a:solidFill>
            </a:endParaRPr>
          </a:p>
        </p:txBody>
      </p:sp>
    </p:spTree>
    <p:extLst>
      <p:ext uri="{BB962C8B-B14F-4D97-AF65-F5344CB8AC3E}">
        <p14:creationId xmlns:p14="http://schemas.microsoft.com/office/powerpoint/2010/main" val="679639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378D76-EB3E-4C2F-BFB0-20956D77ED82}"/>
              </a:ext>
            </a:extLst>
          </p:cNvPr>
          <p:cNvSpPr>
            <a:spLocks noGrp="1"/>
          </p:cNvSpPr>
          <p:nvPr>
            <p:ph type="title"/>
          </p:nvPr>
        </p:nvSpPr>
        <p:spPr>
          <a:xfrm>
            <a:off x="838200" y="365126"/>
            <a:ext cx="10515600" cy="342798"/>
          </a:xfrm>
        </p:spPr>
        <p:txBody>
          <a:bodyPr>
            <a:normAutofit fontScale="90000"/>
          </a:bodyPr>
          <a:lstStyle/>
          <a:p>
            <a:r>
              <a:rPr kumimoji="1" lang="en-US" altLang="ja-JP" dirty="0"/>
              <a:t>VFM</a:t>
            </a:r>
            <a:r>
              <a:rPr kumimoji="1" lang="ja-JP" altLang="en-US" dirty="0"/>
              <a:t>実態</a:t>
            </a:r>
          </a:p>
        </p:txBody>
      </p:sp>
      <p:pic>
        <p:nvPicPr>
          <p:cNvPr id="4" name="図 3">
            <a:extLst>
              <a:ext uri="{FF2B5EF4-FFF2-40B4-BE49-F238E27FC236}">
                <a16:creationId xmlns:a16="http://schemas.microsoft.com/office/drawing/2014/main" id="{3F720797-D156-44FF-AAAF-297C66006531}"/>
              </a:ext>
            </a:extLst>
          </p:cNvPr>
          <p:cNvPicPr>
            <a:picLocks noChangeAspect="1"/>
          </p:cNvPicPr>
          <p:nvPr/>
        </p:nvPicPr>
        <p:blipFill>
          <a:blip r:embed="rId2"/>
          <a:stretch>
            <a:fillRect/>
          </a:stretch>
        </p:blipFill>
        <p:spPr>
          <a:xfrm>
            <a:off x="261399" y="739928"/>
            <a:ext cx="5947672" cy="5378143"/>
          </a:xfrm>
          <a:prstGeom prst="rect">
            <a:avLst/>
          </a:prstGeom>
        </p:spPr>
      </p:pic>
      <p:pic>
        <p:nvPicPr>
          <p:cNvPr id="5" name="図 4">
            <a:extLst>
              <a:ext uri="{FF2B5EF4-FFF2-40B4-BE49-F238E27FC236}">
                <a16:creationId xmlns:a16="http://schemas.microsoft.com/office/drawing/2014/main" id="{33379772-51E1-42C3-9117-E9DC3D32B259}"/>
              </a:ext>
            </a:extLst>
          </p:cNvPr>
          <p:cNvPicPr>
            <a:picLocks noChangeAspect="1"/>
          </p:cNvPicPr>
          <p:nvPr/>
        </p:nvPicPr>
        <p:blipFill>
          <a:blip r:embed="rId3"/>
          <a:stretch>
            <a:fillRect/>
          </a:stretch>
        </p:blipFill>
        <p:spPr>
          <a:xfrm>
            <a:off x="5747799" y="1113505"/>
            <a:ext cx="6368000" cy="5004566"/>
          </a:xfrm>
          <a:prstGeom prst="rect">
            <a:avLst/>
          </a:prstGeom>
        </p:spPr>
      </p:pic>
    </p:spTree>
    <p:extLst>
      <p:ext uri="{BB962C8B-B14F-4D97-AF65-F5344CB8AC3E}">
        <p14:creationId xmlns:p14="http://schemas.microsoft.com/office/powerpoint/2010/main" val="2546352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F4683B3-078F-428F-B866-B26170860DDF}"/>
              </a:ext>
            </a:extLst>
          </p:cNvPr>
          <p:cNvSpPr>
            <a:spLocks noGrp="1"/>
          </p:cNvSpPr>
          <p:nvPr>
            <p:ph type="title"/>
          </p:nvPr>
        </p:nvSpPr>
        <p:spPr>
          <a:xfrm>
            <a:off x="1133912" y="2638792"/>
            <a:ext cx="9924176" cy="1007465"/>
          </a:xfrm>
        </p:spPr>
        <p:txBody>
          <a:bodyPr>
            <a:normAutofit fontScale="90000"/>
          </a:bodyPr>
          <a:lstStyle/>
          <a:p>
            <a:br>
              <a:rPr lang="en-US" altLang="ja-JP" sz="5400" dirty="0"/>
            </a:br>
            <a:r>
              <a:rPr lang="ja-JP" altLang="en-US" sz="5400" dirty="0"/>
              <a:t>知っておきたい基礎知識</a:t>
            </a:r>
            <a:br>
              <a:rPr lang="en-US" altLang="ja-JP" sz="5400" dirty="0"/>
            </a:br>
            <a:r>
              <a:rPr lang="ja-JP" altLang="en-US" sz="5400" dirty="0"/>
              <a:t>なぜ自治体はＰＦＩ発注をするのか</a:t>
            </a:r>
            <a:endParaRPr kumimoji="1" lang="ja-JP" altLang="en-US" sz="5400" dirty="0"/>
          </a:p>
        </p:txBody>
      </p:sp>
    </p:spTree>
    <p:extLst>
      <p:ext uri="{BB962C8B-B14F-4D97-AF65-F5344CB8AC3E}">
        <p14:creationId xmlns:p14="http://schemas.microsoft.com/office/powerpoint/2010/main" val="4457899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465352-93DC-4BBC-A286-1081B3870072}"/>
              </a:ext>
            </a:extLst>
          </p:cNvPr>
          <p:cNvSpPr>
            <a:spLocks noGrp="1"/>
          </p:cNvSpPr>
          <p:nvPr>
            <p:ph type="title"/>
          </p:nvPr>
        </p:nvSpPr>
        <p:spPr>
          <a:xfrm>
            <a:off x="1036708" y="2834585"/>
            <a:ext cx="10206432" cy="1325563"/>
          </a:xfrm>
        </p:spPr>
        <p:txBody>
          <a:bodyPr>
            <a:normAutofit fontScale="90000"/>
          </a:bodyPr>
          <a:lstStyle/>
          <a:p>
            <a:r>
              <a:rPr kumimoji="1" lang="en-US" altLang="ja-JP" dirty="0"/>
              <a:t>PFI</a:t>
            </a:r>
            <a:r>
              <a:rPr kumimoji="1" lang="ja-JP" altLang="en-US" dirty="0"/>
              <a:t>により</a:t>
            </a:r>
            <a:br>
              <a:rPr kumimoji="1" lang="en-US" altLang="ja-JP" dirty="0"/>
            </a:br>
            <a:r>
              <a:rPr kumimoji="1" lang="ja-JP" altLang="en-US" dirty="0"/>
              <a:t>最大１８％の財政負担が軽減</a:t>
            </a:r>
          </a:p>
        </p:txBody>
      </p:sp>
    </p:spTree>
    <p:extLst>
      <p:ext uri="{BB962C8B-B14F-4D97-AF65-F5344CB8AC3E}">
        <p14:creationId xmlns:p14="http://schemas.microsoft.com/office/powerpoint/2010/main" val="4008782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a:extLst>
              <a:ext uri="{FF2B5EF4-FFF2-40B4-BE49-F238E27FC236}">
                <a16:creationId xmlns:a16="http://schemas.microsoft.com/office/drawing/2014/main" id="{9BA1FCF5-10A4-4B41-BB68-0E108BDC7674}"/>
              </a:ext>
            </a:extLst>
          </p:cNvPr>
          <p:cNvGraphicFramePr>
            <a:graphicFrameLocks/>
          </p:cNvGraphicFramePr>
          <p:nvPr>
            <p:extLst>
              <p:ext uri="{D42A27DB-BD31-4B8C-83A1-F6EECF244321}">
                <p14:modId xmlns:p14="http://schemas.microsoft.com/office/powerpoint/2010/main" val="3390184857"/>
              </p:ext>
            </p:extLst>
          </p:nvPr>
        </p:nvGraphicFramePr>
        <p:xfrm>
          <a:off x="1094950" y="762971"/>
          <a:ext cx="9120704" cy="5416509"/>
        </p:xfrm>
        <a:graphic>
          <a:graphicData uri="http://schemas.openxmlformats.org/drawingml/2006/chart">
            <c:chart xmlns:c="http://schemas.openxmlformats.org/drawingml/2006/chart" xmlns:r="http://schemas.openxmlformats.org/officeDocument/2006/relationships" r:id="rId2"/>
          </a:graphicData>
        </a:graphic>
      </p:graphicFrame>
      <p:sp>
        <p:nvSpPr>
          <p:cNvPr id="3" name="正方形/長方形 2">
            <a:extLst>
              <a:ext uri="{FF2B5EF4-FFF2-40B4-BE49-F238E27FC236}">
                <a16:creationId xmlns:a16="http://schemas.microsoft.com/office/drawing/2014/main" id="{5EC8EFB9-0E09-4E7F-B8B3-E4EA6C1965B1}"/>
              </a:ext>
            </a:extLst>
          </p:cNvPr>
          <p:cNvSpPr/>
          <p:nvPr/>
        </p:nvSpPr>
        <p:spPr>
          <a:xfrm>
            <a:off x="7274943" y="2958859"/>
            <a:ext cx="4307457" cy="241252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米飯が含まれるか？</a:t>
            </a:r>
            <a:endParaRPr kumimoji="1" lang="en-US" altLang="ja-JP" dirty="0"/>
          </a:p>
          <a:p>
            <a:pPr algn="ctr"/>
            <a:r>
              <a:rPr kumimoji="1" lang="ja-JP" altLang="en-US" dirty="0"/>
              <a:t>水光熱費が含まれるか？</a:t>
            </a:r>
            <a:endParaRPr kumimoji="1" lang="en-US" altLang="ja-JP" dirty="0"/>
          </a:p>
          <a:p>
            <a:pPr algn="ctr"/>
            <a:r>
              <a:rPr kumimoji="1" lang="ja-JP" altLang="en-US" dirty="0"/>
              <a:t>見学コースなど食育が含まれるか？</a:t>
            </a:r>
            <a:endParaRPr kumimoji="1" lang="en-US" altLang="ja-JP" dirty="0"/>
          </a:p>
          <a:p>
            <a:pPr algn="ctr"/>
            <a:r>
              <a:rPr kumimoji="1" lang="ja-JP" altLang="en-US" dirty="0"/>
              <a:t>配送が含まれるか？</a:t>
            </a:r>
            <a:endParaRPr kumimoji="1" lang="en-US" altLang="ja-JP" dirty="0"/>
          </a:p>
          <a:p>
            <a:pPr algn="ctr"/>
            <a:r>
              <a:rPr kumimoji="1" lang="ja-JP" altLang="en-US" dirty="0"/>
              <a:t>配膳（各校）が含まれるか？</a:t>
            </a:r>
            <a:endParaRPr kumimoji="1" lang="en-US" altLang="ja-JP" dirty="0"/>
          </a:p>
          <a:p>
            <a:pPr algn="ctr"/>
            <a:endParaRPr kumimoji="1" lang="en-US" altLang="ja-JP" dirty="0"/>
          </a:p>
          <a:p>
            <a:pPr algn="ctr"/>
            <a:r>
              <a:rPr kumimoji="1" lang="ja-JP" altLang="en-US" dirty="0"/>
              <a:t>など、個々に内容が違うので</a:t>
            </a:r>
            <a:endParaRPr kumimoji="1" lang="en-US" altLang="ja-JP" dirty="0"/>
          </a:p>
          <a:p>
            <a:pPr algn="ctr"/>
            <a:r>
              <a:rPr kumimoji="1" lang="ja-JP" altLang="en-US" dirty="0"/>
              <a:t>金額のばらつきがでる。</a:t>
            </a:r>
          </a:p>
        </p:txBody>
      </p:sp>
    </p:spTree>
    <p:extLst>
      <p:ext uri="{BB962C8B-B14F-4D97-AF65-F5344CB8AC3E}">
        <p14:creationId xmlns:p14="http://schemas.microsoft.com/office/powerpoint/2010/main" val="299324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69E9F9-23DF-4551-BC81-C1DB71B336E9}"/>
              </a:ext>
            </a:extLst>
          </p:cNvPr>
          <p:cNvSpPr>
            <a:spLocks noGrp="1"/>
          </p:cNvSpPr>
          <p:nvPr>
            <p:ph type="title"/>
          </p:nvPr>
        </p:nvSpPr>
        <p:spPr>
          <a:xfrm>
            <a:off x="774939" y="284613"/>
            <a:ext cx="10515600" cy="629788"/>
          </a:xfrm>
        </p:spPr>
        <p:txBody>
          <a:bodyPr>
            <a:normAutofit fontScale="90000"/>
          </a:bodyPr>
          <a:lstStyle/>
          <a:p>
            <a:r>
              <a:rPr kumimoji="1" lang="ja-JP" altLang="en-US" dirty="0"/>
              <a:t>参考資料：学校給食</a:t>
            </a:r>
            <a:r>
              <a:rPr kumimoji="1" lang="en-US" altLang="ja-JP" dirty="0"/>
              <a:t>C</a:t>
            </a:r>
            <a:r>
              <a:rPr kumimoji="1" lang="ja-JP" altLang="en-US" dirty="0"/>
              <a:t>の有効活用について</a:t>
            </a:r>
          </a:p>
        </p:txBody>
      </p:sp>
      <p:sp>
        <p:nvSpPr>
          <p:cNvPr id="4" name="テキスト ボックス 3">
            <a:extLst>
              <a:ext uri="{FF2B5EF4-FFF2-40B4-BE49-F238E27FC236}">
                <a16:creationId xmlns:a16="http://schemas.microsoft.com/office/drawing/2014/main" id="{4F034C48-35A8-4314-9227-33FA00987B07}"/>
              </a:ext>
            </a:extLst>
          </p:cNvPr>
          <p:cNvSpPr txBox="1"/>
          <p:nvPr/>
        </p:nvSpPr>
        <p:spPr>
          <a:xfrm>
            <a:off x="529087" y="1868941"/>
            <a:ext cx="11133825" cy="3693319"/>
          </a:xfrm>
          <a:prstGeom prst="rect">
            <a:avLst/>
          </a:prstGeom>
          <a:noFill/>
        </p:spPr>
        <p:txBody>
          <a:bodyPr wrap="square">
            <a:spAutoFit/>
          </a:bodyPr>
          <a:lstStyle/>
          <a:p>
            <a:r>
              <a:rPr lang="ja-JP" altLang="en-US" dirty="0"/>
              <a:t>［自主事業の例］として、募集要項に記載されていた例</a:t>
            </a:r>
          </a:p>
          <a:p>
            <a:endParaRPr lang="ja-JP" altLang="en-US" dirty="0"/>
          </a:p>
          <a:p>
            <a:r>
              <a:rPr lang="ja-JP" altLang="en-US" dirty="0"/>
              <a:t> </a:t>
            </a:r>
            <a:r>
              <a:rPr lang="en-US" altLang="ja-JP" dirty="0"/>
              <a:t>(a)</a:t>
            </a:r>
            <a:r>
              <a:rPr lang="ja-JP" altLang="en-US" dirty="0"/>
              <a:t>給食提供日以外（夏休みや土日など）における、施設や設備能力を活用した事 業。 </a:t>
            </a:r>
          </a:p>
          <a:p>
            <a:r>
              <a:rPr lang="ja-JP" altLang="en-US" dirty="0"/>
              <a:t>　</a:t>
            </a:r>
            <a:r>
              <a:rPr lang="en-US" altLang="ja-JP" dirty="0"/>
              <a:t>※</a:t>
            </a:r>
            <a:r>
              <a:rPr lang="ja-JP" altLang="en-US" dirty="0"/>
              <a:t>資料</a:t>
            </a:r>
            <a:r>
              <a:rPr lang="en-US" altLang="ja-JP" dirty="0"/>
              <a:t>7</a:t>
            </a:r>
            <a:r>
              <a:rPr lang="ja-JP" altLang="en-US" dirty="0"/>
              <a:t>「長期休暇中の学童保育所への給食提供について」で示す、学童保育所 への給食提供は除く。</a:t>
            </a:r>
          </a:p>
          <a:p>
            <a:endParaRPr lang="ja-JP" altLang="en-US" dirty="0"/>
          </a:p>
          <a:p>
            <a:r>
              <a:rPr lang="ja-JP" altLang="en-US" dirty="0"/>
              <a:t> </a:t>
            </a:r>
            <a:r>
              <a:rPr lang="en-US" altLang="ja-JP" dirty="0"/>
              <a:t>(b)</a:t>
            </a:r>
            <a:r>
              <a:rPr lang="ja-JP" altLang="en-US" dirty="0"/>
              <a:t>食に係るセミナーや料理教室など食育事業。</a:t>
            </a:r>
          </a:p>
          <a:p>
            <a:endParaRPr lang="ja-JP" altLang="en-US" dirty="0"/>
          </a:p>
          <a:p>
            <a:r>
              <a:rPr lang="ja-JP" altLang="en-US" dirty="0"/>
              <a:t> </a:t>
            </a:r>
            <a:r>
              <a:rPr lang="en-US" altLang="ja-JP" dirty="0"/>
              <a:t>(c)</a:t>
            </a:r>
            <a:r>
              <a:rPr lang="ja-JP" altLang="en-US" dirty="0"/>
              <a:t>地元農家等と協力した地場産品の販売や</a:t>
            </a:r>
            <a:r>
              <a:rPr lang="en-US" altLang="ja-JP" dirty="0"/>
              <a:t>PR</a:t>
            </a:r>
            <a:r>
              <a:rPr lang="ja-JP" altLang="en-US" dirty="0"/>
              <a:t>を行う事業。</a:t>
            </a:r>
          </a:p>
          <a:p>
            <a:endParaRPr lang="ja-JP" altLang="en-US" dirty="0"/>
          </a:p>
          <a:p>
            <a:r>
              <a:rPr lang="ja-JP" altLang="en-US" dirty="0"/>
              <a:t> </a:t>
            </a:r>
            <a:r>
              <a:rPr lang="en-US" altLang="ja-JP" dirty="0"/>
              <a:t>(d)</a:t>
            </a:r>
            <a:r>
              <a:rPr lang="ja-JP" altLang="en-US" dirty="0"/>
              <a:t>施設愛称の命名権（ネーミングライツ）や、配送車や壁面広告に関する事業。</a:t>
            </a:r>
          </a:p>
          <a:p>
            <a:endParaRPr lang="ja-JP" altLang="en-US" dirty="0"/>
          </a:p>
          <a:p>
            <a:r>
              <a:rPr lang="ja-JP" altLang="en-US" dirty="0"/>
              <a:t> </a:t>
            </a:r>
            <a:r>
              <a:rPr lang="en-US" altLang="ja-JP" dirty="0"/>
              <a:t>(e)</a:t>
            </a:r>
            <a:r>
              <a:rPr lang="ja-JP" altLang="en-US" dirty="0"/>
              <a:t>他機能の施設との合築による自主事業や自動販売機の設置など主業務とかかわ りがなく</a:t>
            </a:r>
            <a:endParaRPr lang="en-US" altLang="ja-JP" dirty="0"/>
          </a:p>
          <a:p>
            <a:r>
              <a:rPr lang="ja-JP" altLang="en-US" dirty="0"/>
              <a:t>　　リスクを発生させない事業。</a:t>
            </a:r>
          </a:p>
        </p:txBody>
      </p:sp>
    </p:spTree>
    <p:extLst>
      <p:ext uri="{BB962C8B-B14F-4D97-AF65-F5344CB8AC3E}">
        <p14:creationId xmlns:p14="http://schemas.microsoft.com/office/powerpoint/2010/main" val="1309950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9C9B955-5DD0-4B19-9E20-E9B05F5A6360}"/>
              </a:ext>
            </a:extLst>
          </p:cNvPr>
          <p:cNvSpPr>
            <a:spLocks noGrp="1"/>
          </p:cNvSpPr>
          <p:nvPr>
            <p:ph type="title"/>
          </p:nvPr>
        </p:nvSpPr>
        <p:spPr>
          <a:xfrm>
            <a:off x="774619" y="365125"/>
            <a:ext cx="10579181" cy="782243"/>
          </a:xfrm>
        </p:spPr>
        <p:txBody>
          <a:bodyPr>
            <a:normAutofit fontScale="90000"/>
          </a:bodyPr>
          <a:lstStyle/>
          <a:p>
            <a:r>
              <a:rPr lang="ja-JP" altLang="en-US" dirty="0"/>
              <a:t>給食センターはなぜ</a:t>
            </a:r>
            <a:r>
              <a:rPr lang="en-US" altLang="ja-JP" dirty="0"/>
              <a:t>PFI</a:t>
            </a:r>
            <a:r>
              <a:rPr lang="ja-JP" altLang="en-US" dirty="0"/>
              <a:t>・</a:t>
            </a:r>
            <a:r>
              <a:rPr lang="en-US" altLang="ja-JP" dirty="0"/>
              <a:t>PPP</a:t>
            </a:r>
            <a:r>
              <a:rPr lang="ja-JP" altLang="en-US" dirty="0"/>
              <a:t>が向いているのか？</a:t>
            </a:r>
          </a:p>
        </p:txBody>
      </p:sp>
      <p:sp>
        <p:nvSpPr>
          <p:cNvPr id="4" name="コンテンツ プレースホルダー 3">
            <a:extLst>
              <a:ext uri="{FF2B5EF4-FFF2-40B4-BE49-F238E27FC236}">
                <a16:creationId xmlns:a16="http://schemas.microsoft.com/office/drawing/2014/main" id="{3CB08475-DC8B-4858-8971-4AA0AEB11512}"/>
              </a:ext>
            </a:extLst>
          </p:cNvPr>
          <p:cNvSpPr>
            <a:spLocks noGrp="1"/>
          </p:cNvSpPr>
          <p:nvPr>
            <p:ph idx="1"/>
          </p:nvPr>
        </p:nvSpPr>
        <p:spPr>
          <a:xfrm>
            <a:off x="891102" y="1193962"/>
            <a:ext cx="10462697" cy="4983001"/>
          </a:xfrm>
        </p:spPr>
        <p:txBody>
          <a:bodyPr>
            <a:normAutofit lnSpcReduction="10000"/>
          </a:bodyPr>
          <a:lstStyle/>
          <a:p>
            <a:r>
              <a:rPr lang="ja-JP" altLang="en-US" dirty="0"/>
              <a:t>給食センター：公共施設には他にない食品生産工場</a:t>
            </a:r>
            <a:endParaRPr lang="en-US" altLang="ja-JP" dirty="0"/>
          </a:p>
          <a:p>
            <a:pPr lvl="1"/>
            <a:r>
              <a:rPr lang="ja-JP" altLang="en-US" dirty="0"/>
              <a:t>工場：</a:t>
            </a:r>
            <a:endParaRPr lang="en-US" altLang="ja-JP" dirty="0"/>
          </a:p>
          <a:p>
            <a:pPr lvl="2"/>
            <a:r>
              <a:rPr lang="ja-JP" altLang="en-US" dirty="0"/>
              <a:t>民間の工場で生産にかかわる人が、工場の設計・建設にかかわらない、そんなことが？</a:t>
            </a:r>
            <a:endParaRPr lang="en-US" altLang="ja-JP" dirty="0"/>
          </a:p>
          <a:p>
            <a:pPr lvl="2"/>
            <a:r>
              <a:rPr lang="en-US" altLang="ja-JP" dirty="0"/>
              <a:t>PFI</a:t>
            </a:r>
            <a:r>
              <a:rPr lang="ja-JP" altLang="en-US" dirty="0"/>
              <a:t>もしくは</a:t>
            </a:r>
            <a:r>
              <a:rPr lang="en-US" altLang="ja-JP" dirty="0"/>
              <a:t>DBO</a:t>
            </a:r>
            <a:r>
              <a:rPr lang="ja-JP" altLang="en-US" dirty="0"/>
              <a:t>：すなわち設計・建設・調理運営一体で事業推進する唯一の方式</a:t>
            </a:r>
            <a:endParaRPr lang="en-US" altLang="ja-JP" dirty="0"/>
          </a:p>
          <a:p>
            <a:pPr lvl="2"/>
            <a:endParaRPr lang="en-US" altLang="ja-JP" dirty="0"/>
          </a:p>
          <a:p>
            <a:r>
              <a:rPr lang="ja-JP" altLang="en-US" dirty="0"/>
              <a:t>なので</a:t>
            </a:r>
            <a:endParaRPr lang="en-US" altLang="ja-JP" dirty="0"/>
          </a:p>
          <a:p>
            <a:pPr lvl="1"/>
            <a:r>
              <a:rPr lang="ja-JP" altLang="en-US" dirty="0"/>
              <a:t>給食センター事業は、</a:t>
            </a:r>
            <a:r>
              <a:rPr lang="en-US" altLang="ja-JP" dirty="0"/>
              <a:t>PFI</a:t>
            </a:r>
            <a:r>
              <a:rPr lang="ja-JP" altLang="en-US" dirty="0"/>
              <a:t>や</a:t>
            </a:r>
            <a:r>
              <a:rPr lang="en-US" altLang="ja-JP" dirty="0"/>
              <a:t>DBO</a:t>
            </a:r>
            <a:r>
              <a:rPr lang="ja-JP" altLang="en-US" dirty="0"/>
              <a:t>方式で推進するべき事業</a:t>
            </a:r>
            <a:endParaRPr lang="en-US" altLang="ja-JP" dirty="0"/>
          </a:p>
          <a:p>
            <a:pPr lvl="1"/>
            <a:endParaRPr lang="en-US" altLang="ja-JP" dirty="0"/>
          </a:p>
          <a:p>
            <a:pPr lvl="1"/>
            <a:endParaRPr lang="en-US" altLang="ja-JP" dirty="0"/>
          </a:p>
          <a:p>
            <a:r>
              <a:rPr lang="ja-JP" altLang="en-US" dirty="0"/>
              <a:t>公共施設の整備で、</a:t>
            </a:r>
            <a:r>
              <a:rPr lang="en-US" altLang="ja-JP" dirty="0"/>
              <a:t>PPP</a:t>
            </a:r>
            <a:r>
              <a:rPr lang="ja-JP" altLang="en-US" dirty="0"/>
              <a:t>・</a:t>
            </a:r>
            <a:r>
              <a:rPr lang="en-US" altLang="ja-JP" dirty="0"/>
              <a:t>PFI</a:t>
            </a:r>
            <a:r>
              <a:rPr lang="ja-JP" altLang="en-US" dirty="0"/>
              <a:t>方式のみが</a:t>
            </a:r>
            <a:endParaRPr lang="en-US" altLang="ja-JP" dirty="0"/>
          </a:p>
          <a:p>
            <a:pPr lvl="1"/>
            <a:r>
              <a:rPr lang="ja-JP" altLang="en-US" dirty="0"/>
              <a:t>調理運営する人が、設計・建設・維持管理・調理機器整備に関わることができる方法</a:t>
            </a:r>
          </a:p>
        </p:txBody>
      </p:sp>
    </p:spTree>
    <p:extLst>
      <p:ext uri="{BB962C8B-B14F-4D97-AF65-F5344CB8AC3E}">
        <p14:creationId xmlns:p14="http://schemas.microsoft.com/office/powerpoint/2010/main" val="511342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8037FD5-8A3E-40BF-A36A-9B4FE9690F2C}"/>
              </a:ext>
            </a:extLst>
          </p:cNvPr>
          <p:cNvSpPr>
            <a:spLocks noGrp="1"/>
          </p:cNvSpPr>
          <p:nvPr>
            <p:ph type="title"/>
          </p:nvPr>
        </p:nvSpPr>
        <p:spPr>
          <a:xfrm>
            <a:off x="838200" y="365126"/>
            <a:ext cx="10515600" cy="590043"/>
          </a:xfrm>
        </p:spPr>
        <p:txBody>
          <a:bodyPr>
            <a:normAutofit fontScale="90000"/>
          </a:bodyPr>
          <a:lstStyle/>
          <a:p>
            <a:r>
              <a:rPr lang="ja-JP" altLang="en-US" dirty="0"/>
              <a:t>給食センター事業の検討の本質</a:t>
            </a:r>
          </a:p>
        </p:txBody>
      </p:sp>
      <p:sp>
        <p:nvSpPr>
          <p:cNvPr id="5" name="四角形: 角を丸くする 4">
            <a:extLst>
              <a:ext uri="{FF2B5EF4-FFF2-40B4-BE49-F238E27FC236}">
                <a16:creationId xmlns:a16="http://schemas.microsoft.com/office/drawing/2014/main" id="{DA4CBF31-BDAB-44FC-9513-A2DDB18C8FFB}"/>
              </a:ext>
            </a:extLst>
          </p:cNvPr>
          <p:cNvSpPr/>
          <p:nvPr/>
        </p:nvSpPr>
        <p:spPr>
          <a:xfrm>
            <a:off x="322274" y="6033875"/>
            <a:ext cx="11547454" cy="47176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より衛生的でおいしい給食供給・給食事業費の削減・給食施設での収入の方策→給食費の無償化への道</a:t>
            </a:r>
          </a:p>
        </p:txBody>
      </p:sp>
      <p:sp>
        <p:nvSpPr>
          <p:cNvPr id="6" name="四角形: 角を丸くする 5">
            <a:extLst>
              <a:ext uri="{FF2B5EF4-FFF2-40B4-BE49-F238E27FC236}">
                <a16:creationId xmlns:a16="http://schemas.microsoft.com/office/drawing/2014/main" id="{F92ADB48-D1C6-4873-834E-DCC82A7D0EEC}"/>
              </a:ext>
            </a:extLst>
          </p:cNvPr>
          <p:cNvSpPr/>
          <p:nvPr/>
        </p:nvSpPr>
        <p:spPr>
          <a:xfrm>
            <a:off x="4222548" y="4107034"/>
            <a:ext cx="3628479" cy="167154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600" dirty="0"/>
              <a:t>でも</a:t>
            </a:r>
            <a:endParaRPr kumimoji="1" lang="en-US" altLang="ja-JP" sz="1600" dirty="0"/>
          </a:p>
          <a:p>
            <a:pPr algn="ctr"/>
            <a:r>
              <a:rPr kumimoji="1" lang="ja-JP" altLang="en-US" sz="1600" dirty="0"/>
              <a:t>施設面の課題多いんだよ！</a:t>
            </a:r>
            <a:endParaRPr kumimoji="1" lang="en-US" altLang="ja-JP" sz="1600" dirty="0"/>
          </a:p>
          <a:p>
            <a:pPr algn="ctr"/>
            <a:endParaRPr kumimoji="1" lang="en-US" altLang="ja-JP" sz="1600" dirty="0"/>
          </a:p>
          <a:p>
            <a:pPr algn="ctr"/>
            <a:r>
              <a:rPr kumimoji="1" lang="ja-JP" altLang="en-US" sz="1600" dirty="0"/>
              <a:t>古くなった不衛生な調理施設</a:t>
            </a:r>
            <a:endParaRPr kumimoji="1" lang="en-US" altLang="ja-JP" sz="1600" dirty="0"/>
          </a:p>
          <a:p>
            <a:pPr algn="ctr"/>
            <a:r>
              <a:rPr kumimoji="1" lang="ja-JP" altLang="en-US" sz="1600" dirty="0"/>
              <a:t>建て替え時期</a:t>
            </a:r>
            <a:endParaRPr kumimoji="1" lang="en-US" altLang="ja-JP" sz="1600" dirty="0"/>
          </a:p>
          <a:p>
            <a:pPr algn="ctr"/>
            <a:r>
              <a:rPr kumimoji="1" lang="en-US" altLang="ja-JP" sz="1600" dirty="0"/>
              <a:t>HACCP</a:t>
            </a:r>
            <a:r>
              <a:rPr kumimoji="1" lang="ja-JP" altLang="en-US" sz="1600" dirty="0"/>
              <a:t>基準・ドライシステム</a:t>
            </a:r>
            <a:endParaRPr kumimoji="1" lang="en-US" altLang="ja-JP" sz="1600" dirty="0"/>
          </a:p>
        </p:txBody>
      </p:sp>
      <p:sp>
        <p:nvSpPr>
          <p:cNvPr id="7" name="四角形: 角を丸くする 6">
            <a:extLst>
              <a:ext uri="{FF2B5EF4-FFF2-40B4-BE49-F238E27FC236}">
                <a16:creationId xmlns:a16="http://schemas.microsoft.com/office/drawing/2014/main" id="{9BCD8AD3-448B-4B51-BEFC-931DEE09F126}"/>
              </a:ext>
            </a:extLst>
          </p:cNvPr>
          <p:cNvSpPr/>
          <p:nvPr/>
        </p:nvSpPr>
        <p:spPr>
          <a:xfrm>
            <a:off x="838195" y="1234730"/>
            <a:ext cx="3016937" cy="38439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給食事業ってなんだろう？</a:t>
            </a:r>
          </a:p>
        </p:txBody>
      </p:sp>
      <p:sp>
        <p:nvSpPr>
          <p:cNvPr id="8" name="四角形: 角を丸くする 7">
            <a:extLst>
              <a:ext uri="{FF2B5EF4-FFF2-40B4-BE49-F238E27FC236}">
                <a16:creationId xmlns:a16="http://schemas.microsoft.com/office/drawing/2014/main" id="{AF5E8ED5-02A6-4AA7-8F84-5EB9580111E5}"/>
              </a:ext>
            </a:extLst>
          </p:cNvPr>
          <p:cNvSpPr/>
          <p:nvPr/>
        </p:nvSpPr>
        <p:spPr>
          <a:xfrm>
            <a:off x="4733137" y="1313357"/>
            <a:ext cx="2446651" cy="1671546"/>
          </a:xfrm>
          <a:prstGeom prst="roundRect">
            <a:avLst/>
          </a:prstGeom>
          <a:effectLst>
            <a:softEdge rad="12700"/>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なんか</a:t>
            </a:r>
            <a:endParaRPr kumimoji="1" lang="en-US" altLang="ja-JP" dirty="0"/>
          </a:p>
          <a:p>
            <a:pPr algn="ctr"/>
            <a:r>
              <a:rPr kumimoji="1" lang="ja-JP" altLang="en-US" dirty="0"/>
              <a:t>施設の整備の</a:t>
            </a:r>
            <a:endParaRPr kumimoji="1" lang="en-US" altLang="ja-JP" dirty="0"/>
          </a:p>
          <a:p>
            <a:pPr algn="ctr"/>
            <a:r>
              <a:rPr kumimoji="1" lang="ja-JP" altLang="en-US" dirty="0"/>
              <a:t>話ばかり</a:t>
            </a:r>
            <a:endParaRPr kumimoji="1" lang="en-US" altLang="ja-JP" dirty="0"/>
          </a:p>
          <a:p>
            <a:pPr algn="ctr"/>
            <a:r>
              <a:rPr kumimoji="1" lang="ja-JP" altLang="en-US" dirty="0"/>
              <a:t>してませんか？</a:t>
            </a:r>
          </a:p>
        </p:txBody>
      </p:sp>
      <p:sp>
        <p:nvSpPr>
          <p:cNvPr id="9" name="四角形: 角を丸くする 8">
            <a:extLst>
              <a:ext uri="{FF2B5EF4-FFF2-40B4-BE49-F238E27FC236}">
                <a16:creationId xmlns:a16="http://schemas.microsoft.com/office/drawing/2014/main" id="{54BA475C-F29C-49A9-BF61-950D78D7E833}"/>
              </a:ext>
            </a:extLst>
          </p:cNvPr>
          <p:cNvSpPr/>
          <p:nvPr/>
        </p:nvSpPr>
        <p:spPr>
          <a:xfrm>
            <a:off x="784325" y="1820547"/>
            <a:ext cx="3016937" cy="193849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子どもたちに</a:t>
            </a:r>
            <a:endParaRPr kumimoji="1" lang="en-US" altLang="ja-JP" dirty="0"/>
          </a:p>
          <a:p>
            <a:pPr algn="ctr"/>
            <a:r>
              <a:rPr kumimoji="1" lang="ja-JP" altLang="en-US" dirty="0"/>
              <a:t>栄養豊かな</a:t>
            </a:r>
            <a:endParaRPr kumimoji="1" lang="en-US" altLang="ja-JP" dirty="0"/>
          </a:p>
          <a:p>
            <a:pPr algn="ctr"/>
            <a:r>
              <a:rPr kumimoji="1" lang="ja-JP" altLang="en-US" dirty="0"/>
              <a:t>バランスのとれた</a:t>
            </a:r>
            <a:endParaRPr kumimoji="1" lang="en-US" altLang="ja-JP" dirty="0"/>
          </a:p>
          <a:p>
            <a:pPr algn="ctr"/>
            <a:r>
              <a:rPr kumimoji="1" lang="ja-JP" altLang="en-US" dirty="0"/>
              <a:t>おいしい食事を！</a:t>
            </a:r>
            <a:endParaRPr kumimoji="1" lang="en-US" altLang="ja-JP" dirty="0"/>
          </a:p>
          <a:p>
            <a:pPr algn="ctr"/>
            <a:r>
              <a:rPr kumimoji="1" lang="ja-JP" altLang="en-US" dirty="0"/>
              <a:t>しかも</a:t>
            </a:r>
            <a:endParaRPr kumimoji="1" lang="en-US" altLang="ja-JP" dirty="0"/>
          </a:p>
          <a:p>
            <a:pPr algn="ctr"/>
            <a:r>
              <a:rPr kumimoji="1" lang="ja-JP" altLang="en-US" dirty="0"/>
              <a:t>ご家庭に負担をかけずに</a:t>
            </a:r>
          </a:p>
        </p:txBody>
      </p:sp>
      <p:sp>
        <p:nvSpPr>
          <p:cNvPr id="10" name="四角形: 角を丸くする 9">
            <a:extLst>
              <a:ext uri="{FF2B5EF4-FFF2-40B4-BE49-F238E27FC236}">
                <a16:creationId xmlns:a16="http://schemas.microsoft.com/office/drawing/2014/main" id="{C0B2DD1A-EF7B-49E2-AAF4-D39A5538C1BC}"/>
              </a:ext>
            </a:extLst>
          </p:cNvPr>
          <p:cNvSpPr/>
          <p:nvPr/>
        </p:nvSpPr>
        <p:spPr>
          <a:xfrm>
            <a:off x="8142235" y="4221160"/>
            <a:ext cx="3797381" cy="155353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600" dirty="0"/>
              <a:t>財政面</a:t>
            </a:r>
            <a:endParaRPr kumimoji="1" lang="en-US" altLang="ja-JP" sz="1600" dirty="0"/>
          </a:p>
          <a:p>
            <a:pPr algn="ctr"/>
            <a:r>
              <a:rPr kumimoji="1" lang="ja-JP" altLang="en-US" sz="1600" dirty="0"/>
              <a:t>そんなに給食にかける</a:t>
            </a:r>
            <a:endParaRPr kumimoji="1" lang="en-US" altLang="ja-JP" sz="1600" dirty="0"/>
          </a:p>
          <a:p>
            <a:pPr algn="ctr"/>
            <a:r>
              <a:rPr kumimoji="1" lang="ja-JP" altLang="en-US" sz="1600" dirty="0"/>
              <a:t>予算ないのだけど？</a:t>
            </a:r>
            <a:endParaRPr kumimoji="1" lang="en-US" altLang="ja-JP" sz="1600" dirty="0"/>
          </a:p>
          <a:p>
            <a:pPr algn="ctr"/>
            <a:r>
              <a:rPr kumimoji="1" lang="ja-JP" altLang="en-US" sz="1600" dirty="0"/>
              <a:t>でも</a:t>
            </a:r>
            <a:endParaRPr kumimoji="1" lang="en-US" altLang="ja-JP" sz="1600" dirty="0"/>
          </a:p>
          <a:p>
            <a:pPr algn="ctr"/>
            <a:r>
              <a:rPr kumimoji="1" lang="ja-JP" altLang="en-US" sz="1600" dirty="0"/>
              <a:t>真剣に安くできる仕組み</a:t>
            </a:r>
            <a:endParaRPr kumimoji="1" lang="en-US" altLang="ja-JP" sz="1600" dirty="0"/>
          </a:p>
          <a:p>
            <a:pPr algn="ctr"/>
            <a:r>
              <a:rPr kumimoji="1" lang="ja-JP" altLang="en-US" sz="1600" dirty="0"/>
              <a:t>検討も実行もあまり見られないなあ！</a:t>
            </a:r>
            <a:endParaRPr kumimoji="1" lang="en-US" altLang="ja-JP" sz="1600" dirty="0"/>
          </a:p>
        </p:txBody>
      </p:sp>
      <p:sp>
        <p:nvSpPr>
          <p:cNvPr id="11" name="正方形/長方形 10">
            <a:extLst>
              <a:ext uri="{FF2B5EF4-FFF2-40B4-BE49-F238E27FC236}">
                <a16:creationId xmlns:a16="http://schemas.microsoft.com/office/drawing/2014/main" id="{2613EEE3-2974-4B0D-AB34-FF53E774C3C1}"/>
              </a:ext>
            </a:extLst>
          </p:cNvPr>
          <p:cNvSpPr/>
          <p:nvPr/>
        </p:nvSpPr>
        <p:spPr>
          <a:xfrm>
            <a:off x="8118941" y="654322"/>
            <a:ext cx="3750787" cy="338968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一体どんな工夫があるの？</a:t>
            </a: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ja-JP" altLang="en-US" dirty="0"/>
          </a:p>
        </p:txBody>
      </p:sp>
      <p:sp>
        <p:nvSpPr>
          <p:cNvPr id="12" name="四角形: 角を丸くする 11">
            <a:extLst>
              <a:ext uri="{FF2B5EF4-FFF2-40B4-BE49-F238E27FC236}">
                <a16:creationId xmlns:a16="http://schemas.microsoft.com/office/drawing/2014/main" id="{1EEB07DF-3B10-4A4C-AAD1-5321ED4F664E}"/>
              </a:ext>
            </a:extLst>
          </p:cNvPr>
          <p:cNvSpPr/>
          <p:nvPr/>
        </p:nvSpPr>
        <p:spPr>
          <a:xfrm>
            <a:off x="8375205" y="1083304"/>
            <a:ext cx="3343093" cy="41934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食事だけ買ったら</a:t>
            </a:r>
          </a:p>
        </p:txBody>
      </p:sp>
      <p:sp>
        <p:nvSpPr>
          <p:cNvPr id="13" name="四角形: 角を丸くする 12">
            <a:extLst>
              <a:ext uri="{FF2B5EF4-FFF2-40B4-BE49-F238E27FC236}">
                <a16:creationId xmlns:a16="http://schemas.microsoft.com/office/drawing/2014/main" id="{7860DD9D-6FB0-40AB-8BD0-C19B7E34F063}"/>
              </a:ext>
            </a:extLst>
          </p:cNvPr>
          <p:cNvSpPr/>
          <p:nvPr/>
        </p:nvSpPr>
        <p:spPr>
          <a:xfrm>
            <a:off x="8375205" y="1613306"/>
            <a:ext cx="3343093" cy="41934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施設の使ってない時間の利用</a:t>
            </a:r>
          </a:p>
        </p:txBody>
      </p:sp>
      <p:sp>
        <p:nvSpPr>
          <p:cNvPr id="14" name="四角形: 角を丸くする 13">
            <a:extLst>
              <a:ext uri="{FF2B5EF4-FFF2-40B4-BE49-F238E27FC236}">
                <a16:creationId xmlns:a16="http://schemas.microsoft.com/office/drawing/2014/main" id="{90E848D7-27F7-4653-B253-A6D5A429B3FD}"/>
              </a:ext>
            </a:extLst>
          </p:cNvPr>
          <p:cNvSpPr/>
          <p:nvPr/>
        </p:nvSpPr>
        <p:spPr>
          <a:xfrm>
            <a:off x="8375205" y="2143308"/>
            <a:ext cx="3343093" cy="41934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クックチル方式</a:t>
            </a:r>
          </a:p>
        </p:txBody>
      </p:sp>
      <p:sp>
        <p:nvSpPr>
          <p:cNvPr id="15" name="四角形: 角を丸くする 14">
            <a:extLst>
              <a:ext uri="{FF2B5EF4-FFF2-40B4-BE49-F238E27FC236}">
                <a16:creationId xmlns:a16="http://schemas.microsoft.com/office/drawing/2014/main" id="{989A76C9-CA9A-4C25-B502-8C44D6B788A7}"/>
              </a:ext>
            </a:extLst>
          </p:cNvPr>
          <p:cNvSpPr/>
          <p:nvPr/>
        </p:nvSpPr>
        <p:spPr>
          <a:xfrm>
            <a:off x="8375205" y="2683504"/>
            <a:ext cx="3343093" cy="41934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他の公共施設と複合</a:t>
            </a:r>
          </a:p>
        </p:txBody>
      </p:sp>
      <p:sp>
        <p:nvSpPr>
          <p:cNvPr id="16" name="四角形: 角を丸くする 15">
            <a:extLst>
              <a:ext uri="{FF2B5EF4-FFF2-40B4-BE49-F238E27FC236}">
                <a16:creationId xmlns:a16="http://schemas.microsoft.com/office/drawing/2014/main" id="{10E71C64-D00D-4180-9A53-9D608EFE8455}"/>
              </a:ext>
            </a:extLst>
          </p:cNvPr>
          <p:cNvSpPr/>
          <p:nvPr/>
        </p:nvSpPr>
        <p:spPr>
          <a:xfrm>
            <a:off x="8369380" y="3283396"/>
            <a:ext cx="3343093" cy="41934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民間の施設と複合</a:t>
            </a:r>
          </a:p>
        </p:txBody>
      </p:sp>
      <p:sp>
        <p:nvSpPr>
          <p:cNvPr id="2" name="四角形: 角を丸くする 1">
            <a:extLst>
              <a:ext uri="{FF2B5EF4-FFF2-40B4-BE49-F238E27FC236}">
                <a16:creationId xmlns:a16="http://schemas.microsoft.com/office/drawing/2014/main" id="{6270580D-77B3-4E98-8925-6AB919300713}"/>
              </a:ext>
            </a:extLst>
          </p:cNvPr>
          <p:cNvSpPr/>
          <p:nvPr/>
        </p:nvSpPr>
        <p:spPr>
          <a:xfrm>
            <a:off x="784325" y="4028892"/>
            <a:ext cx="3016937" cy="18278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あれ！</a:t>
            </a:r>
            <a:endParaRPr kumimoji="1" lang="en-US" altLang="ja-JP" sz="2000" dirty="0"/>
          </a:p>
          <a:p>
            <a:pPr algn="ctr"/>
            <a:r>
              <a:rPr kumimoji="1" lang="ja-JP" altLang="en-US" sz="2000" dirty="0"/>
              <a:t>給食事業って</a:t>
            </a:r>
            <a:endParaRPr kumimoji="1" lang="en-US" altLang="ja-JP" sz="2000" dirty="0"/>
          </a:p>
          <a:p>
            <a:pPr algn="ctr"/>
            <a:r>
              <a:rPr kumimoji="1" lang="ja-JP" altLang="en-US" sz="2000" dirty="0"/>
              <a:t>設備建設することじゃ</a:t>
            </a:r>
            <a:endParaRPr kumimoji="1" lang="en-US" altLang="ja-JP" sz="2000" dirty="0"/>
          </a:p>
          <a:p>
            <a:pPr algn="ctr"/>
            <a:r>
              <a:rPr kumimoji="1" lang="ja-JP" altLang="en-US" sz="2000" dirty="0"/>
              <a:t>なかったんだ！</a:t>
            </a:r>
          </a:p>
        </p:txBody>
      </p:sp>
    </p:spTree>
    <p:extLst>
      <p:ext uri="{BB962C8B-B14F-4D97-AF65-F5344CB8AC3E}">
        <p14:creationId xmlns:p14="http://schemas.microsoft.com/office/powerpoint/2010/main" val="2263521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2FDEFF-624A-4F02-ADF5-0B6574B6E39A}"/>
              </a:ext>
            </a:extLst>
          </p:cNvPr>
          <p:cNvSpPr>
            <a:spLocks noGrp="1"/>
          </p:cNvSpPr>
          <p:nvPr>
            <p:ph type="title"/>
          </p:nvPr>
        </p:nvSpPr>
        <p:spPr>
          <a:xfrm>
            <a:off x="838200" y="365125"/>
            <a:ext cx="10515600" cy="613341"/>
          </a:xfrm>
        </p:spPr>
        <p:txBody>
          <a:bodyPr>
            <a:normAutofit fontScale="90000"/>
          </a:bodyPr>
          <a:lstStyle/>
          <a:p>
            <a:r>
              <a:rPr kumimoji="1" lang="ja-JP" altLang="en-US" dirty="0"/>
              <a:t>給食提供の方法の分類</a:t>
            </a:r>
          </a:p>
        </p:txBody>
      </p:sp>
      <p:sp>
        <p:nvSpPr>
          <p:cNvPr id="3" name="コンテンツ プレースホルダー 2">
            <a:extLst>
              <a:ext uri="{FF2B5EF4-FFF2-40B4-BE49-F238E27FC236}">
                <a16:creationId xmlns:a16="http://schemas.microsoft.com/office/drawing/2014/main" id="{E9F33F36-502B-4079-97DD-8904A33A1CF9}"/>
              </a:ext>
            </a:extLst>
          </p:cNvPr>
          <p:cNvSpPr>
            <a:spLocks noGrp="1"/>
          </p:cNvSpPr>
          <p:nvPr>
            <p:ph idx="1"/>
          </p:nvPr>
        </p:nvSpPr>
        <p:spPr>
          <a:xfrm>
            <a:off x="436815" y="1100775"/>
            <a:ext cx="11141702" cy="5509696"/>
          </a:xfrm>
        </p:spPr>
        <p:txBody>
          <a:bodyPr>
            <a:normAutofit/>
          </a:bodyPr>
          <a:lstStyle/>
          <a:p>
            <a:r>
              <a:rPr kumimoji="1" lang="ja-JP" altLang="en-US" dirty="0"/>
              <a:t>どこで調理する</a:t>
            </a:r>
            <a:endParaRPr kumimoji="1" lang="en-US" altLang="ja-JP" dirty="0"/>
          </a:p>
          <a:p>
            <a:pPr lvl="1"/>
            <a:r>
              <a:rPr lang="ja-JP" altLang="en-US" dirty="0"/>
              <a:t>自校式：各学校で調理</a:t>
            </a:r>
            <a:endParaRPr lang="en-US" altLang="ja-JP" dirty="0"/>
          </a:p>
          <a:p>
            <a:pPr lvl="1"/>
            <a:r>
              <a:rPr kumimoji="1" lang="ja-JP" altLang="en-US" dirty="0"/>
              <a:t>給食センター方式：複数の学校の調理し、各校に配送。</a:t>
            </a:r>
            <a:endParaRPr kumimoji="1" lang="en-US" altLang="ja-JP" dirty="0"/>
          </a:p>
          <a:p>
            <a:pPr lvl="2"/>
            <a:r>
              <a:rPr lang="ja-JP" altLang="en-US" dirty="0"/>
              <a:t>公共施設：施設所有が公共：調理運営が直轄：調理運営が民間委託</a:t>
            </a:r>
            <a:endParaRPr lang="en-US" altLang="ja-JP" dirty="0"/>
          </a:p>
          <a:p>
            <a:pPr lvl="2"/>
            <a:r>
              <a:rPr kumimoji="1" lang="ja-JP" altLang="en-US" dirty="0"/>
              <a:t>民間施設：施設所有が公共：　　　　　　　　　　：調理運営が民間委託：食事を買う。</a:t>
            </a:r>
            <a:endParaRPr kumimoji="1" lang="en-US" altLang="ja-JP" dirty="0"/>
          </a:p>
          <a:p>
            <a:r>
              <a:rPr lang="ja-JP" altLang="en-US" dirty="0"/>
              <a:t>配膳方法</a:t>
            </a:r>
            <a:endParaRPr lang="en-US" altLang="ja-JP" dirty="0"/>
          </a:p>
          <a:p>
            <a:pPr lvl="1"/>
            <a:r>
              <a:rPr kumimoji="1" lang="ja-JP" altLang="en-US" dirty="0"/>
              <a:t>食缶配送：学校内で配膳：</a:t>
            </a:r>
            <a:r>
              <a:rPr kumimoji="1" lang="en-US" altLang="ja-JP" dirty="0"/>
              <a:t>2</a:t>
            </a:r>
            <a:r>
              <a:rPr kumimoji="1" lang="ja-JP" altLang="en-US" dirty="0"/>
              <a:t>時間喫食しないと衛生面：学校に届いて時間が！</a:t>
            </a:r>
            <a:endParaRPr kumimoji="1" lang="en-US" altLang="ja-JP" dirty="0"/>
          </a:p>
          <a:p>
            <a:pPr lvl="1"/>
            <a:r>
              <a:rPr lang="ja-JP" altLang="en-US" dirty="0"/>
              <a:t>ランチボックス方式：調理場内で配膳完了：</a:t>
            </a:r>
            <a:r>
              <a:rPr lang="en-US" altLang="ja-JP" dirty="0"/>
              <a:t>2</a:t>
            </a:r>
            <a:r>
              <a:rPr lang="ja-JP" altLang="en-US" dirty="0"/>
              <a:t>時間喫食：届けばすぐ。</a:t>
            </a:r>
            <a:endParaRPr lang="en-US" altLang="ja-JP" dirty="0"/>
          </a:p>
          <a:p>
            <a:r>
              <a:rPr kumimoji="1" lang="ja-JP" altLang="en-US" dirty="0"/>
              <a:t>配送方法・当日調理・事前調理するか：労働状態の改善・人材不足</a:t>
            </a:r>
            <a:endParaRPr kumimoji="1" lang="en-US" altLang="ja-JP" dirty="0"/>
          </a:p>
          <a:p>
            <a:pPr lvl="1"/>
            <a:r>
              <a:rPr lang="ja-JP" altLang="en-US" dirty="0"/>
              <a:t>食缶配送：保存なしの配送：</a:t>
            </a:r>
            <a:r>
              <a:rPr lang="en-US" altLang="ja-JP" dirty="0"/>
              <a:t>2</a:t>
            </a:r>
            <a:r>
              <a:rPr lang="ja-JP" altLang="en-US" dirty="0"/>
              <a:t>時間喫食</a:t>
            </a:r>
            <a:endParaRPr lang="en-US" altLang="ja-JP" dirty="0"/>
          </a:p>
          <a:p>
            <a:pPr lvl="1"/>
            <a:r>
              <a:rPr kumimoji="1" lang="ja-JP" altLang="en-US" dirty="0"/>
              <a:t>保存手法を用いた配送：クックチル（ファミレス）：学校内加熱：各校に加熱機器</a:t>
            </a:r>
            <a:endParaRPr kumimoji="1" lang="en-US" altLang="ja-JP" dirty="0"/>
          </a:p>
          <a:p>
            <a:pPr lvl="1"/>
            <a:r>
              <a:rPr kumimoji="1" lang="ja-JP" altLang="en-US" dirty="0"/>
              <a:t>　　　レトルト、缶詰、冷凍などの保存技術の進歩とともに。</a:t>
            </a:r>
          </a:p>
        </p:txBody>
      </p:sp>
    </p:spTree>
    <p:extLst>
      <p:ext uri="{BB962C8B-B14F-4D97-AF65-F5344CB8AC3E}">
        <p14:creationId xmlns:p14="http://schemas.microsoft.com/office/powerpoint/2010/main" val="663301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DB1F6A-E671-4229-B112-D6D521D07521}"/>
              </a:ext>
            </a:extLst>
          </p:cNvPr>
          <p:cNvSpPr>
            <a:spLocks noGrp="1"/>
          </p:cNvSpPr>
          <p:nvPr>
            <p:ph type="title"/>
          </p:nvPr>
        </p:nvSpPr>
        <p:spPr>
          <a:xfrm>
            <a:off x="838200" y="365126"/>
            <a:ext cx="10515600" cy="700350"/>
          </a:xfrm>
        </p:spPr>
        <p:txBody>
          <a:bodyPr>
            <a:normAutofit fontScale="90000"/>
          </a:bodyPr>
          <a:lstStyle/>
          <a:p>
            <a:r>
              <a:rPr kumimoji="1" lang="ja-JP" altLang="en-US" dirty="0"/>
              <a:t>給食センターＰＦＩの目的</a:t>
            </a:r>
          </a:p>
        </p:txBody>
      </p:sp>
      <p:sp>
        <p:nvSpPr>
          <p:cNvPr id="3" name="コンテンツ プレースホルダー 2">
            <a:extLst>
              <a:ext uri="{FF2B5EF4-FFF2-40B4-BE49-F238E27FC236}">
                <a16:creationId xmlns:a16="http://schemas.microsoft.com/office/drawing/2014/main" id="{B5E84AA7-EE0A-4AD0-8021-85EEE0B391D7}"/>
              </a:ext>
            </a:extLst>
          </p:cNvPr>
          <p:cNvSpPr>
            <a:spLocks noGrp="1"/>
          </p:cNvSpPr>
          <p:nvPr>
            <p:ph idx="1"/>
          </p:nvPr>
        </p:nvSpPr>
        <p:spPr>
          <a:xfrm>
            <a:off x="244613" y="1945283"/>
            <a:ext cx="11714415" cy="4717605"/>
          </a:xfrm>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kumimoji="1" lang="ja-JP" altLang="en-US" sz="2400" dirty="0"/>
              <a:t>施設整備費の負担軽減と平準化</a:t>
            </a:r>
            <a:endParaRPr kumimoji="1" lang="en-US" altLang="ja-JP" sz="2400" dirty="0"/>
          </a:p>
          <a:p>
            <a:pPr lvl="1"/>
            <a:r>
              <a:rPr lang="ja-JP" altLang="en-US" sz="2000" dirty="0"/>
              <a:t>国庫補助が比較的少ない</a:t>
            </a:r>
            <a:endParaRPr lang="en-US" altLang="ja-JP" sz="2000" dirty="0"/>
          </a:p>
          <a:p>
            <a:pPr lvl="1"/>
            <a:r>
              <a:rPr kumimoji="1" lang="ja-JP" altLang="en-US" sz="2000" dirty="0"/>
              <a:t>公債枠がない。一般財源の</a:t>
            </a:r>
            <a:r>
              <a:rPr kumimoji="1" lang="en-US" altLang="ja-JP" sz="2000" dirty="0"/>
              <a:t>1</a:t>
            </a:r>
            <a:r>
              <a:rPr kumimoji="1" lang="ja-JP" altLang="en-US" sz="2000" dirty="0"/>
              <a:t>時的負担を避ける。（予算がない）⇒　</a:t>
            </a:r>
            <a:r>
              <a:rPr kumimoji="1" lang="en-US" altLang="ja-JP" sz="2000" dirty="0"/>
              <a:t>PFI</a:t>
            </a:r>
            <a:r>
              <a:rPr kumimoji="1" lang="ja-JP" altLang="en-US" sz="2000" dirty="0"/>
              <a:t>方式</a:t>
            </a:r>
            <a:endParaRPr kumimoji="1" lang="en-US" altLang="ja-JP" sz="2000" dirty="0"/>
          </a:p>
          <a:p>
            <a:pPr lvl="1"/>
            <a:r>
              <a:rPr lang="ja-JP" altLang="en-US" sz="2000" dirty="0"/>
              <a:t>過疎債、合併特例債、防衛補助などが使えて行政の資金調達可能な場合は、ＤＢＯ方式が有利</a:t>
            </a:r>
            <a:endParaRPr kumimoji="1" lang="en-US" altLang="ja-JP" sz="2000" dirty="0"/>
          </a:p>
          <a:p>
            <a:r>
              <a:rPr lang="ja-JP" altLang="en-US" sz="2400" dirty="0"/>
              <a:t>長期調理委託（</a:t>
            </a:r>
            <a:r>
              <a:rPr lang="en-US" altLang="ja-JP" sz="2400" dirty="0"/>
              <a:t>15</a:t>
            </a:r>
            <a:r>
              <a:rPr lang="ja-JP" altLang="en-US" sz="2400" dirty="0"/>
              <a:t>年事業が多い）を可能にする。</a:t>
            </a:r>
            <a:endParaRPr lang="en-US" altLang="ja-JP" sz="2400" dirty="0"/>
          </a:p>
          <a:p>
            <a:pPr lvl="1"/>
            <a:r>
              <a:rPr kumimoji="1" lang="ja-JP" altLang="en-US" sz="2000" dirty="0"/>
              <a:t>ＰＦＩでは、条例は特に必要ない。</a:t>
            </a:r>
            <a:endParaRPr kumimoji="1" lang="en-US" altLang="ja-JP" sz="2000" dirty="0"/>
          </a:p>
          <a:p>
            <a:pPr lvl="1"/>
            <a:r>
              <a:rPr kumimoji="1" lang="ja-JP" altLang="en-US" sz="2000" dirty="0"/>
              <a:t>条例で長期委託ができる。長期契約の条例策定（ＤＢＯなどでは必要）</a:t>
            </a:r>
            <a:endParaRPr kumimoji="1" lang="en-US" altLang="ja-JP" sz="2000" dirty="0"/>
          </a:p>
          <a:p>
            <a:r>
              <a:rPr lang="ja-JP" altLang="en-US" sz="2400" dirty="0"/>
              <a:t>給食センターは利用率が低い。１６％くらい：有効利用を図りたい⇒</a:t>
            </a:r>
            <a:r>
              <a:rPr lang="en-US" altLang="ja-JP" sz="2400" dirty="0"/>
              <a:t>PFI</a:t>
            </a:r>
            <a:r>
              <a:rPr lang="ja-JP" altLang="en-US" sz="2400" dirty="0"/>
              <a:t>でないとできない</a:t>
            </a:r>
            <a:endParaRPr lang="en-US" altLang="ja-JP" sz="2400" dirty="0"/>
          </a:p>
          <a:p>
            <a:pPr lvl="1"/>
            <a:r>
              <a:rPr kumimoji="1" lang="ja-JP" altLang="en-US" sz="2000" dirty="0"/>
              <a:t>空き時間を、高齢者向け宅配や医療機関向け給食、幼稚園や保育園、こども食堂、市民食堂など</a:t>
            </a:r>
            <a:endParaRPr kumimoji="1" lang="en-US" altLang="ja-JP" sz="2000" dirty="0"/>
          </a:p>
          <a:p>
            <a:pPr marL="457200" lvl="1" indent="0">
              <a:buNone/>
            </a:pPr>
            <a:r>
              <a:rPr lang="ja-JP" altLang="en-US" sz="2000" dirty="0"/>
              <a:t>　公</a:t>
            </a:r>
            <a:r>
              <a:rPr kumimoji="1" lang="ja-JP" altLang="en-US" sz="2000" dirty="0"/>
              <a:t>共目的の多用途に使えないか？使うことで公共サービスの向上に！</a:t>
            </a:r>
            <a:endParaRPr kumimoji="1" lang="en-US" altLang="ja-JP" sz="2000" dirty="0"/>
          </a:p>
          <a:p>
            <a:pPr lvl="1"/>
            <a:r>
              <a:rPr kumimoji="1" lang="ja-JP" altLang="en-US" sz="2000" dirty="0"/>
              <a:t>空き時間にスーパーやコンビニの総菜製造や、宅配事業、駅弁、ランチ弁当、民間施設向け食提供</a:t>
            </a:r>
            <a:endParaRPr kumimoji="1" lang="en-US" altLang="ja-JP" sz="2000" dirty="0"/>
          </a:p>
          <a:p>
            <a:pPr lvl="1"/>
            <a:r>
              <a:rPr kumimoji="1" lang="ja-JP" altLang="en-US" sz="2000" dirty="0"/>
              <a:t>クックチルなどによる給食センター業務の平準化努力：働き方改革効果を目指す。メニューの工夫</a:t>
            </a:r>
            <a:endParaRPr kumimoji="1" lang="en-US" altLang="ja-JP" sz="2000" dirty="0"/>
          </a:p>
          <a:p>
            <a:pPr lvl="1"/>
            <a:r>
              <a:rPr lang="ja-JP" altLang="en-US" sz="2000" dirty="0"/>
              <a:t>まだ、事例がない。正しい知識がなく、公共側（教育委員会）が認めない。</a:t>
            </a:r>
            <a:r>
              <a:rPr lang="en-US" altLang="ja-JP" sz="2000" dirty="0"/>
              <a:t>PTA</a:t>
            </a:r>
            <a:r>
              <a:rPr lang="ja-JP" altLang="en-US" sz="2000" dirty="0"/>
              <a:t>や教職員の反対</a:t>
            </a:r>
            <a:endParaRPr lang="en-US" altLang="ja-JP" sz="2000" dirty="0"/>
          </a:p>
          <a:p>
            <a:r>
              <a:rPr kumimoji="1" lang="ja-JP" altLang="en-US" sz="2400" dirty="0"/>
              <a:t>事業費を削減する。２％～２０％などの実績があって公民連携は効果ある。</a:t>
            </a:r>
          </a:p>
        </p:txBody>
      </p:sp>
      <p:sp>
        <p:nvSpPr>
          <p:cNvPr id="4" name="四角形: 角を丸くする 3">
            <a:extLst>
              <a:ext uri="{FF2B5EF4-FFF2-40B4-BE49-F238E27FC236}">
                <a16:creationId xmlns:a16="http://schemas.microsoft.com/office/drawing/2014/main" id="{11B312B3-16A1-40C5-8F8A-FCDEA4E07192}"/>
              </a:ext>
            </a:extLst>
          </p:cNvPr>
          <p:cNvSpPr/>
          <p:nvPr/>
        </p:nvSpPr>
        <p:spPr>
          <a:xfrm>
            <a:off x="2032647" y="1065476"/>
            <a:ext cx="7996632" cy="33233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小中学校完全給食化・給食費の無償化を目指したい</a:t>
            </a:r>
          </a:p>
        </p:txBody>
      </p:sp>
      <p:sp>
        <p:nvSpPr>
          <p:cNvPr id="5" name="矢印: 下 4">
            <a:extLst>
              <a:ext uri="{FF2B5EF4-FFF2-40B4-BE49-F238E27FC236}">
                <a16:creationId xmlns:a16="http://schemas.microsoft.com/office/drawing/2014/main" id="{DCD5670F-DA55-4DF8-951F-B45D2797D819}"/>
              </a:ext>
            </a:extLst>
          </p:cNvPr>
          <p:cNvSpPr/>
          <p:nvPr/>
        </p:nvSpPr>
        <p:spPr>
          <a:xfrm>
            <a:off x="5253432" y="1479349"/>
            <a:ext cx="902751" cy="52417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6686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80AAC5-D696-4745-935C-2D0A2A24437B}"/>
              </a:ext>
            </a:extLst>
          </p:cNvPr>
          <p:cNvSpPr>
            <a:spLocks noGrp="1"/>
          </p:cNvSpPr>
          <p:nvPr>
            <p:ph type="title"/>
          </p:nvPr>
        </p:nvSpPr>
        <p:spPr>
          <a:xfrm>
            <a:off x="838200" y="365126"/>
            <a:ext cx="10515600" cy="771912"/>
          </a:xfrm>
        </p:spPr>
        <p:txBody>
          <a:bodyPr/>
          <a:lstStyle/>
          <a:p>
            <a:r>
              <a:rPr kumimoji="1" lang="ja-JP" altLang="en-US" dirty="0"/>
              <a:t>給食センター事業の公共の目的</a:t>
            </a:r>
          </a:p>
        </p:txBody>
      </p:sp>
      <p:sp>
        <p:nvSpPr>
          <p:cNvPr id="3" name="コンテンツ プレースホルダー 2">
            <a:extLst>
              <a:ext uri="{FF2B5EF4-FFF2-40B4-BE49-F238E27FC236}">
                <a16:creationId xmlns:a16="http://schemas.microsoft.com/office/drawing/2014/main" id="{5055E3CA-865F-44B0-9306-5A087F752860}"/>
              </a:ext>
            </a:extLst>
          </p:cNvPr>
          <p:cNvSpPr>
            <a:spLocks noGrp="1"/>
          </p:cNvSpPr>
          <p:nvPr>
            <p:ph idx="1"/>
          </p:nvPr>
        </p:nvSpPr>
        <p:spPr>
          <a:xfrm>
            <a:off x="469127" y="1248355"/>
            <a:ext cx="11423897" cy="4104088"/>
          </a:xfrm>
        </p:spPr>
        <p:txBody>
          <a:bodyPr>
            <a:normAutofit lnSpcReduction="10000"/>
          </a:bodyPr>
          <a:lstStyle/>
          <a:p>
            <a:r>
              <a:rPr kumimoji="1" lang="ja-JP" altLang="en-US" sz="2400" dirty="0"/>
              <a:t>安全安心に　　栄養のバランスを考えた　　昼食を　子供たちに提供</a:t>
            </a:r>
            <a:endParaRPr kumimoji="1" lang="en-US" altLang="ja-JP" sz="2400" dirty="0"/>
          </a:p>
          <a:p>
            <a:pPr lvl="1"/>
            <a:r>
              <a:rPr lang="ja-JP" altLang="en-US" sz="2000" dirty="0"/>
              <a:t>施設をもつこと　　施設を維持すること　　調理・配送すること　：これが行政の仕事？　</a:t>
            </a:r>
            <a:endParaRPr lang="en-US" altLang="ja-JP" sz="2000" dirty="0"/>
          </a:p>
          <a:p>
            <a:pPr lvl="2"/>
            <a:r>
              <a:rPr kumimoji="1" lang="ja-JP" altLang="en-US" sz="1800" dirty="0"/>
              <a:t>これが、、、目的ではない。→</a:t>
            </a:r>
            <a:r>
              <a:rPr kumimoji="1" lang="en-US" altLang="ja-JP" sz="1800" dirty="0"/>
              <a:t>	</a:t>
            </a:r>
          </a:p>
          <a:p>
            <a:pPr lvl="2"/>
            <a:r>
              <a:rPr lang="ja-JP" altLang="en-US" sz="1800" dirty="0"/>
              <a:t>　　　　　　　　　　　　　</a:t>
            </a:r>
            <a:r>
              <a:rPr kumimoji="1" lang="ja-JP" altLang="en-US" sz="1800" dirty="0"/>
              <a:t>民間にできることは民間に任せる。（施設を持つこと、維持すること、配送すること　など）</a:t>
            </a:r>
            <a:endParaRPr lang="en-US" altLang="ja-JP" sz="1800" dirty="0"/>
          </a:p>
          <a:p>
            <a:r>
              <a:rPr kumimoji="1" lang="ja-JP" altLang="en-US" sz="2400" dirty="0"/>
              <a:t>公共の役割</a:t>
            </a:r>
            <a:endParaRPr kumimoji="1" lang="en-US" altLang="ja-JP" sz="2400" dirty="0"/>
          </a:p>
          <a:p>
            <a:pPr lvl="1"/>
            <a:r>
              <a:rPr lang="ja-JP" altLang="en-US" sz="2000" dirty="0"/>
              <a:t>バランスのとれたメニュー策定</a:t>
            </a:r>
            <a:endParaRPr lang="en-US" altLang="ja-JP" sz="2000" dirty="0"/>
          </a:p>
          <a:p>
            <a:pPr lvl="1"/>
            <a:r>
              <a:rPr kumimoji="1" lang="ja-JP" altLang="en-US" sz="2000" dirty="0"/>
              <a:t>食事の重要性・栄養摂取・適正な食習慣の維持の重要性の教育</a:t>
            </a:r>
            <a:endParaRPr kumimoji="1" lang="en-US" altLang="ja-JP" sz="2000" dirty="0"/>
          </a:p>
          <a:p>
            <a:pPr lvl="1"/>
            <a:r>
              <a:rPr lang="ja-JP" altLang="en-US" sz="2000" dirty="0"/>
              <a:t>民間企業の業務の適正性の業務監査</a:t>
            </a:r>
            <a:endParaRPr lang="en-US" altLang="ja-JP" sz="2000" dirty="0"/>
          </a:p>
          <a:p>
            <a:pPr lvl="1"/>
            <a:r>
              <a:rPr kumimoji="1" lang="ja-JP" altLang="en-US" sz="2000" dirty="0"/>
              <a:t>子どもたちの評価把握・残食の減少状況などの把握</a:t>
            </a:r>
            <a:endParaRPr kumimoji="1" lang="en-US" altLang="ja-JP" sz="2000" dirty="0"/>
          </a:p>
          <a:p>
            <a:r>
              <a:rPr lang="ja-JP" altLang="en-US" sz="2400" dirty="0"/>
              <a:t>その他行政目的</a:t>
            </a:r>
            <a:endParaRPr lang="en-US" altLang="ja-JP" sz="2400" dirty="0"/>
          </a:p>
          <a:p>
            <a:pPr lvl="1"/>
            <a:r>
              <a:rPr kumimoji="1" lang="ja-JP" altLang="en-US" sz="1800" dirty="0"/>
              <a:t>地域の農業・漁業・畜産などの振興目的</a:t>
            </a:r>
            <a:endParaRPr kumimoji="1" lang="en-US" altLang="ja-JP" sz="1800" dirty="0"/>
          </a:p>
          <a:p>
            <a:pPr lvl="1"/>
            <a:r>
              <a:rPr lang="ja-JP" altLang="en-US" sz="1800" dirty="0"/>
              <a:t>食を通じて地域への愛着教育</a:t>
            </a:r>
            <a:endParaRPr kumimoji="1" lang="en-US" altLang="ja-JP" sz="1800" dirty="0"/>
          </a:p>
          <a:p>
            <a:pPr marL="457200" lvl="1" indent="0">
              <a:buNone/>
            </a:pPr>
            <a:endParaRPr kumimoji="1" lang="en-US" altLang="ja-JP" sz="2000" dirty="0"/>
          </a:p>
          <a:p>
            <a:pPr lvl="1"/>
            <a:endParaRPr kumimoji="1" lang="ja-JP" altLang="en-US" sz="2000" dirty="0"/>
          </a:p>
        </p:txBody>
      </p:sp>
      <p:sp>
        <p:nvSpPr>
          <p:cNvPr id="4" name="四角形: 角を丸くする 3">
            <a:extLst>
              <a:ext uri="{FF2B5EF4-FFF2-40B4-BE49-F238E27FC236}">
                <a16:creationId xmlns:a16="http://schemas.microsoft.com/office/drawing/2014/main" id="{ADE9D520-88A4-4ECF-BB8E-452FC83EF9BC}"/>
              </a:ext>
            </a:extLst>
          </p:cNvPr>
          <p:cNvSpPr/>
          <p:nvPr/>
        </p:nvSpPr>
        <p:spPr>
          <a:xfrm>
            <a:off x="984290" y="5753200"/>
            <a:ext cx="10416103" cy="7719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小中高の完全給食化・給食の無償化の動きが活発</a:t>
            </a:r>
          </a:p>
        </p:txBody>
      </p:sp>
    </p:spTree>
    <p:extLst>
      <p:ext uri="{BB962C8B-B14F-4D97-AF65-F5344CB8AC3E}">
        <p14:creationId xmlns:p14="http://schemas.microsoft.com/office/powerpoint/2010/main" val="3946807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AEB10E-32C3-4B58-B266-0D16C03393E6}"/>
              </a:ext>
            </a:extLst>
          </p:cNvPr>
          <p:cNvSpPr>
            <a:spLocks noGrp="1"/>
          </p:cNvSpPr>
          <p:nvPr>
            <p:ph type="title"/>
          </p:nvPr>
        </p:nvSpPr>
        <p:spPr>
          <a:xfrm>
            <a:off x="838200" y="365126"/>
            <a:ext cx="10515600" cy="771912"/>
          </a:xfrm>
        </p:spPr>
        <p:txBody>
          <a:bodyPr>
            <a:normAutofit/>
          </a:bodyPr>
          <a:lstStyle/>
          <a:p>
            <a:r>
              <a:rPr kumimoji="1" lang="ja-JP" altLang="en-US" dirty="0"/>
              <a:t>給食センター事業のさまざまな選択肢の論点</a:t>
            </a:r>
          </a:p>
        </p:txBody>
      </p:sp>
      <p:sp>
        <p:nvSpPr>
          <p:cNvPr id="3" name="コンテンツ プレースホルダー 2">
            <a:extLst>
              <a:ext uri="{FF2B5EF4-FFF2-40B4-BE49-F238E27FC236}">
                <a16:creationId xmlns:a16="http://schemas.microsoft.com/office/drawing/2014/main" id="{C0564689-3E68-4C10-8C69-3DFA5478082A}"/>
              </a:ext>
            </a:extLst>
          </p:cNvPr>
          <p:cNvSpPr>
            <a:spLocks noGrp="1"/>
          </p:cNvSpPr>
          <p:nvPr>
            <p:ph idx="1"/>
          </p:nvPr>
        </p:nvSpPr>
        <p:spPr>
          <a:xfrm>
            <a:off x="214685" y="1137038"/>
            <a:ext cx="11426025" cy="5039925"/>
          </a:xfrm>
        </p:spPr>
        <p:txBody>
          <a:bodyPr/>
          <a:lstStyle/>
          <a:p>
            <a:r>
              <a:rPr kumimoji="1" lang="ja-JP" altLang="en-US" dirty="0"/>
              <a:t>施設の多目的な集約：他の公共施設・他の調理提供などを許可するか？</a:t>
            </a:r>
            <a:endParaRPr kumimoji="1" lang="en-US" altLang="ja-JP" dirty="0"/>
          </a:p>
          <a:p>
            <a:pPr lvl="1"/>
            <a:r>
              <a:rPr lang="ja-JP" altLang="en-US" dirty="0"/>
              <a:t>学校・市役所・公民館・図書館・学童保育・高齢者施設・体育館に併設など</a:t>
            </a:r>
            <a:endParaRPr lang="en-US" altLang="ja-JP" dirty="0"/>
          </a:p>
          <a:p>
            <a:pPr lvl="1"/>
            <a:r>
              <a:rPr kumimoji="1" lang="ja-JP" altLang="en-US" dirty="0"/>
              <a:t>民間住宅、民間施設と併設：民間福祉・医療施設、民間学童保育などの併設</a:t>
            </a:r>
            <a:endParaRPr kumimoji="1" lang="en-US" altLang="ja-JP" dirty="0"/>
          </a:p>
          <a:p>
            <a:pPr lvl="1"/>
            <a:r>
              <a:rPr lang="ja-JP" altLang="en-US" dirty="0"/>
              <a:t>調理業務の許可：高齢者向け宅配、高齢者施設・病院食供給、スーパーの総菜供給</a:t>
            </a:r>
            <a:endParaRPr lang="en-US" altLang="ja-JP" dirty="0"/>
          </a:p>
          <a:p>
            <a:pPr lvl="1"/>
            <a:r>
              <a:rPr kumimoji="1" lang="ja-JP" altLang="en-US" dirty="0"/>
              <a:t>　</a:t>
            </a:r>
            <a:r>
              <a:rPr kumimoji="1" lang="en-US" altLang="ja-JP" dirty="0"/>
              <a:t>			</a:t>
            </a:r>
            <a:r>
              <a:rPr kumimoji="1" lang="ja-JP" altLang="en-US" dirty="0"/>
              <a:t>　　こども食堂、市民食堂などの調理業務への施設貸し出し</a:t>
            </a:r>
            <a:endParaRPr kumimoji="1" lang="en-US" altLang="ja-JP" dirty="0"/>
          </a:p>
          <a:p>
            <a:r>
              <a:rPr lang="ja-JP" altLang="en-US" dirty="0"/>
              <a:t>食材調達も民間の業務に含むか？</a:t>
            </a:r>
            <a:endParaRPr lang="en-US" altLang="ja-JP" dirty="0"/>
          </a:p>
          <a:p>
            <a:r>
              <a:rPr kumimoji="1" lang="ja-JP" altLang="en-US" dirty="0"/>
              <a:t>クックチルを認めるか？</a:t>
            </a:r>
            <a:endParaRPr kumimoji="1" lang="en-US" altLang="ja-JP" dirty="0"/>
          </a:p>
          <a:p>
            <a:r>
              <a:rPr lang="ja-JP" altLang="en-US" dirty="0"/>
              <a:t>見学・食育業務も含めるか？</a:t>
            </a:r>
            <a:endParaRPr lang="en-US" altLang="ja-JP" dirty="0"/>
          </a:p>
          <a:p>
            <a:r>
              <a:rPr kumimoji="1" lang="ja-JP" altLang="en-US" dirty="0"/>
              <a:t>学校内配膳業務を含むか？</a:t>
            </a:r>
            <a:endParaRPr kumimoji="1" lang="en-US" altLang="ja-JP" dirty="0"/>
          </a:p>
          <a:p>
            <a:r>
              <a:rPr lang="ja-JP" altLang="en-US" dirty="0"/>
              <a:t>民間調理場からの給食供給</a:t>
            </a:r>
            <a:endParaRPr kumimoji="1" lang="ja-JP" altLang="en-US" dirty="0"/>
          </a:p>
        </p:txBody>
      </p:sp>
    </p:spTree>
    <p:extLst>
      <p:ext uri="{BB962C8B-B14F-4D97-AF65-F5344CB8AC3E}">
        <p14:creationId xmlns:p14="http://schemas.microsoft.com/office/powerpoint/2010/main" val="226869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2C3D8D-A114-412C-8A31-CE5D46FE5EA7}"/>
              </a:ext>
            </a:extLst>
          </p:cNvPr>
          <p:cNvSpPr>
            <a:spLocks noGrp="1"/>
          </p:cNvSpPr>
          <p:nvPr>
            <p:ph type="title"/>
          </p:nvPr>
        </p:nvSpPr>
        <p:spPr>
          <a:xfrm>
            <a:off x="838200" y="365125"/>
            <a:ext cx="10515600" cy="851425"/>
          </a:xfrm>
        </p:spPr>
        <p:txBody>
          <a:bodyPr/>
          <a:lstStyle/>
          <a:p>
            <a:r>
              <a:rPr kumimoji="1" lang="ja-JP" altLang="en-US" dirty="0"/>
              <a:t>給食センターの活用の工夫</a:t>
            </a:r>
          </a:p>
        </p:txBody>
      </p:sp>
      <p:sp>
        <p:nvSpPr>
          <p:cNvPr id="3" name="四角形: 角を丸くする 2">
            <a:extLst>
              <a:ext uri="{FF2B5EF4-FFF2-40B4-BE49-F238E27FC236}">
                <a16:creationId xmlns:a16="http://schemas.microsoft.com/office/drawing/2014/main" id="{5BC0EF45-FA1A-4C39-9C47-487EE5E4CB3D}"/>
              </a:ext>
            </a:extLst>
          </p:cNvPr>
          <p:cNvSpPr/>
          <p:nvPr/>
        </p:nvSpPr>
        <p:spPr>
          <a:xfrm>
            <a:off x="377686" y="1383527"/>
            <a:ext cx="3097033" cy="65200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給食費の無償化などの原資</a:t>
            </a:r>
            <a:endParaRPr kumimoji="1" lang="en-US" altLang="ja-JP" dirty="0"/>
          </a:p>
          <a:p>
            <a:pPr algn="ctr"/>
            <a:r>
              <a:rPr kumimoji="1" lang="ja-JP" altLang="en-US" dirty="0"/>
              <a:t>お金がいるのですね！</a:t>
            </a:r>
          </a:p>
        </p:txBody>
      </p:sp>
      <p:sp>
        <p:nvSpPr>
          <p:cNvPr id="4" name="四角形: 角を丸くする 3">
            <a:extLst>
              <a:ext uri="{FF2B5EF4-FFF2-40B4-BE49-F238E27FC236}">
                <a16:creationId xmlns:a16="http://schemas.microsoft.com/office/drawing/2014/main" id="{83E51979-CA78-4220-A016-8732BFB3FC45}"/>
              </a:ext>
            </a:extLst>
          </p:cNvPr>
          <p:cNvSpPr/>
          <p:nvPr/>
        </p:nvSpPr>
        <p:spPr>
          <a:xfrm>
            <a:off x="4267200" y="1383527"/>
            <a:ext cx="1828800" cy="65200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施設の利用率</a:t>
            </a:r>
            <a:endParaRPr kumimoji="1" lang="en-US" altLang="ja-JP" dirty="0"/>
          </a:p>
          <a:p>
            <a:pPr algn="ctr"/>
            <a:r>
              <a:rPr kumimoji="1" lang="ja-JP" altLang="en-US" dirty="0"/>
              <a:t>の低さ</a:t>
            </a:r>
          </a:p>
        </p:txBody>
      </p:sp>
      <p:sp>
        <p:nvSpPr>
          <p:cNvPr id="5" name="四角形: 角を丸くする 4">
            <a:extLst>
              <a:ext uri="{FF2B5EF4-FFF2-40B4-BE49-F238E27FC236}">
                <a16:creationId xmlns:a16="http://schemas.microsoft.com/office/drawing/2014/main" id="{A1AFFD32-AE12-49CF-8119-5D1F2794197D}"/>
              </a:ext>
            </a:extLst>
          </p:cNvPr>
          <p:cNvSpPr/>
          <p:nvPr/>
        </p:nvSpPr>
        <p:spPr>
          <a:xfrm>
            <a:off x="6463085" y="1400755"/>
            <a:ext cx="1828800" cy="65200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空いてる時間</a:t>
            </a:r>
            <a:endParaRPr kumimoji="1" lang="en-US" altLang="ja-JP" dirty="0"/>
          </a:p>
          <a:p>
            <a:pPr algn="ctr"/>
            <a:r>
              <a:rPr kumimoji="1" lang="ja-JP" altLang="en-US" dirty="0"/>
              <a:t>有効活用</a:t>
            </a:r>
          </a:p>
        </p:txBody>
      </p:sp>
      <p:sp>
        <p:nvSpPr>
          <p:cNvPr id="6" name="四角形: 角を丸くする 5">
            <a:extLst>
              <a:ext uri="{FF2B5EF4-FFF2-40B4-BE49-F238E27FC236}">
                <a16:creationId xmlns:a16="http://schemas.microsoft.com/office/drawing/2014/main" id="{382DFE3E-05FA-4605-BE88-DCF74505A9BB}"/>
              </a:ext>
            </a:extLst>
          </p:cNvPr>
          <p:cNvSpPr/>
          <p:nvPr/>
        </p:nvSpPr>
        <p:spPr>
          <a:xfrm>
            <a:off x="8544997" y="1424611"/>
            <a:ext cx="3097033" cy="65200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高齢者サービスなどなど</a:t>
            </a:r>
            <a:endParaRPr kumimoji="1" lang="en-US" altLang="ja-JP" dirty="0"/>
          </a:p>
          <a:p>
            <a:pPr algn="ctr"/>
            <a:r>
              <a:rPr kumimoji="1" lang="ja-JP" altLang="en-US" dirty="0"/>
              <a:t>こども食堂など</a:t>
            </a:r>
          </a:p>
        </p:txBody>
      </p:sp>
      <p:sp>
        <p:nvSpPr>
          <p:cNvPr id="7" name="四角形: 角を丸くする 6">
            <a:extLst>
              <a:ext uri="{FF2B5EF4-FFF2-40B4-BE49-F238E27FC236}">
                <a16:creationId xmlns:a16="http://schemas.microsoft.com/office/drawing/2014/main" id="{94E75C28-A949-4472-AF17-22A384CC9053}"/>
              </a:ext>
            </a:extLst>
          </p:cNvPr>
          <p:cNvSpPr/>
          <p:nvPr/>
        </p:nvSpPr>
        <p:spPr>
          <a:xfrm>
            <a:off x="4292381" y="3269311"/>
            <a:ext cx="1828800" cy="65200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施設整備費</a:t>
            </a:r>
            <a:endParaRPr kumimoji="1" lang="en-US" altLang="ja-JP" dirty="0"/>
          </a:p>
          <a:p>
            <a:pPr algn="ctr"/>
            <a:r>
              <a:rPr kumimoji="1" lang="ja-JP" altLang="en-US" dirty="0"/>
              <a:t>低減</a:t>
            </a:r>
          </a:p>
        </p:txBody>
      </p:sp>
      <p:sp>
        <p:nvSpPr>
          <p:cNvPr id="8" name="四角形: 角を丸くする 7">
            <a:extLst>
              <a:ext uri="{FF2B5EF4-FFF2-40B4-BE49-F238E27FC236}">
                <a16:creationId xmlns:a16="http://schemas.microsoft.com/office/drawing/2014/main" id="{AE7F2B2C-E037-4CA5-BBB7-79768A77D817}"/>
              </a:ext>
            </a:extLst>
          </p:cNvPr>
          <p:cNvSpPr/>
          <p:nvPr/>
        </p:nvSpPr>
        <p:spPr>
          <a:xfrm>
            <a:off x="6480318" y="3270635"/>
            <a:ext cx="1828800" cy="65200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複合設置</a:t>
            </a:r>
          </a:p>
        </p:txBody>
      </p:sp>
      <p:sp>
        <p:nvSpPr>
          <p:cNvPr id="9" name="四角形: 角を丸くする 8">
            <a:extLst>
              <a:ext uri="{FF2B5EF4-FFF2-40B4-BE49-F238E27FC236}">
                <a16:creationId xmlns:a16="http://schemas.microsoft.com/office/drawing/2014/main" id="{B3F39DFD-BD5C-4947-8249-C70BD4A4DBDD}"/>
              </a:ext>
            </a:extLst>
          </p:cNvPr>
          <p:cNvSpPr/>
          <p:nvPr/>
        </p:nvSpPr>
        <p:spPr>
          <a:xfrm>
            <a:off x="8562225" y="2276727"/>
            <a:ext cx="3097033" cy="65200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クックチルの検討</a:t>
            </a:r>
          </a:p>
        </p:txBody>
      </p:sp>
      <p:sp>
        <p:nvSpPr>
          <p:cNvPr id="10" name="四角形: 角を丸くする 9">
            <a:extLst>
              <a:ext uri="{FF2B5EF4-FFF2-40B4-BE49-F238E27FC236}">
                <a16:creationId xmlns:a16="http://schemas.microsoft.com/office/drawing/2014/main" id="{6D508A50-3814-4F99-A61A-4A5F260A7841}"/>
              </a:ext>
            </a:extLst>
          </p:cNvPr>
          <p:cNvSpPr/>
          <p:nvPr/>
        </p:nvSpPr>
        <p:spPr>
          <a:xfrm>
            <a:off x="371060" y="2179984"/>
            <a:ext cx="3097033" cy="65200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人手不足の課題</a:t>
            </a:r>
            <a:endParaRPr kumimoji="1" lang="en-US" altLang="ja-JP" dirty="0"/>
          </a:p>
          <a:p>
            <a:pPr algn="ctr"/>
            <a:r>
              <a:rPr kumimoji="1" lang="ja-JP" altLang="en-US" dirty="0"/>
              <a:t>短い時間に作業集中</a:t>
            </a:r>
          </a:p>
        </p:txBody>
      </p:sp>
      <p:sp>
        <p:nvSpPr>
          <p:cNvPr id="12" name="四角形: 角を丸くする 11">
            <a:extLst>
              <a:ext uri="{FF2B5EF4-FFF2-40B4-BE49-F238E27FC236}">
                <a16:creationId xmlns:a16="http://schemas.microsoft.com/office/drawing/2014/main" id="{FB194C35-AB50-4B09-A24F-399DEDDEAFB3}"/>
              </a:ext>
            </a:extLst>
          </p:cNvPr>
          <p:cNvSpPr/>
          <p:nvPr/>
        </p:nvSpPr>
        <p:spPr>
          <a:xfrm>
            <a:off x="6488267" y="2292624"/>
            <a:ext cx="1828800" cy="65200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作業時間の</a:t>
            </a:r>
            <a:endParaRPr kumimoji="1" lang="en-US" altLang="ja-JP" dirty="0"/>
          </a:p>
          <a:p>
            <a:pPr algn="ctr"/>
            <a:r>
              <a:rPr kumimoji="1" lang="ja-JP" altLang="en-US" dirty="0"/>
              <a:t>標準化</a:t>
            </a:r>
          </a:p>
        </p:txBody>
      </p:sp>
      <p:sp>
        <p:nvSpPr>
          <p:cNvPr id="13" name="四角形: 角を丸くする 12">
            <a:extLst>
              <a:ext uri="{FF2B5EF4-FFF2-40B4-BE49-F238E27FC236}">
                <a16:creationId xmlns:a16="http://schemas.microsoft.com/office/drawing/2014/main" id="{DC46AF10-5C58-4EAC-A65B-0C4EDFC0477A}"/>
              </a:ext>
            </a:extLst>
          </p:cNvPr>
          <p:cNvSpPr/>
          <p:nvPr/>
        </p:nvSpPr>
        <p:spPr>
          <a:xfrm>
            <a:off x="8595358" y="3248112"/>
            <a:ext cx="3097033" cy="65200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様々な施設との併設</a:t>
            </a:r>
            <a:endParaRPr kumimoji="1" lang="en-US" altLang="ja-JP" dirty="0"/>
          </a:p>
          <a:p>
            <a:pPr algn="ctr"/>
            <a:r>
              <a:rPr kumimoji="1" lang="ja-JP" altLang="en-US" dirty="0"/>
              <a:t>公共施設・民間施設</a:t>
            </a:r>
          </a:p>
        </p:txBody>
      </p:sp>
      <p:sp>
        <p:nvSpPr>
          <p:cNvPr id="14" name="四角形: 角を丸くする 13">
            <a:extLst>
              <a:ext uri="{FF2B5EF4-FFF2-40B4-BE49-F238E27FC236}">
                <a16:creationId xmlns:a16="http://schemas.microsoft.com/office/drawing/2014/main" id="{4CF89021-90E6-479D-AF49-FDE07D9073A1}"/>
              </a:ext>
            </a:extLst>
          </p:cNvPr>
          <p:cNvSpPr/>
          <p:nvPr/>
        </p:nvSpPr>
        <p:spPr>
          <a:xfrm>
            <a:off x="4285754" y="4145280"/>
            <a:ext cx="1828800" cy="65200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水光熱費</a:t>
            </a:r>
            <a:endParaRPr kumimoji="1" lang="en-US" altLang="ja-JP" dirty="0"/>
          </a:p>
          <a:p>
            <a:pPr algn="ctr"/>
            <a:r>
              <a:rPr kumimoji="1" lang="ja-JP" altLang="en-US" dirty="0"/>
              <a:t>低減</a:t>
            </a:r>
          </a:p>
        </p:txBody>
      </p:sp>
      <p:sp>
        <p:nvSpPr>
          <p:cNvPr id="15" name="楕円 14">
            <a:extLst>
              <a:ext uri="{FF2B5EF4-FFF2-40B4-BE49-F238E27FC236}">
                <a16:creationId xmlns:a16="http://schemas.microsoft.com/office/drawing/2014/main" id="{5B51B0DA-165E-469F-AA3A-476C817F2CD6}"/>
              </a:ext>
            </a:extLst>
          </p:cNvPr>
          <p:cNvSpPr/>
          <p:nvPr/>
        </p:nvSpPr>
        <p:spPr>
          <a:xfrm>
            <a:off x="477078" y="5059679"/>
            <a:ext cx="11052313" cy="11820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まだまだ実現していないし、発注側が工夫をすることを望んでいない</a:t>
            </a:r>
            <a:endParaRPr kumimoji="1" lang="en-US" altLang="ja-JP" dirty="0"/>
          </a:p>
          <a:p>
            <a:pPr algn="ctr"/>
            <a:r>
              <a:rPr kumimoji="1" lang="ja-JP" altLang="en-US" dirty="0"/>
              <a:t>いつまでも給食事業だけ行財政改革しないですますわけにはいかない</a:t>
            </a:r>
          </a:p>
        </p:txBody>
      </p:sp>
    </p:spTree>
    <p:extLst>
      <p:ext uri="{BB962C8B-B14F-4D97-AF65-F5344CB8AC3E}">
        <p14:creationId xmlns:p14="http://schemas.microsoft.com/office/powerpoint/2010/main" val="1175686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90DDFEE-97F8-4504-8487-79A0F24A769D}"/>
              </a:ext>
            </a:extLst>
          </p:cNvPr>
          <p:cNvSpPr>
            <a:spLocks noGrp="1"/>
          </p:cNvSpPr>
          <p:nvPr>
            <p:ph type="title"/>
          </p:nvPr>
        </p:nvSpPr>
        <p:spPr>
          <a:xfrm>
            <a:off x="2156015" y="365126"/>
            <a:ext cx="7625096" cy="552130"/>
          </a:xfrm>
        </p:spPr>
        <p:style>
          <a:lnRef idx="2">
            <a:schemeClr val="accent2"/>
          </a:lnRef>
          <a:fillRef idx="1">
            <a:schemeClr val="lt1"/>
          </a:fillRef>
          <a:effectRef idx="0">
            <a:schemeClr val="accent2"/>
          </a:effectRef>
          <a:fontRef idx="minor">
            <a:schemeClr val="dk1"/>
          </a:fontRef>
        </p:style>
        <p:txBody>
          <a:bodyPr>
            <a:noAutofit/>
          </a:bodyPr>
          <a:lstStyle/>
          <a:p>
            <a:pPr algn="ctr"/>
            <a:r>
              <a:rPr lang="ja-JP" altLang="en-US" sz="3200" dirty="0"/>
              <a:t>公民連携（ＰＰＰ・ＰＦＩ）とは</a:t>
            </a:r>
          </a:p>
        </p:txBody>
      </p:sp>
      <p:sp>
        <p:nvSpPr>
          <p:cNvPr id="5" name="四角形: 角を丸くする 4">
            <a:extLst>
              <a:ext uri="{FF2B5EF4-FFF2-40B4-BE49-F238E27FC236}">
                <a16:creationId xmlns:a16="http://schemas.microsoft.com/office/drawing/2014/main" id="{471AA587-3C45-41A9-836C-9F76BBE27F31}"/>
              </a:ext>
            </a:extLst>
          </p:cNvPr>
          <p:cNvSpPr/>
          <p:nvPr/>
        </p:nvSpPr>
        <p:spPr>
          <a:xfrm>
            <a:off x="1394013" y="1392443"/>
            <a:ext cx="2272553" cy="625475"/>
          </a:xfrm>
          <a:prstGeom prst="roundRect">
            <a:avLst/>
          </a:prstGeom>
          <a:ln w="57150"/>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自治体の</a:t>
            </a:r>
            <a:endParaRPr kumimoji="1" lang="en-US" altLang="ja-JP" dirty="0"/>
          </a:p>
          <a:p>
            <a:pPr algn="ctr"/>
            <a:r>
              <a:rPr kumimoji="1" lang="ja-JP" altLang="en-US" dirty="0"/>
              <a:t>公共事業発注</a:t>
            </a:r>
          </a:p>
        </p:txBody>
      </p:sp>
      <p:sp>
        <p:nvSpPr>
          <p:cNvPr id="7" name="四角形: 角を丸くする 6">
            <a:extLst>
              <a:ext uri="{FF2B5EF4-FFF2-40B4-BE49-F238E27FC236}">
                <a16:creationId xmlns:a16="http://schemas.microsoft.com/office/drawing/2014/main" id="{C5457E3B-B35D-4C7A-9D82-8B080FB90224}"/>
              </a:ext>
            </a:extLst>
          </p:cNvPr>
          <p:cNvSpPr/>
          <p:nvPr/>
        </p:nvSpPr>
        <p:spPr>
          <a:xfrm>
            <a:off x="1394011" y="2177304"/>
            <a:ext cx="2272553" cy="62547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dirty="0"/>
              <a:t>地方自治法に基づく</a:t>
            </a:r>
            <a:endParaRPr lang="en-US" altLang="ja-JP" sz="1600" dirty="0"/>
          </a:p>
          <a:p>
            <a:pPr algn="ctr"/>
            <a:r>
              <a:rPr kumimoji="1" lang="ja-JP" altLang="en-US" sz="1600" dirty="0"/>
              <a:t>様々な規制がじゃま</a:t>
            </a:r>
            <a:endParaRPr kumimoji="1" lang="en-US" altLang="ja-JP" sz="1600" dirty="0"/>
          </a:p>
        </p:txBody>
      </p:sp>
      <p:sp>
        <p:nvSpPr>
          <p:cNvPr id="8" name="四角形: 角を丸くする 7">
            <a:extLst>
              <a:ext uri="{FF2B5EF4-FFF2-40B4-BE49-F238E27FC236}">
                <a16:creationId xmlns:a16="http://schemas.microsoft.com/office/drawing/2014/main" id="{CA4E9017-DC57-446D-B4FD-463E2A0B309B}"/>
              </a:ext>
            </a:extLst>
          </p:cNvPr>
          <p:cNvSpPr/>
          <p:nvPr/>
        </p:nvSpPr>
        <p:spPr>
          <a:xfrm>
            <a:off x="750077" y="3136523"/>
            <a:ext cx="3042217" cy="128759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600" dirty="0"/>
              <a:t>行政財産の多目的利用禁止</a:t>
            </a:r>
            <a:endParaRPr kumimoji="1" lang="en-US" altLang="ja-JP" sz="1600" dirty="0"/>
          </a:p>
          <a:p>
            <a:pPr algn="ctr"/>
            <a:r>
              <a:rPr lang="ja-JP" altLang="en-US" sz="1600" dirty="0"/>
              <a:t>民間収益施設併設禁止</a:t>
            </a:r>
            <a:endParaRPr lang="en-US" altLang="ja-JP" sz="1600" dirty="0"/>
          </a:p>
          <a:p>
            <a:pPr algn="ctr"/>
            <a:r>
              <a:rPr kumimoji="1" lang="ja-JP" altLang="en-US" sz="1600" dirty="0"/>
              <a:t>長期債務負担の禁止</a:t>
            </a:r>
            <a:endParaRPr kumimoji="1" lang="en-US" altLang="ja-JP" sz="1600" dirty="0"/>
          </a:p>
          <a:p>
            <a:pPr algn="ctr"/>
            <a:r>
              <a:rPr lang="ja-JP" altLang="en-US" sz="1600" dirty="0"/>
              <a:t>民間債務の禁止など</a:t>
            </a:r>
            <a:endParaRPr kumimoji="1" lang="ja-JP" altLang="en-US" sz="1600" dirty="0"/>
          </a:p>
        </p:txBody>
      </p:sp>
      <p:sp>
        <p:nvSpPr>
          <p:cNvPr id="9" name="四角形: 角を丸くする 8">
            <a:extLst>
              <a:ext uri="{FF2B5EF4-FFF2-40B4-BE49-F238E27FC236}">
                <a16:creationId xmlns:a16="http://schemas.microsoft.com/office/drawing/2014/main" id="{2232564D-A278-4025-BACE-26B7307B4F02}"/>
              </a:ext>
            </a:extLst>
          </p:cNvPr>
          <p:cNvSpPr/>
          <p:nvPr/>
        </p:nvSpPr>
        <p:spPr>
          <a:xfrm>
            <a:off x="2918013" y="4804416"/>
            <a:ext cx="2272553" cy="1176132"/>
          </a:xfrm>
          <a:prstGeom prst="roundRect">
            <a:avLst/>
          </a:prstGeom>
          <a:solidFill>
            <a:srgbClr val="FFFFCC"/>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横持法で規制緩和</a:t>
            </a:r>
            <a:endParaRPr lang="en-US" altLang="ja-JP" dirty="0"/>
          </a:p>
          <a:p>
            <a:pPr algn="ctr"/>
            <a:r>
              <a:rPr kumimoji="1" lang="ja-JP" altLang="en-US" dirty="0"/>
              <a:t>ＰＦＩ法制定</a:t>
            </a:r>
            <a:endParaRPr kumimoji="1" lang="en-US" altLang="ja-JP" dirty="0"/>
          </a:p>
          <a:p>
            <a:pPr algn="ctr"/>
            <a:r>
              <a:rPr lang="ja-JP" altLang="en-US" dirty="0"/>
              <a:t>（</a:t>
            </a:r>
            <a:r>
              <a:rPr lang="en-US" altLang="ja-JP" dirty="0"/>
              <a:t>1999</a:t>
            </a:r>
            <a:r>
              <a:rPr lang="ja-JP" altLang="en-US" dirty="0"/>
              <a:t>年）</a:t>
            </a:r>
            <a:endParaRPr kumimoji="1" lang="en-US" altLang="ja-JP" dirty="0"/>
          </a:p>
        </p:txBody>
      </p:sp>
      <p:sp>
        <p:nvSpPr>
          <p:cNvPr id="10" name="四角形: 角を丸くする 9">
            <a:extLst>
              <a:ext uri="{FF2B5EF4-FFF2-40B4-BE49-F238E27FC236}">
                <a16:creationId xmlns:a16="http://schemas.microsoft.com/office/drawing/2014/main" id="{A8C0D8EE-ED08-40A1-94C3-8CAE96A95959}"/>
              </a:ext>
            </a:extLst>
          </p:cNvPr>
          <p:cNvSpPr/>
          <p:nvPr/>
        </p:nvSpPr>
        <p:spPr>
          <a:xfrm>
            <a:off x="4482799" y="2159366"/>
            <a:ext cx="3042218" cy="223333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600" dirty="0"/>
              <a:t>行政財産の多目的利用可能</a:t>
            </a:r>
            <a:endParaRPr kumimoji="1" lang="en-US" altLang="ja-JP" sz="1600" dirty="0"/>
          </a:p>
          <a:p>
            <a:pPr algn="ctr"/>
            <a:r>
              <a:rPr lang="ja-JP" altLang="en-US" sz="1600" dirty="0"/>
              <a:t>民間収益施設併設可能</a:t>
            </a:r>
            <a:endParaRPr lang="en-US" altLang="ja-JP" sz="1600" dirty="0"/>
          </a:p>
          <a:p>
            <a:pPr algn="ctr"/>
            <a:r>
              <a:rPr kumimoji="1" lang="ja-JP" altLang="en-US" sz="1600" dirty="0"/>
              <a:t>長期債務負担可能</a:t>
            </a:r>
            <a:endParaRPr kumimoji="1" lang="en-US" altLang="ja-JP" sz="1600" dirty="0"/>
          </a:p>
          <a:p>
            <a:pPr algn="ctr"/>
            <a:r>
              <a:rPr lang="ja-JP" altLang="en-US" sz="1600" dirty="0"/>
              <a:t>民間債務可能</a:t>
            </a:r>
            <a:endParaRPr lang="en-US" altLang="ja-JP" sz="1600" dirty="0"/>
          </a:p>
          <a:p>
            <a:pPr algn="ctr"/>
            <a:endParaRPr kumimoji="1" lang="en-US" altLang="ja-JP" sz="1600" dirty="0"/>
          </a:p>
          <a:p>
            <a:pPr algn="ctr"/>
            <a:r>
              <a:rPr kumimoji="1" lang="ja-JP" altLang="en-US" sz="1600" dirty="0"/>
              <a:t>あらたに</a:t>
            </a:r>
            <a:endParaRPr kumimoji="1" lang="en-US" altLang="ja-JP" sz="1600" dirty="0"/>
          </a:p>
          <a:p>
            <a:pPr algn="ctr"/>
            <a:r>
              <a:rPr lang="ja-JP" altLang="en-US" sz="1600" dirty="0"/>
              <a:t>運営権設定可能（</a:t>
            </a:r>
            <a:r>
              <a:rPr lang="en-US" altLang="ja-JP" sz="1600" dirty="0"/>
              <a:t>2013</a:t>
            </a:r>
            <a:r>
              <a:rPr lang="ja-JP" altLang="en-US" sz="1600" dirty="0"/>
              <a:t>年）</a:t>
            </a:r>
            <a:endParaRPr kumimoji="1" lang="ja-JP" altLang="en-US" sz="1600" dirty="0"/>
          </a:p>
        </p:txBody>
      </p:sp>
      <p:sp>
        <p:nvSpPr>
          <p:cNvPr id="11" name="四角形: 角を丸くする 10">
            <a:extLst>
              <a:ext uri="{FF2B5EF4-FFF2-40B4-BE49-F238E27FC236}">
                <a16:creationId xmlns:a16="http://schemas.microsoft.com/office/drawing/2014/main" id="{19EAEC79-DFBE-4D7D-985D-AAD955B08B4A}"/>
              </a:ext>
            </a:extLst>
          </p:cNvPr>
          <p:cNvSpPr/>
          <p:nvPr/>
        </p:nvSpPr>
        <p:spPr>
          <a:xfrm>
            <a:off x="6387352" y="4996516"/>
            <a:ext cx="2992422" cy="960160"/>
          </a:xfrm>
          <a:prstGeom prst="roundRect">
            <a:avLst/>
          </a:prstGeom>
          <a:solidFill>
            <a:srgbClr val="CCECFF"/>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ＰＦＩ法による</a:t>
            </a:r>
            <a:endParaRPr kumimoji="1" lang="en-US" altLang="ja-JP" dirty="0"/>
          </a:p>
          <a:p>
            <a:pPr algn="ctr"/>
            <a:r>
              <a:rPr kumimoji="1" lang="ja-JP" altLang="en-US" dirty="0"/>
              <a:t>ＰＦＩ事業を利用して</a:t>
            </a:r>
            <a:endParaRPr kumimoji="1" lang="en-US" altLang="ja-JP" dirty="0"/>
          </a:p>
          <a:p>
            <a:pPr algn="ctr"/>
            <a:r>
              <a:rPr lang="ja-JP" altLang="en-US" dirty="0"/>
              <a:t>行財政改革</a:t>
            </a:r>
            <a:endParaRPr kumimoji="1" lang="en-US" altLang="ja-JP" dirty="0"/>
          </a:p>
        </p:txBody>
      </p:sp>
      <p:sp>
        <p:nvSpPr>
          <p:cNvPr id="12" name="四角形: 角を丸くする 11">
            <a:extLst>
              <a:ext uri="{FF2B5EF4-FFF2-40B4-BE49-F238E27FC236}">
                <a16:creationId xmlns:a16="http://schemas.microsoft.com/office/drawing/2014/main" id="{918F2145-ACE6-4F7C-A2A2-7DA1A5CF0CC3}"/>
              </a:ext>
            </a:extLst>
          </p:cNvPr>
          <p:cNvSpPr/>
          <p:nvPr/>
        </p:nvSpPr>
        <p:spPr>
          <a:xfrm>
            <a:off x="7929280" y="4303059"/>
            <a:ext cx="3042217" cy="34182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a:t>財政負担の軽減</a:t>
            </a:r>
            <a:endParaRPr kumimoji="1" lang="en-US" altLang="ja-JP" dirty="0"/>
          </a:p>
        </p:txBody>
      </p:sp>
      <p:sp>
        <p:nvSpPr>
          <p:cNvPr id="13" name="四角形: 角を丸くする 12">
            <a:extLst>
              <a:ext uri="{FF2B5EF4-FFF2-40B4-BE49-F238E27FC236}">
                <a16:creationId xmlns:a16="http://schemas.microsoft.com/office/drawing/2014/main" id="{DDFA43E0-880E-46BB-AE06-AC4E69AA0BCB}"/>
              </a:ext>
            </a:extLst>
          </p:cNvPr>
          <p:cNvSpPr/>
          <p:nvPr/>
        </p:nvSpPr>
        <p:spPr>
          <a:xfrm>
            <a:off x="7947208" y="3908613"/>
            <a:ext cx="3042218" cy="30591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dirty="0"/>
              <a:t>公民の入札労力軽減</a:t>
            </a:r>
            <a:endParaRPr kumimoji="1" lang="en-US" altLang="ja-JP" dirty="0"/>
          </a:p>
        </p:txBody>
      </p:sp>
      <p:sp>
        <p:nvSpPr>
          <p:cNvPr id="14" name="四角形: 角を丸くする 13">
            <a:extLst>
              <a:ext uri="{FF2B5EF4-FFF2-40B4-BE49-F238E27FC236}">
                <a16:creationId xmlns:a16="http://schemas.microsoft.com/office/drawing/2014/main" id="{13B9466C-B807-4126-A1C3-80637F0F974A}"/>
              </a:ext>
            </a:extLst>
          </p:cNvPr>
          <p:cNvSpPr/>
          <p:nvPr/>
        </p:nvSpPr>
        <p:spPr>
          <a:xfrm>
            <a:off x="7956172" y="3465755"/>
            <a:ext cx="3042218" cy="34229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dirty="0"/>
              <a:t>公共事業のスピードアップ</a:t>
            </a:r>
            <a:endParaRPr kumimoji="1" lang="en-US" altLang="ja-JP" dirty="0"/>
          </a:p>
        </p:txBody>
      </p:sp>
      <p:sp>
        <p:nvSpPr>
          <p:cNvPr id="15" name="四角形: 角を丸くする 14">
            <a:extLst>
              <a:ext uri="{FF2B5EF4-FFF2-40B4-BE49-F238E27FC236}">
                <a16:creationId xmlns:a16="http://schemas.microsoft.com/office/drawing/2014/main" id="{4BB9FC8B-F46C-4DAB-9038-1B8D47BD905C}"/>
              </a:ext>
            </a:extLst>
          </p:cNvPr>
          <p:cNvSpPr/>
          <p:nvPr/>
        </p:nvSpPr>
        <p:spPr>
          <a:xfrm>
            <a:off x="7958862" y="2995106"/>
            <a:ext cx="3042218" cy="39445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600" dirty="0"/>
              <a:t>公共資産による財政収入増加</a:t>
            </a:r>
            <a:endParaRPr kumimoji="1" lang="en-US" altLang="ja-JP" sz="1600" dirty="0"/>
          </a:p>
        </p:txBody>
      </p:sp>
      <p:sp>
        <p:nvSpPr>
          <p:cNvPr id="16" name="矢印: 上カーブ 15">
            <a:extLst>
              <a:ext uri="{FF2B5EF4-FFF2-40B4-BE49-F238E27FC236}">
                <a16:creationId xmlns:a16="http://schemas.microsoft.com/office/drawing/2014/main" id="{76290D4E-C45F-4C1E-A8EB-75CB34A88201}"/>
              </a:ext>
            </a:extLst>
          </p:cNvPr>
          <p:cNvSpPr/>
          <p:nvPr/>
        </p:nvSpPr>
        <p:spPr>
          <a:xfrm rot="3083184">
            <a:off x="1647474" y="4838768"/>
            <a:ext cx="1359387" cy="619472"/>
          </a:xfrm>
          <a:prstGeom prst="curvedUpArrow">
            <a:avLst>
              <a:gd name="adj1" fmla="val 25000"/>
              <a:gd name="adj2" fmla="val 51249"/>
              <a:gd name="adj3" fmla="val 384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四角形: 角を丸くする 17">
            <a:extLst>
              <a:ext uri="{FF2B5EF4-FFF2-40B4-BE49-F238E27FC236}">
                <a16:creationId xmlns:a16="http://schemas.microsoft.com/office/drawing/2014/main" id="{EEC31E81-107E-4EEC-AE6F-335A4097E398}"/>
              </a:ext>
            </a:extLst>
          </p:cNvPr>
          <p:cNvSpPr/>
          <p:nvPr/>
        </p:nvSpPr>
        <p:spPr>
          <a:xfrm>
            <a:off x="8320143" y="1017814"/>
            <a:ext cx="2272553" cy="147254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公共事業発注改革</a:t>
            </a:r>
            <a:endParaRPr kumimoji="1" lang="en-US" altLang="ja-JP" dirty="0"/>
          </a:p>
          <a:p>
            <a:pPr algn="ctr"/>
            <a:endParaRPr kumimoji="1" lang="en-US" altLang="ja-JP" dirty="0"/>
          </a:p>
          <a:p>
            <a:pPr algn="ctr"/>
            <a:r>
              <a:rPr lang="ja-JP" altLang="en-US" sz="1400" dirty="0"/>
              <a:t>スピードアップ</a:t>
            </a:r>
            <a:endParaRPr kumimoji="1" lang="en-US" altLang="ja-JP" sz="1400" dirty="0"/>
          </a:p>
          <a:p>
            <a:pPr algn="ctr"/>
            <a:r>
              <a:rPr kumimoji="1" lang="ja-JP" altLang="en-US" sz="1400" dirty="0"/>
              <a:t>縦割り行政の改善</a:t>
            </a:r>
            <a:endParaRPr kumimoji="1" lang="en-US" altLang="ja-JP" sz="1400" dirty="0"/>
          </a:p>
          <a:p>
            <a:pPr algn="ctr"/>
            <a:r>
              <a:rPr lang="ja-JP" altLang="en-US" sz="1400" dirty="0"/>
              <a:t>単年度主義の改革</a:t>
            </a:r>
            <a:endParaRPr lang="en-US" altLang="ja-JP" sz="1400" dirty="0"/>
          </a:p>
          <a:p>
            <a:pPr algn="ctr"/>
            <a:r>
              <a:rPr kumimoji="1" lang="ja-JP" altLang="en-US" sz="1400" dirty="0"/>
              <a:t>等</a:t>
            </a:r>
            <a:endParaRPr kumimoji="1" lang="ja-JP" altLang="en-US" dirty="0"/>
          </a:p>
        </p:txBody>
      </p:sp>
      <p:cxnSp>
        <p:nvCxnSpPr>
          <p:cNvPr id="19" name="直線矢印コネクタ 18">
            <a:extLst>
              <a:ext uri="{FF2B5EF4-FFF2-40B4-BE49-F238E27FC236}">
                <a16:creationId xmlns:a16="http://schemas.microsoft.com/office/drawing/2014/main" id="{EDD49A63-F821-471C-87E7-83A8B71437BE}"/>
              </a:ext>
            </a:extLst>
          </p:cNvPr>
          <p:cNvCxnSpPr>
            <a:cxnSpLocks/>
            <a:stCxn id="9" idx="3"/>
            <a:endCxn id="10" idx="2"/>
          </p:cNvCxnSpPr>
          <p:nvPr/>
        </p:nvCxnSpPr>
        <p:spPr>
          <a:xfrm flipV="1">
            <a:off x="5190566" y="4392701"/>
            <a:ext cx="813342" cy="99978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CEE2066C-F34C-48AC-8AF5-585E48030AD5}"/>
              </a:ext>
            </a:extLst>
          </p:cNvPr>
          <p:cNvCxnSpPr>
            <a:cxnSpLocks/>
            <a:stCxn id="10" idx="2"/>
            <a:endCxn id="11" idx="0"/>
          </p:cNvCxnSpPr>
          <p:nvPr/>
        </p:nvCxnSpPr>
        <p:spPr>
          <a:xfrm>
            <a:off x="6003908" y="4392701"/>
            <a:ext cx="1879655" cy="60381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9" name="矢印: 上カーブ 28">
            <a:extLst>
              <a:ext uri="{FF2B5EF4-FFF2-40B4-BE49-F238E27FC236}">
                <a16:creationId xmlns:a16="http://schemas.microsoft.com/office/drawing/2014/main" id="{8EE6E1BD-6DB9-474B-8F24-3855F38BBBCB}"/>
              </a:ext>
            </a:extLst>
          </p:cNvPr>
          <p:cNvSpPr/>
          <p:nvPr/>
        </p:nvSpPr>
        <p:spPr>
          <a:xfrm rot="18626155">
            <a:off x="9016014" y="4998788"/>
            <a:ext cx="1359387" cy="619472"/>
          </a:xfrm>
          <a:prstGeom prst="curvedUpArrow">
            <a:avLst>
              <a:gd name="adj1" fmla="val 25000"/>
              <a:gd name="adj2" fmla="val 51249"/>
              <a:gd name="adj3" fmla="val 384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30" name="直線矢印コネクタ 29">
            <a:extLst>
              <a:ext uri="{FF2B5EF4-FFF2-40B4-BE49-F238E27FC236}">
                <a16:creationId xmlns:a16="http://schemas.microsoft.com/office/drawing/2014/main" id="{33A6BA2F-2456-4E86-ADD2-D1D675C6F7B1}"/>
              </a:ext>
            </a:extLst>
          </p:cNvPr>
          <p:cNvCxnSpPr>
            <a:cxnSpLocks/>
            <a:stCxn id="5" idx="3"/>
          </p:cNvCxnSpPr>
          <p:nvPr/>
        </p:nvCxnSpPr>
        <p:spPr>
          <a:xfrm>
            <a:off x="3666566" y="1705181"/>
            <a:ext cx="465357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3" name="矢印: 上下 42">
            <a:extLst>
              <a:ext uri="{FF2B5EF4-FFF2-40B4-BE49-F238E27FC236}">
                <a16:creationId xmlns:a16="http://schemas.microsoft.com/office/drawing/2014/main" id="{1B07A81C-D0CB-4EA7-9501-11AD75A85AB2}"/>
              </a:ext>
            </a:extLst>
          </p:cNvPr>
          <p:cNvSpPr/>
          <p:nvPr/>
        </p:nvSpPr>
        <p:spPr>
          <a:xfrm>
            <a:off x="9270556" y="2483182"/>
            <a:ext cx="414018" cy="588821"/>
          </a:xfrm>
          <a:prstGeom prst="upDownArrow">
            <a:avLst>
              <a:gd name="adj1" fmla="val 3043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a:extLst>
              <a:ext uri="{FF2B5EF4-FFF2-40B4-BE49-F238E27FC236}">
                <a16:creationId xmlns:a16="http://schemas.microsoft.com/office/drawing/2014/main" id="{251009C5-2EB4-4DCC-9FAA-6D8E80AD1890}"/>
              </a:ext>
            </a:extLst>
          </p:cNvPr>
          <p:cNvSpPr/>
          <p:nvPr/>
        </p:nvSpPr>
        <p:spPr>
          <a:xfrm>
            <a:off x="10118339" y="4565077"/>
            <a:ext cx="1828800" cy="122233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民間は</a:t>
            </a:r>
            <a:endParaRPr kumimoji="1" lang="en-US" altLang="ja-JP" dirty="0"/>
          </a:p>
          <a:p>
            <a:pPr algn="ctr"/>
            <a:r>
              <a:rPr kumimoji="1" lang="ja-JP" altLang="en-US" dirty="0"/>
              <a:t>これを実現するチーム</a:t>
            </a:r>
            <a:endParaRPr kumimoji="1" lang="en-US" altLang="ja-JP" dirty="0"/>
          </a:p>
          <a:p>
            <a:pPr algn="ctr"/>
            <a:r>
              <a:rPr kumimoji="1" lang="ja-JP" altLang="en-US" dirty="0"/>
              <a:t>編成</a:t>
            </a:r>
          </a:p>
        </p:txBody>
      </p:sp>
    </p:spTree>
    <p:extLst>
      <p:ext uri="{BB962C8B-B14F-4D97-AF65-F5344CB8AC3E}">
        <p14:creationId xmlns:p14="http://schemas.microsoft.com/office/powerpoint/2010/main" val="41213207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a:extLst>
              <a:ext uri="{FF2B5EF4-FFF2-40B4-BE49-F238E27FC236}">
                <a16:creationId xmlns:a16="http://schemas.microsoft.com/office/drawing/2014/main" id="{A33E31FD-0E0A-4A17-81A8-516C2FE69440}"/>
              </a:ext>
            </a:extLst>
          </p:cNvPr>
          <p:cNvSpPr>
            <a:spLocks noGrp="1" noChangeArrowheads="1"/>
          </p:cNvSpPr>
          <p:nvPr>
            <p:ph type="title"/>
          </p:nvPr>
        </p:nvSpPr>
        <p:spPr>
          <a:xfrm>
            <a:off x="1169209" y="239693"/>
            <a:ext cx="9853582" cy="417512"/>
          </a:xfrm>
        </p:spPr>
        <p:txBody>
          <a:bodyPr>
            <a:normAutofit fontScale="90000"/>
          </a:bodyPr>
          <a:lstStyle/>
          <a:p>
            <a:r>
              <a:rPr lang="ja-JP" altLang="en-US" sz="3600" dirty="0"/>
              <a:t>標準的な案件の必要機能と民間の役割（チーム編成）</a:t>
            </a:r>
          </a:p>
        </p:txBody>
      </p:sp>
      <p:sp>
        <p:nvSpPr>
          <p:cNvPr id="5123" name="コンテンツ プレースホルダー 2">
            <a:extLst>
              <a:ext uri="{FF2B5EF4-FFF2-40B4-BE49-F238E27FC236}">
                <a16:creationId xmlns:a16="http://schemas.microsoft.com/office/drawing/2014/main" id="{792FDFC8-F74F-4C18-826F-4C32811E4BD9}"/>
              </a:ext>
            </a:extLst>
          </p:cNvPr>
          <p:cNvSpPr>
            <a:spLocks noGrp="1" noChangeArrowheads="1"/>
          </p:cNvSpPr>
          <p:nvPr>
            <p:ph idx="1"/>
          </p:nvPr>
        </p:nvSpPr>
        <p:spPr>
          <a:xfrm>
            <a:off x="2826317" y="836613"/>
            <a:ext cx="8507413" cy="5688012"/>
          </a:xfrm>
        </p:spPr>
        <p:txBody>
          <a:bodyPr/>
          <a:lstStyle/>
          <a:p>
            <a:r>
              <a:rPr lang="ja-JP" altLang="en-US" sz="2400" dirty="0"/>
              <a:t>有資格建設企業・・・・・・・</a:t>
            </a:r>
            <a:r>
              <a:rPr lang="en-US" altLang="ja-JP" sz="2400" dirty="0"/>
              <a:t>		</a:t>
            </a:r>
            <a:r>
              <a:rPr lang="ja-JP" altLang="en-US" sz="2400" dirty="0"/>
              <a:t>○○建設：資格確認</a:t>
            </a:r>
            <a:endParaRPr lang="en-US" altLang="ja-JP" sz="2400" dirty="0"/>
          </a:p>
          <a:p>
            <a:r>
              <a:rPr lang="ja-JP" altLang="en-US" sz="2400" dirty="0"/>
              <a:t>有資格設計企業・・・・・・・</a:t>
            </a:r>
            <a:r>
              <a:rPr lang="en-US" altLang="ja-JP" sz="2400" dirty="0"/>
              <a:t>		</a:t>
            </a:r>
            <a:r>
              <a:rPr lang="ja-JP" altLang="en-US" sz="2400" dirty="0"/>
              <a:t>○○事務所：資格確認</a:t>
            </a:r>
            <a:endParaRPr lang="en-US" altLang="ja-JP" sz="2400" dirty="0"/>
          </a:p>
          <a:p>
            <a:r>
              <a:rPr lang="ja-JP" altLang="en-US" sz="2400" dirty="0"/>
              <a:t>融資アレンジ・・・・・・・・・・・・・・・・</a:t>
            </a:r>
            <a:r>
              <a:rPr lang="en-US" altLang="ja-JP" sz="2400" dirty="0"/>
              <a:t>	</a:t>
            </a:r>
            <a:r>
              <a:rPr lang="ja-JP" altLang="en-US" sz="2400" dirty="0"/>
              <a:t>○○</a:t>
            </a:r>
            <a:r>
              <a:rPr lang="en-US" altLang="ja-JP" sz="2400" dirty="0"/>
              <a:t>(</a:t>
            </a:r>
            <a:r>
              <a:rPr lang="ja-JP" altLang="en-US" sz="2400" dirty="0"/>
              <a:t>株</a:t>
            </a:r>
            <a:r>
              <a:rPr lang="en-US" altLang="ja-JP" sz="2400" dirty="0"/>
              <a:t>)</a:t>
            </a:r>
            <a:r>
              <a:rPr lang="ja-JP" altLang="en-US" sz="2400" dirty="0"/>
              <a:t>＋○○銀行</a:t>
            </a:r>
            <a:endParaRPr lang="en-US" altLang="ja-JP" sz="2400" dirty="0"/>
          </a:p>
          <a:p>
            <a:r>
              <a:rPr lang="ja-JP" altLang="en-US" sz="2400" dirty="0"/>
              <a:t>調理機器メーカー・・・・・・・・・・・・・</a:t>
            </a:r>
            <a:r>
              <a:rPr lang="en-US" altLang="ja-JP" sz="2400" dirty="0"/>
              <a:t>	</a:t>
            </a:r>
            <a:r>
              <a:rPr lang="ja-JP" altLang="en-US" sz="2400" dirty="0"/>
              <a:t>○○</a:t>
            </a:r>
            <a:r>
              <a:rPr lang="en-US" altLang="ja-JP" sz="2400" dirty="0"/>
              <a:t>(</a:t>
            </a:r>
            <a:r>
              <a:rPr lang="ja-JP" altLang="en-US" sz="2400" dirty="0"/>
              <a:t>株</a:t>
            </a:r>
            <a:r>
              <a:rPr lang="en-US" altLang="ja-JP" sz="2400" dirty="0"/>
              <a:t>)</a:t>
            </a:r>
          </a:p>
          <a:p>
            <a:r>
              <a:rPr lang="ja-JP" altLang="en-US" sz="2400" dirty="0"/>
              <a:t>調理請負企業・・・・・・・・・・・・・・・</a:t>
            </a:r>
            <a:r>
              <a:rPr lang="en-US" altLang="ja-JP" sz="2400" dirty="0"/>
              <a:t>	</a:t>
            </a:r>
            <a:r>
              <a:rPr lang="ja-JP" altLang="en-US" sz="2400" dirty="0"/>
              <a:t>○○食品：資格確認</a:t>
            </a:r>
            <a:endParaRPr lang="en-US" altLang="ja-JP" sz="2400" dirty="0"/>
          </a:p>
          <a:p>
            <a:r>
              <a:rPr lang="ja-JP" altLang="en-US" sz="2400" dirty="0"/>
              <a:t>配送企業・・・・・・・</a:t>
            </a:r>
            <a:r>
              <a:rPr lang="en-US" altLang="ja-JP" sz="2400" dirty="0"/>
              <a:t>			</a:t>
            </a:r>
            <a:r>
              <a:rPr lang="ja-JP" altLang="en-US" sz="2400" dirty="0"/>
              <a:t>○○配送：</a:t>
            </a:r>
            <a:endParaRPr lang="en-US" altLang="ja-JP" sz="2400" dirty="0"/>
          </a:p>
          <a:p>
            <a:r>
              <a:rPr lang="ja-JP" altLang="en-US" sz="2400" dirty="0"/>
              <a:t>設備・ＩＴ関連企業・・・・・・・・・・・</a:t>
            </a:r>
            <a:r>
              <a:rPr lang="en-US" altLang="ja-JP" sz="2400" dirty="0"/>
              <a:t>	</a:t>
            </a:r>
            <a:r>
              <a:rPr lang="ja-JP" altLang="en-US" sz="2400" dirty="0"/>
              <a:t>〇〇株式会社</a:t>
            </a:r>
            <a:endParaRPr lang="en-US" altLang="ja-JP" sz="2400" dirty="0"/>
          </a:p>
          <a:p>
            <a:r>
              <a:rPr lang="ja-JP" altLang="en-US" sz="2400" dirty="0"/>
              <a:t>ＨＡＣＣＰアドバイザー・・・・・・・・・</a:t>
            </a:r>
            <a:r>
              <a:rPr lang="en-US" altLang="ja-JP" sz="2400" dirty="0"/>
              <a:t>	</a:t>
            </a:r>
            <a:r>
              <a:rPr lang="ja-JP" altLang="en-US" sz="2400" dirty="0"/>
              <a:t>○○</a:t>
            </a:r>
            <a:endParaRPr lang="en-US" altLang="ja-JP" sz="2400" dirty="0"/>
          </a:p>
          <a:p>
            <a:r>
              <a:rPr lang="ja-JP" altLang="en-US" sz="2400" dirty="0"/>
              <a:t>見学コース展示設計：構想・・・・・</a:t>
            </a:r>
            <a:r>
              <a:rPr lang="en-US" altLang="ja-JP" sz="2400" dirty="0"/>
              <a:t>	</a:t>
            </a:r>
            <a:r>
              <a:rPr lang="ja-JP" altLang="en-US" sz="2400" dirty="0"/>
              <a:t>○○</a:t>
            </a:r>
            <a:r>
              <a:rPr lang="en-US" altLang="ja-JP" sz="2400" dirty="0"/>
              <a:t>(</a:t>
            </a:r>
            <a:r>
              <a:rPr lang="ja-JP" altLang="en-US" sz="2400" dirty="0"/>
              <a:t>株</a:t>
            </a:r>
            <a:r>
              <a:rPr lang="en-US" altLang="ja-JP" sz="2400" dirty="0"/>
              <a:t>)</a:t>
            </a:r>
          </a:p>
          <a:p>
            <a:r>
              <a:rPr lang="ja-JP" altLang="en-US" sz="2400" dirty="0"/>
              <a:t>廃棄物処理・残渣処理・・・・・・・・</a:t>
            </a:r>
            <a:r>
              <a:rPr lang="en-US" altLang="ja-JP" sz="2400" dirty="0"/>
              <a:t>	</a:t>
            </a:r>
            <a:r>
              <a:rPr lang="ja-JP" altLang="en-US" sz="2400" dirty="0"/>
              <a:t>調理請負企業と相談</a:t>
            </a:r>
            <a:endParaRPr lang="en-US" altLang="ja-JP" sz="2400" dirty="0"/>
          </a:p>
          <a:p>
            <a:r>
              <a:rPr lang="ja-JP" altLang="en-US" sz="2400" dirty="0"/>
              <a:t>衛生管理・・・・・・・・・・・・・・・・・・・</a:t>
            </a:r>
            <a:r>
              <a:rPr lang="en-US" altLang="ja-JP" sz="2400" dirty="0"/>
              <a:t>	</a:t>
            </a:r>
            <a:r>
              <a:rPr lang="ja-JP" altLang="en-US" sz="2400" dirty="0"/>
              <a:t>調理請負企業と相談</a:t>
            </a:r>
            <a:endParaRPr lang="en-US" altLang="ja-JP" sz="2400" dirty="0"/>
          </a:p>
          <a:p>
            <a:r>
              <a:rPr lang="ja-JP" altLang="en-US" sz="2400" dirty="0"/>
              <a:t>アドバイザー・・・・・</a:t>
            </a:r>
            <a:r>
              <a:rPr lang="en-US" altLang="ja-JP" sz="2400" dirty="0"/>
              <a:t>			</a:t>
            </a:r>
            <a:r>
              <a:rPr lang="ja-JP" altLang="en-US" sz="2400" dirty="0"/>
              <a:t>○○・○○・○○</a:t>
            </a:r>
            <a:endParaRPr lang="en-US" altLang="ja-JP" sz="2400" dirty="0"/>
          </a:p>
          <a:p>
            <a:r>
              <a:rPr lang="ja-JP" altLang="en-US" sz="2400" dirty="0"/>
              <a:t>提案書作成（必要なら）</a:t>
            </a:r>
            <a:r>
              <a:rPr lang="en-US" altLang="ja-JP" sz="2400" dirty="0"/>
              <a:t>		</a:t>
            </a:r>
            <a:r>
              <a:rPr lang="ja-JP" altLang="en-US" sz="2400" dirty="0"/>
              <a:t>○○</a:t>
            </a:r>
            <a:endParaRPr lang="en-US" altLang="ja-JP" sz="2400" dirty="0"/>
          </a:p>
        </p:txBody>
      </p:sp>
      <p:sp>
        <p:nvSpPr>
          <p:cNvPr id="2" name="正方形/長方形 1">
            <a:extLst>
              <a:ext uri="{FF2B5EF4-FFF2-40B4-BE49-F238E27FC236}">
                <a16:creationId xmlns:a16="http://schemas.microsoft.com/office/drawing/2014/main" id="{FE461ACE-93B6-49D0-92ED-9EE2AD14D936}"/>
              </a:ext>
            </a:extLst>
          </p:cNvPr>
          <p:cNvSpPr/>
          <p:nvPr/>
        </p:nvSpPr>
        <p:spPr>
          <a:xfrm>
            <a:off x="564948" y="728025"/>
            <a:ext cx="2090889" cy="586273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非常に多くの企業</a:t>
            </a:r>
            <a:endParaRPr kumimoji="1" lang="en-US" altLang="ja-JP" dirty="0"/>
          </a:p>
          <a:p>
            <a:pPr algn="ctr"/>
            <a:r>
              <a:rPr kumimoji="1" lang="ja-JP" altLang="en-US" dirty="0"/>
              <a:t>による</a:t>
            </a:r>
            <a:endParaRPr kumimoji="1" lang="en-US" altLang="ja-JP" dirty="0"/>
          </a:p>
          <a:p>
            <a:pPr algn="ctr"/>
            <a:r>
              <a:rPr kumimoji="1" lang="ja-JP" altLang="en-US" dirty="0"/>
              <a:t>チーム編成</a:t>
            </a:r>
            <a:endParaRPr kumimoji="1" lang="en-US" altLang="ja-JP" dirty="0"/>
          </a:p>
          <a:p>
            <a:pPr algn="ctr"/>
            <a:endParaRPr kumimoji="1" lang="en-US" altLang="ja-JP" dirty="0"/>
          </a:p>
          <a:p>
            <a:pPr algn="ctr"/>
            <a:r>
              <a:rPr kumimoji="1" lang="ja-JP" altLang="en-US" dirty="0"/>
              <a:t>調理運営企業の</a:t>
            </a:r>
            <a:endParaRPr kumimoji="1" lang="en-US" altLang="ja-JP" dirty="0"/>
          </a:p>
          <a:p>
            <a:pPr algn="ctr"/>
            <a:r>
              <a:rPr kumimoji="1" lang="ja-JP" altLang="en-US" dirty="0"/>
              <a:t>数が少ない</a:t>
            </a:r>
            <a:endParaRPr kumimoji="1" lang="en-US" altLang="ja-JP" dirty="0"/>
          </a:p>
          <a:p>
            <a:pPr algn="ctr"/>
            <a:endParaRPr kumimoji="1" lang="en-US" altLang="ja-JP" dirty="0"/>
          </a:p>
          <a:p>
            <a:pPr algn="ctr"/>
            <a:r>
              <a:rPr kumimoji="1" lang="ja-JP" altLang="en-US" dirty="0"/>
              <a:t>チームが多く</a:t>
            </a:r>
            <a:endParaRPr kumimoji="1" lang="en-US" altLang="ja-JP" dirty="0"/>
          </a:p>
          <a:p>
            <a:pPr algn="ctr"/>
            <a:r>
              <a:rPr kumimoji="1" lang="ja-JP" altLang="en-US" dirty="0"/>
              <a:t>編成できない</a:t>
            </a:r>
            <a:endParaRPr kumimoji="1" lang="en-US" altLang="ja-JP" dirty="0"/>
          </a:p>
          <a:p>
            <a:pPr algn="ctr"/>
            <a:endParaRPr kumimoji="1" lang="en-US" altLang="ja-JP" dirty="0"/>
          </a:p>
          <a:p>
            <a:pPr algn="ctr"/>
            <a:r>
              <a:rPr kumimoji="1" lang="en-US" altLang="ja-JP" sz="2000" b="1" dirty="0"/>
              <a:t>HACCP</a:t>
            </a:r>
            <a:r>
              <a:rPr kumimoji="1" lang="ja-JP" altLang="en-US" sz="2000" b="1" dirty="0"/>
              <a:t>を学び、適用することで</a:t>
            </a:r>
            <a:endParaRPr kumimoji="1" lang="en-US" altLang="ja-JP" dirty="0"/>
          </a:p>
          <a:p>
            <a:pPr algn="ctr"/>
            <a:endParaRPr kumimoji="1" lang="en-US" altLang="ja-JP" dirty="0"/>
          </a:p>
          <a:p>
            <a:pPr algn="ctr"/>
            <a:r>
              <a:rPr kumimoji="1" lang="ja-JP" altLang="en-US" dirty="0"/>
              <a:t>いままで</a:t>
            </a:r>
            <a:endParaRPr kumimoji="1" lang="en-US" altLang="ja-JP" dirty="0"/>
          </a:p>
          <a:p>
            <a:pPr algn="ctr"/>
            <a:r>
              <a:rPr kumimoji="1" lang="ja-JP" altLang="en-US" dirty="0"/>
              <a:t>経験のない企業</a:t>
            </a:r>
            <a:endParaRPr kumimoji="1" lang="en-US" altLang="ja-JP" dirty="0"/>
          </a:p>
          <a:p>
            <a:pPr algn="ctr"/>
            <a:r>
              <a:rPr kumimoji="1" lang="ja-JP" altLang="en-US" dirty="0"/>
              <a:t>にも道が開ける</a:t>
            </a:r>
            <a:endParaRPr kumimoji="1" lang="en-US" altLang="ja-JP" dirty="0"/>
          </a:p>
          <a:p>
            <a:pPr algn="ctr"/>
            <a:endParaRPr kumimoji="1" lang="en-US" altLang="ja-JP" dirty="0"/>
          </a:p>
          <a:p>
            <a:pPr algn="ctr"/>
            <a:r>
              <a:rPr kumimoji="1" lang="ja-JP" altLang="en-US" dirty="0"/>
              <a:t>発注側で</a:t>
            </a:r>
            <a:endParaRPr kumimoji="1" lang="en-US" altLang="ja-JP" dirty="0"/>
          </a:p>
          <a:p>
            <a:pPr algn="ctr"/>
            <a:r>
              <a:rPr kumimoji="1" lang="ja-JP" altLang="en-US" dirty="0"/>
              <a:t>門戸を狭くしない</a:t>
            </a:r>
            <a:endParaRPr kumimoji="1" lang="en-US" altLang="ja-JP" dirty="0"/>
          </a:p>
          <a:p>
            <a:pPr algn="ctr"/>
            <a:r>
              <a:rPr kumimoji="1" lang="ja-JP" altLang="en-US" dirty="0"/>
              <a:t>（実績要件）</a:t>
            </a:r>
            <a:endParaRPr kumimoji="1" lang="en-US" altLang="ja-JP" dirty="0"/>
          </a:p>
        </p:txBody>
      </p:sp>
      <p:sp>
        <p:nvSpPr>
          <p:cNvPr id="3" name="正方形/長方形 2">
            <a:extLst>
              <a:ext uri="{FF2B5EF4-FFF2-40B4-BE49-F238E27FC236}">
                <a16:creationId xmlns:a16="http://schemas.microsoft.com/office/drawing/2014/main" id="{5AC89903-17D6-4ED8-8487-421A04DCC8E5}"/>
              </a:ext>
            </a:extLst>
          </p:cNvPr>
          <p:cNvSpPr/>
          <p:nvPr/>
        </p:nvSpPr>
        <p:spPr>
          <a:xfrm>
            <a:off x="10187018" y="2981992"/>
            <a:ext cx="1892866" cy="354263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600" dirty="0"/>
              <a:t>経験がなければ</a:t>
            </a:r>
            <a:endParaRPr kumimoji="1" lang="en-US" altLang="ja-JP" sz="1600" dirty="0"/>
          </a:p>
          <a:p>
            <a:pPr algn="ctr"/>
            <a:endParaRPr kumimoji="1" lang="en-US" altLang="ja-JP" sz="1600" dirty="0"/>
          </a:p>
          <a:p>
            <a:pPr algn="ctr"/>
            <a:r>
              <a:rPr kumimoji="1" lang="ja-JP" altLang="en-US" sz="1600" dirty="0"/>
              <a:t>経験のある</a:t>
            </a:r>
            <a:endParaRPr kumimoji="1" lang="en-US" altLang="ja-JP" sz="1600" dirty="0"/>
          </a:p>
          <a:p>
            <a:pPr algn="ctr"/>
            <a:r>
              <a:rPr kumimoji="1" lang="ja-JP" altLang="en-US" sz="1600" dirty="0"/>
              <a:t>企業と協働で</a:t>
            </a:r>
            <a:endParaRPr kumimoji="1" lang="en-US" altLang="ja-JP" sz="1600" dirty="0"/>
          </a:p>
          <a:p>
            <a:pPr algn="ctr"/>
            <a:endParaRPr kumimoji="1" lang="en-US" altLang="ja-JP" sz="1600" dirty="0"/>
          </a:p>
          <a:p>
            <a:pPr algn="ctr"/>
            <a:r>
              <a:rPr kumimoji="1" lang="ja-JP" altLang="en-US" sz="1600" dirty="0"/>
              <a:t>学んでいくことも</a:t>
            </a:r>
            <a:endParaRPr kumimoji="1" lang="en-US" altLang="ja-JP" sz="1600" dirty="0"/>
          </a:p>
          <a:p>
            <a:pPr algn="ctr"/>
            <a:endParaRPr kumimoji="1" lang="en-US" altLang="ja-JP" sz="1600" dirty="0"/>
          </a:p>
          <a:p>
            <a:pPr algn="ctr"/>
            <a:r>
              <a:rPr kumimoji="1" lang="ja-JP" altLang="en-US" sz="1600" dirty="0"/>
              <a:t>必要</a:t>
            </a:r>
            <a:endParaRPr kumimoji="1" lang="en-US" altLang="ja-JP" sz="1600" dirty="0"/>
          </a:p>
          <a:p>
            <a:pPr algn="ctr"/>
            <a:endParaRPr kumimoji="1" lang="en-US" altLang="ja-JP" sz="1600" dirty="0"/>
          </a:p>
          <a:p>
            <a:pPr algn="ctr"/>
            <a:r>
              <a:rPr kumimoji="1" lang="ja-JP" altLang="en-US" sz="1600" dirty="0"/>
              <a:t>新たな</a:t>
            </a:r>
            <a:endParaRPr kumimoji="1" lang="en-US" altLang="ja-JP" sz="1600" dirty="0"/>
          </a:p>
          <a:p>
            <a:pPr algn="ctr"/>
            <a:r>
              <a:rPr kumimoji="1" lang="ja-JP" altLang="en-US" sz="1600" dirty="0"/>
              <a:t>学校給食事業企業</a:t>
            </a:r>
            <a:endParaRPr kumimoji="1" lang="en-US" altLang="ja-JP" sz="1600" dirty="0"/>
          </a:p>
          <a:p>
            <a:pPr algn="ctr"/>
            <a:r>
              <a:rPr kumimoji="1" lang="ja-JP" altLang="en-US" sz="1600" dirty="0"/>
              <a:t>の</a:t>
            </a:r>
            <a:endParaRPr kumimoji="1" lang="en-US" altLang="ja-JP" sz="1600" dirty="0"/>
          </a:p>
          <a:p>
            <a:pPr algn="ctr"/>
            <a:r>
              <a:rPr kumimoji="1" lang="ja-JP" altLang="en-US" sz="1600" dirty="0"/>
              <a:t>育成も検討</a:t>
            </a:r>
            <a:endParaRPr kumimoji="1" lang="en-US" altLang="ja-JP" sz="1600" dirty="0"/>
          </a:p>
          <a:p>
            <a:pPr algn="ctr"/>
            <a:r>
              <a:rPr kumimoji="1" lang="ja-JP" altLang="en-US" sz="1600" dirty="0"/>
              <a:t>すべき</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FE627F-01F0-4931-BDE0-A6617DBA5EFC}"/>
              </a:ext>
            </a:extLst>
          </p:cNvPr>
          <p:cNvSpPr>
            <a:spLocks noGrp="1"/>
          </p:cNvSpPr>
          <p:nvPr>
            <p:ph type="title"/>
          </p:nvPr>
        </p:nvSpPr>
        <p:spPr>
          <a:xfrm>
            <a:off x="838200" y="365125"/>
            <a:ext cx="10515600" cy="770595"/>
          </a:xfrm>
        </p:spPr>
        <p:txBody>
          <a:bodyPr/>
          <a:lstStyle/>
          <a:p>
            <a:r>
              <a:rPr kumimoji="1" lang="ja-JP" altLang="en-US" dirty="0"/>
              <a:t>多くの機能：多くのメンバーの参加が必要</a:t>
            </a:r>
          </a:p>
        </p:txBody>
      </p:sp>
      <p:sp>
        <p:nvSpPr>
          <p:cNvPr id="3" name="コンテンツ プレースホルダー 2">
            <a:extLst>
              <a:ext uri="{FF2B5EF4-FFF2-40B4-BE49-F238E27FC236}">
                <a16:creationId xmlns:a16="http://schemas.microsoft.com/office/drawing/2014/main" id="{25E276B0-8357-4E38-BD98-B4DB663D7FBD}"/>
              </a:ext>
            </a:extLst>
          </p:cNvPr>
          <p:cNvSpPr>
            <a:spLocks noGrp="1"/>
          </p:cNvSpPr>
          <p:nvPr>
            <p:ph idx="1"/>
          </p:nvPr>
        </p:nvSpPr>
        <p:spPr>
          <a:xfrm>
            <a:off x="786268" y="1228907"/>
            <a:ext cx="10567532" cy="4948056"/>
          </a:xfrm>
        </p:spPr>
        <p:txBody>
          <a:bodyPr/>
          <a:lstStyle/>
          <a:p>
            <a:r>
              <a:rPr kumimoji="1" lang="ja-JP" altLang="en-US" dirty="0"/>
              <a:t>各部門のそれぞれで強い企業が参加すれば強いチームになる</a:t>
            </a:r>
            <a:endParaRPr kumimoji="1" lang="en-US" altLang="ja-JP" dirty="0"/>
          </a:p>
          <a:p>
            <a:r>
              <a:rPr kumimoji="1" lang="ja-JP" altLang="en-US" dirty="0"/>
              <a:t>チームメンバーが強いかで、勝てるかは</a:t>
            </a:r>
            <a:r>
              <a:rPr kumimoji="1" lang="en-US" altLang="ja-JP" dirty="0"/>
              <a:t>7</a:t>
            </a:r>
            <a:r>
              <a:rPr kumimoji="1" lang="ja-JP" altLang="en-US" dirty="0"/>
              <a:t>割方決まる</a:t>
            </a:r>
            <a:endParaRPr kumimoji="1" lang="en-US" altLang="ja-JP" dirty="0"/>
          </a:p>
          <a:p>
            <a:endParaRPr lang="en-US" altLang="ja-JP" dirty="0"/>
          </a:p>
          <a:p>
            <a:r>
              <a:rPr kumimoji="1" lang="ja-JP" altLang="en-US" dirty="0"/>
              <a:t>しっかり、早くから準備して、強いチームを作ること</a:t>
            </a:r>
            <a:endParaRPr kumimoji="1" lang="en-US" altLang="ja-JP" dirty="0"/>
          </a:p>
          <a:p>
            <a:endParaRPr lang="en-US" altLang="ja-JP" dirty="0"/>
          </a:p>
          <a:p>
            <a:r>
              <a:rPr kumimoji="1" lang="ja-JP" altLang="en-US" dirty="0"/>
              <a:t>多くの企業を統括して前に進めて提案につなげる強いプロマネを置くこと</a:t>
            </a:r>
            <a:endParaRPr kumimoji="1" lang="en-US" altLang="ja-JP" dirty="0"/>
          </a:p>
          <a:p>
            <a:endParaRPr lang="en-US" altLang="ja-JP" dirty="0"/>
          </a:p>
          <a:p>
            <a:r>
              <a:rPr kumimoji="1" lang="ja-JP" altLang="en-US" dirty="0"/>
              <a:t>熟慮して強いチームを！！強いプロマネを！！チームに確保すること！！</a:t>
            </a:r>
            <a:endParaRPr kumimoji="1" lang="en-US" altLang="ja-JP" dirty="0"/>
          </a:p>
          <a:p>
            <a:endParaRPr kumimoji="1" lang="ja-JP" altLang="en-US" dirty="0"/>
          </a:p>
        </p:txBody>
      </p:sp>
    </p:spTree>
    <p:extLst>
      <p:ext uri="{BB962C8B-B14F-4D97-AF65-F5344CB8AC3E}">
        <p14:creationId xmlns:p14="http://schemas.microsoft.com/office/powerpoint/2010/main" val="3290697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楕円 2">
            <a:extLst>
              <a:ext uri="{FF2B5EF4-FFF2-40B4-BE49-F238E27FC236}">
                <a16:creationId xmlns:a16="http://schemas.microsoft.com/office/drawing/2014/main" id="{B7293748-259F-4F92-9BFD-9F23EC195F65}"/>
              </a:ext>
            </a:extLst>
          </p:cNvPr>
          <p:cNvSpPr/>
          <p:nvPr/>
        </p:nvSpPr>
        <p:spPr>
          <a:xfrm>
            <a:off x="8022815" y="60851"/>
            <a:ext cx="4114800" cy="214314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dirty="0">
                <a:solidFill>
                  <a:schemeClr val="bg1"/>
                </a:solidFill>
              </a:rPr>
              <a:t>民間のチームに</a:t>
            </a:r>
            <a:endParaRPr kumimoji="1" lang="en-US" altLang="ja-JP" dirty="0">
              <a:solidFill>
                <a:schemeClr val="bg1"/>
              </a:solidFill>
            </a:endParaRPr>
          </a:p>
          <a:p>
            <a:pPr algn="ctr"/>
            <a:r>
              <a:rPr kumimoji="1" lang="ja-JP" altLang="en-US" dirty="0">
                <a:solidFill>
                  <a:schemeClr val="bg1"/>
                </a:solidFill>
              </a:rPr>
              <a:t>何らかの立場で参加</a:t>
            </a:r>
            <a:endParaRPr kumimoji="1" lang="en-US" altLang="ja-JP" dirty="0">
              <a:solidFill>
                <a:schemeClr val="bg1"/>
              </a:solidFill>
            </a:endParaRPr>
          </a:p>
          <a:p>
            <a:pPr algn="ctr"/>
            <a:endParaRPr kumimoji="1" lang="en-US" altLang="ja-JP" dirty="0">
              <a:solidFill>
                <a:schemeClr val="bg1"/>
              </a:solidFill>
            </a:endParaRPr>
          </a:p>
          <a:p>
            <a:pPr algn="ctr"/>
            <a:r>
              <a:rPr kumimoji="1" lang="ja-JP" altLang="en-US" dirty="0">
                <a:solidFill>
                  <a:schemeClr val="bg1"/>
                </a:solidFill>
              </a:rPr>
              <a:t>自社の担当する分野で</a:t>
            </a:r>
            <a:endParaRPr kumimoji="1" lang="en-US" altLang="ja-JP" dirty="0">
              <a:solidFill>
                <a:schemeClr val="bg1"/>
              </a:solidFill>
            </a:endParaRPr>
          </a:p>
          <a:p>
            <a:pPr algn="ctr"/>
            <a:r>
              <a:rPr kumimoji="1" lang="ja-JP" altLang="en-US" dirty="0">
                <a:solidFill>
                  <a:schemeClr val="bg1"/>
                </a:solidFill>
              </a:rPr>
              <a:t>チーム提案に貢献し</a:t>
            </a:r>
            <a:endParaRPr kumimoji="1" lang="en-US" altLang="ja-JP" dirty="0">
              <a:solidFill>
                <a:schemeClr val="bg1"/>
              </a:solidFill>
            </a:endParaRPr>
          </a:p>
          <a:p>
            <a:pPr algn="ctr"/>
            <a:endParaRPr kumimoji="1" lang="en-US" altLang="ja-JP" dirty="0">
              <a:solidFill>
                <a:schemeClr val="bg1"/>
              </a:solidFill>
            </a:endParaRPr>
          </a:p>
          <a:p>
            <a:pPr algn="ctr"/>
            <a:r>
              <a:rPr kumimoji="1" lang="ja-JP" altLang="en-US" dirty="0">
                <a:solidFill>
                  <a:schemeClr val="bg1"/>
                </a:solidFill>
              </a:rPr>
              <a:t>チームを勝利に！！</a:t>
            </a:r>
          </a:p>
        </p:txBody>
      </p:sp>
      <p:sp>
        <p:nvSpPr>
          <p:cNvPr id="2" name="タイトル 1">
            <a:extLst>
              <a:ext uri="{FF2B5EF4-FFF2-40B4-BE49-F238E27FC236}">
                <a16:creationId xmlns:a16="http://schemas.microsoft.com/office/drawing/2014/main" id="{0379D7DB-6901-444C-AE57-D4905740A29F}"/>
              </a:ext>
            </a:extLst>
          </p:cNvPr>
          <p:cNvSpPr>
            <a:spLocks noGrp="1"/>
          </p:cNvSpPr>
          <p:nvPr>
            <p:ph type="title"/>
          </p:nvPr>
        </p:nvSpPr>
        <p:spPr>
          <a:xfrm>
            <a:off x="429986" y="202730"/>
            <a:ext cx="6992496" cy="581662"/>
          </a:xfrm>
          <a:ln/>
        </p:spPr>
        <p:style>
          <a:lnRef idx="2">
            <a:schemeClr val="accent2"/>
          </a:lnRef>
          <a:fillRef idx="1">
            <a:schemeClr val="lt1"/>
          </a:fillRef>
          <a:effectRef idx="0">
            <a:schemeClr val="accent2"/>
          </a:effectRef>
          <a:fontRef idx="minor">
            <a:schemeClr val="dk1"/>
          </a:fontRef>
        </p:style>
        <p:txBody>
          <a:bodyPr>
            <a:normAutofit/>
          </a:bodyPr>
          <a:lstStyle/>
          <a:p>
            <a:pPr algn="r"/>
            <a:r>
              <a:rPr kumimoji="1" lang="ja-JP" altLang="en-US" sz="2800" dirty="0"/>
              <a:t>自治体発注の段階と民間の業務の流れ</a:t>
            </a:r>
          </a:p>
        </p:txBody>
      </p:sp>
      <p:cxnSp>
        <p:nvCxnSpPr>
          <p:cNvPr id="4" name="直線矢印コネクタ 3">
            <a:extLst>
              <a:ext uri="{FF2B5EF4-FFF2-40B4-BE49-F238E27FC236}">
                <a16:creationId xmlns:a16="http://schemas.microsoft.com/office/drawing/2014/main" id="{3B98010D-4A35-40CB-A5A9-2E04F6A558C0}"/>
              </a:ext>
            </a:extLst>
          </p:cNvPr>
          <p:cNvCxnSpPr>
            <a:cxnSpLocks/>
          </p:cNvCxnSpPr>
          <p:nvPr/>
        </p:nvCxnSpPr>
        <p:spPr>
          <a:xfrm flipV="1">
            <a:off x="514350" y="6239483"/>
            <a:ext cx="10906125"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DCC53336-2C18-4005-B13F-3D51B19F3E9B}"/>
              </a:ext>
            </a:extLst>
          </p:cNvPr>
          <p:cNvSpPr txBox="1"/>
          <p:nvPr/>
        </p:nvSpPr>
        <p:spPr>
          <a:xfrm>
            <a:off x="5544972" y="6239483"/>
            <a:ext cx="2114550" cy="523220"/>
          </a:xfrm>
          <a:prstGeom prst="rect">
            <a:avLst/>
          </a:prstGeom>
          <a:noFill/>
        </p:spPr>
        <p:txBody>
          <a:bodyPr wrap="square" rtlCol="0">
            <a:spAutoFit/>
          </a:bodyPr>
          <a:lstStyle/>
          <a:p>
            <a:r>
              <a:rPr kumimoji="1" lang="ja-JP" altLang="en-US" sz="2800" kern="1200" dirty="0">
                <a:latin typeface="+mn-lt"/>
                <a:ea typeface="+mn-ea"/>
                <a:cs typeface="+mn-cs"/>
              </a:rPr>
              <a:t>時間の流れ</a:t>
            </a:r>
          </a:p>
        </p:txBody>
      </p:sp>
      <p:sp>
        <p:nvSpPr>
          <p:cNvPr id="8" name="雲 7">
            <a:extLst>
              <a:ext uri="{FF2B5EF4-FFF2-40B4-BE49-F238E27FC236}">
                <a16:creationId xmlns:a16="http://schemas.microsoft.com/office/drawing/2014/main" id="{60A51645-C2AF-469C-8E27-61F014C29B6D}"/>
              </a:ext>
            </a:extLst>
          </p:cNvPr>
          <p:cNvSpPr/>
          <p:nvPr/>
        </p:nvSpPr>
        <p:spPr>
          <a:xfrm>
            <a:off x="133020" y="1324660"/>
            <a:ext cx="4419600" cy="2988600"/>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800" dirty="0"/>
              <a:t>公共側の</a:t>
            </a:r>
            <a:endParaRPr kumimoji="1" lang="en-US" altLang="ja-JP" sz="2800" dirty="0"/>
          </a:p>
          <a:p>
            <a:pPr algn="ctr"/>
            <a:r>
              <a:rPr kumimoji="1" lang="ja-JP" altLang="en-US" sz="2800" dirty="0"/>
              <a:t>混沌</a:t>
            </a:r>
            <a:endParaRPr kumimoji="1" lang="en-US" altLang="ja-JP" sz="2800" dirty="0"/>
          </a:p>
          <a:p>
            <a:pPr algn="ctr"/>
            <a:r>
              <a:rPr kumimoji="1" lang="ja-JP" altLang="en-US" sz="2000" dirty="0"/>
              <a:t>何を、どのように</a:t>
            </a:r>
            <a:endParaRPr kumimoji="1" lang="en-US" altLang="ja-JP" sz="2000" dirty="0"/>
          </a:p>
          <a:p>
            <a:pPr algn="ctr"/>
            <a:endParaRPr kumimoji="1" lang="en-US" altLang="ja-JP" sz="2800" dirty="0"/>
          </a:p>
          <a:p>
            <a:pPr algn="ctr"/>
            <a:endParaRPr kumimoji="1" lang="ja-JP" altLang="en-US" sz="2800" dirty="0"/>
          </a:p>
        </p:txBody>
      </p:sp>
      <p:sp>
        <p:nvSpPr>
          <p:cNvPr id="9" name="雲 8">
            <a:extLst>
              <a:ext uri="{FF2B5EF4-FFF2-40B4-BE49-F238E27FC236}">
                <a16:creationId xmlns:a16="http://schemas.microsoft.com/office/drawing/2014/main" id="{D4E4D698-9DC8-43DB-9A5A-2E701F68EDA2}"/>
              </a:ext>
            </a:extLst>
          </p:cNvPr>
          <p:cNvSpPr/>
          <p:nvPr/>
        </p:nvSpPr>
        <p:spPr>
          <a:xfrm>
            <a:off x="152401" y="3733810"/>
            <a:ext cx="3200398" cy="2316458"/>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800" dirty="0"/>
              <a:t>民間側の</a:t>
            </a:r>
            <a:endParaRPr kumimoji="1" lang="en-US" altLang="ja-JP" sz="2800" dirty="0"/>
          </a:p>
          <a:p>
            <a:pPr algn="ctr"/>
            <a:r>
              <a:rPr kumimoji="1" lang="ja-JP" altLang="en-US" sz="2800" dirty="0"/>
              <a:t>混沌</a:t>
            </a:r>
            <a:endParaRPr kumimoji="1" lang="en-US" altLang="ja-JP" sz="2800" dirty="0"/>
          </a:p>
          <a:p>
            <a:pPr algn="ctr"/>
            <a:r>
              <a:rPr kumimoji="1" lang="ja-JP" altLang="en-US" sz="2000" dirty="0"/>
              <a:t>何やるらしい！</a:t>
            </a:r>
            <a:endParaRPr kumimoji="1" lang="en-US" altLang="ja-JP" sz="2000" dirty="0"/>
          </a:p>
          <a:p>
            <a:pPr algn="ctr"/>
            <a:r>
              <a:rPr kumimoji="1" lang="ja-JP" altLang="en-US" sz="2000" dirty="0"/>
              <a:t>誰と組む？</a:t>
            </a:r>
            <a:endParaRPr kumimoji="1" lang="en-US" altLang="ja-JP" sz="2000" dirty="0"/>
          </a:p>
          <a:p>
            <a:pPr algn="ctr"/>
            <a:r>
              <a:rPr kumimoji="1" lang="ja-JP" altLang="en-US" sz="2000" dirty="0"/>
              <a:t>自社立位置？</a:t>
            </a:r>
          </a:p>
        </p:txBody>
      </p:sp>
      <p:sp>
        <p:nvSpPr>
          <p:cNvPr id="10" name="雲 9">
            <a:extLst>
              <a:ext uri="{FF2B5EF4-FFF2-40B4-BE49-F238E27FC236}">
                <a16:creationId xmlns:a16="http://schemas.microsoft.com/office/drawing/2014/main" id="{4755F30E-476D-4B5A-ADD2-1CA34EF9BD45}"/>
              </a:ext>
            </a:extLst>
          </p:cNvPr>
          <p:cNvSpPr/>
          <p:nvPr/>
        </p:nvSpPr>
        <p:spPr>
          <a:xfrm>
            <a:off x="3632199" y="2004710"/>
            <a:ext cx="3886201" cy="1572904"/>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400" dirty="0"/>
              <a:t>公共側の</a:t>
            </a:r>
            <a:endParaRPr kumimoji="1" lang="en-US" altLang="ja-JP" sz="2400" dirty="0"/>
          </a:p>
          <a:p>
            <a:pPr algn="ctr"/>
            <a:r>
              <a:rPr kumimoji="1" lang="ja-JP" altLang="en-US" sz="2400" dirty="0"/>
              <a:t>ある程度の見通し</a:t>
            </a:r>
          </a:p>
        </p:txBody>
      </p:sp>
      <p:sp>
        <p:nvSpPr>
          <p:cNvPr id="13" name="台形 12">
            <a:extLst>
              <a:ext uri="{FF2B5EF4-FFF2-40B4-BE49-F238E27FC236}">
                <a16:creationId xmlns:a16="http://schemas.microsoft.com/office/drawing/2014/main" id="{BCB5706B-DC50-4CC2-A2D9-36C368CB427A}"/>
              </a:ext>
            </a:extLst>
          </p:cNvPr>
          <p:cNvSpPr/>
          <p:nvPr/>
        </p:nvSpPr>
        <p:spPr>
          <a:xfrm rot="5400000">
            <a:off x="8623454" y="596109"/>
            <a:ext cx="1194741" cy="4114801"/>
          </a:xfrm>
          <a:prstGeom prst="trapezoid">
            <a:avLst>
              <a:gd name="adj" fmla="val 2569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solidFill>
                <a:schemeClr val="tx1"/>
              </a:solidFill>
            </a:endParaRPr>
          </a:p>
        </p:txBody>
      </p:sp>
      <p:sp>
        <p:nvSpPr>
          <p:cNvPr id="14" name="テキスト ボックス 13">
            <a:extLst>
              <a:ext uri="{FF2B5EF4-FFF2-40B4-BE49-F238E27FC236}">
                <a16:creationId xmlns:a16="http://schemas.microsoft.com/office/drawing/2014/main" id="{BA1A28FC-5BCE-4FAD-BBA7-366029FC3D42}"/>
              </a:ext>
            </a:extLst>
          </p:cNvPr>
          <p:cNvSpPr txBox="1"/>
          <p:nvPr/>
        </p:nvSpPr>
        <p:spPr>
          <a:xfrm>
            <a:off x="8281023" y="2363458"/>
            <a:ext cx="2396501" cy="646331"/>
          </a:xfrm>
          <a:prstGeom prst="rect">
            <a:avLst/>
          </a:prstGeom>
          <a:noFill/>
        </p:spPr>
        <p:txBody>
          <a:bodyPr wrap="square" rtlCol="0">
            <a:spAutoFit/>
          </a:bodyPr>
          <a:lstStyle/>
          <a:p>
            <a:r>
              <a:rPr kumimoji="1" lang="ja-JP" altLang="en-US" sz="1800" kern="1200" dirty="0">
                <a:latin typeface="+mn-lt"/>
                <a:ea typeface="+mn-ea"/>
                <a:cs typeface="+mn-cs"/>
              </a:rPr>
              <a:t>公共側の意図</a:t>
            </a:r>
            <a:endParaRPr kumimoji="1" lang="en-US" altLang="ja-JP" sz="1800" kern="1200" dirty="0">
              <a:latin typeface="+mn-lt"/>
              <a:ea typeface="+mn-ea"/>
              <a:cs typeface="+mn-cs"/>
            </a:endParaRPr>
          </a:p>
          <a:p>
            <a:r>
              <a:rPr kumimoji="1" lang="ja-JP" altLang="en-US" sz="1800" kern="1200" dirty="0">
                <a:latin typeface="+mn-lt"/>
                <a:ea typeface="+mn-ea"/>
                <a:cs typeface="+mn-cs"/>
              </a:rPr>
              <a:t>ある程度の明確化</a:t>
            </a:r>
          </a:p>
        </p:txBody>
      </p:sp>
      <p:sp>
        <p:nvSpPr>
          <p:cNvPr id="16" name="雲 15">
            <a:extLst>
              <a:ext uri="{FF2B5EF4-FFF2-40B4-BE49-F238E27FC236}">
                <a16:creationId xmlns:a16="http://schemas.microsoft.com/office/drawing/2014/main" id="{9C325B69-5300-41A8-B881-BBD1F4AD2F58}"/>
              </a:ext>
            </a:extLst>
          </p:cNvPr>
          <p:cNvSpPr/>
          <p:nvPr/>
        </p:nvSpPr>
        <p:spPr>
          <a:xfrm>
            <a:off x="2724131" y="4142354"/>
            <a:ext cx="3200397" cy="1390743"/>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000" dirty="0"/>
              <a:t>民間側の</a:t>
            </a:r>
            <a:endParaRPr kumimoji="1" lang="en-US" altLang="ja-JP" sz="2000" dirty="0"/>
          </a:p>
          <a:p>
            <a:pPr algn="ctr"/>
            <a:r>
              <a:rPr kumimoji="1" lang="ja-JP" altLang="en-US" sz="2000" dirty="0"/>
              <a:t>チーム編成</a:t>
            </a:r>
            <a:endParaRPr kumimoji="1" lang="en-US" altLang="ja-JP" sz="2000" dirty="0"/>
          </a:p>
          <a:p>
            <a:pPr algn="ctr"/>
            <a:r>
              <a:rPr kumimoji="1" lang="ja-JP" altLang="en-US" sz="2000" dirty="0"/>
              <a:t>必要機能想定</a:t>
            </a:r>
          </a:p>
        </p:txBody>
      </p:sp>
      <p:cxnSp>
        <p:nvCxnSpPr>
          <p:cNvPr id="18" name="直線矢印コネクタ 17">
            <a:extLst>
              <a:ext uri="{FF2B5EF4-FFF2-40B4-BE49-F238E27FC236}">
                <a16:creationId xmlns:a16="http://schemas.microsoft.com/office/drawing/2014/main" id="{D889B0B0-8304-4CEA-A622-DD6D2ADECA38}"/>
              </a:ext>
            </a:extLst>
          </p:cNvPr>
          <p:cNvCxnSpPr>
            <a:cxnSpLocks/>
          </p:cNvCxnSpPr>
          <p:nvPr/>
        </p:nvCxnSpPr>
        <p:spPr>
          <a:xfrm>
            <a:off x="5772150" y="1295400"/>
            <a:ext cx="0" cy="4944082"/>
          </a:xfrm>
          <a:prstGeom prst="straightConnector1">
            <a:avLst/>
          </a:prstGeom>
          <a:ln w="57150"/>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E828D2DE-EB1E-4260-8C0A-D68018BAC300}"/>
              </a:ext>
            </a:extLst>
          </p:cNvPr>
          <p:cNvSpPr txBox="1"/>
          <p:nvPr/>
        </p:nvSpPr>
        <p:spPr>
          <a:xfrm>
            <a:off x="4967287" y="5796098"/>
            <a:ext cx="1828800" cy="369332"/>
          </a:xfrm>
          <a:prstGeom prst="rect">
            <a:avLst/>
          </a:prstGeom>
          <a:noFill/>
        </p:spPr>
        <p:txBody>
          <a:bodyPr wrap="square" rtlCol="0">
            <a:spAutoFit/>
          </a:bodyPr>
          <a:lstStyle/>
          <a:p>
            <a:r>
              <a:rPr kumimoji="1" lang="ja-JP" altLang="en-US" sz="1800" kern="1200" dirty="0">
                <a:solidFill>
                  <a:srgbClr val="FF0000"/>
                </a:solidFill>
                <a:latin typeface="+mn-lt"/>
                <a:ea typeface="+mn-ea"/>
                <a:cs typeface="+mn-cs"/>
              </a:rPr>
              <a:t>実施方針公表</a:t>
            </a:r>
          </a:p>
        </p:txBody>
      </p:sp>
      <p:sp>
        <p:nvSpPr>
          <p:cNvPr id="24" name="テキスト ボックス 23">
            <a:extLst>
              <a:ext uri="{FF2B5EF4-FFF2-40B4-BE49-F238E27FC236}">
                <a16:creationId xmlns:a16="http://schemas.microsoft.com/office/drawing/2014/main" id="{07C48CCD-80C1-4A40-B662-06E511BF1C78}"/>
              </a:ext>
            </a:extLst>
          </p:cNvPr>
          <p:cNvSpPr txBox="1"/>
          <p:nvPr/>
        </p:nvSpPr>
        <p:spPr>
          <a:xfrm>
            <a:off x="546972" y="3283878"/>
            <a:ext cx="1380332" cy="369332"/>
          </a:xfrm>
          <a:prstGeom prst="rect">
            <a:avLst/>
          </a:prstGeom>
          <a:noFill/>
        </p:spPr>
        <p:txBody>
          <a:bodyPr wrap="square" rtlCol="0">
            <a:spAutoFit/>
          </a:bodyPr>
          <a:lstStyle/>
          <a:p>
            <a:r>
              <a:rPr kumimoji="1" lang="ja-JP" altLang="en-US" sz="1800" kern="1200" dirty="0">
                <a:latin typeface="+mn-lt"/>
                <a:ea typeface="+mn-ea"/>
                <a:cs typeface="+mn-cs"/>
              </a:rPr>
              <a:t>基本計画</a:t>
            </a:r>
          </a:p>
        </p:txBody>
      </p:sp>
      <p:sp>
        <p:nvSpPr>
          <p:cNvPr id="25" name="テキスト ボックス 24">
            <a:extLst>
              <a:ext uri="{FF2B5EF4-FFF2-40B4-BE49-F238E27FC236}">
                <a16:creationId xmlns:a16="http://schemas.microsoft.com/office/drawing/2014/main" id="{010E0BC2-7CC3-4029-94CE-901CC7CEF522}"/>
              </a:ext>
            </a:extLst>
          </p:cNvPr>
          <p:cNvSpPr txBox="1"/>
          <p:nvPr/>
        </p:nvSpPr>
        <p:spPr>
          <a:xfrm>
            <a:off x="1722503" y="3274967"/>
            <a:ext cx="1380332" cy="369332"/>
          </a:xfrm>
          <a:prstGeom prst="rect">
            <a:avLst/>
          </a:prstGeom>
          <a:noFill/>
        </p:spPr>
        <p:txBody>
          <a:bodyPr wrap="square" rtlCol="0">
            <a:spAutoFit/>
          </a:bodyPr>
          <a:lstStyle/>
          <a:p>
            <a:r>
              <a:rPr kumimoji="1" lang="ja-JP" altLang="en-US" dirty="0"/>
              <a:t>可能性調査</a:t>
            </a:r>
            <a:endParaRPr kumimoji="1" lang="ja-JP" altLang="en-US" sz="1800" kern="1200" dirty="0">
              <a:latin typeface="+mn-lt"/>
              <a:ea typeface="+mn-ea"/>
              <a:cs typeface="+mn-cs"/>
            </a:endParaRPr>
          </a:p>
        </p:txBody>
      </p:sp>
      <p:sp>
        <p:nvSpPr>
          <p:cNvPr id="26" name="テキスト ボックス 25">
            <a:extLst>
              <a:ext uri="{FF2B5EF4-FFF2-40B4-BE49-F238E27FC236}">
                <a16:creationId xmlns:a16="http://schemas.microsoft.com/office/drawing/2014/main" id="{E77C0C73-7946-4677-B8D6-4695B149BC13}"/>
              </a:ext>
            </a:extLst>
          </p:cNvPr>
          <p:cNvSpPr txBox="1"/>
          <p:nvPr/>
        </p:nvSpPr>
        <p:spPr>
          <a:xfrm>
            <a:off x="538167" y="3573911"/>
            <a:ext cx="2927345" cy="369332"/>
          </a:xfrm>
          <a:prstGeom prst="rect">
            <a:avLst/>
          </a:prstGeom>
          <a:noFill/>
        </p:spPr>
        <p:txBody>
          <a:bodyPr wrap="square" rtlCol="0">
            <a:spAutoFit/>
          </a:bodyPr>
          <a:lstStyle/>
          <a:p>
            <a:r>
              <a:rPr kumimoji="1" lang="ja-JP" altLang="en-US" dirty="0"/>
              <a:t>アドバイザーの募集・決定</a:t>
            </a:r>
            <a:endParaRPr kumimoji="1" lang="ja-JP" altLang="en-US" sz="1800" kern="1200" dirty="0">
              <a:latin typeface="+mn-lt"/>
              <a:ea typeface="+mn-ea"/>
              <a:cs typeface="+mn-cs"/>
            </a:endParaRPr>
          </a:p>
        </p:txBody>
      </p:sp>
      <p:cxnSp>
        <p:nvCxnSpPr>
          <p:cNvPr id="27" name="直線矢印コネクタ 26">
            <a:extLst>
              <a:ext uri="{FF2B5EF4-FFF2-40B4-BE49-F238E27FC236}">
                <a16:creationId xmlns:a16="http://schemas.microsoft.com/office/drawing/2014/main" id="{1663CBB1-33B9-4141-B461-32EFB54A3455}"/>
              </a:ext>
            </a:extLst>
          </p:cNvPr>
          <p:cNvCxnSpPr>
            <a:cxnSpLocks/>
          </p:cNvCxnSpPr>
          <p:nvPr/>
        </p:nvCxnSpPr>
        <p:spPr>
          <a:xfrm>
            <a:off x="7286625" y="1295400"/>
            <a:ext cx="0" cy="4944082"/>
          </a:xfrm>
          <a:prstGeom prst="straightConnector1">
            <a:avLst/>
          </a:prstGeom>
          <a:ln w="57150"/>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C7BACA36-891A-46AF-95C8-CEB1937455F3}"/>
              </a:ext>
            </a:extLst>
          </p:cNvPr>
          <p:cNvSpPr txBox="1"/>
          <p:nvPr/>
        </p:nvSpPr>
        <p:spPr>
          <a:xfrm>
            <a:off x="6481762" y="5796098"/>
            <a:ext cx="1828800" cy="369332"/>
          </a:xfrm>
          <a:prstGeom prst="rect">
            <a:avLst/>
          </a:prstGeom>
          <a:noFill/>
        </p:spPr>
        <p:txBody>
          <a:bodyPr wrap="square" rtlCol="0">
            <a:spAutoFit/>
          </a:bodyPr>
          <a:lstStyle/>
          <a:p>
            <a:r>
              <a:rPr kumimoji="1" lang="ja-JP" altLang="en-US" sz="1800" kern="1200" dirty="0">
                <a:solidFill>
                  <a:srgbClr val="FF0000"/>
                </a:solidFill>
                <a:latin typeface="+mn-lt"/>
                <a:ea typeface="+mn-ea"/>
                <a:cs typeface="+mn-cs"/>
              </a:rPr>
              <a:t>募集要項等公表</a:t>
            </a:r>
          </a:p>
        </p:txBody>
      </p:sp>
      <p:sp>
        <p:nvSpPr>
          <p:cNvPr id="31" name="楕円 30">
            <a:extLst>
              <a:ext uri="{FF2B5EF4-FFF2-40B4-BE49-F238E27FC236}">
                <a16:creationId xmlns:a16="http://schemas.microsoft.com/office/drawing/2014/main" id="{39E4B4B8-BAB7-47C6-BD49-2DB1EEA8C55E}"/>
              </a:ext>
            </a:extLst>
          </p:cNvPr>
          <p:cNvSpPr/>
          <p:nvPr/>
        </p:nvSpPr>
        <p:spPr>
          <a:xfrm>
            <a:off x="5195888" y="4185964"/>
            <a:ext cx="2190750" cy="1351622"/>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チーム確定</a:t>
            </a:r>
            <a:endParaRPr kumimoji="1" lang="en-US" altLang="ja-JP" dirty="0"/>
          </a:p>
          <a:p>
            <a:pPr algn="ctr"/>
            <a:r>
              <a:rPr kumimoji="1" lang="ja-JP" altLang="en-US" dirty="0"/>
              <a:t>企業間協定</a:t>
            </a:r>
            <a:endParaRPr kumimoji="1" lang="en-US" altLang="ja-JP" dirty="0"/>
          </a:p>
          <a:p>
            <a:pPr algn="ctr"/>
            <a:r>
              <a:rPr kumimoji="1" lang="ja-JP" altLang="en-US" dirty="0"/>
              <a:t>締結</a:t>
            </a:r>
          </a:p>
        </p:txBody>
      </p:sp>
      <p:sp>
        <p:nvSpPr>
          <p:cNvPr id="32" name="台形 31">
            <a:extLst>
              <a:ext uri="{FF2B5EF4-FFF2-40B4-BE49-F238E27FC236}">
                <a16:creationId xmlns:a16="http://schemas.microsoft.com/office/drawing/2014/main" id="{D6906759-E5B5-4926-80F9-92D97E3E9DF1}"/>
              </a:ext>
            </a:extLst>
          </p:cNvPr>
          <p:cNvSpPr/>
          <p:nvPr/>
        </p:nvSpPr>
        <p:spPr>
          <a:xfrm rot="5717326">
            <a:off x="9049482" y="2174704"/>
            <a:ext cx="672221" cy="4089981"/>
          </a:xfrm>
          <a:prstGeom prst="trapezoid">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34" name="テキスト ボックス 33">
            <a:extLst>
              <a:ext uri="{FF2B5EF4-FFF2-40B4-BE49-F238E27FC236}">
                <a16:creationId xmlns:a16="http://schemas.microsoft.com/office/drawing/2014/main" id="{AB072764-4AAB-4A56-93EA-A8CCA59877C5}"/>
              </a:ext>
            </a:extLst>
          </p:cNvPr>
          <p:cNvSpPr txBox="1"/>
          <p:nvPr/>
        </p:nvSpPr>
        <p:spPr>
          <a:xfrm>
            <a:off x="7410450" y="3892096"/>
            <a:ext cx="1828800" cy="369332"/>
          </a:xfrm>
          <a:prstGeom prst="rect">
            <a:avLst/>
          </a:prstGeom>
          <a:noFill/>
        </p:spPr>
        <p:txBody>
          <a:bodyPr wrap="square" rtlCol="0">
            <a:spAutoFit/>
          </a:bodyPr>
          <a:lstStyle/>
          <a:p>
            <a:r>
              <a:rPr kumimoji="1" lang="ja-JP" altLang="en-US" sz="1800" kern="1200" dirty="0">
                <a:latin typeface="+mn-lt"/>
                <a:ea typeface="+mn-ea"/>
                <a:cs typeface="+mn-cs"/>
              </a:rPr>
              <a:t>提案価格策定</a:t>
            </a:r>
          </a:p>
        </p:txBody>
      </p:sp>
      <p:sp>
        <p:nvSpPr>
          <p:cNvPr id="37" name="台形 36">
            <a:extLst>
              <a:ext uri="{FF2B5EF4-FFF2-40B4-BE49-F238E27FC236}">
                <a16:creationId xmlns:a16="http://schemas.microsoft.com/office/drawing/2014/main" id="{029167CE-17A5-4612-9076-B3F403EF53D9}"/>
              </a:ext>
            </a:extLst>
          </p:cNvPr>
          <p:cNvSpPr/>
          <p:nvPr/>
        </p:nvSpPr>
        <p:spPr>
          <a:xfrm rot="4509531">
            <a:off x="9049482" y="2860504"/>
            <a:ext cx="672221" cy="4089981"/>
          </a:xfrm>
          <a:prstGeom prst="trapezoid">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38" name="テキスト ボックス 37">
            <a:extLst>
              <a:ext uri="{FF2B5EF4-FFF2-40B4-BE49-F238E27FC236}">
                <a16:creationId xmlns:a16="http://schemas.microsoft.com/office/drawing/2014/main" id="{CB573F56-B8C5-4B34-85F2-21D29DDB682B}"/>
              </a:ext>
            </a:extLst>
          </p:cNvPr>
          <p:cNvSpPr txBox="1"/>
          <p:nvPr/>
        </p:nvSpPr>
        <p:spPr>
          <a:xfrm>
            <a:off x="7369893" y="5022963"/>
            <a:ext cx="1828800" cy="369332"/>
          </a:xfrm>
          <a:prstGeom prst="rect">
            <a:avLst/>
          </a:prstGeom>
          <a:noFill/>
        </p:spPr>
        <p:txBody>
          <a:bodyPr wrap="square" rtlCol="0">
            <a:spAutoFit/>
          </a:bodyPr>
          <a:lstStyle/>
          <a:p>
            <a:r>
              <a:rPr kumimoji="1" lang="ja-JP" altLang="en-US" sz="1800" kern="1200" dirty="0">
                <a:latin typeface="+mn-lt"/>
                <a:ea typeface="+mn-ea"/>
                <a:cs typeface="+mn-cs"/>
              </a:rPr>
              <a:t>提案内容策定</a:t>
            </a:r>
          </a:p>
        </p:txBody>
      </p:sp>
      <p:sp>
        <p:nvSpPr>
          <p:cNvPr id="39" name="楕円 38">
            <a:extLst>
              <a:ext uri="{FF2B5EF4-FFF2-40B4-BE49-F238E27FC236}">
                <a16:creationId xmlns:a16="http://schemas.microsoft.com/office/drawing/2014/main" id="{140B65FE-4D2A-4FB1-B554-B810031ABCF3}"/>
              </a:ext>
            </a:extLst>
          </p:cNvPr>
          <p:cNvSpPr/>
          <p:nvPr/>
        </p:nvSpPr>
        <p:spPr>
          <a:xfrm>
            <a:off x="11096624" y="3501424"/>
            <a:ext cx="807036" cy="18288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917F34D5-BE8F-41FA-8C9F-6C5505404130}"/>
              </a:ext>
            </a:extLst>
          </p:cNvPr>
          <p:cNvSpPr txBox="1"/>
          <p:nvPr/>
        </p:nvSpPr>
        <p:spPr>
          <a:xfrm>
            <a:off x="11246473" y="4005918"/>
            <a:ext cx="461665" cy="890588"/>
          </a:xfrm>
          <a:prstGeom prst="rect">
            <a:avLst/>
          </a:prstGeom>
          <a:noFill/>
        </p:spPr>
        <p:txBody>
          <a:bodyPr vert="eaVert" wrap="square" rtlCol="0">
            <a:spAutoFit/>
          </a:bodyPr>
          <a:lstStyle/>
          <a:p>
            <a:r>
              <a:rPr kumimoji="1" lang="ja-JP" altLang="en-US" sz="1800" kern="1200" dirty="0">
                <a:latin typeface="+mn-lt"/>
                <a:ea typeface="+mn-ea"/>
                <a:cs typeface="+mn-cs"/>
              </a:rPr>
              <a:t>提案書</a:t>
            </a:r>
          </a:p>
        </p:txBody>
      </p:sp>
      <p:sp>
        <p:nvSpPr>
          <p:cNvPr id="41" name="台形 40">
            <a:extLst>
              <a:ext uri="{FF2B5EF4-FFF2-40B4-BE49-F238E27FC236}">
                <a16:creationId xmlns:a16="http://schemas.microsoft.com/office/drawing/2014/main" id="{7A66A467-0FB0-481B-83CA-F150AEFFE077}"/>
              </a:ext>
            </a:extLst>
          </p:cNvPr>
          <p:cNvSpPr/>
          <p:nvPr/>
        </p:nvSpPr>
        <p:spPr>
          <a:xfrm rot="5023661">
            <a:off x="8948270" y="2681744"/>
            <a:ext cx="491141" cy="3827602"/>
          </a:xfrm>
          <a:prstGeom prst="trapezoid">
            <a:avLst>
              <a:gd name="adj" fmla="val 4716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42" name="テキスト ボックス 41">
            <a:extLst>
              <a:ext uri="{FF2B5EF4-FFF2-40B4-BE49-F238E27FC236}">
                <a16:creationId xmlns:a16="http://schemas.microsoft.com/office/drawing/2014/main" id="{E3B60EC2-B231-4649-B3DE-1AA2EDEEEBE7}"/>
              </a:ext>
            </a:extLst>
          </p:cNvPr>
          <p:cNvSpPr txBox="1"/>
          <p:nvPr/>
        </p:nvSpPr>
        <p:spPr>
          <a:xfrm>
            <a:off x="552449" y="2976562"/>
            <a:ext cx="2967037" cy="369332"/>
          </a:xfrm>
          <a:prstGeom prst="rect">
            <a:avLst/>
          </a:prstGeom>
          <a:noFill/>
        </p:spPr>
        <p:txBody>
          <a:bodyPr wrap="square" rtlCol="0">
            <a:spAutoFit/>
          </a:bodyPr>
          <a:lstStyle/>
          <a:p>
            <a:r>
              <a:rPr kumimoji="1" lang="ja-JP" altLang="en-US" sz="1800" kern="1200" dirty="0">
                <a:latin typeface="+mn-lt"/>
                <a:ea typeface="+mn-ea"/>
                <a:cs typeface="+mn-cs"/>
              </a:rPr>
              <a:t>マスコミ情報・自治体公表</a:t>
            </a:r>
          </a:p>
        </p:txBody>
      </p:sp>
      <p:sp>
        <p:nvSpPr>
          <p:cNvPr id="43" name="テキスト ボックス 42">
            <a:extLst>
              <a:ext uri="{FF2B5EF4-FFF2-40B4-BE49-F238E27FC236}">
                <a16:creationId xmlns:a16="http://schemas.microsoft.com/office/drawing/2014/main" id="{E78D01CF-075C-4E2B-8965-7AB97317E992}"/>
              </a:ext>
            </a:extLst>
          </p:cNvPr>
          <p:cNvSpPr txBox="1"/>
          <p:nvPr/>
        </p:nvSpPr>
        <p:spPr>
          <a:xfrm>
            <a:off x="7372350" y="4493158"/>
            <a:ext cx="1181052" cy="369332"/>
          </a:xfrm>
          <a:prstGeom prst="rect">
            <a:avLst/>
          </a:prstGeom>
          <a:noFill/>
        </p:spPr>
        <p:txBody>
          <a:bodyPr wrap="square" rtlCol="0">
            <a:spAutoFit/>
          </a:bodyPr>
          <a:lstStyle/>
          <a:p>
            <a:r>
              <a:rPr kumimoji="1" lang="ja-JP" altLang="en-US" sz="1800" kern="1200" dirty="0">
                <a:latin typeface="+mn-lt"/>
                <a:ea typeface="+mn-ea"/>
                <a:cs typeface="+mn-cs"/>
              </a:rPr>
              <a:t>融資交渉</a:t>
            </a:r>
          </a:p>
        </p:txBody>
      </p:sp>
      <p:sp>
        <p:nvSpPr>
          <p:cNvPr id="44" name="楕円 43">
            <a:extLst>
              <a:ext uri="{FF2B5EF4-FFF2-40B4-BE49-F238E27FC236}">
                <a16:creationId xmlns:a16="http://schemas.microsoft.com/office/drawing/2014/main" id="{03159BC5-43AD-4568-ADB9-06FF451AB0E4}"/>
              </a:ext>
            </a:extLst>
          </p:cNvPr>
          <p:cNvSpPr/>
          <p:nvPr/>
        </p:nvSpPr>
        <p:spPr>
          <a:xfrm>
            <a:off x="9825075" y="4056792"/>
            <a:ext cx="1016628" cy="789598"/>
          </a:xfrm>
          <a:prstGeom prst="ellipse">
            <a:avLst/>
          </a:prstGeom>
          <a:solidFill>
            <a:srgbClr val="EBD0BD">
              <a:alpha val="54118"/>
            </a:srgb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融資</a:t>
            </a:r>
            <a:endParaRPr kumimoji="1" lang="en-US" altLang="ja-JP" dirty="0"/>
          </a:p>
          <a:p>
            <a:pPr algn="ctr"/>
            <a:r>
              <a:rPr kumimoji="1" lang="ja-JP" altLang="en-US" dirty="0"/>
              <a:t>確約</a:t>
            </a:r>
          </a:p>
        </p:txBody>
      </p:sp>
      <p:sp>
        <p:nvSpPr>
          <p:cNvPr id="5" name="楕円 4">
            <a:extLst>
              <a:ext uri="{FF2B5EF4-FFF2-40B4-BE49-F238E27FC236}">
                <a16:creationId xmlns:a16="http://schemas.microsoft.com/office/drawing/2014/main" id="{407F6C86-DDB3-400B-951A-85038E43B4C0}"/>
              </a:ext>
            </a:extLst>
          </p:cNvPr>
          <p:cNvSpPr/>
          <p:nvPr/>
        </p:nvSpPr>
        <p:spPr>
          <a:xfrm>
            <a:off x="124493" y="820608"/>
            <a:ext cx="5020152" cy="630699"/>
          </a:xfrm>
          <a:prstGeom prst="ellipse">
            <a:avLst/>
          </a:prstGeom>
          <a:solidFill>
            <a:srgbClr val="5B9BD5">
              <a:alpha val="4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情報収集段階</a:t>
            </a:r>
          </a:p>
        </p:txBody>
      </p:sp>
      <p:sp>
        <p:nvSpPr>
          <p:cNvPr id="33" name="楕円 32">
            <a:extLst>
              <a:ext uri="{FF2B5EF4-FFF2-40B4-BE49-F238E27FC236}">
                <a16:creationId xmlns:a16="http://schemas.microsoft.com/office/drawing/2014/main" id="{DF96180E-270D-485B-9813-48668072979D}"/>
              </a:ext>
            </a:extLst>
          </p:cNvPr>
          <p:cNvSpPr/>
          <p:nvPr/>
        </p:nvSpPr>
        <p:spPr>
          <a:xfrm>
            <a:off x="1188138" y="899829"/>
            <a:ext cx="6587173" cy="513368"/>
          </a:xfrm>
          <a:prstGeom prst="ellipse">
            <a:avLst/>
          </a:prstGeom>
          <a:solidFill>
            <a:srgbClr val="FFCC00">
              <a:alpha val="41176"/>
            </a:srgbClr>
          </a:solidFill>
          <a:ln w="57150">
            <a:solidFill>
              <a:schemeClr val="accent6">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　　　　　チーム編成段階</a:t>
            </a:r>
          </a:p>
        </p:txBody>
      </p:sp>
      <p:sp>
        <p:nvSpPr>
          <p:cNvPr id="35" name="楕円 34">
            <a:extLst>
              <a:ext uri="{FF2B5EF4-FFF2-40B4-BE49-F238E27FC236}">
                <a16:creationId xmlns:a16="http://schemas.microsoft.com/office/drawing/2014/main" id="{771C5588-DBB6-41F4-BC28-CEADF603D8F0}"/>
              </a:ext>
            </a:extLst>
          </p:cNvPr>
          <p:cNvSpPr/>
          <p:nvPr/>
        </p:nvSpPr>
        <p:spPr>
          <a:xfrm>
            <a:off x="5565680" y="917057"/>
            <a:ext cx="5335558" cy="454618"/>
          </a:xfrm>
          <a:prstGeom prst="ellipse">
            <a:avLst/>
          </a:prstGeom>
          <a:solidFill>
            <a:srgbClr val="FF7C80">
              <a:alpha val="40000"/>
            </a:srgb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提案策定段階</a:t>
            </a:r>
          </a:p>
        </p:txBody>
      </p:sp>
      <p:sp>
        <p:nvSpPr>
          <p:cNvPr id="6" name="四角形: 角を丸くする 5">
            <a:extLst>
              <a:ext uri="{FF2B5EF4-FFF2-40B4-BE49-F238E27FC236}">
                <a16:creationId xmlns:a16="http://schemas.microsoft.com/office/drawing/2014/main" id="{697D5636-6FC8-495C-B6FD-A3ADCA86C251}"/>
              </a:ext>
            </a:extLst>
          </p:cNvPr>
          <p:cNvSpPr/>
          <p:nvPr/>
        </p:nvSpPr>
        <p:spPr>
          <a:xfrm>
            <a:off x="735770" y="5750443"/>
            <a:ext cx="4171390" cy="98972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t>情報は不足。　　でも</a:t>
            </a:r>
            <a:endParaRPr kumimoji="1" lang="en-US" altLang="ja-JP" sz="1400" dirty="0"/>
          </a:p>
          <a:p>
            <a:pPr algn="ctr"/>
            <a:r>
              <a:rPr kumimoji="1" lang="ja-JP" altLang="en-US" sz="1400" dirty="0"/>
              <a:t>確実に必要な企業はわかる。</a:t>
            </a:r>
            <a:endParaRPr kumimoji="1" lang="en-US" altLang="ja-JP" sz="1400" dirty="0"/>
          </a:p>
          <a:p>
            <a:pPr algn="ctr"/>
            <a:r>
              <a:rPr kumimoji="1" lang="ja-JP" altLang="en-US" sz="1400" dirty="0"/>
              <a:t>代表企業・設計・建設・維持管理</a:t>
            </a:r>
            <a:endParaRPr kumimoji="1" lang="en-US" altLang="ja-JP" sz="1400" dirty="0"/>
          </a:p>
          <a:p>
            <a:pPr algn="ctr"/>
            <a:r>
              <a:rPr kumimoji="1" lang="ja-JP" altLang="en-US" sz="1400" dirty="0"/>
              <a:t>給食だったら調理、公園なら造園とか</a:t>
            </a:r>
          </a:p>
        </p:txBody>
      </p:sp>
      <p:sp>
        <p:nvSpPr>
          <p:cNvPr id="11" name="楕円 10">
            <a:extLst>
              <a:ext uri="{FF2B5EF4-FFF2-40B4-BE49-F238E27FC236}">
                <a16:creationId xmlns:a16="http://schemas.microsoft.com/office/drawing/2014/main" id="{1A5D54CB-CE6E-4D4C-B516-B2058EF4155F}"/>
              </a:ext>
            </a:extLst>
          </p:cNvPr>
          <p:cNvSpPr/>
          <p:nvPr/>
        </p:nvSpPr>
        <p:spPr>
          <a:xfrm>
            <a:off x="2947016" y="1502708"/>
            <a:ext cx="2088945" cy="89922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600" dirty="0"/>
              <a:t>サウンディング</a:t>
            </a:r>
            <a:endParaRPr kumimoji="1" lang="en-US" altLang="ja-JP" sz="1600" dirty="0"/>
          </a:p>
          <a:p>
            <a:pPr algn="ctr"/>
            <a:r>
              <a:rPr kumimoji="1" lang="ja-JP" altLang="en-US" sz="1600" dirty="0"/>
              <a:t>市場調査</a:t>
            </a:r>
          </a:p>
        </p:txBody>
      </p:sp>
      <p:sp>
        <p:nvSpPr>
          <p:cNvPr id="15" name="楕円 14">
            <a:extLst>
              <a:ext uri="{FF2B5EF4-FFF2-40B4-BE49-F238E27FC236}">
                <a16:creationId xmlns:a16="http://schemas.microsoft.com/office/drawing/2014/main" id="{6A5BB2A1-B058-4188-A2F0-7ED91A9AAA6A}"/>
              </a:ext>
            </a:extLst>
          </p:cNvPr>
          <p:cNvSpPr/>
          <p:nvPr/>
        </p:nvSpPr>
        <p:spPr>
          <a:xfrm>
            <a:off x="7163424" y="3161228"/>
            <a:ext cx="1992219" cy="605601"/>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dirty="0"/>
              <a:t>審査委員会</a:t>
            </a:r>
            <a:endParaRPr lang="en-US" altLang="ja-JP" dirty="0"/>
          </a:p>
          <a:p>
            <a:pPr algn="ctr"/>
            <a:r>
              <a:rPr kumimoji="1" lang="ja-JP" altLang="en-US" dirty="0"/>
              <a:t>公表</a:t>
            </a:r>
          </a:p>
        </p:txBody>
      </p:sp>
      <p:sp>
        <p:nvSpPr>
          <p:cNvPr id="17" name="スライド番号プレースホルダー 16">
            <a:extLst>
              <a:ext uri="{FF2B5EF4-FFF2-40B4-BE49-F238E27FC236}">
                <a16:creationId xmlns:a16="http://schemas.microsoft.com/office/drawing/2014/main" id="{2494642A-6B8F-4ED3-B994-3D48BB5DA2DF}"/>
              </a:ext>
            </a:extLst>
          </p:cNvPr>
          <p:cNvSpPr>
            <a:spLocks noGrp="1"/>
          </p:cNvSpPr>
          <p:nvPr>
            <p:ph type="sldNum" sz="quarter" idx="12"/>
          </p:nvPr>
        </p:nvSpPr>
        <p:spPr/>
        <p:txBody>
          <a:bodyPr/>
          <a:lstStyle/>
          <a:p>
            <a:fld id="{8CBE0B6B-AA1C-4A08-8C69-36F95E8FD104}" type="slidenum">
              <a:rPr kumimoji="1" lang="ja-JP" altLang="en-US" smtClean="0"/>
              <a:t>32</a:t>
            </a:fld>
            <a:endParaRPr kumimoji="1" lang="ja-JP" altLang="en-US"/>
          </a:p>
        </p:txBody>
      </p:sp>
    </p:spTree>
    <p:extLst>
      <p:ext uri="{BB962C8B-B14F-4D97-AF65-F5344CB8AC3E}">
        <p14:creationId xmlns:p14="http://schemas.microsoft.com/office/powerpoint/2010/main" val="11061778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C1D708-EF6A-4424-9CC4-49F2228EF072}"/>
              </a:ext>
            </a:extLst>
          </p:cNvPr>
          <p:cNvPicPr>
            <a:picLocks noChangeAspect="1"/>
          </p:cNvPicPr>
          <p:nvPr/>
        </p:nvPicPr>
        <p:blipFill rotWithShape="1">
          <a:blip r:embed="rId2"/>
          <a:srcRect t="7704" b="459"/>
          <a:stretch/>
        </p:blipFill>
        <p:spPr>
          <a:xfrm>
            <a:off x="640080" y="38974"/>
            <a:ext cx="3223260" cy="1813084"/>
          </a:xfrm>
          <a:prstGeom prst="rect">
            <a:avLst/>
          </a:prstGeom>
        </p:spPr>
      </p:pic>
      <p:pic>
        <p:nvPicPr>
          <p:cNvPr id="6" name="Picture 4">
            <a:extLst>
              <a:ext uri="{FF2B5EF4-FFF2-40B4-BE49-F238E27FC236}">
                <a16:creationId xmlns:a16="http://schemas.microsoft.com/office/drawing/2014/main" id="{5C57B5D9-3E08-482B-8B9F-3A4E5FF62CA0}"/>
              </a:ext>
            </a:extLst>
          </p:cNvPr>
          <p:cNvPicPr>
            <a:picLocks noChangeAspect="1"/>
          </p:cNvPicPr>
          <p:nvPr/>
        </p:nvPicPr>
        <p:blipFill rotWithShape="1">
          <a:blip r:embed="rId2"/>
          <a:srcRect t="7704" b="459"/>
          <a:stretch/>
        </p:blipFill>
        <p:spPr>
          <a:xfrm rot="10800000">
            <a:off x="7665720" y="259954"/>
            <a:ext cx="3223260" cy="1813084"/>
          </a:xfrm>
          <a:prstGeom prst="rect">
            <a:avLst/>
          </a:prstGeom>
        </p:spPr>
      </p:pic>
      <p:sp>
        <p:nvSpPr>
          <p:cNvPr id="4" name="タイトル 3">
            <a:extLst>
              <a:ext uri="{FF2B5EF4-FFF2-40B4-BE49-F238E27FC236}">
                <a16:creationId xmlns:a16="http://schemas.microsoft.com/office/drawing/2014/main" id="{57FB9CE1-BE31-4919-BE43-172B76A84E0A}"/>
              </a:ext>
            </a:extLst>
          </p:cNvPr>
          <p:cNvSpPr>
            <a:spLocks noGrp="1"/>
          </p:cNvSpPr>
          <p:nvPr>
            <p:ph type="title"/>
          </p:nvPr>
        </p:nvSpPr>
        <p:spPr>
          <a:xfrm>
            <a:off x="2164080" y="365125"/>
            <a:ext cx="9189720" cy="991235"/>
          </a:xfrm>
        </p:spPr>
        <p:txBody>
          <a:bodyPr/>
          <a:lstStyle/>
          <a:p>
            <a:r>
              <a:rPr lang="ja-JP" altLang="en-US" dirty="0"/>
              <a:t>　　まず、事業のラフ分析</a:t>
            </a:r>
          </a:p>
        </p:txBody>
      </p:sp>
      <p:pic>
        <p:nvPicPr>
          <p:cNvPr id="2" name="図 1">
            <a:extLst>
              <a:ext uri="{FF2B5EF4-FFF2-40B4-BE49-F238E27FC236}">
                <a16:creationId xmlns:a16="http://schemas.microsoft.com/office/drawing/2014/main" id="{F603CDFE-DB3F-48D0-BE4E-B60A8C1EAA99}"/>
              </a:ext>
            </a:extLst>
          </p:cNvPr>
          <p:cNvPicPr>
            <a:picLocks noChangeAspect="1"/>
          </p:cNvPicPr>
          <p:nvPr/>
        </p:nvPicPr>
        <p:blipFill>
          <a:blip r:embed="rId3"/>
          <a:stretch>
            <a:fillRect/>
          </a:stretch>
        </p:blipFill>
        <p:spPr>
          <a:xfrm>
            <a:off x="956044" y="1576150"/>
            <a:ext cx="10157460" cy="4880957"/>
          </a:xfrm>
          <a:prstGeom prst="rect">
            <a:avLst/>
          </a:prstGeom>
        </p:spPr>
      </p:pic>
      <p:sp>
        <p:nvSpPr>
          <p:cNvPr id="3" name="スライド番号プレースホルダー 2">
            <a:extLst>
              <a:ext uri="{FF2B5EF4-FFF2-40B4-BE49-F238E27FC236}">
                <a16:creationId xmlns:a16="http://schemas.microsoft.com/office/drawing/2014/main" id="{BDF7B870-48CD-4DE3-8286-88562F8D7BB8}"/>
              </a:ext>
            </a:extLst>
          </p:cNvPr>
          <p:cNvSpPr>
            <a:spLocks noGrp="1"/>
          </p:cNvSpPr>
          <p:nvPr>
            <p:ph type="sldNum" sz="quarter" idx="12"/>
          </p:nvPr>
        </p:nvSpPr>
        <p:spPr/>
        <p:txBody>
          <a:bodyPr/>
          <a:lstStyle/>
          <a:p>
            <a:fld id="{8CBE0B6B-AA1C-4A08-8C69-36F95E8FD104}" type="slidenum">
              <a:rPr kumimoji="1" lang="ja-JP" altLang="en-US" smtClean="0"/>
              <a:t>33</a:t>
            </a:fld>
            <a:endParaRPr kumimoji="1" lang="ja-JP" altLang="en-US"/>
          </a:p>
        </p:txBody>
      </p:sp>
      <p:sp>
        <p:nvSpPr>
          <p:cNvPr id="7" name="四角形: 角を丸くする 6">
            <a:extLst>
              <a:ext uri="{FF2B5EF4-FFF2-40B4-BE49-F238E27FC236}">
                <a16:creationId xmlns:a16="http://schemas.microsoft.com/office/drawing/2014/main" id="{45E6C95D-D759-43B0-A94D-DB26FA383918}"/>
              </a:ext>
            </a:extLst>
          </p:cNvPr>
          <p:cNvSpPr/>
          <p:nvPr/>
        </p:nvSpPr>
        <p:spPr>
          <a:xfrm>
            <a:off x="6397886" y="1647325"/>
            <a:ext cx="5031581" cy="85142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給食案件だったらどうなるか？</a:t>
            </a:r>
            <a:endParaRPr kumimoji="1" lang="en-US" altLang="ja-JP" dirty="0"/>
          </a:p>
          <a:p>
            <a:pPr algn="ctr"/>
            <a:r>
              <a:rPr kumimoji="1" lang="ja-JP" altLang="en-US" dirty="0"/>
              <a:t>作ってみて下さい！！</a:t>
            </a:r>
          </a:p>
        </p:txBody>
      </p:sp>
    </p:spTree>
    <p:extLst>
      <p:ext uri="{BB962C8B-B14F-4D97-AF65-F5344CB8AC3E}">
        <p14:creationId xmlns:p14="http://schemas.microsoft.com/office/powerpoint/2010/main" val="112593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3">
            <a:extLst>
              <a:ext uri="{FF2B5EF4-FFF2-40B4-BE49-F238E27FC236}">
                <a16:creationId xmlns:a16="http://schemas.microsoft.com/office/drawing/2014/main" id="{7A779715-73D5-4D8E-8E4E-FDC3F8978AE0}"/>
              </a:ext>
            </a:extLst>
          </p:cNvPr>
          <p:cNvSpPr>
            <a:spLocks noGrp="1" noChangeArrowheads="1"/>
          </p:cNvSpPr>
          <p:nvPr>
            <p:ph type="title"/>
          </p:nvPr>
        </p:nvSpPr>
        <p:spPr>
          <a:xfrm>
            <a:off x="1981200" y="274639"/>
            <a:ext cx="8229600" cy="561975"/>
          </a:xfrm>
        </p:spPr>
        <p:txBody>
          <a:bodyPr>
            <a:normAutofit fontScale="90000"/>
          </a:bodyPr>
          <a:lstStyle/>
          <a:p>
            <a:r>
              <a:rPr lang="ja-JP" altLang="en-US" dirty="0"/>
              <a:t>提案策定組織：給食案件では</a:t>
            </a:r>
          </a:p>
        </p:txBody>
      </p:sp>
      <p:sp>
        <p:nvSpPr>
          <p:cNvPr id="5" name="四角形: 角を丸くする 4">
            <a:extLst>
              <a:ext uri="{FF2B5EF4-FFF2-40B4-BE49-F238E27FC236}">
                <a16:creationId xmlns:a16="http://schemas.microsoft.com/office/drawing/2014/main" id="{B6FE881C-27C9-4B1B-B127-F77D704A02D6}"/>
              </a:ext>
            </a:extLst>
          </p:cNvPr>
          <p:cNvSpPr/>
          <p:nvPr/>
        </p:nvSpPr>
        <p:spPr>
          <a:xfrm>
            <a:off x="1152816" y="1556374"/>
            <a:ext cx="1922463" cy="5619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dirty="0"/>
              <a:t>代表企業</a:t>
            </a:r>
            <a:endParaRPr lang="en-US" altLang="ja-JP" dirty="0"/>
          </a:p>
        </p:txBody>
      </p:sp>
      <p:sp>
        <p:nvSpPr>
          <p:cNvPr id="6" name="四角形: 角を丸くする 5">
            <a:extLst>
              <a:ext uri="{FF2B5EF4-FFF2-40B4-BE49-F238E27FC236}">
                <a16:creationId xmlns:a16="http://schemas.microsoft.com/office/drawing/2014/main" id="{676A8E73-F50A-4B68-B43D-F41344C897B4}"/>
              </a:ext>
            </a:extLst>
          </p:cNvPr>
          <p:cNvSpPr/>
          <p:nvPr/>
        </p:nvSpPr>
        <p:spPr>
          <a:xfrm>
            <a:off x="5133976" y="2379664"/>
            <a:ext cx="1922463" cy="5619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dirty="0"/>
              <a:t>全体会議</a:t>
            </a:r>
            <a:endParaRPr lang="en-US" altLang="ja-JP" dirty="0"/>
          </a:p>
          <a:p>
            <a:pPr algn="ctr">
              <a:defRPr/>
            </a:pPr>
            <a:r>
              <a:rPr lang="ja-JP" altLang="en-US" dirty="0"/>
              <a:t>全員参加</a:t>
            </a:r>
          </a:p>
        </p:txBody>
      </p:sp>
      <p:sp>
        <p:nvSpPr>
          <p:cNvPr id="7" name="四角形: 角を丸くする 6">
            <a:extLst>
              <a:ext uri="{FF2B5EF4-FFF2-40B4-BE49-F238E27FC236}">
                <a16:creationId xmlns:a16="http://schemas.microsoft.com/office/drawing/2014/main" id="{28BA6BFF-2194-4B76-8195-E5794AA9E1C0}"/>
              </a:ext>
            </a:extLst>
          </p:cNvPr>
          <p:cNvSpPr/>
          <p:nvPr/>
        </p:nvSpPr>
        <p:spPr>
          <a:xfrm>
            <a:off x="5119688" y="1557339"/>
            <a:ext cx="1922462" cy="5619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dirty="0"/>
              <a:t>リーダー</a:t>
            </a:r>
            <a:endParaRPr lang="en-US" altLang="ja-JP" dirty="0"/>
          </a:p>
          <a:p>
            <a:pPr algn="ctr">
              <a:defRPr/>
            </a:pPr>
            <a:endParaRPr lang="en-US" altLang="ja-JP" dirty="0"/>
          </a:p>
        </p:txBody>
      </p:sp>
      <p:sp>
        <p:nvSpPr>
          <p:cNvPr id="8" name="四角形: 角を丸くする 7">
            <a:extLst>
              <a:ext uri="{FF2B5EF4-FFF2-40B4-BE49-F238E27FC236}">
                <a16:creationId xmlns:a16="http://schemas.microsoft.com/office/drawing/2014/main" id="{978B6C54-AA3A-4688-BC20-E32D8FD68A56}"/>
              </a:ext>
            </a:extLst>
          </p:cNvPr>
          <p:cNvSpPr/>
          <p:nvPr/>
        </p:nvSpPr>
        <p:spPr>
          <a:xfrm>
            <a:off x="6813551" y="1758951"/>
            <a:ext cx="1922463" cy="5619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dirty="0"/>
              <a:t>リーダーサブ</a:t>
            </a:r>
            <a:endParaRPr lang="en-US" altLang="ja-JP" dirty="0"/>
          </a:p>
          <a:p>
            <a:pPr algn="ctr">
              <a:defRPr/>
            </a:pPr>
            <a:r>
              <a:rPr lang="ja-JP" altLang="en-US" dirty="0"/>
              <a:t>○○</a:t>
            </a:r>
            <a:endParaRPr lang="en-US" altLang="ja-JP" dirty="0"/>
          </a:p>
        </p:txBody>
      </p:sp>
      <p:sp>
        <p:nvSpPr>
          <p:cNvPr id="9" name="四角形: 角を丸くする 8">
            <a:extLst>
              <a:ext uri="{FF2B5EF4-FFF2-40B4-BE49-F238E27FC236}">
                <a16:creationId xmlns:a16="http://schemas.microsoft.com/office/drawing/2014/main" id="{F7E94C01-45C1-4660-8184-1F4DB8E3B0F3}"/>
              </a:ext>
            </a:extLst>
          </p:cNvPr>
          <p:cNvSpPr/>
          <p:nvPr/>
        </p:nvSpPr>
        <p:spPr>
          <a:xfrm>
            <a:off x="500856" y="3429000"/>
            <a:ext cx="1922463" cy="7778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dirty="0"/>
              <a:t>戦略分科会</a:t>
            </a:r>
            <a:endParaRPr lang="en-US" altLang="ja-JP" dirty="0"/>
          </a:p>
          <a:p>
            <a:pPr algn="ctr">
              <a:defRPr/>
            </a:pPr>
            <a:endParaRPr lang="ja-JP" altLang="en-US" dirty="0"/>
          </a:p>
        </p:txBody>
      </p:sp>
      <p:sp>
        <p:nvSpPr>
          <p:cNvPr id="10" name="四角形: 角を丸くする 9">
            <a:extLst>
              <a:ext uri="{FF2B5EF4-FFF2-40B4-BE49-F238E27FC236}">
                <a16:creationId xmlns:a16="http://schemas.microsoft.com/office/drawing/2014/main" id="{19A7A2CB-3C73-439C-AAD3-7F57857F2D89}"/>
              </a:ext>
            </a:extLst>
          </p:cNvPr>
          <p:cNvSpPr/>
          <p:nvPr/>
        </p:nvSpPr>
        <p:spPr>
          <a:xfrm>
            <a:off x="3935413" y="3443289"/>
            <a:ext cx="1922462" cy="7778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dirty="0"/>
              <a:t>設計・建設</a:t>
            </a:r>
            <a:endParaRPr lang="en-US" altLang="ja-JP" dirty="0"/>
          </a:p>
          <a:p>
            <a:pPr algn="ctr">
              <a:defRPr/>
            </a:pPr>
            <a:r>
              <a:rPr lang="ja-JP" altLang="en-US" dirty="0"/>
              <a:t>分科会</a:t>
            </a:r>
            <a:endParaRPr lang="en-US" altLang="ja-JP" dirty="0"/>
          </a:p>
        </p:txBody>
      </p:sp>
      <p:sp>
        <p:nvSpPr>
          <p:cNvPr id="12" name="四角形: 角を丸くする 11">
            <a:extLst>
              <a:ext uri="{FF2B5EF4-FFF2-40B4-BE49-F238E27FC236}">
                <a16:creationId xmlns:a16="http://schemas.microsoft.com/office/drawing/2014/main" id="{6E4BEE8E-D06A-4F37-9912-85B5CC43620E}"/>
              </a:ext>
            </a:extLst>
          </p:cNvPr>
          <p:cNvSpPr/>
          <p:nvPr/>
        </p:nvSpPr>
        <p:spPr>
          <a:xfrm>
            <a:off x="6024563" y="3443289"/>
            <a:ext cx="1922462" cy="7778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dirty="0"/>
              <a:t>運営分科会</a:t>
            </a:r>
            <a:endParaRPr lang="en-US" altLang="ja-JP" dirty="0"/>
          </a:p>
        </p:txBody>
      </p:sp>
      <p:sp>
        <p:nvSpPr>
          <p:cNvPr id="13" name="四角形: 角を丸くする 12">
            <a:extLst>
              <a:ext uri="{FF2B5EF4-FFF2-40B4-BE49-F238E27FC236}">
                <a16:creationId xmlns:a16="http://schemas.microsoft.com/office/drawing/2014/main" id="{5F228E56-2A3C-431B-839A-2192BF538FA6}"/>
              </a:ext>
            </a:extLst>
          </p:cNvPr>
          <p:cNvSpPr/>
          <p:nvPr/>
        </p:nvSpPr>
        <p:spPr>
          <a:xfrm>
            <a:off x="9701061" y="3463926"/>
            <a:ext cx="1922463" cy="7778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dirty="0"/>
              <a:t>維持管理分科会</a:t>
            </a:r>
            <a:endParaRPr lang="en-US" altLang="ja-JP" dirty="0"/>
          </a:p>
        </p:txBody>
      </p:sp>
      <p:sp>
        <p:nvSpPr>
          <p:cNvPr id="14" name="四角形: 角を丸くする 13">
            <a:extLst>
              <a:ext uri="{FF2B5EF4-FFF2-40B4-BE49-F238E27FC236}">
                <a16:creationId xmlns:a16="http://schemas.microsoft.com/office/drawing/2014/main" id="{A4D8D828-A669-4F2D-B442-AB8B4AF0C201}"/>
              </a:ext>
            </a:extLst>
          </p:cNvPr>
          <p:cNvSpPr/>
          <p:nvPr/>
        </p:nvSpPr>
        <p:spPr>
          <a:xfrm>
            <a:off x="500855" y="4324349"/>
            <a:ext cx="1922463" cy="77946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dirty="0"/>
              <a:t>情報・通信ＷＴ</a:t>
            </a:r>
            <a:endParaRPr lang="en-US" altLang="ja-JP" dirty="0"/>
          </a:p>
        </p:txBody>
      </p:sp>
      <p:sp>
        <p:nvSpPr>
          <p:cNvPr id="15" name="四角形: 角を丸くする 14">
            <a:extLst>
              <a:ext uri="{FF2B5EF4-FFF2-40B4-BE49-F238E27FC236}">
                <a16:creationId xmlns:a16="http://schemas.microsoft.com/office/drawing/2014/main" id="{FC3E7BF9-9FF4-4302-9989-3E30EE236366}"/>
              </a:ext>
            </a:extLst>
          </p:cNvPr>
          <p:cNvSpPr/>
          <p:nvPr/>
        </p:nvSpPr>
        <p:spPr>
          <a:xfrm>
            <a:off x="500855" y="5221286"/>
            <a:ext cx="1922463" cy="7778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dirty="0"/>
              <a:t>提案価格ＷＴ</a:t>
            </a:r>
            <a:endParaRPr lang="en-US" altLang="ja-JP" dirty="0"/>
          </a:p>
        </p:txBody>
      </p:sp>
      <p:sp>
        <p:nvSpPr>
          <p:cNvPr id="16" name="四角形: 角を丸くする 15">
            <a:extLst>
              <a:ext uri="{FF2B5EF4-FFF2-40B4-BE49-F238E27FC236}">
                <a16:creationId xmlns:a16="http://schemas.microsoft.com/office/drawing/2014/main" id="{05788F68-8AF8-4561-84F2-6A8177804D52}"/>
              </a:ext>
            </a:extLst>
          </p:cNvPr>
          <p:cNvSpPr/>
          <p:nvPr/>
        </p:nvSpPr>
        <p:spPr>
          <a:xfrm>
            <a:off x="3957638" y="4378326"/>
            <a:ext cx="1922462" cy="77946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dirty="0"/>
              <a:t>建屋内部ＷＴ</a:t>
            </a:r>
            <a:endParaRPr lang="en-US" altLang="ja-JP" dirty="0"/>
          </a:p>
        </p:txBody>
      </p:sp>
      <p:sp>
        <p:nvSpPr>
          <p:cNvPr id="17" name="四角形: 角を丸くする 16">
            <a:extLst>
              <a:ext uri="{FF2B5EF4-FFF2-40B4-BE49-F238E27FC236}">
                <a16:creationId xmlns:a16="http://schemas.microsoft.com/office/drawing/2014/main" id="{2ABAFFC1-45F8-46FD-B2D4-0D6C07E78BE8}"/>
              </a:ext>
            </a:extLst>
          </p:cNvPr>
          <p:cNvSpPr/>
          <p:nvPr/>
        </p:nvSpPr>
        <p:spPr>
          <a:xfrm>
            <a:off x="3935413" y="5300664"/>
            <a:ext cx="1922462" cy="7778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dirty="0"/>
              <a:t>外部計画ＷＴ</a:t>
            </a:r>
            <a:endParaRPr lang="en-US" altLang="ja-JP" dirty="0"/>
          </a:p>
        </p:txBody>
      </p:sp>
      <p:sp>
        <p:nvSpPr>
          <p:cNvPr id="18" name="四角形: 角を丸くする 17">
            <a:extLst>
              <a:ext uri="{FF2B5EF4-FFF2-40B4-BE49-F238E27FC236}">
                <a16:creationId xmlns:a16="http://schemas.microsoft.com/office/drawing/2014/main" id="{8BEF8252-18C8-4580-BA51-F49946AA2888}"/>
              </a:ext>
            </a:extLst>
          </p:cNvPr>
          <p:cNvSpPr/>
          <p:nvPr/>
        </p:nvSpPr>
        <p:spPr>
          <a:xfrm>
            <a:off x="6045201" y="4378326"/>
            <a:ext cx="1922463" cy="77946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dirty="0"/>
              <a:t>調理施設ＷＴ</a:t>
            </a:r>
            <a:endParaRPr lang="en-US" altLang="ja-JP" dirty="0"/>
          </a:p>
        </p:txBody>
      </p:sp>
      <p:sp>
        <p:nvSpPr>
          <p:cNvPr id="19" name="四角形: 角を丸くする 18">
            <a:extLst>
              <a:ext uri="{FF2B5EF4-FFF2-40B4-BE49-F238E27FC236}">
                <a16:creationId xmlns:a16="http://schemas.microsoft.com/office/drawing/2014/main" id="{8A5AD136-CA2F-4A91-827C-2C1EF6885262}"/>
              </a:ext>
            </a:extLst>
          </p:cNvPr>
          <p:cNvSpPr/>
          <p:nvPr/>
        </p:nvSpPr>
        <p:spPr>
          <a:xfrm>
            <a:off x="6096001" y="5314951"/>
            <a:ext cx="1922463" cy="7778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dirty="0"/>
              <a:t>調理運営ＷＴ</a:t>
            </a:r>
            <a:endParaRPr lang="en-US" altLang="ja-JP" dirty="0"/>
          </a:p>
        </p:txBody>
      </p:sp>
      <p:sp>
        <p:nvSpPr>
          <p:cNvPr id="20" name="四角形: 角を丸くする 19">
            <a:extLst>
              <a:ext uri="{FF2B5EF4-FFF2-40B4-BE49-F238E27FC236}">
                <a16:creationId xmlns:a16="http://schemas.microsoft.com/office/drawing/2014/main" id="{C0D69919-9A9B-4F64-AD78-FBC24584640E}"/>
              </a:ext>
            </a:extLst>
          </p:cNvPr>
          <p:cNvSpPr/>
          <p:nvPr/>
        </p:nvSpPr>
        <p:spPr>
          <a:xfrm>
            <a:off x="9701060" y="4378325"/>
            <a:ext cx="1922463" cy="77946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dirty="0"/>
              <a:t>設備計画ＷＴ</a:t>
            </a:r>
            <a:endParaRPr lang="en-US" altLang="ja-JP" dirty="0"/>
          </a:p>
        </p:txBody>
      </p:sp>
      <p:sp>
        <p:nvSpPr>
          <p:cNvPr id="21" name="四角形: 角を丸くする 20">
            <a:extLst>
              <a:ext uri="{FF2B5EF4-FFF2-40B4-BE49-F238E27FC236}">
                <a16:creationId xmlns:a16="http://schemas.microsoft.com/office/drawing/2014/main" id="{CA66854D-0619-47A7-8BBC-8EC026B10E47}"/>
              </a:ext>
            </a:extLst>
          </p:cNvPr>
          <p:cNvSpPr/>
          <p:nvPr/>
        </p:nvSpPr>
        <p:spPr>
          <a:xfrm>
            <a:off x="8399463" y="2133601"/>
            <a:ext cx="1922462" cy="5619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dirty="0"/>
              <a:t>提案策定</a:t>
            </a:r>
            <a:endParaRPr lang="en-US" altLang="ja-JP" dirty="0"/>
          </a:p>
          <a:p>
            <a:pPr algn="ctr">
              <a:defRPr/>
            </a:pPr>
            <a:r>
              <a:rPr lang="ja-JP" altLang="en-US" dirty="0"/>
              <a:t>〇〇</a:t>
            </a:r>
            <a:endParaRPr lang="en-US" altLang="ja-JP" dirty="0"/>
          </a:p>
        </p:txBody>
      </p:sp>
      <p:cxnSp>
        <p:nvCxnSpPr>
          <p:cNvPr id="2" name="直線矢印コネクタ 1">
            <a:extLst>
              <a:ext uri="{FF2B5EF4-FFF2-40B4-BE49-F238E27FC236}">
                <a16:creationId xmlns:a16="http://schemas.microsoft.com/office/drawing/2014/main" id="{390EE355-8010-4FAF-8EF7-1673CAE3498E}"/>
              </a:ext>
            </a:extLst>
          </p:cNvPr>
          <p:cNvCxnSpPr>
            <a:cxnSpLocks/>
            <a:stCxn id="7" idx="2"/>
            <a:endCxn id="6" idx="0"/>
          </p:cNvCxnSpPr>
          <p:nvPr/>
        </p:nvCxnSpPr>
        <p:spPr>
          <a:xfrm>
            <a:off x="6080126" y="2119313"/>
            <a:ext cx="15875" cy="26035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コネクタ: カギ線 24">
            <a:extLst>
              <a:ext uri="{FF2B5EF4-FFF2-40B4-BE49-F238E27FC236}">
                <a16:creationId xmlns:a16="http://schemas.microsoft.com/office/drawing/2014/main" id="{4DEA66D9-6EA5-46CF-96C7-C4881F084CA3}"/>
              </a:ext>
            </a:extLst>
          </p:cNvPr>
          <p:cNvCxnSpPr>
            <a:stCxn id="6" idx="2"/>
            <a:endCxn id="9" idx="0"/>
          </p:cNvCxnSpPr>
          <p:nvPr/>
        </p:nvCxnSpPr>
        <p:spPr>
          <a:xfrm rot="5400000">
            <a:off x="3534968" y="868759"/>
            <a:ext cx="487361" cy="4633120"/>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090CC0E2-C0E9-476C-8A08-2203BC5F35EE}"/>
              </a:ext>
            </a:extLst>
          </p:cNvPr>
          <p:cNvCxnSpPr>
            <a:cxnSpLocks/>
            <a:endCxn id="10" idx="0"/>
          </p:cNvCxnSpPr>
          <p:nvPr/>
        </p:nvCxnSpPr>
        <p:spPr>
          <a:xfrm>
            <a:off x="4897438" y="3192464"/>
            <a:ext cx="0" cy="2508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12E8E3F8-32CF-4BB8-92B6-0F35F407ED9F}"/>
              </a:ext>
            </a:extLst>
          </p:cNvPr>
          <p:cNvCxnSpPr>
            <a:cxnSpLocks/>
          </p:cNvCxnSpPr>
          <p:nvPr/>
        </p:nvCxnSpPr>
        <p:spPr>
          <a:xfrm>
            <a:off x="6959600" y="3213101"/>
            <a:ext cx="0" cy="2508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88939C40-11BC-468A-9854-184B9242E77C}"/>
              </a:ext>
            </a:extLst>
          </p:cNvPr>
          <p:cNvCxnSpPr>
            <a:cxnSpLocks/>
          </p:cNvCxnSpPr>
          <p:nvPr/>
        </p:nvCxnSpPr>
        <p:spPr>
          <a:xfrm>
            <a:off x="10651674" y="3240766"/>
            <a:ext cx="0" cy="2508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D9FF94F7-5F5E-4122-BF8A-C92228E7426F}"/>
              </a:ext>
            </a:extLst>
          </p:cNvPr>
          <p:cNvCxnSpPr>
            <a:cxnSpLocks/>
          </p:cNvCxnSpPr>
          <p:nvPr/>
        </p:nvCxnSpPr>
        <p:spPr>
          <a:xfrm>
            <a:off x="6103939" y="3192464"/>
            <a:ext cx="4558352" cy="20637"/>
          </a:xfrm>
          <a:prstGeom prst="straightConnector1">
            <a:avLst/>
          </a:prstGeom>
          <a:ln w="57150"/>
        </p:spPr>
        <p:style>
          <a:lnRef idx="1">
            <a:schemeClr val="accent1"/>
          </a:lnRef>
          <a:fillRef idx="0">
            <a:schemeClr val="accent1"/>
          </a:fillRef>
          <a:effectRef idx="0">
            <a:schemeClr val="accent1"/>
          </a:effectRef>
          <a:fontRef idx="minor">
            <a:schemeClr val="tx1"/>
          </a:fontRef>
        </p:style>
      </p:cxnSp>
      <p:sp>
        <p:nvSpPr>
          <p:cNvPr id="26" name="四角形: 角を丸くする 25">
            <a:extLst>
              <a:ext uri="{FF2B5EF4-FFF2-40B4-BE49-F238E27FC236}">
                <a16:creationId xmlns:a16="http://schemas.microsoft.com/office/drawing/2014/main" id="{E67844F9-C189-429E-9506-6491161AAC6A}"/>
              </a:ext>
            </a:extLst>
          </p:cNvPr>
          <p:cNvSpPr/>
          <p:nvPr/>
        </p:nvSpPr>
        <p:spPr>
          <a:xfrm>
            <a:off x="7729366" y="4378961"/>
            <a:ext cx="1922463" cy="77946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dirty="0"/>
              <a:t>配送・配膳ＷＴ</a:t>
            </a:r>
            <a:endParaRPr lang="en-US" altLang="ja-JP" dirty="0"/>
          </a:p>
        </p:txBody>
      </p:sp>
      <p:sp>
        <p:nvSpPr>
          <p:cNvPr id="32" name="四角形: 角を丸くする 31">
            <a:extLst>
              <a:ext uri="{FF2B5EF4-FFF2-40B4-BE49-F238E27FC236}">
                <a16:creationId xmlns:a16="http://schemas.microsoft.com/office/drawing/2014/main" id="{C2170A02-5D40-4844-B062-67E12D51D5A0}"/>
              </a:ext>
            </a:extLst>
          </p:cNvPr>
          <p:cNvSpPr/>
          <p:nvPr/>
        </p:nvSpPr>
        <p:spPr>
          <a:xfrm>
            <a:off x="2253828" y="5530535"/>
            <a:ext cx="1443459" cy="77787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dirty="0"/>
              <a:t>金融</a:t>
            </a:r>
            <a:r>
              <a:rPr lang="en-US" altLang="ja-JP" dirty="0"/>
              <a:t>W</a:t>
            </a:r>
            <a:r>
              <a:rPr lang="ja-JP" altLang="en-US" dirty="0"/>
              <a:t>Ｔ</a:t>
            </a:r>
            <a:endParaRPr lang="en-US" altLang="ja-JP" dirty="0"/>
          </a:p>
          <a:p>
            <a:pPr algn="ctr">
              <a:defRPr/>
            </a:pPr>
            <a:r>
              <a:rPr lang="ja-JP" altLang="en-US" dirty="0"/>
              <a:t>保険・リスク</a:t>
            </a:r>
            <a:r>
              <a:rPr lang="en-US" altLang="ja-JP" dirty="0"/>
              <a:t>WT</a:t>
            </a:r>
          </a:p>
        </p:txBody>
      </p:sp>
      <p:sp>
        <p:nvSpPr>
          <p:cNvPr id="33" name="四角形: 角を丸くする 32">
            <a:extLst>
              <a:ext uri="{FF2B5EF4-FFF2-40B4-BE49-F238E27FC236}">
                <a16:creationId xmlns:a16="http://schemas.microsoft.com/office/drawing/2014/main" id="{9B2A27CE-B2DB-45F3-8A4D-75F71FFE2219}"/>
              </a:ext>
            </a:extLst>
          </p:cNvPr>
          <p:cNvSpPr/>
          <p:nvPr/>
        </p:nvSpPr>
        <p:spPr>
          <a:xfrm>
            <a:off x="7764095" y="5314315"/>
            <a:ext cx="1922463" cy="77946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dirty="0"/>
              <a:t>水光熱</a:t>
            </a:r>
            <a:r>
              <a:rPr lang="en-US" altLang="ja-JP" dirty="0"/>
              <a:t>W</a:t>
            </a:r>
            <a:r>
              <a:rPr lang="ja-JP" altLang="en-US" dirty="0"/>
              <a:t>Ｔ</a:t>
            </a:r>
            <a:endParaRPr lang="en-US" altLang="ja-JP" dirty="0"/>
          </a:p>
          <a:p>
            <a:pPr algn="ctr">
              <a:defRPr/>
            </a:pPr>
            <a:r>
              <a:rPr lang="ja-JP" altLang="en-US" dirty="0"/>
              <a:t>エネルギー</a:t>
            </a:r>
          </a:p>
        </p:txBody>
      </p:sp>
      <p:cxnSp>
        <p:nvCxnSpPr>
          <p:cNvPr id="24" name="直線矢印コネクタ 23">
            <a:extLst>
              <a:ext uri="{FF2B5EF4-FFF2-40B4-BE49-F238E27FC236}">
                <a16:creationId xmlns:a16="http://schemas.microsoft.com/office/drawing/2014/main" id="{68831A66-F0CC-4E59-8F02-0E2E7E322016}"/>
              </a:ext>
            </a:extLst>
          </p:cNvPr>
          <p:cNvCxnSpPr>
            <a:stCxn id="5" idx="3"/>
            <a:endCxn id="7" idx="1"/>
          </p:cNvCxnSpPr>
          <p:nvPr/>
        </p:nvCxnSpPr>
        <p:spPr>
          <a:xfrm>
            <a:off x="3075279" y="1837362"/>
            <a:ext cx="2044409" cy="965"/>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87C1B61B-74A0-4431-9838-5356BC8D3567}"/>
              </a:ext>
            </a:extLst>
          </p:cNvPr>
          <p:cNvSpPr txBox="1"/>
          <p:nvPr/>
        </p:nvSpPr>
        <p:spPr>
          <a:xfrm>
            <a:off x="3488854" y="1497670"/>
            <a:ext cx="1217258" cy="646331"/>
          </a:xfrm>
          <a:prstGeom prst="rect">
            <a:avLst/>
          </a:prstGeom>
          <a:noFill/>
        </p:spPr>
        <p:txBody>
          <a:bodyPr wrap="square" rtlCol="0">
            <a:spAutoFit/>
          </a:bodyPr>
          <a:lstStyle/>
          <a:p>
            <a:r>
              <a:rPr kumimoji="1" lang="ja-JP" altLang="en-US" dirty="0"/>
              <a:t>情報交換</a:t>
            </a:r>
            <a:endParaRPr kumimoji="1" lang="en-US" altLang="ja-JP" dirty="0"/>
          </a:p>
          <a:p>
            <a:r>
              <a:rPr kumimoji="1" lang="ja-JP" altLang="en-US" dirty="0"/>
              <a:t>意思決定</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C1D708-EF6A-4424-9CC4-49F2228EF072}"/>
              </a:ext>
            </a:extLst>
          </p:cNvPr>
          <p:cNvPicPr>
            <a:picLocks noChangeAspect="1"/>
          </p:cNvPicPr>
          <p:nvPr/>
        </p:nvPicPr>
        <p:blipFill rotWithShape="1">
          <a:blip r:embed="rId2"/>
          <a:srcRect t="7704" b="459"/>
          <a:stretch/>
        </p:blipFill>
        <p:spPr>
          <a:xfrm>
            <a:off x="640080" y="38974"/>
            <a:ext cx="3223260" cy="1813084"/>
          </a:xfrm>
          <a:prstGeom prst="rect">
            <a:avLst/>
          </a:prstGeom>
        </p:spPr>
      </p:pic>
      <p:pic>
        <p:nvPicPr>
          <p:cNvPr id="6" name="Picture 4">
            <a:extLst>
              <a:ext uri="{FF2B5EF4-FFF2-40B4-BE49-F238E27FC236}">
                <a16:creationId xmlns:a16="http://schemas.microsoft.com/office/drawing/2014/main" id="{5C57B5D9-3E08-482B-8B9F-3A4E5FF62CA0}"/>
              </a:ext>
            </a:extLst>
          </p:cNvPr>
          <p:cNvPicPr>
            <a:picLocks noChangeAspect="1"/>
          </p:cNvPicPr>
          <p:nvPr/>
        </p:nvPicPr>
        <p:blipFill rotWithShape="1">
          <a:blip r:embed="rId2"/>
          <a:srcRect t="7704" b="459"/>
          <a:stretch/>
        </p:blipFill>
        <p:spPr>
          <a:xfrm rot="10800000">
            <a:off x="7665720" y="259954"/>
            <a:ext cx="3223260" cy="1813084"/>
          </a:xfrm>
          <a:prstGeom prst="rect">
            <a:avLst/>
          </a:prstGeom>
        </p:spPr>
      </p:pic>
      <p:sp>
        <p:nvSpPr>
          <p:cNvPr id="4" name="タイトル 3">
            <a:extLst>
              <a:ext uri="{FF2B5EF4-FFF2-40B4-BE49-F238E27FC236}">
                <a16:creationId xmlns:a16="http://schemas.microsoft.com/office/drawing/2014/main" id="{57FB9CE1-BE31-4919-BE43-172B76A84E0A}"/>
              </a:ext>
            </a:extLst>
          </p:cNvPr>
          <p:cNvSpPr>
            <a:spLocks noGrp="1"/>
          </p:cNvSpPr>
          <p:nvPr>
            <p:ph type="title"/>
          </p:nvPr>
        </p:nvSpPr>
        <p:spPr/>
        <p:txBody>
          <a:bodyPr>
            <a:normAutofit/>
          </a:bodyPr>
          <a:lstStyle/>
          <a:p>
            <a:r>
              <a:rPr lang="ja-JP" altLang="en-US" dirty="0"/>
              <a:t>　　      </a:t>
            </a:r>
            <a:r>
              <a:rPr lang="ja-JP" altLang="en-US" sz="2400" b="1" dirty="0"/>
              <a:t>各機能：ターゲット企業のリストアップ</a:t>
            </a:r>
            <a:endParaRPr lang="ja-JP" altLang="en-US" b="1" dirty="0"/>
          </a:p>
        </p:txBody>
      </p:sp>
      <p:sp>
        <p:nvSpPr>
          <p:cNvPr id="3" name="コンテンツ プレースホルダー 2">
            <a:extLst>
              <a:ext uri="{FF2B5EF4-FFF2-40B4-BE49-F238E27FC236}">
                <a16:creationId xmlns:a16="http://schemas.microsoft.com/office/drawing/2014/main" id="{17C2CFC7-2729-42D4-AAB9-470A5BF25DB0}"/>
              </a:ext>
            </a:extLst>
          </p:cNvPr>
          <p:cNvSpPr>
            <a:spLocks noGrp="1"/>
          </p:cNvSpPr>
          <p:nvPr>
            <p:ph idx="1"/>
          </p:nvPr>
        </p:nvSpPr>
        <p:spPr>
          <a:xfrm>
            <a:off x="769620" y="1619884"/>
            <a:ext cx="10515600" cy="4773295"/>
          </a:xfrm>
        </p:spPr>
        <p:txBody>
          <a:bodyPr>
            <a:normAutofit lnSpcReduction="10000"/>
          </a:bodyPr>
          <a:lstStyle/>
          <a:p>
            <a:r>
              <a:rPr lang="ja-JP" altLang="en-US" dirty="0"/>
              <a:t>企業選定の考慮事項</a:t>
            </a:r>
            <a:endParaRPr lang="en-US" altLang="ja-JP" dirty="0"/>
          </a:p>
          <a:p>
            <a:endParaRPr lang="en-US" altLang="ja-JP" dirty="0"/>
          </a:p>
          <a:p>
            <a:pPr marL="0" indent="0">
              <a:buNone/>
            </a:pPr>
            <a:r>
              <a:rPr lang="en-US" altLang="ja-JP" dirty="0"/>
              <a:t>			</a:t>
            </a:r>
            <a:r>
              <a:rPr lang="ja-JP" altLang="en-US" dirty="0"/>
              <a:t>項目</a:t>
            </a:r>
            <a:r>
              <a:rPr lang="en-US" altLang="ja-JP" dirty="0"/>
              <a:t>						</a:t>
            </a:r>
            <a:r>
              <a:rPr lang="ja-JP" altLang="en-US" dirty="0"/>
              <a:t>効果</a:t>
            </a:r>
            <a:endParaRPr lang="en-US" altLang="ja-JP" dirty="0"/>
          </a:p>
          <a:p>
            <a:pPr lvl="1"/>
            <a:endParaRPr lang="en-US" altLang="ja-JP" dirty="0"/>
          </a:p>
          <a:p>
            <a:pPr lvl="1"/>
            <a:r>
              <a:rPr lang="ja-JP" altLang="en-US" dirty="0"/>
              <a:t>地元企業で有力な企業がないかの調査・検討</a:t>
            </a:r>
            <a:r>
              <a:rPr lang="en-US" altLang="ja-JP" dirty="0"/>
              <a:t>	</a:t>
            </a:r>
            <a:r>
              <a:rPr lang="ja-JP" altLang="en-US" dirty="0"/>
              <a:t>地元加点が狙える</a:t>
            </a:r>
            <a:endParaRPr lang="en-US" altLang="ja-JP" dirty="0"/>
          </a:p>
          <a:p>
            <a:pPr lvl="1"/>
            <a:r>
              <a:rPr lang="ja-JP" altLang="en-US" dirty="0"/>
              <a:t>いつも組んでいる企業があればなおいい。</a:t>
            </a:r>
            <a:r>
              <a:rPr lang="en-US" altLang="ja-JP" dirty="0"/>
              <a:t>	</a:t>
            </a:r>
            <a:r>
              <a:rPr lang="ja-JP" altLang="en-US" dirty="0"/>
              <a:t>気心が知れている</a:t>
            </a:r>
            <a:endParaRPr lang="en-US" altLang="ja-JP" dirty="0"/>
          </a:p>
          <a:p>
            <a:pPr lvl="1"/>
            <a:r>
              <a:rPr lang="en-US" altLang="ja-JP" dirty="0"/>
              <a:t>PFI</a:t>
            </a:r>
            <a:r>
              <a:rPr lang="ja-JP" altLang="en-US" dirty="0"/>
              <a:t>事業参加実績があるか</a:t>
            </a:r>
            <a:r>
              <a:rPr lang="en-US" altLang="ja-JP" dirty="0"/>
              <a:t>				</a:t>
            </a:r>
            <a:r>
              <a:rPr lang="ja-JP" altLang="en-US" dirty="0"/>
              <a:t>他のノウハウが！</a:t>
            </a:r>
            <a:endParaRPr lang="en-US" altLang="ja-JP" dirty="0"/>
          </a:p>
          <a:p>
            <a:pPr lvl="1"/>
            <a:r>
              <a:rPr lang="ja-JP" altLang="en-US" dirty="0"/>
              <a:t>提案策定の自由なノウハウが出そう</a:t>
            </a:r>
            <a:r>
              <a:rPr lang="en-US" altLang="ja-JP" dirty="0"/>
              <a:t>		</a:t>
            </a:r>
            <a:r>
              <a:rPr lang="ja-JP" altLang="en-US" dirty="0"/>
              <a:t>斬新な提案</a:t>
            </a:r>
            <a:endParaRPr lang="en-US" altLang="ja-JP" dirty="0"/>
          </a:p>
          <a:p>
            <a:pPr lvl="1"/>
            <a:r>
              <a:rPr lang="ja-JP" altLang="en-US" dirty="0"/>
              <a:t>提案策定に手弁当で参加可能（特に設計）</a:t>
            </a:r>
            <a:r>
              <a:rPr lang="en-US" altLang="ja-JP" dirty="0"/>
              <a:t>	</a:t>
            </a:r>
            <a:r>
              <a:rPr lang="ja-JP" altLang="en-US" dirty="0"/>
              <a:t>提案策定費用削減</a:t>
            </a:r>
            <a:endParaRPr lang="en-US" altLang="ja-JP" dirty="0"/>
          </a:p>
          <a:p>
            <a:pPr lvl="1"/>
            <a:r>
              <a:rPr lang="ja-JP" altLang="en-US" dirty="0"/>
              <a:t>協力的な企業か？高圧的でないか？</a:t>
            </a:r>
            <a:r>
              <a:rPr lang="en-US" altLang="ja-JP" dirty="0"/>
              <a:t>		Win/</a:t>
            </a:r>
            <a:r>
              <a:rPr lang="en-US" altLang="ja-JP" dirty="0" err="1"/>
              <a:t>winn</a:t>
            </a:r>
            <a:r>
              <a:rPr lang="ja-JP" altLang="en-US" dirty="0"/>
              <a:t>が重要</a:t>
            </a:r>
            <a:endParaRPr lang="en-US" altLang="ja-JP" dirty="0"/>
          </a:p>
          <a:p>
            <a:pPr lvl="1"/>
            <a:r>
              <a:rPr lang="ja-JP" altLang="en-US" dirty="0"/>
              <a:t>信頼でき誠実な企業か？</a:t>
            </a:r>
            <a:endParaRPr lang="en-US" altLang="ja-JP" dirty="0"/>
          </a:p>
          <a:p>
            <a:pPr lvl="1"/>
            <a:endParaRPr lang="ja-JP" altLang="en-US" dirty="0"/>
          </a:p>
        </p:txBody>
      </p:sp>
      <p:cxnSp>
        <p:nvCxnSpPr>
          <p:cNvPr id="8" name="直線コネクタ 7">
            <a:extLst>
              <a:ext uri="{FF2B5EF4-FFF2-40B4-BE49-F238E27FC236}">
                <a16:creationId xmlns:a16="http://schemas.microsoft.com/office/drawing/2014/main" id="{F9A9FD76-2E49-4876-ACAA-AB69DF47AF11}"/>
              </a:ext>
            </a:extLst>
          </p:cNvPr>
          <p:cNvCxnSpPr/>
          <p:nvPr/>
        </p:nvCxnSpPr>
        <p:spPr>
          <a:xfrm>
            <a:off x="1303020" y="3193361"/>
            <a:ext cx="943356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スライド番号プレースホルダー 8">
            <a:extLst>
              <a:ext uri="{FF2B5EF4-FFF2-40B4-BE49-F238E27FC236}">
                <a16:creationId xmlns:a16="http://schemas.microsoft.com/office/drawing/2014/main" id="{C07DD9AB-3DF1-4108-84CD-63C6CB881012}"/>
              </a:ext>
            </a:extLst>
          </p:cNvPr>
          <p:cNvSpPr>
            <a:spLocks noGrp="1"/>
          </p:cNvSpPr>
          <p:nvPr>
            <p:ph type="sldNum" sz="quarter" idx="12"/>
          </p:nvPr>
        </p:nvSpPr>
        <p:spPr/>
        <p:txBody>
          <a:bodyPr/>
          <a:lstStyle/>
          <a:p>
            <a:fld id="{8CBE0B6B-AA1C-4A08-8C69-36F95E8FD104}" type="slidenum">
              <a:rPr kumimoji="1" lang="ja-JP" altLang="en-US" smtClean="0"/>
              <a:t>35</a:t>
            </a:fld>
            <a:endParaRPr kumimoji="1" lang="ja-JP" altLang="en-US"/>
          </a:p>
        </p:txBody>
      </p:sp>
    </p:spTree>
    <p:extLst>
      <p:ext uri="{BB962C8B-B14F-4D97-AF65-F5344CB8AC3E}">
        <p14:creationId xmlns:p14="http://schemas.microsoft.com/office/powerpoint/2010/main" val="2627126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4">
            <a:extLst>
              <a:ext uri="{FF2B5EF4-FFF2-40B4-BE49-F238E27FC236}">
                <a16:creationId xmlns:a16="http://schemas.microsoft.com/office/drawing/2014/main" id="{07C4DDBD-9644-48F3-916E-E914813383F1}"/>
              </a:ext>
            </a:extLst>
          </p:cNvPr>
          <p:cNvPicPr>
            <a:picLocks noChangeAspect="1"/>
          </p:cNvPicPr>
          <p:nvPr/>
        </p:nvPicPr>
        <p:blipFill rotWithShape="1">
          <a:blip r:embed="rId2"/>
          <a:srcRect t="7704" b="459"/>
          <a:stretch/>
        </p:blipFill>
        <p:spPr>
          <a:xfrm rot="16200000">
            <a:off x="9847263" y="4700878"/>
            <a:ext cx="2274381" cy="1279339"/>
          </a:xfrm>
          <a:prstGeom prst="rect">
            <a:avLst/>
          </a:prstGeom>
        </p:spPr>
      </p:pic>
      <p:pic>
        <p:nvPicPr>
          <p:cNvPr id="76" name="Picture 4">
            <a:extLst>
              <a:ext uri="{FF2B5EF4-FFF2-40B4-BE49-F238E27FC236}">
                <a16:creationId xmlns:a16="http://schemas.microsoft.com/office/drawing/2014/main" id="{9B2B091D-6FD9-4E30-9FC9-BAC4517E2558}"/>
              </a:ext>
            </a:extLst>
          </p:cNvPr>
          <p:cNvPicPr>
            <a:picLocks noChangeAspect="1"/>
          </p:cNvPicPr>
          <p:nvPr/>
        </p:nvPicPr>
        <p:blipFill rotWithShape="1">
          <a:blip r:embed="rId2"/>
          <a:srcRect t="7704" b="459"/>
          <a:stretch/>
        </p:blipFill>
        <p:spPr>
          <a:xfrm rot="16200000">
            <a:off x="-302452" y="4368190"/>
            <a:ext cx="2274381" cy="1279339"/>
          </a:xfrm>
          <a:prstGeom prst="rect">
            <a:avLst/>
          </a:prstGeom>
        </p:spPr>
      </p:pic>
      <p:sp>
        <p:nvSpPr>
          <p:cNvPr id="4" name="四角形: 角を丸くする 3">
            <a:extLst>
              <a:ext uri="{FF2B5EF4-FFF2-40B4-BE49-F238E27FC236}">
                <a16:creationId xmlns:a16="http://schemas.microsoft.com/office/drawing/2014/main" id="{D0D57090-E9F9-41A0-A08E-CBE9F7FB8D3B}"/>
              </a:ext>
            </a:extLst>
          </p:cNvPr>
          <p:cNvSpPr/>
          <p:nvPr/>
        </p:nvSpPr>
        <p:spPr>
          <a:xfrm>
            <a:off x="5471573" y="390474"/>
            <a:ext cx="805660" cy="19276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050" dirty="0"/>
              <a:t>自治体</a:t>
            </a:r>
            <a:endParaRPr kumimoji="1" lang="ja-JP" altLang="en-US" sz="1050" dirty="0"/>
          </a:p>
        </p:txBody>
      </p:sp>
      <p:sp>
        <p:nvSpPr>
          <p:cNvPr id="5" name="四角形: 角を丸くする 4">
            <a:extLst>
              <a:ext uri="{FF2B5EF4-FFF2-40B4-BE49-F238E27FC236}">
                <a16:creationId xmlns:a16="http://schemas.microsoft.com/office/drawing/2014/main" id="{5F1C0F0B-AF9C-472E-B010-A0489BDBF1DE}"/>
              </a:ext>
            </a:extLst>
          </p:cNvPr>
          <p:cNvSpPr/>
          <p:nvPr/>
        </p:nvSpPr>
        <p:spPr>
          <a:xfrm>
            <a:off x="5471573" y="883920"/>
            <a:ext cx="805660" cy="19276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050" dirty="0"/>
              <a:t>SPC</a:t>
            </a:r>
            <a:endParaRPr kumimoji="1" lang="ja-JP" altLang="en-US" sz="1050" dirty="0"/>
          </a:p>
        </p:txBody>
      </p:sp>
      <p:sp>
        <p:nvSpPr>
          <p:cNvPr id="6" name="四角形: 角を丸くする 5">
            <a:extLst>
              <a:ext uri="{FF2B5EF4-FFF2-40B4-BE49-F238E27FC236}">
                <a16:creationId xmlns:a16="http://schemas.microsoft.com/office/drawing/2014/main" id="{5DD79D00-D4CA-45B9-B02A-12E598D58924}"/>
              </a:ext>
            </a:extLst>
          </p:cNvPr>
          <p:cNvSpPr/>
          <p:nvPr/>
        </p:nvSpPr>
        <p:spPr>
          <a:xfrm>
            <a:off x="2861825" y="583239"/>
            <a:ext cx="1313936" cy="1927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050" dirty="0"/>
              <a:t>第</a:t>
            </a:r>
            <a:r>
              <a:rPr kumimoji="1" lang="en-US" altLang="ja-JP" sz="1050" dirty="0"/>
              <a:t>3</a:t>
            </a:r>
            <a:r>
              <a:rPr kumimoji="1" lang="ja-JP" altLang="en-US" sz="1050" dirty="0"/>
              <a:t>者監視委員会</a:t>
            </a:r>
          </a:p>
        </p:txBody>
      </p:sp>
      <p:sp>
        <p:nvSpPr>
          <p:cNvPr id="7" name="正方形/長方形 6">
            <a:extLst>
              <a:ext uri="{FF2B5EF4-FFF2-40B4-BE49-F238E27FC236}">
                <a16:creationId xmlns:a16="http://schemas.microsoft.com/office/drawing/2014/main" id="{D307143B-A568-438F-B93B-C8F7F250DBF9}"/>
              </a:ext>
            </a:extLst>
          </p:cNvPr>
          <p:cNvSpPr/>
          <p:nvPr/>
        </p:nvSpPr>
        <p:spPr>
          <a:xfrm>
            <a:off x="484385" y="929227"/>
            <a:ext cx="2753085" cy="23922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ltLang="ja-JP" sz="1050" dirty="0"/>
          </a:p>
          <a:p>
            <a:pPr algn="ctr"/>
            <a:endParaRPr lang="en-US" altLang="ja-JP" sz="1050" dirty="0"/>
          </a:p>
          <a:p>
            <a:pPr algn="ctr"/>
            <a:endParaRPr lang="en-US" altLang="ja-JP" sz="1050" dirty="0"/>
          </a:p>
          <a:p>
            <a:pPr algn="ctr"/>
            <a:endParaRPr lang="en-US" altLang="ja-JP" sz="1050" dirty="0"/>
          </a:p>
          <a:p>
            <a:pPr algn="ctr"/>
            <a:endParaRPr lang="en-US" altLang="ja-JP" sz="1050" dirty="0"/>
          </a:p>
          <a:p>
            <a:pPr algn="ctr"/>
            <a:endParaRPr lang="en-US" altLang="ja-JP" sz="1050" dirty="0"/>
          </a:p>
          <a:p>
            <a:pPr algn="ctr"/>
            <a:endParaRPr lang="en-US" altLang="ja-JP" sz="1050" dirty="0"/>
          </a:p>
          <a:p>
            <a:pPr algn="ctr"/>
            <a:endParaRPr lang="en-US" altLang="ja-JP" sz="1050" dirty="0"/>
          </a:p>
          <a:p>
            <a:pPr algn="ctr"/>
            <a:endParaRPr lang="en-US" altLang="ja-JP" sz="1050" dirty="0"/>
          </a:p>
          <a:p>
            <a:pPr algn="ctr"/>
            <a:endParaRPr lang="en-US" altLang="ja-JP" sz="1050" dirty="0"/>
          </a:p>
          <a:p>
            <a:pPr algn="ctr"/>
            <a:endParaRPr lang="en-US" altLang="ja-JP" sz="1050" dirty="0"/>
          </a:p>
          <a:p>
            <a:pPr algn="ctr"/>
            <a:endParaRPr lang="en-US" altLang="ja-JP" sz="1050" dirty="0"/>
          </a:p>
          <a:p>
            <a:pPr algn="ctr"/>
            <a:endParaRPr lang="en-US" altLang="ja-JP" sz="1050" dirty="0"/>
          </a:p>
          <a:p>
            <a:pPr algn="ctr"/>
            <a:endParaRPr lang="en-US" altLang="ja-JP" sz="1050" dirty="0"/>
          </a:p>
          <a:p>
            <a:pPr algn="ctr"/>
            <a:r>
              <a:rPr lang="ja-JP" altLang="en-US" sz="1050" dirty="0"/>
              <a:t>コンソーシャムチーム</a:t>
            </a:r>
            <a:endParaRPr kumimoji="1" lang="ja-JP" altLang="en-US" sz="1000" dirty="0"/>
          </a:p>
        </p:txBody>
      </p:sp>
      <p:sp>
        <p:nvSpPr>
          <p:cNvPr id="8" name="四角形: 角を丸くする 7">
            <a:extLst>
              <a:ext uri="{FF2B5EF4-FFF2-40B4-BE49-F238E27FC236}">
                <a16:creationId xmlns:a16="http://schemas.microsoft.com/office/drawing/2014/main" id="{59A00D09-4DC8-42C7-88EA-6E60D1BC7E63}"/>
              </a:ext>
            </a:extLst>
          </p:cNvPr>
          <p:cNvSpPr/>
          <p:nvPr/>
        </p:nvSpPr>
        <p:spPr>
          <a:xfrm>
            <a:off x="1898001" y="957236"/>
            <a:ext cx="1215905" cy="668088"/>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t>構成員</a:t>
            </a:r>
            <a:endParaRPr kumimoji="1" lang="en-US" altLang="ja-JP" sz="1050" dirty="0"/>
          </a:p>
          <a:p>
            <a:pPr algn="ctr"/>
            <a:r>
              <a:rPr lang="ja-JP" altLang="en-US" sz="1050" dirty="0"/>
              <a:t>〇〇〇</a:t>
            </a:r>
            <a:endParaRPr lang="en-US" altLang="ja-JP" sz="1050" dirty="0"/>
          </a:p>
          <a:p>
            <a:pPr algn="ctr"/>
            <a:endParaRPr lang="en-US" altLang="ja-JP" sz="1050" dirty="0"/>
          </a:p>
          <a:p>
            <a:pPr algn="ctr"/>
            <a:endParaRPr kumimoji="1" lang="ja-JP" altLang="en-US" sz="1050" dirty="0"/>
          </a:p>
        </p:txBody>
      </p:sp>
      <p:sp>
        <p:nvSpPr>
          <p:cNvPr id="9" name="四角形: 角を丸くする 8">
            <a:extLst>
              <a:ext uri="{FF2B5EF4-FFF2-40B4-BE49-F238E27FC236}">
                <a16:creationId xmlns:a16="http://schemas.microsoft.com/office/drawing/2014/main" id="{B0DB0B59-B8B0-44FA-AF71-DD885B7C42B1}"/>
              </a:ext>
            </a:extLst>
          </p:cNvPr>
          <p:cNvSpPr/>
          <p:nvPr/>
        </p:nvSpPr>
        <p:spPr>
          <a:xfrm>
            <a:off x="583240" y="980302"/>
            <a:ext cx="1215906" cy="1083276"/>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t>構成企業</a:t>
            </a:r>
            <a:endParaRPr kumimoji="1" lang="en-US" altLang="ja-JP" sz="1050" dirty="0"/>
          </a:p>
          <a:p>
            <a:pPr algn="ctr"/>
            <a:endParaRPr lang="en-US" altLang="ja-JP" sz="1050" dirty="0"/>
          </a:p>
          <a:p>
            <a:pPr algn="ctr"/>
            <a:endParaRPr kumimoji="1" lang="en-US" altLang="ja-JP" sz="1050" dirty="0"/>
          </a:p>
          <a:p>
            <a:pPr algn="ctr"/>
            <a:endParaRPr lang="en-US" altLang="ja-JP" sz="1050" dirty="0"/>
          </a:p>
          <a:p>
            <a:pPr algn="ctr"/>
            <a:endParaRPr kumimoji="1" lang="en-US" altLang="ja-JP" sz="1050" dirty="0"/>
          </a:p>
          <a:p>
            <a:pPr algn="ctr"/>
            <a:endParaRPr kumimoji="1" lang="ja-JP" altLang="en-US" sz="1050" dirty="0"/>
          </a:p>
        </p:txBody>
      </p:sp>
      <p:sp>
        <p:nvSpPr>
          <p:cNvPr id="10" name="四角形: 角を丸くする 9">
            <a:extLst>
              <a:ext uri="{FF2B5EF4-FFF2-40B4-BE49-F238E27FC236}">
                <a16:creationId xmlns:a16="http://schemas.microsoft.com/office/drawing/2014/main" id="{69BB60A7-A0D2-48B0-92C6-E0AB0FB28423}"/>
              </a:ext>
            </a:extLst>
          </p:cNvPr>
          <p:cNvSpPr/>
          <p:nvPr/>
        </p:nvSpPr>
        <p:spPr>
          <a:xfrm>
            <a:off x="598891" y="2178083"/>
            <a:ext cx="2515015" cy="827079"/>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t>協力企業</a:t>
            </a:r>
            <a:endParaRPr lang="en-US" altLang="ja-JP" sz="1050" dirty="0"/>
          </a:p>
          <a:p>
            <a:pPr algn="ctr"/>
            <a:endParaRPr kumimoji="1" lang="ja-JP" altLang="en-US" sz="1050" dirty="0"/>
          </a:p>
        </p:txBody>
      </p:sp>
      <p:sp>
        <p:nvSpPr>
          <p:cNvPr id="11" name="四角形: 角を丸くする 10">
            <a:extLst>
              <a:ext uri="{FF2B5EF4-FFF2-40B4-BE49-F238E27FC236}">
                <a16:creationId xmlns:a16="http://schemas.microsoft.com/office/drawing/2014/main" id="{75D3F34A-BB9A-489F-B417-8E0A13E4D508}"/>
              </a:ext>
            </a:extLst>
          </p:cNvPr>
          <p:cNvSpPr/>
          <p:nvPr/>
        </p:nvSpPr>
        <p:spPr>
          <a:xfrm>
            <a:off x="3370100" y="2028978"/>
            <a:ext cx="3798422" cy="24466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050" dirty="0"/>
              <a:t>特定公園施設事業</a:t>
            </a:r>
            <a:endParaRPr kumimoji="1" lang="ja-JP" altLang="en-US" sz="1050" dirty="0"/>
          </a:p>
        </p:txBody>
      </p:sp>
      <p:sp>
        <p:nvSpPr>
          <p:cNvPr id="12" name="四角形: 角を丸くする 11">
            <a:extLst>
              <a:ext uri="{FF2B5EF4-FFF2-40B4-BE49-F238E27FC236}">
                <a16:creationId xmlns:a16="http://schemas.microsoft.com/office/drawing/2014/main" id="{09241303-CA22-4435-BF02-512E1D430281}"/>
              </a:ext>
            </a:extLst>
          </p:cNvPr>
          <p:cNvSpPr/>
          <p:nvPr/>
        </p:nvSpPr>
        <p:spPr>
          <a:xfrm>
            <a:off x="3370101" y="2495239"/>
            <a:ext cx="589004" cy="48202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050" dirty="0"/>
              <a:t>設計</a:t>
            </a:r>
            <a:endParaRPr kumimoji="1" lang="en-US" altLang="ja-JP" sz="1050" dirty="0"/>
          </a:p>
          <a:p>
            <a:pPr algn="ctr"/>
            <a:r>
              <a:rPr lang="ja-JP" altLang="en-US" sz="1050" dirty="0"/>
              <a:t>工事管理</a:t>
            </a:r>
            <a:endParaRPr kumimoji="1" lang="ja-JP" altLang="en-US" sz="1050" dirty="0"/>
          </a:p>
        </p:txBody>
      </p:sp>
      <p:sp>
        <p:nvSpPr>
          <p:cNvPr id="14" name="四角形: 角を丸くする 13">
            <a:extLst>
              <a:ext uri="{FF2B5EF4-FFF2-40B4-BE49-F238E27FC236}">
                <a16:creationId xmlns:a16="http://schemas.microsoft.com/office/drawing/2014/main" id="{1E9FA5EA-F816-4DDA-AE60-CA0BE80C4F20}"/>
              </a:ext>
            </a:extLst>
          </p:cNvPr>
          <p:cNvSpPr/>
          <p:nvPr/>
        </p:nvSpPr>
        <p:spPr>
          <a:xfrm>
            <a:off x="3370100" y="3021635"/>
            <a:ext cx="589004" cy="40736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050" dirty="0"/>
              <a:t>〇〇設計</a:t>
            </a:r>
          </a:p>
        </p:txBody>
      </p:sp>
      <p:sp>
        <p:nvSpPr>
          <p:cNvPr id="15" name="四角形: 角を丸くする 14">
            <a:extLst>
              <a:ext uri="{FF2B5EF4-FFF2-40B4-BE49-F238E27FC236}">
                <a16:creationId xmlns:a16="http://schemas.microsoft.com/office/drawing/2014/main" id="{1F80DBFE-FA3B-4606-9DE6-9D17F940A69D}"/>
              </a:ext>
            </a:extLst>
          </p:cNvPr>
          <p:cNvSpPr/>
          <p:nvPr/>
        </p:nvSpPr>
        <p:spPr>
          <a:xfrm>
            <a:off x="2410392" y="3874255"/>
            <a:ext cx="194412" cy="14144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050" dirty="0"/>
              <a:t>建築</a:t>
            </a:r>
            <a:endParaRPr kumimoji="1" lang="en-US" altLang="ja-JP" sz="1050" dirty="0"/>
          </a:p>
          <a:p>
            <a:pPr algn="ctr"/>
            <a:endParaRPr lang="en-US" altLang="ja-JP" sz="1050" dirty="0"/>
          </a:p>
          <a:p>
            <a:pPr algn="ctr"/>
            <a:r>
              <a:rPr kumimoji="1" lang="ja-JP" altLang="en-US" sz="1050" dirty="0"/>
              <a:t>〇〇</a:t>
            </a:r>
            <a:endParaRPr kumimoji="1" lang="en-US" altLang="ja-JP" sz="1050" dirty="0"/>
          </a:p>
          <a:p>
            <a:pPr algn="ctr"/>
            <a:r>
              <a:rPr lang="ja-JP" altLang="en-US" sz="1050" dirty="0"/>
              <a:t>設計</a:t>
            </a:r>
            <a:endParaRPr kumimoji="1" lang="ja-JP" altLang="en-US" sz="1050" dirty="0"/>
          </a:p>
        </p:txBody>
      </p:sp>
      <p:sp>
        <p:nvSpPr>
          <p:cNvPr id="16" name="四角形: 角を丸くする 15">
            <a:extLst>
              <a:ext uri="{FF2B5EF4-FFF2-40B4-BE49-F238E27FC236}">
                <a16:creationId xmlns:a16="http://schemas.microsoft.com/office/drawing/2014/main" id="{E4B45CAE-5B5A-488E-AA6F-7FAC7B1B82EC}"/>
              </a:ext>
            </a:extLst>
          </p:cNvPr>
          <p:cNvSpPr/>
          <p:nvPr/>
        </p:nvSpPr>
        <p:spPr>
          <a:xfrm>
            <a:off x="2696245" y="3874255"/>
            <a:ext cx="194412" cy="14144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050" dirty="0"/>
              <a:t>景観</a:t>
            </a:r>
            <a:endParaRPr kumimoji="1" lang="en-US" altLang="ja-JP" sz="1050" dirty="0"/>
          </a:p>
          <a:p>
            <a:pPr algn="ctr"/>
            <a:endParaRPr lang="en-US" altLang="ja-JP" sz="1050" dirty="0"/>
          </a:p>
          <a:p>
            <a:pPr algn="ctr"/>
            <a:r>
              <a:rPr lang="ja-JP" altLang="en-US" sz="1050" dirty="0"/>
              <a:t>◎◎設計</a:t>
            </a:r>
            <a:endParaRPr kumimoji="1" lang="ja-JP" altLang="en-US" sz="1050" dirty="0"/>
          </a:p>
        </p:txBody>
      </p:sp>
      <p:sp>
        <p:nvSpPr>
          <p:cNvPr id="17" name="四角形: 角を丸くする 16">
            <a:extLst>
              <a:ext uri="{FF2B5EF4-FFF2-40B4-BE49-F238E27FC236}">
                <a16:creationId xmlns:a16="http://schemas.microsoft.com/office/drawing/2014/main" id="{87C17D33-DBCC-4A6C-8F5E-9F31A77D7FE8}"/>
              </a:ext>
            </a:extLst>
          </p:cNvPr>
          <p:cNvSpPr/>
          <p:nvPr/>
        </p:nvSpPr>
        <p:spPr>
          <a:xfrm>
            <a:off x="1525648" y="5395783"/>
            <a:ext cx="194412" cy="14144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050" dirty="0"/>
              <a:t>構造</a:t>
            </a:r>
            <a:endParaRPr kumimoji="1" lang="en-US" altLang="ja-JP" sz="1050" dirty="0"/>
          </a:p>
          <a:p>
            <a:pPr algn="ctr"/>
            <a:endParaRPr lang="en-US" altLang="ja-JP" sz="1050" dirty="0"/>
          </a:p>
          <a:p>
            <a:pPr algn="ctr"/>
            <a:r>
              <a:rPr kumimoji="1" lang="ja-JP" altLang="en-US" sz="1050" dirty="0"/>
              <a:t>◎◎</a:t>
            </a:r>
            <a:endParaRPr kumimoji="1" lang="en-US" altLang="ja-JP" sz="1050" dirty="0"/>
          </a:p>
          <a:p>
            <a:pPr algn="ctr"/>
            <a:r>
              <a:rPr lang="ja-JP" altLang="en-US" sz="1050" dirty="0"/>
              <a:t>設計</a:t>
            </a:r>
            <a:endParaRPr kumimoji="1" lang="ja-JP" altLang="en-US" sz="1050" dirty="0"/>
          </a:p>
        </p:txBody>
      </p:sp>
      <p:sp>
        <p:nvSpPr>
          <p:cNvPr id="18" name="四角形: 角を丸くする 17">
            <a:extLst>
              <a:ext uri="{FF2B5EF4-FFF2-40B4-BE49-F238E27FC236}">
                <a16:creationId xmlns:a16="http://schemas.microsoft.com/office/drawing/2014/main" id="{A69758E2-84BA-4E22-956A-79F26A12018D}"/>
              </a:ext>
            </a:extLst>
          </p:cNvPr>
          <p:cNvSpPr/>
          <p:nvPr/>
        </p:nvSpPr>
        <p:spPr>
          <a:xfrm>
            <a:off x="1799146" y="5395783"/>
            <a:ext cx="194412" cy="14144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050" dirty="0"/>
              <a:t>設備</a:t>
            </a:r>
            <a:endParaRPr kumimoji="1" lang="en-US" altLang="ja-JP" sz="1050" dirty="0"/>
          </a:p>
          <a:p>
            <a:pPr algn="ctr"/>
            <a:endParaRPr lang="en-US" altLang="ja-JP" sz="1050" dirty="0"/>
          </a:p>
          <a:p>
            <a:pPr algn="ctr"/>
            <a:r>
              <a:rPr lang="ja-JP" altLang="en-US" sz="1050" dirty="0"/>
              <a:t>◎◎</a:t>
            </a:r>
            <a:endParaRPr kumimoji="1" lang="en-US" altLang="ja-JP" sz="1050" dirty="0"/>
          </a:p>
          <a:p>
            <a:pPr algn="ctr"/>
            <a:r>
              <a:rPr lang="ja-JP" altLang="en-US" sz="1050" dirty="0"/>
              <a:t>設計</a:t>
            </a:r>
            <a:endParaRPr kumimoji="1" lang="ja-JP" altLang="en-US" sz="1050" dirty="0"/>
          </a:p>
        </p:txBody>
      </p:sp>
      <p:sp>
        <p:nvSpPr>
          <p:cNvPr id="19" name="四角形: 角を丸くする 18">
            <a:extLst>
              <a:ext uri="{FF2B5EF4-FFF2-40B4-BE49-F238E27FC236}">
                <a16:creationId xmlns:a16="http://schemas.microsoft.com/office/drawing/2014/main" id="{136D88B4-A335-4563-B40C-988B84E2AC6A}"/>
              </a:ext>
            </a:extLst>
          </p:cNvPr>
          <p:cNvSpPr/>
          <p:nvPr/>
        </p:nvSpPr>
        <p:spPr>
          <a:xfrm>
            <a:off x="2696245" y="5395783"/>
            <a:ext cx="194412" cy="14144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050" dirty="0"/>
              <a:t>庭園</a:t>
            </a:r>
            <a:endParaRPr kumimoji="1" lang="en-US" altLang="ja-JP" sz="1050" dirty="0"/>
          </a:p>
          <a:p>
            <a:pPr algn="ctr"/>
            <a:endParaRPr lang="en-US" altLang="ja-JP" sz="1050" dirty="0"/>
          </a:p>
          <a:p>
            <a:pPr algn="ctr"/>
            <a:r>
              <a:rPr kumimoji="1" lang="ja-JP" altLang="en-US" sz="1050" dirty="0"/>
              <a:t>◎◎</a:t>
            </a:r>
            <a:r>
              <a:rPr lang="ja-JP" altLang="en-US" sz="1050" dirty="0"/>
              <a:t>設計</a:t>
            </a:r>
            <a:endParaRPr kumimoji="1" lang="ja-JP" altLang="en-US" sz="1050" dirty="0"/>
          </a:p>
        </p:txBody>
      </p:sp>
      <p:sp>
        <p:nvSpPr>
          <p:cNvPr id="20" name="四角形: 角を丸くする 19">
            <a:extLst>
              <a:ext uri="{FF2B5EF4-FFF2-40B4-BE49-F238E27FC236}">
                <a16:creationId xmlns:a16="http://schemas.microsoft.com/office/drawing/2014/main" id="{E5AFD7F3-CF75-4ED0-AF6C-A02A36AC2D02}"/>
              </a:ext>
            </a:extLst>
          </p:cNvPr>
          <p:cNvSpPr/>
          <p:nvPr/>
        </p:nvSpPr>
        <p:spPr>
          <a:xfrm>
            <a:off x="4091736" y="2495239"/>
            <a:ext cx="655028" cy="48202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050" dirty="0"/>
              <a:t>建設</a:t>
            </a:r>
          </a:p>
        </p:txBody>
      </p:sp>
      <p:sp>
        <p:nvSpPr>
          <p:cNvPr id="21" name="四角形: 角を丸くする 20">
            <a:extLst>
              <a:ext uri="{FF2B5EF4-FFF2-40B4-BE49-F238E27FC236}">
                <a16:creationId xmlns:a16="http://schemas.microsoft.com/office/drawing/2014/main" id="{EEB46874-57E1-4758-A046-71FAB0F1D716}"/>
              </a:ext>
            </a:extLst>
          </p:cNvPr>
          <p:cNvSpPr/>
          <p:nvPr/>
        </p:nvSpPr>
        <p:spPr>
          <a:xfrm>
            <a:off x="4091734" y="3029348"/>
            <a:ext cx="655030" cy="40736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050" dirty="0"/>
              <a:t>〇〇</a:t>
            </a:r>
            <a:endParaRPr kumimoji="1" lang="en-US" altLang="ja-JP" sz="1050" dirty="0"/>
          </a:p>
          <a:p>
            <a:pPr algn="ctr"/>
            <a:r>
              <a:rPr kumimoji="1" lang="ja-JP" altLang="en-US" sz="1050" dirty="0"/>
              <a:t>建設</a:t>
            </a:r>
          </a:p>
        </p:txBody>
      </p:sp>
      <p:sp>
        <p:nvSpPr>
          <p:cNvPr id="22" name="四角形: 角を丸くする 21">
            <a:extLst>
              <a:ext uri="{FF2B5EF4-FFF2-40B4-BE49-F238E27FC236}">
                <a16:creationId xmlns:a16="http://schemas.microsoft.com/office/drawing/2014/main" id="{338B1488-0F87-4FA2-8C4F-FF36468CAF89}"/>
              </a:ext>
            </a:extLst>
          </p:cNvPr>
          <p:cNvSpPr/>
          <p:nvPr/>
        </p:nvSpPr>
        <p:spPr>
          <a:xfrm>
            <a:off x="3470190" y="3874254"/>
            <a:ext cx="194412" cy="14144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050" dirty="0"/>
              <a:t>建築</a:t>
            </a:r>
            <a:endParaRPr kumimoji="1" lang="en-US" altLang="ja-JP" sz="1050" dirty="0"/>
          </a:p>
          <a:p>
            <a:pPr algn="ctr"/>
            <a:endParaRPr kumimoji="1" lang="en-US" altLang="ja-JP" sz="1050" dirty="0"/>
          </a:p>
          <a:p>
            <a:pPr algn="ctr"/>
            <a:r>
              <a:rPr kumimoji="1" lang="ja-JP" altLang="en-US" sz="1050" dirty="0"/>
              <a:t>〇〇建設</a:t>
            </a:r>
          </a:p>
        </p:txBody>
      </p:sp>
      <p:sp>
        <p:nvSpPr>
          <p:cNvPr id="23" name="四角形: 角を丸くする 22">
            <a:extLst>
              <a:ext uri="{FF2B5EF4-FFF2-40B4-BE49-F238E27FC236}">
                <a16:creationId xmlns:a16="http://schemas.microsoft.com/office/drawing/2014/main" id="{3DB87622-66D7-4C80-83A1-DDFA6624E5C4}"/>
              </a:ext>
            </a:extLst>
          </p:cNvPr>
          <p:cNvSpPr/>
          <p:nvPr/>
        </p:nvSpPr>
        <p:spPr>
          <a:xfrm>
            <a:off x="4310449" y="3852407"/>
            <a:ext cx="194412" cy="14144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050" dirty="0"/>
              <a:t>造成</a:t>
            </a:r>
            <a:endParaRPr kumimoji="1" lang="en-US" altLang="ja-JP" sz="1050" dirty="0"/>
          </a:p>
          <a:p>
            <a:pPr algn="ctr"/>
            <a:endParaRPr kumimoji="1" lang="en-US" altLang="ja-JP" sz="1050" dirty="0"/>
          </a:p>
          <a:p>
            <a:pPr algn="ctr"/>
            <a:r>
              <a:rPr lang="ja-JP" altLang="en-US" sz="1050" dirty="0"/>
              <a:t>◎◎建設</a:t>
            </a:r>
            <a:endParaRPr kumimoji="1" lang="en-US" altLang="ja-JP" sz="1050" dirty="0"/>
          </a:p>
        </p:txBody>
      </p:sp>
      <p:sp>
        <p:nvSpPr>
          <p:cNvPr id="24" name="四角形: 角を丸くする 23">
            <a:extLst>
              <a:ext uri="{FF2B5EF4-FFF2-40B4-BE49-F238E27FC236}">
                <a16:creationId xmlns:a16="http://schemas.microsoft.com/office/drawing/2014/main" id="{F2CC46CB-9A2F-4CE6-830D-25381EDC34B8}"/>
              </a:ext>
            </a:extLst>
          </p:cNvPr>
          <p:cNvSpPr/>
          <p:nvPr/>
        </p:nvSpPr>
        <p:spPr>
          <a:xfrm>
            <a:off x="3470190" y="5395783"/>
            <a:ext cx="194412" cy="14144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050" dirty="0"/>
              <a:t>設備</a:t>
            </a:r>
            <a:endParaRPr kumimoji="1" lang="en-US" altLang="ja-JP" sz="1050" dirty="0"/>
          </a:p>
          <a:p>
            <a:pPr algn="ctr"/>
            <a:endParaRPr lang="en-US" altLang="ja-JP" sz="1050" dirty="0"/>
          </a:p>
          <a:p>
            <a:pPr algn="ctr"/>
            <a:r>
              <a:rPr kumimoji="1" lang="ja-JP" altLang="en-US" sz="1050" dirty="0"/>
              <a:t>◎◎建設</a:t>
            </a:r>
          </a:p>
        </p:txBody>
      </p:sp>
      <p:sp>
        <p:nvSpPr>
          <p:cNvPr id="25" name="四角形: 角を丸くする 24">
            <a:extLst>
              <a:ext uri="{FF2B5EF4-FFF2-40B4-BE49-F238E27FC236}">
                <a16:creationId xmlns:a16="http://schemas.microsoft.com/office/drawing/2014/main" id="{D7D7C696-C3A0-44A6-A0BF-24E25D8E0F95}"/>
              </a:ext>
            </a:extLst>
          </p:cNvPr>
          <p:cNvSpPr/>
          <p:nvPr/>
        </p:nvSpPr>
        <p:spPr>
          <a:xfrm>
            <a:off x="3731819" y="5395782"/>
            <a:ext cx="194412" cy="14144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050" dirty="0"/>
              <a:t>内装</a:t>
            </a:r>
            <a:endParaRPr kumimoji="1" lang="en-US" altLang="ja-JP" sz="1050" dirty="0"/>
          </a:p>
          <a:p>
            <a:pPr algn="ctr"/>
            <a:endParaRPr lang="en-US" altLang="ja-JP" sz="1050" dirty="0"/>
          </a:p>
          <a:p>
            <a:pPr algn="ctr"/>
            <a:r>
              <a:rPr kumimoji="1" lang="ja-JP" altLang="en-US" sz="1050" dirty="0"/>
              <a:t>◎◎建設</a:t>
            </a:r>
          </a:p>
        </p:txBody>
      </p:sp>
      <p:sp>
        <p:nvSpPr>
          <p:cNvPr id="26" name="四角形: 角を丸くする 25">
            <a:extLst>
              <a:ext uri="{FF2B5EF4-FFF2-40B4-BE49-F238E27FC236}">
                <a16:creationId xmlns:a16="http://schemas.microsoft.com/office/drawing/2014/main" id="{CB43734A-48BB-49EE-876B-480551E7377B}"/>
              </a:ext>
            </a:extLst>
          </p:cNvPr>
          <p:cNvSpPr/>
          <p:nvPr/>
        </p:nvSpPr>
        <p:spPr>
          <a:xfrm>
            <a:off x="2072644" y="5395782"/>
            <a:ext cx="194412" cy="14144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050" dirty="0"/>
              <a:t>店舗</a:t>
            </a:r>
            <a:endParaRPr kumimoji="1" lang="en-US" altLang="ja-JP" sz="1050" dirty="0"/>
          </a:p>
          <a:p>
            <a:pPr algn="ctr"/>
            <a:endParaRPr lang="en-US" altLang="ja-JP" sz="1050" dirty="0"/>
          </a:p>
          <a:p>
            <a:pPr algn="ctr"/>
            <a:r>
              <a:rPr kumimoji="1" lang="ja-JP" altLang="en-US" sz="1050" dirty="0"/>
              <a:t>○○</a:t>
            </a:r>
            <a:endParaRPr kumimoji="1" lang="en-US" altLang="ja-JP" sz="1050" dirty="0"/>
          </a:p>
          <a:p>
            <a:pPr algn="ctr"/>
            <a:r>
              <a:rPr lang="ja-JP" altLang="en-US" sz="1050" dirty="0"/>
              <a:t>設計</a:t>
            </a:r>
            <a:endParaRPr kumimoji="1" lang="ja-JP" altLang="en-US" sz="1050" dirty="0"/>
          </a:p>
        </p:txBody>
      </p:sp>
      <p:sp>
        <p:nvSpPr>
          <p:cNvPr id="27" name="四角形: 角を丸くする 26">
            <a:extLst>
              <a:ext uri="{FF2B5EF4-FFF2-40B4-BE49-F238E27FC236}">
                <a16:creationId xmlns:a16="http://schemas.microsoft.com/office/drawing/2014/main" id="{9708FA4C-080E-4567-8C23-F5C0DDA73FE7}"/>
              </a:ext>
            </a:extLst>
          </p:cNvPr>
          <p:cNvSpPr/>
          <p:nvPr/>
        </p:nvSpPr>
        <p:spPr>
          <a:xfrm>
            <a:off x="2971266" y="5395782"/>
            <a:ext cx="194412" cy="141443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050" dirty="0"/>
              <a:t>道路外構</a:t>
            </a:r>
            <a:endParaRPr lang="en-US" altLang="ja-JP" sz="1050" dirty="0"/>
          </a:p>
          <a:p>
            <a:pPr algn="ctr"/>
            <a:r>
              <a:rPr lang="ja-JP" altLang="en-US" sz="1050" dirty="0"/>
              <a:t>○○</a:t>
            </a:r>
            <a:endParaRPr kumimoji="1" lang="en-US" altLang="ja-JP" sz="1050" dirty="0"/>
          </a:p>
          <a:p>
            <a:pPr algn="ctr"/>
            <a:r>
              <a:rPr lang="ja-JP" altLang="en-US" sz="1050" dirty="0"/>
              <a:t>設計</a:t>
            </a:r>
            <a:endParaRPr kumimoji="1" lang="ja-JP" altLang="en-US" sz="1050" dirty="0"/>
          </a:p>
        </p:txBody>
      </p:sp>
      <p:sp>
        <p:nvSpPr>
          <p:cNvPr id="28" name="四角形: 角を丸くする 27">
            <a:extLst>
              <a:ext uri="{FF2B5EF4-FFF2-40B4-BE49-F238E27FC236}">
                <a16:creationId xmlns:a16="http://schemas.microsoft.com/office/drawing/2014/main" id="{62F16FF2-CCDA-4B10-A21A-E1946FF6D76E}"/>
              </a:ext>
            </a:extLst>
          </p:cNvPr>
          <p:cNvSpPr/>
          <p:nvPr/>
        </p:nvSpPr>
        <p:spPr>
          <a:xfrm>
            <a:off x="4879395" y="2495239"/>
            <a:ext cx="655028" cy="48202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050" dirty="0"/>
              <a:t>建築物</a:t>
            </a:r>
            <a:endParaRPr kumimoji="1" lang="en-US" altLang="ja-JP" sz="1050" dirty="0"/>
          </a:p>
          <a:p>
            <a:pPr algn="ctr"/>
            <a:r>
              <a:rPr lang="ja-JP" altLang="en-US" sz="1050" dirty="0"/>
              <a:t>維持</a:t>
            </a:r>
            <a:endParaRPr lang="en-US" altLang="ja-JP" sz="1050" dirty="0"/>
          </a:p>
          <a:p>
            <a:pPr algn="ctr"/>
            <a:r>
              <a:rPr kumimoji="1" lang="ja-JP" altLang="en-US" sz="1050" dirty="0"/>
              <a:t>管理</a:t>
            </a:r>
          </a:p>
        </p:txBody>
      </p:sp>
      <p:sp>
        <p:nvSpPr>
          <p:cNvPr id="29" name="四角形: 角を丸くする 28">
            <a:extLst>
              <a:ext uri="{FF2B5EF4-FFF2-40B4-BE49-F238E27FC236}">
                <a16:creationId xmlns:a16="http://schemas.microsoft.com/office/drawing/2014/main" id="{1F2336EF-7CA3-4A22-B18C-B5F7E91FE69D}"/>
              </a:ext>
            </a:extLst>
          </p:cNvPr>
          <p:cNvSpPr/>
          <p:nvPr/>
        </p:nvSpPr>
        <p:spPr>
          <a:xfrm>
            <a:off x="5622205" y="2495239"/>
            <a:ext cx="655028" cy="48202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050" dirty="0"/>
              <a:t>庭園</a:t>
            </a:r>
            <a:endParaRPr kumimoji="1" lang="en-US" altLang="ja-JP" sz="1050" dirty="0"/>
          </a:p>
          <a:p>
            <a:pPr algn="ctr"/>
            <a:r>
              <a:rPr lang="ja-JP" altLang="en-US" sz="1050" dirty="0"/>
              <a:t>維持</a:t>
            </a:r>
            <a:endParaRPr lang="en-US" altLang="ja-JP" sz="1050" dirty="0"/>
          </a:p>
          <a:p>
            <a:pPr algn="ctr"/>
            <a:r>
              <a:rPr kumimoji="1" lang="ja-JP" altLang="en-US" sz="1050" dirty="0"/>
              <a:t>管理</a:t>
            </a:r>
          </a:p>
        </p:txBody>
      </p:sp>
      <p:sp>
        <p:nvSpPr>
          <p:cNvPr id="30" name="四角形: 角を丸くする 29">
            <a:extLst>
              <a:ext uri="{FF2B5EF4-FFF2-40B4-BE49-F238E27FC236}">
                <a16:creationId xmlns:a16="http://schemas.microsoft.com/office/drawing/2014/main" id="{416B0649-5ADC-4368-B8D9-AD9AD06D80A0}"/>
              </a:ext>
            </a:extLst>
          </p:cNvPr>
          <p:cNvSpPr/>
          <p:nvPr/>
        </p:nvSpPr>
        <p:spPr>
          <a:xfrm>
            <a:off x="6365015" y="2495239"/>
            <a:ext cx="655028" cy="48202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050" dirty="0"/>
              <a:t>運営</a:t>
            </a:r>
          </a:p>
        </p:txBody>
      </p:sp>
      <p:sp>
        <p:nvSpPr>
          <p:cNvPr id="31" name="四角形: 角を丸くする 30">
            <a:extLst>
              <a:ext uri="{FF2B5EF4-FFF2-40B4-BE49-F238E27FC236}">
                <a16:creationId xmlns:a16="http://schemas.microsoft.com/office/drawing/2014/main" id="{84C5D68A-4CF3-45F9-9764-E0EF732D0475}"/>
              </a:ext>
            </a:extLst>
          </p:cNvPr>
          <p:cNvSpPr/>
          <p:nvPr/>
        </p:nvSpPr>
        <p:spPr>
          <a:xfrm>
            <a:off x="7301151" y="2028978"/>
            <a:ext cx="4483277" cy="24466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050" dirty="0"/>
              <a:t>公募対象公園提案事業</a:t>
            </a:r>
            <a:endParaRPr kumimoji="1" lang="ja-JP" altLang="en-US" sz="1050" dirty="0"/>
          </a:p>
        </p:txBody>
      </p:sp>
      <p:sp>
        <p:nvSpPr>
          <p:cNvPr id="32" name="四角形: 角を丸くする 31">
            <a:extLst>
              <a:ext uri="{FF2B5EF4-FFF2-40B4-BE49-F238E27FC236}">
                <a16:creationId xmlns:a16="http://schemas.microsoft.com/office/drawing/2014/main" id="{CCA5F62C-7EC5-48D6-93DE-D74BF27707D7}"/>
              </a:ext>
            </a:extLst>
          </p:cNvPr>
          <p:cNvSpPr/>
          <p:nvPr/>
        </p:nvSpPr>
        <p:spPr>
          <a:xfrm>
            <a:off x="7346828" y="2491654"/>
            <a:ext cx="589004" cy="48202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t>設計</a:t>
            </a:r>
            <a:endParaRPr kumimoji="1" lang="en-US" altLang="ja-JP" sz="1050" dirty="0"/>
          </a:p>
          <a:p>
            <a:pPr algn="ctr"/>
            <a:r>
              <a:rPr lang="ja-JP" altLang="en-US" sz="1050" dirty="0"/>
              <a:t>工事管理</a:t>
            </a:r>
            <a:endParaRPr kumimoji="1" lang="ja-JP" altLang="en-US" sz="1050" dirty="0"/>
          </a:p>
        </p:txBody>
      </p:sp>
      <p:sp>
        <p:nvSpPr>
          <p:cNvPr id="33" name="四角形: 角を丸くする 32">
            <a:extLst>
              <a:ext uri="{FF2B5EF4-FFF2-40B4-BE49-F238E27FC236}">
                <a16:creationId xmlns:a16="http://schemas.microsoft.com/office/drawing/2014/main" id="{C73B4306-ED1C-4048-91EE-1759D5BED7DB}"/>
              </a:ext>
            </a:extLst>
          </p:cNvPr>
          <p:cNvSpPr/>
          <p:nvPr/>
        </p:nvSpPr>
        <p:spPr>
          <a:xfrm>
            <a:off x="7346827" y="3018050"/>
            <a:ext cx="589004" cy="40736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t>◎◎設計</a:t>
            </a:r>
          </a:p>
        </p:txBody>
      </p:sp>
      <p:sp>
        <p:nvSpPr>
          <p:cNvPr id="34" name="四角形: 角を丸くする 33">
            <a:extLst>
              <a:ext uri="{FF2B5EF4-FFF2-40B4-BE49-F238E27FC236}">
                <a16:creationId xmlns:a16="http://schemas.microsoft.com/office/drawing/2014/main" id="{3BC4C59C-F148-49A2-BA14-DE87C6DB35BB}"/>
              </a:ext>
            </a:extLst>
          </p:cNvPr>
          <p:cNvSpPr/>
          <p:nvPr/>
        </p:nvSpPr>
        <p:spPr>
          <a:xfrm>
            <a:off x="6387119" y="3870670"/>
            <a:ext cx="194412" cy="141443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t>建築</a:t>
            </a:r>
            <a:endParaRPr kumimoji="1" lang="en-US" altLang="ja-JP" sz="1050" dirty="0"/>
          </a:p>
          <a:p>
            <a:pPr algn="ctr"/>
            <a:endParaRPr lang="en-US" altLang="ja-JP" sz="1050" dirty="0"/>
          </a:p>
          <a:p>
            <a:pPr algn="ctr"/>
            <a:r>
              <a:rPr kumimoji="1" lang="ja-JP" altLang="en-US" sz="1050" dirty="0"/>
              <a:t>〇〇</a:t>
            </a:r>
            <a:endParaRPr kumimoji="1" lang="en-US" altLang="ja-JP" sz="1050" dirty="0"/>
          </a:p>
          <a:p>
            <a:pPr algn="ctr"/>
            <a:r>
              <a:rPr lang="ja-JP" altLang="en-US" sz="1050" dirty="0"/>
              <a:t>設計</a:t>
            </a:r>
            <a:endParaRPr kumimoji="1" lang="ja-JP" altLang="en-US" sz="1050" dirty="0"/>
          </a:p>
        </p:txBody>
      </p:sp>
      <p:sp>
        <p:nvSpPr>
          <p:cNvPr id="35" name="四角形: 角を丸くする 34">
            <a:extLst>
              <a:ext uri="{FF2B5EF4-FFF2-40B4-BE49-F238E27FC236}">
                <a16:creationId xmlns:a16="http://schemas.microsoft.com/office/drawing/2014/main" id="{9AAC8506-4096-44B1-ADFA-ECDC83642CF3}"/>
              </a:ext>
            </a:extLst>
          </p:cNvPr>
          <p:cNvSpPr/>
          <p:nvPr/>
        </p:nvSpPr>
        <p:spPr>
          <a:xfrm>
            <a:off x="6672972" y="3870670"/>
            <a:ext cx="194412" cy="141443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t>景観</a:t>
            </a:r>
            <a:endParaRPr kumimoji="1" lang="en-US" altLang="ja-JP" sz="1050" dirty="0"/>
          </a:p>
          <a:p>
            <a:pPr algn="ctr"/>
            <a:endParaRPr lang="en-US" altLang="ja-JP" sz="1050" dirty="0"/>
          </a:p>
          <a:p>
            <a:pPr algn="ctr"/>
            <a:r>
              <a:rPr lang="ja-JP" altLang="en-US" sz="1050" dirty="0"/>
              <a:t>◎◎設計</a:t>
            </a:r>
            <a:endParaRPr kumimoji="1" lang="ja-JP" altLang="en-US" sz="1050" dirty="0"/>
          </a:p>
        </p:txBody>
      </p:sp>
      <p:sp>
        <p:nvSpPr>
          <p:cNvPr id="36" name="四角形: 角を丸くする 35">
            <a:extLst>
              <a:ext uri="{FF2B5EF4-FFF2-40B4-BE49-F238E27FC236}">
                <a16:creationId xmlns:a16="http://schemas.microsoft.com/office/drawing/2014/main" id="{AF1F0531-94C2-4D21-8EC3-3CF97A835557}"/>
              </a:ext>
            </a:extLst>
          </p:cNvPr>
          <p:cNvSpPr/>
          <p:nvPr/>
        </p:nvSpPr>
        <p:spPr>
          <a:xfrm>
            <a:off x="5502375" y="5392198"/>
            <a:ext cx="194412" cy="141443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t>構造</a:t>
            </a:r>
            <a:endParaRPr kumimoji="1" lang="en-US" altLang="ja-JP" sz="1050" dirty="0"/>
          </a:p>
          <a:p>
            <a:pPr algn="ctr"/>
            <a:endParaRPr lang="en-US" altLang="ja-JP" sz="1050" dirty="0"/>
          </a:p>
          <a:p>
            <a:pPr algn="ctr"/>
            <a:r>
              <a:rPr kumimoji="1" lang="ja-JP" altLang="en-US" sz="1050" dirty="0"/>
              <a:t>◎◎</a:t>
            </a:r>
            <a:endParaRPr kumimoji="1" lang="en-US" altLang="ja-JP" sz="1050" dirty="0"/>
          </a:p>
          <a:p>
            <a:pPr algn="ctr"/>
            <a:r>
              <a:rPr lang="ja-JP" altLang="en-US" sz="1050" dirty="0"/>
              <a:t>設計</a:t>
            </a:r>
            <a:endParaRPr kumimoji="1" lang="ja-JP" altLang="en-US" sz="1050" dirty="0"/>
          </a:p>
        </p:txBody>
      </p:sp>
      <p:sp>
        <p:nvSpPr>
          <p:cNvPr id="37" name="四角形: 角を丸くする 36">
            <a:extLst>
              <a:ext uri="{FF2B5EF4-FFF2-40B4-BE49-F238E27FC236}">
                <a16:creationId xmlns:a16="http://schemas.microsoft.com/office/drawing/2014/main" id="{9A97DE58-8F64-4208-969D-A39BB6A48678}"/>
              </a:ext>
            </a:extLst>
          </p:cNvPr>
          <p:cNvSpPr/>
          <p:nvPr/>
        </p:nvSpPr>
        <p:spPr>
          <a:xfrm>
            <a:off x="5775873" y="5392198"/>
            <a:ext cx="194412" cy="141443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t>設備</a:t>
            </a:r>
            <a:endParaRPr kumimoji="1" lang="en-US" altLang="ja-JP" sz="1050" dirty="0"/>
          </a:p>
          <a:p>
            <a:pPr algn="ctr"/>
            <a:endParaRPr lang="en-US" altLang="ja-JP" sz="1050" dirty="0"/>
          </a:p>
          <a:p>
            <a:pPr algn="ctr"/>
            <a:r>
              <a:rPr lang="ja-JP" altLang="en-US" sz="1050" dirty="0"/>
              <a:t>◎◎</a:t>
            </a:r>
            <a:endParaRPr kumimoji="1" lang="en-US" altLang="ja-JP" sz="1050" dirty="0"/>
          </a:p>
          <a:p>
            <a:pPr algn="ctr"/>
            <a:r>
              <a:rPr lang="ja-JP" altLang="en-US" sz="1050" dirty="0"/>
              <a:t>設計</a:t>
            </a:r>
            <a:endParaRPr kumimoji="1" lang="ja-JP" altLang="en-US" sz="1050" dirty="0"/>
          </a:p>
        </p:txBody>
      </p:sp>
      <p:sp>
        <p:nvSpPr>
          <p:cNvPr id="38" name="四角形: 角を丸くする 37">
            <a:extLst>
              <a:ext uri="{FF2B5EF4-FFF2-40B4-BE49-F238E27FC236}">
                <a16:creationId xmlns:a16="http://schemas.microsoft.com/office/drawing/2014/main" id="{E08D4D41-2F60-4597-8E1D-7C3DC111571D}"/>
              </a:ext>
            </a:extLst>
          </p:cNvPr>
          <p:cNvSpPr/>
          <p:nvPr/>
        </p:nvSpPr>
        <p:spPr>
          <a:xfrm>
            <a:off x="6672972" y="5392198"/>
            <a:ext cx="194412" cy="141443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t>庭園</a:t>
            </a:r>
            <a:endParaRPr kumimoji="1" lang="en-US" altLang="ja-JP" sz="1050" dirty="0"/>
          </a:p>
          <a:p>
            <a:pPr algn="ctr"/>
            <a:endParaRPr lang="en-US" altLang="ja-JP" sz="1050" dirty="0"/>
          </a:p>
          <a:p>
            <a:pPr algn="ctr"/>
            <a:r>
              <a:rPr kumimoji="1" lang="ja-JP" altLang="en-US" sz="1050" dirty="0"/>
              <a:t>◎◎</a:t>
            </a:r>
            <a:r>
              <a:rPr lang="ja-JP" altLang="en-US" sz="1050" dirty="0"/>
              <a:t>設計</a:t>
            </a:r>
            <a:endParaRPr kumimoji="1" lang="ja-JP" altLang="en-US" sz="1050" dirty="0"/>
          </a:p>
        </p:txBody>
      </p:sp>
      <p:sp>
        <p:nvSpPr>
          <p:cNvPr id="39" name="四角形: 角を丸くする 38">
            <a:extLst>
              <a:ext uri="{FF2B5EF4-FFF2-40B4-BE49-F238E27FC236}">
                <a16:creationId xmlns:a16="http://schemas.microsoft.com/office/drawing/2014/main" id="{A6BF274D-0C4F-4DBB-85BB-17246070E490}"/>
              </a:ext>
            </a:extLst>
          </p:cNvPr>
          <p:cNvSpPr/>
          <p:nvPr/>
        </p:nvSpPr>
        <p:spPr>
          <a:xfrm>
            <a:off x="8068463" y="2491654"/>
            <a:ext cx="655028" cy="48202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t>建設</a:t>
            </a:r>
          </a:p>
        </p:txBody>
      </p:sp>
      <p:sp>
        <p:nvSpPr>
          <p:cNvPr id="40" name="四角形: 角を丸くする 39">
            <a:extLst>
              <a:ext uri="{FF2B5EF4-FFF2-40B4-BE49-F238E27FC236}">
                <a16:creationId xmlns:a16="http://schemas.microsoft.com/office/drawing/2014/main" id="{CC618BB6-8CC1-49D6-8C11-7CD7A3D85180}"/>
              </a:ext>
            </a:extLst>
          </p:cNvPr>
          <p:cNvSpPr/>
          <p:nvPr/>
        </p:nvSpPr>
        <p:spPr>
          <a:xfrm>
            <a:off x="8068461" y="3025763"/>
            <a:ext cx="655030" cy="40736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t>◎◎</a:t>
            </a:r>
            <a:endParaRPr kumimoji="1" lang="en-US" altLang="ja-JP" sz="1050" dirty="0"/>
          </a:p>
          <a:p>
            <a:pPr algn="ctr"/>
            <a:r>
              <a:rPr lang="ja-JP" altLang="en-US" sz="1050" dirty="0"/>
              <a:t>建設</a:t>
            </a:r>
            <a:endParaRPr kumimoji="1" lang="ja-JP" altLang="en-US" sz="1050" dirty="0"/>
          </a:p>
        </p:txBody>
      </p:sp>
      <p:sp>
        <p:nvSpPr>
          <p:cNvPr id="41" name="四角形: 角を丸くする 40">
            <a:extLst>
              <a:ext uri="{FF2B5EF4-FFF2-40B4-BE49-F238E27FC236}">
                <a16:creationId xmlns:a16="http://schemas.microsoft.com/office/drawing/2014/main" id="{D1E40A8B-0AAB-430A-91E8-4427087BEE8F}"/>
              </a:ext>
            </a:extLst>
          </p:cNvPr>
          <p:cNvSpPr/>
          <p:nvPr/>
        </p:nvSpPr>
        <p:spPr>
          <a:xfrm>
            <a:off x="7446917" y="3870669"/>
            <a:ext cx="194412" cy="141443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t>建築</a:t>
            </a:r>
            <a:endParaRPr kumimoji="1" lang="en-US" altLang="ja-JP" sz="1050" dirty="0"/>
          </a:p>
          <a:p>
            <a:pPr algn="ctr"/>
            <a:endParaRPr kumimoji="1" lang="en-US" altLang="ja-JP" sz="1050" dirty="0"/>
          </a:p>
          <a:p>
            <a:pPr algn="ctr"/>
            <a:r>
              <a:rPr kumimoji="1" lang="ja-JP" altLang="en-US" sz="1050" dirty="0"/>
              <a:t>〇〇建設</a:t>
            </a:r>
          </a:p>
        </p:txBody>
      </p:sp>
      <p:sp>
        <p:nvSpPr>
          <p:cNvPr id="42" name="四角形: 角を丸くする 41">
            <a:extLst>
              <a:ext uri="{FF2B5EF4-FFF2-40B4-BE49-F238E27FC236}">
                <a16:creationId xmlns:a16="http://schemas.microsoft.com/office/drawing/2014/main" id="{D5E6FC82-D347-47A6-A4A3-023F81E95352}"/>
              </a:ext>
            </a:extLst>
          </p:cNvPr>
          <p:cNvSpPr/>
          <p:nvPr/>
        </p:nvSpPr>
        <p:spPr>
          <a:xfrm>
            <a:off x="8287176" y="3848822"/>
            <a:ext cx="194412" cy="141443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t>造成</a:t>
            </a:r>
            <a:endParaRPr kumimoji="1" lang="en-US" altLang="ja-JP" sz="1050" dirty="0"/>
          </a:p>
          <a:p>
            <a:pPr algn="ctr"/>
            <a:endParaRPr kumimoji="1" lang="en-US" altLang="ja-JP" sz="1050" dirty="0"/>
          </a:p>
          <a:p>
            <a:pPr algn="ctr"/>
            <a:r>
              <a:rPr lang="ja-JP" altLang="en-US" sz="1050" dirty="0"/>
              <a:t>◎◎建設</a:t>
            </a:r>
            <a:endParaRPr kumimoji="1" lang="en-US" altLang="ja-JP" sz="1050" dirty="0"/>
          </a:p>
        </p:txBody>
      </p:sp>
      <p:sp>
        <p:nvSpPr>
          <p:cNvPr id="43" name="四角形: 角を丸くする 42">
            <a:extLst>
              <a:ext uri="{FF2B5EF4-FFF2-40B4-BE49-F238E27FC236}">
                <a16:creationId xmlns:a16="http://schemas.microsoft.com/office/drawing/2014/main" id="{4630B86B-168F-4C58-9E26-E002EDF48C49}"/>
              </a:ext>
            </a:extLst>
          </p:cNvPr>
          <p:cNvSpPr/>
          <p:nvPr/>
        </p:nvSpPr>
        <p:spPr>
          <a:xfrm>
            <a:off x="7446917" y="5392198"/>
            <a:ext cx="194412" cy="141443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t>設備</a:t>
            </a:r>
            <a:endParaRPr kumimoji="1" lang="en-US" altLang="ja-JP" sz="1050" dirty="0"/>
          </a:p>
          <a:p>
            <a:pPr algn="ctr"/>
            <a:endParaRPr lang="en-US" altLang="ja-JP" sz="1050" dirty="0"/>
          </a:p>
          <a:p>
            <a:pPr algn="ctr"/>
            <a:r>
              <a:rPr kumimoji="1" lang="ja-JP" altLang="en-US" sz="1050" dirty="0"/>
              <a:t>◎◎建設</a:t>
            </a:r>
          </a:p>
        </p:txBody>
      </p:sp>
      <p:sp>
        <p:nvSpPr>
          <p:cNvPr id="44" name="四角形: 角を丸くする 43">
            <a:extLst>
              <a:ext uri="{FF2B5EF4-FFF2-40B4-BE49-F238E27FC236}">
                <a16:creationId xmlns:a16="http://schemas.microsoft.com/office/drawing/2014/main" id="{1DD15B25-8251-4867-A6DA-CF60ED0E040D}"/>
              </a:ext>
            </a:extLst>
          </p:cNvPr>
          <p:cNvSpPr/>
          <p:nvPr/>
        </p:nvSpPr>
        <p:spPr>
          <a:xfrm>
            <a:off x="7708546" y="5392197"/>
            <a:ext cx="194412" cy="141443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t>内装</a:t>
            </a:r>
            <a:endParaRPr kumimoji="1" lang="en-US" altLang="ja-JP" sz="1050" dirty="0"/>
          </a:p>
          <a:p>
            <a:pPr algn="ctr"/>
            <a:endParaRPr lang="en-US" altLang="ja-JP" sz="1050" dirty="0"/>
          </a:p>
          <a:p>
            <a:pPr algn="ctr"/>
            <a:r>
              <a:rPr kumimoji="1" lang="ja-JP" altLang="en-US" sz="1050" dirty="0"/>
              <a:t>◎◎建設</a:t>
            </a:r>
          </a:p>
        </p:txBody>
      </p:sp>
      <p:sp>
        <p:nvSpPr>
          <p:cNvPr id="45" name="四角形: 角を丸くする 44">
            <a:extLst>
              <a:ext uri="{FF2B5EF4-FFF2-40B4-BE49-F238E27FC236}">
                <a16:creationId xmlns:a16="http://schemas.microsoft.com/office/drawing/2014/main" id="{4A4CB700-16D0-4AB5-9567-AD9C709C265C}"/>
              </a:ext>
            </a:extLst>
          </p:cNvPr>
          <p:cNvSpPr/>
          <p:nvPr/>
        </p:nvSpPr>
        <p:spPr>
          <a:xfrm>
            <a:off x="6049371" y="5392197"/>
            <a:ext cx="194412" cy="141443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t>店舗</a:t>
            </a:r>
            <a:endParaRPr kumimoji="1" lang="en-US" altLang="ja-JP" sz="1050" dirty="0"/>
          </a:p>
          <a:p>
            <a:pPr algn="ctr"/>
            <a:endParaRPr lang="en-US" altLang="ja-JP" sz="1050" dirty="0"/>
          </a:p>
          <a:p>
            <a:pPr algn="ctr"/>
            <a:r>
              <a:rPr kumimoji="1" lang="ja-JP" altLang="en-US" sz="1050" dirty="0"/>
              <a:t>○○</a:t>
            </a:r>
            <a:endParaRPr kumimoji="1" lang="en-US" altLang="ja-JP" sz="1050" dirty="0"/>
          </a:p>
          <a:p>
            <a:pPr algn="ctr"/>
            <a:r>
              <a:rPr lang="ja-JP" altLang="en-US" sz="1050" dirty="0"/>
              <a:t>設計</a:t>
            </a:r>
            <a:endParaRPr kumimoji="1" lang="ja-JP" altLang="en-US" sz="1050" dirty="0"/>
          </a:p>
        </p:txBody>
      </p:sp>
      <p:sp>
        <p:nvSpPr>
          <p:cNvPr id="46" name="四角形: 角を丸くする 45">
            <a:extLst>
              <a:ext uri="{FF2B5EF4-FFF2-40B4-BE49-F238E27FC236}">
                <a16:creationId xmlns:a16="http://schemas.microsoft.com/office/drawing/2014/main" id="{EA24E782-07ED-44E4-9EB7-9E8A0A7FFDDA}"/>
              </a:ext>
            </a:extLst>
          </p:cNvPr>
          <p:cNvSpPr/>
          <p:nvPr/>
        </p:nvSpPr>
        <p:spPr>
          <a:xfrm>
            <a:off x="6947993" y="5392197"/>
            <a:ext cx="194412" cy="141443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t>道路外構</a:t>
            </a:r>
            <a:endParaRPr lang="en-US" altLang="ja-JP" sz="1050" dirty="0"/>
          </a:p>
          <a:p>
            <a:pPr algn="ctr"/>
            <a:r>
              <a:rPr lang="ja-JP" altLang="en-US" sz="1050" dirty="0"/>
              <a:t>○○</a:t>
            </a:r>
            <a:endParaRPr kumimoji="1" lang="en-US" altLang="ja-JP" sz="1050" dirty="0"/>
          </a:p>
          <a:p>
            <a:pPr algn="ctr"/>
            <a:r>
              <a:rPr lang="ja-JP" altLang="en-US" sz="1050" dirty="0"/>
              <a:t>設計</a:t>
            </a:r>
            <a:endParaRPr kumimoji="1" lang="ja-JP" altLang="en-US" sz="1050" dirty="0"/>
          </a:p>
        </p:txBody>
      </p:sp>
      <p:sp>
        <p:nvSpPr>
          <p:cNvPr id="47" name="四角形: 角を丸くする 46">
            <a:extLst>
              <a:ext uri="{FF2B5EF4-FFF2-40B4-BE49-F238E27FC236}">
                <a16:creationId xmlns:a16="http://schemas.microsoft.com/office/drawing/2014/main" id="{C1C8E825-35A8-429E-9D96-B34D24311ECC}"/>
              </a:ext>
            </a:extLst>
          </p:cNvPr>
          <p:cNvSpPr/>
          <p:nvPr/>
        </p:nvSpPr>
        <p:spPr>
          <a:xfrm>
            <a:off x="8856122" y="2491654"/>
            <a:ext cx="655028" cy="48202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t>建築物</a:t>
            </a:r>
            <a:endParaRPr kumimoji="1" lang="en-US" altLang="ja-JP" sz="1050" dirty="0"/>
          </a:p>
          <a:p>
            <a:pPr algn="ctr"/>
            <a:r>
              <a:rPr lang="ja-JP" altLang="en-US" sz="1050" dirty="0"/>
              <a:t>維持</a:t>
            </a:r>
            <a:endParaRPr lang="en-US" altLang="ja-JP" sz="1050" dirty="0"/>
          </a:p>
          <a:p>
            <a:pPr algn="ctr"/>
            <a:r>
              <a:rPr kumimoji="1" lang="ja-JP" altLang="en-US" sz="1050" dirty="0"/>
              <a:t>管理</a:t>
            </a:r>
          </a:p>
        </p:txBody>
      </p:sp>
      <p:sp>
        <p:nvSpPr>
          <p:cNvPr id="48" name="四角形: 角を丸くする 47">
            <a:extLst>
              <a:ext uri="{FF2B5EF4-FFF2-40B4-BE49-F238E27FC236}">
                <a16:creationId xmlns:a16="http://schemas.microsoft.com/office/drawing/2014/main" id="{582BA776-B09B-43C9-8AFD-BFA0FD8E3323}"/>
              </a:ext>
            </a:extLst>
          </p:cNvPr>
          <p:cNvSpPr/>
          <p:nvPr/>
        </p:nvSpPr>
        <p:spPr>
          <a:xfrm>
            <a:off x="9598932" y="2491654"/>
            <a:ext cx="655028" cy="48202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t>運営</a:t>
            </a:r>
          </a:p>
        </p:txBody>
      </p:sp>
      <p:sp>
        <p:nvSpPr>
          <p:cNvPr id="49" name="四角形: 角を丸くする 48">
            <a:extLst>
              <a:ext uri="{FF2B5EF4-FFF2-40B4-BE49-F238E27FC236}">
                <a16:creationId xmlns:a16="http://schemas.microsoft.com/office/drawing/2014/main" id="{7F0E567F-92A2-48F9-AB8C-10954188127A}"/>
              </a:ext>
            </a:extLst>
          </p:cNvPr>
          <p:cNvSpPr/>
          <p:nvPr/>
        </p:nvSpPr>
        <p:spPr>
          <a:xfrm>
            <a:off x="10341742" y="2491654"/>
            <a:ext cx="655028" cy="48202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t>施設</a:t>
            </a:r>
            <a:endParaRPr kumimoji="1" lang="en-US" altLang="ja-JP" sz="1050" dirty="0"/>
          </a:p>
          <a:p>
            <a:pPr algn="ctr"/>
            <a:r>
              <a:rPr kumimoji="1" lang="ja-JP" altLang="en-US" sz="1050" dirty="0"/>
              <a:t>運営</a:t>
            </a:r>
          </a:p>
        </p:txBody>
      </p:sp>
      <p:sp>
        <p:nvSpPr>
          <p:cNvPr id="50" name="四角形: 角を丸くする 49">
            <a:extLst>
              <a:ext uri="{FF2B5EF4-FFF2-40B4-BE49-F238E27FC236}">
                <a16:creationId xmlns:a16="http://schemas.microsoft.com/office/drawing/2014/main" id="{7B5EFA0E-85F3-451F-A6F8-E469180DCEAA}"/>
              </a:ext>
            </a:extLst>
          </p:cNvPr>
          <p:cNvSpPr/>
          <p:nvPr/>
        </p:nvSpPr>
        <p:spPr>
          <a:xfrm>
            <a:off x="11129401" y="2491654"/>
            <a:ext cx="655028" cy="48202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t>施設</a:t>
            </a:r>
            <a:endParaRPr kumimoji="1" lang="en-US" altLang="ja-JP" sz="1050" dirty="0"/>
          </a:p>
          <a:p>
            <a:pPr algn="ctr"/>
            <a:r>
              <a:rPr kumimoji="1" lang="ja-JP" altLang="en-US" sz="1050" dirty="0"/>
              <a:t>保有</a:t>
            </a:r>
          </a:p>
        </p:txBody>
      </p:sp>
      <p:sp>
        <p:nvSpPr>
          <p:cNvPr id="51" name="四角形: 角を丸くする 50">
            <a:extLst>
              <a:ext uri="{FF2B5EF4-FFF2-40B4-BE49-F238E27FC236}">
                <a16:creationId xmlns:a16="http://schemas.microsoft.com/office/drawing/2014/main" id="{5ED53737-DBB9-4F94-9600-F1DC9F182CA1}"/>
              </a:ext>
            </a:extLst>
          </p:cNvPr>
          <p:cNvSpPr/>
          <p:nvPr/>
        </p:nvSpPr>
        <p:spPr>
          <a:xfrm>
            <a:off x="4879394" y="3043337"/>
            <a:ext cx="655030" cy="40736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050" dirty="0"/>
              <a:t>〇〇</a:t>
            </a:r>
            <a:endParaRPr kumimoji="1" lang="en-US" altLang="ja-JP" sz="1050" dirty="0"/>
          </a:p>
          <a:p>
            <a:pPr algn="ctr"/>
            <a:r>
              <a:rPr lang="ja-JP" altLang="en-US" sz="1050" dirty="0"/>
              <a:t>管理</a:t>
            </a:r>
            <a:endParaRPr kumimoji="1" lang="ja-JP" altLang="en-US" sz="1050" dirty="0"/>
          </a:p>
        </p:txBody>
      </p:sp>
      <p:sp>
        <p:nvSpPr>
          <p:cNvPr id="52" name="四角形: 角を丸くする 51">
            <a:extLst>
              <a:ext uri="{FF2B5EF4-FFF2-40B4-BE49-F238E27FC236}">
                <a16:creationId xmlns:a16="http://schemas.microsoft.com/office/drawing/2014/main" id="{2591FF4A-B402-46F6-85C2-E57B1D9BBFD0}"/>
              </a:ext>
            </a:extLst>
          </p:cNvPr>
          <p:cNvSpPr/>
          <p:nvPr/>
        </p:nvSpPr>
        <p:spPr>
          <a:xfrm>
            <a:off x="5637955" y="3084256"/>
            <a:ext cx="655030" cy="40736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050" dirty="0"/>
              <a:t>○○</a:t>
            </a:r>
            <a:endParaRPr kumimoji="1" lang="en-US" altLang="ja-JP" sz="1050" dirty="0"/>
          </a:p>
          <a:p>
            <a:pPr algn="ctr"/>
            <a:r>
              <a:rPr kumimoji="1" lang="ja-JP" altLang="en-US" sz="1050" dirty="0"/>
              <a:t>造園</a:t>
            </a:r>
          </a:p>
        </p:txBody>
      </p:sp>
      <p:sp>
        <p:nvSpPr>
          <p:cNvPr id="53" name="四角形: 角を丸くする 52">
            <a:extLst>
              <a:ext uri="{FF2B5EF4-FFF2-40B4-BE49-F238E27FC236}">
                <a16:creationId xmlns:a16="http://schemas.microsoft.com/office/drawing/2014/main" id="{1A8EDFF2-AC13-4C6D-B26D-1E978087F654}"/>
              </a:ext>
            </a:extLst>
          </p:cNvPr>
          <p:cNvSpPr/>
          <p:nvPr/>
        </p:nvSpPr>
        <p:spPr>
          <a:xfrm>
            <a:off x="6365015" y="3073745"/>
            <a:ext cx="655030" cy="40736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050" dirty="0"/>
              <a:t>◎◎</a:t>
            </a:r>
          </a:p>
        </p:txBody>
      </p:sp>
      <p:sp>
        <p:nvSpPr>
          <p:cNvPr id="54" name="四角形: 角を丸くする 53">
            <a:extLst>
              <a:ext uri="{FF2B5EF4-FFF2-40B4-BE49-F238E27FC236}">
                <a16:creationId xmlns:a16="http://schemas.microsoft.com/office/drawing/2014/main" id="{CD52B9E9-3A9B-43A4-8FBE-36A9AB583841}"/>
              </a:ext>
            </a:extLst>
          </p:cNvPr>
          <p:cNvSpPr/>
          <p:nvPr/>
        </p:nvSpPr>
        <p:spPr>
          <a:xfrm>
            <a:off x="10341738" y="3073744"/>
            <a:ext cx="655030" cy="51178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t>○○</a:t>
            </a:r>
            <a:endParaRPr kumimoji="1" lang="en-US" altLang="ja-JP" sz="1050" dirty="0"/>
          </a:p>
          <a:p>
            <a:pPr algn="ctr"/>
            <a:r>
              <a:rPr lang="ja-JP" altLang="en-US" sz="1050" dirty="0"/>
              <a:t>産業</a:t>
            </a:r>
            <a:endParaRPr kumimoji="1" lang="ja-JP" altLang="en-US" sz="1050" dirty="0"/>
          </a:p>
        </p:txBody>
      </p:sp>
      <p:sp>
        <p:nvSpPr>
          <p:cNvPr id="55" name="四角形: 角を丸くする 54">
            <a:extLst>
              <a:ext uri="{FF2B5EF4-FFF2-40B4-BE49-F238E27FC236}">
                <a16:creationId xmlns:a16="http://schemas.microsoft.com/office/drawing/2014/main" id="{CEA1C1CD-716C-4A1C-BD1A-7B472839CB9D}"/>
              </a:ext>
            </a:extLst>
          </p:cNvPr>
          <p:cNvSpPr/>
          <p:nvPr/>
        </p:nvSpPr>
        <p:spPr>
          <a:xfrm>
            <a:off x="11129398" y="3084256"/>
            <a:ext cx="655030" cy="50127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t>○○</a:t>
            </a:r>
            <a:endParaRPr kumimoji="1" lang="en-US" altLang="ja-JP" sz="1050" dirty="0"/>
          </a:p>
          <a:p>
            <a:pPr algn="ctr"/>
            <a:r>
              <a:rPr lang="ja-JP" altLang="en-US" sz="1050" dirty="0"/>
              <a:t>不動産</a:t>
            </a:r>
            <a:endParaRPr kumimoji="1" lang="ja-JP" altLang="en-US" sz="1050" dirty="0"/>
          </a:p>
        </p:txBody>
      </p:sp>
      <p:sp>
        <p:nvSpPr>
          <p:cNvPr id="56" name="四角形: 角を丸くする 55">
            <a:extLst>
              <a:ext uri="{FF2B5EF4-FFF2-40B4-BE49-F238E27FC236}">
                <a16:creationId xmlns:a16="http://schemas.microsoft.com/office/drawing/2014/main" id="{6353B416-C6A8-405E-B317-B76D92FA82D5}"/>
              </a:ext>
            </a:extLst>
          </p:cNvPr>
          <p:cNvSpPr/>
          <p:nvPr/>
        </p:nvSpPr>
        <p:spPr>
          <a:xfrm>
            <a:off x="9684402" y="3848822"/>
            <a:ext cx="194412" cy="141443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t>スポーツ</a:t>
            </a:r>
            <a:endParaRPr kumimoji="1" lang="en-US" altLang="ja-JP" sz="1050" dirty="0"/>
          </a:p>
          <a:p>
            <a:pPr algn="ctr"/>
            <a:endParaRPr kumimoji="1" lang="en-US" altLang="ja-JP" sz="1050" dirty="0"/>
          </a:p>
          <a:p>
            <a:pPr algn="ctr"/>
            <a:r>
              <a:rPr lang="ja-JP" altLang="en-US" sz="1050" dirty="0"/>
              <a:t>◎◎</a:t>
            </a:r>
            <a:endParaRPr kumimoji="1" lang="en-US" altLang="ja-JP" sz="1050" dirty="0"/>
          </a:p>
        </p:txBody>
      </p:sp>
      <p:sp>
        <p:nvSpPr>
          <p:cNvPr id="57" name="四角形: 角を丸くする 56">
            <a:extLst>
              <a:ext uri="{FF2B5EF4-FFF2-40B4-BE49-F238E27FC236}">
                <a16:creationId xmlns:a16="http://schemas.microsoft.com/office/drawing/2014/main" id="{3872F961-9635-471B-A7AD-C2715093DF9B}"/>
              </a:ext>
            </a:extLst>
          </p:cNvPr>
          <p:cNvSpPr/>
          <p:nvPr/>
        </p:nvSpPr>
        <p:spPr>
          <a:xfrm>
            <a:off x="9948880" y="3848821"/>
            <a:ext cx="194412" cy="141443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t>イベント</a:t>
            </a:r>
            <a:endParaRPr kumimoji="1" lang="en-US" altLang="ja-JP" sz="1050" dirty="0"/>
          </a:p>
          <a:p>
            <a:pPr algn="ctr"/>
            <a:endParaRPr kumimoji="1" lang="en-US" altLang="ja-JP" sz="1050" dirty="0"/>
          </a:p>
          <a:p>
            <a:pPr algn="ctr"/>
            <a:r>
              <a:rPr lang="ja-JP" altLang="en-US" sz="1050" dirty="0"/>
              <a:t>◎◎</a:t>
            </a:r>
            <a:endParaRPr kumimoji="1" lang="en-US" altLang="ja-JP" sz="1050" dirty="0"/>
          </a:p>
        </p:txBody>
      </p:sp>
      <p:sp>
        <p:nvSpPr>
          <p:cNvPr id="58" name="四角形: 角を丸くする 57">
            <a:extLst>
              <a:ext uri="{FF2B5EF4-FFF2-40B4-BE49-F238E27FC236}">
                <a16:creationId xmlns:a16="http://schemas.microsoft.com/office/drawing/2014/main" id="{50824F7C-BB0D-433B-AFF5-B7D87B587478}"/>
              </a:ext>
            </a:extLst>
          </p:cNvPr>
          <p:cNvSpPr/>
          <p:nvPr/>
        </p:nvSpPr>
        <p:spPr>
          <a:xfrm>
            <a:off x="9948880" y="5340548"/>
            <a:ext cx="194412" cy="141443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050" dirty="0"/>
              <a:t>IT</a:t>
            </a:r>
          </a:p>
          <a:p>
            <a:pPr algn="ctr"/>
            <a:endParaRPr lang="en-US" altLang="ja-JP" sz="1050" dirty="0"/>
          </a:p>
          <a:p>
            <a:pPr algn="ctr"/>
            <a:r>
              <a:rPr kumimoji="1" lang="ja-JP" altLang="en-US" sz="1050" dirty="0"/>
              <a:t>○○システム</a:t>
            </a:r>
            <a:endParaRPr kumimoji="1" lang="en-US" altLang="ja-JP" sz="1050" dirty="0"/>
          </a:p>
        </p:txBody>
      </p:sp>
      <p:sp>
        <p:nvSpPr>
          <p:cNvPr id="59" name="四角形: 角を丸くする 58">
            <a:extLst>
              <a:ext uri="{FF2B5EF4-FFF2-40B4-BE49-F238E27FC236}">
                <a16:creationId xmlns:a16="http://schemas.microsoft.com/office/drawing/2014/main" id="{FA5D07E0-F36C-43E5-A4E3-14C1EA1D15C9}"/>
              </a:ext>
            </a:extLst>
          </p:cNvPr>
          <p:cNvSpPr/>
          <p:nvPr/>
        </p:nvSpPr>
        <p:spPr>
          <a:xfrm>
            <a:off x="8856117" y="3043337"/>
            <a:ext cx="655030" cy="51178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050" dirty="0"/>
              <a:t>○○</a:t>
            </a:r>
            <a:endParaRPr kumimoji="1" lang="en-US" altLang="ja-JP" sz="1050" dirty="0"/>
          </a:p>
          <a:p>
            <a:pPr algn="ctr"/>
            <a:r>
              <a:rPr lang="ja-JP" altLang="en-US" sz="1050" dirty="0"/>
              <a:t>産業</a:t>
            </a:r>
            <a:endParaRPr kumimoji="1" lang="ja-JP" altLang="en-US" sz="1050" dirty="0"/>
          </a:p>
        </p:txBody>
      </p:sp>
      <p:sp>
        <p:nvSpPr>
          <p:cNvPr id="60" name="正方形/長方形 59">
            <a:extLst>
              <a:ext uri="{FF2B5EF4-FFF2-40B4-BE49-F238E27FC236}">
                <a16:creationId xmlns:a16="http://schemas.microsoft.com/office/drawing/2014/main" id="{B522E58B-3C06-4407-9259-5AF33B078974}"/>
              </a:ext>
            </a:extLst>
          </p:cNvPr>
          <p:cNvSpPr/>
          <p:nvPr/>
        </p:nvSpPr>
        <p:spPr>
          <a:xfrm>
            <a:off x="9684402" y="690449"/>
            <a:ext cx="2043379" cy="58987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050" dirty="0"/>
              <a:t>金融機関</a:t>
            </a:r>
          </a:p>
        </p:txBody>
      </p:sp>
      <p:cxnSp>
        <p:nvCxnSpPr>
          <p:cNvPr id="62" name="直線矢印コネクタ 61">
            <a:extLst>
              <a:ext uri="{FF2B5EF4-FFF2-40B4-BE49-F238E27FC236}">
                <a16:creationId xmlns:a16="http://schemas.microsoft.com/office/drawing/2014/main" id="{701EB25C-BB24-482B-A085-AA0753205E9B}"/>
              </a:ext>
            </a:extLst>
          </p:cNvPr>
          <p:cNvCxnSpPr>
            <a:stCxn id="60" idx="1"/>
            <a:endCxn id="5" idx="3"/>
          </p:cNvCxnSpPr>
          <p:nvPr/>
        </p:nvCxnSpPr>
        <p:spPr>
          <a:xfrm flipH="1" flipV="1">
            <a:off x="6277233" y="980303"/>
            <a:ext cx="3407169" cy="50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テキスト ボックス 62">
            <a:extLst>
              <a:ext uri="{FF2B5EF4-FFF2-40B4-BE49-F238E27FC236}">
                <a16:creationId xmlns:a16="http://schemas.microsoft.com/office/drawing/2014/main" id="{2F18E52C-6DE7-48D3-AAAC-759E268B753D}"/>
              </a:ext>
            </a:extLst>
          </p:cNvPr>
          <p:cNvSpPr txBox="1"/>
          <p:nvPr/>
        </p:nvSpPr>
        <p:spPr>
          <a:xfrm>
            <a:off x="7301151" y="725062"/>
            <a:ext cx="1493225" cy="250155"/>
          </a:xfrm>
          <a:prstGeom prst="rect">
            <a:avLst/>
          </a:prstGeom>
          <a:noFill/>
        </p:spPr>
        <p:txBody>
          <a:bodyPr wrap="square" rtlCol="0">
            <a:spAutoFit/>
          </a:bodyPr>
          <a:lstStyle/>
          <a:p>
            <a:r>
              <a:rPr lang="ja-JP" altLang="en-US" sz="1000" dirty="0"/>
              <a:t>特定公園施設分融資</a:t>
            </a:r>
            <a:endParaRPr kumimoji="1" lang="ja-JP" altLang="en-US" sz="1000" dirty="0"/>
          </a:p>
        </p:txBody>
      </p:sp>
      <p:cxnSp>
        <p:nvCxnSpPr>
          <p:cNvPr id="64" name="直線矢印コネクタ 63">
            <a:extLst>
              <a:ext uri="{FF2B5EF4-FFF2-40B4-BE49-F238E27FC236}">
                <a16:creationId xmlns:a16="http://schemas.microsoft.com/office/drawing/2014/main" id="{1F644D9A-C59C-45F4-A000-2B02B68AB615}"/>
              </a:ext>
            </a:extLst>
          </p:cNvPr>
          <p:cNvCxnSpPr>
            <a:cxnSpLocks/>
            <a:endCxn id="55" idx="0"/>
          </p:cNvCxnSpPr>
          <p:nvPr/>
        </p:nvCxnSpPr>
        <p:spPr>
          <a:xfrm flipH="1">
            <a:off x="11456913" y="1280327"/>
            <a:ext cx="2" cy="18039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A95FC270-F0D6-40CF-9090-7B2B385511DA}"/>
              </a:ext>
            </a:extLst>
          </p:cNvPr>
          <p:cNvSpPr txBox="1"/>
          <p:nvPr/>
        </p:nvSpPr>
        <p:spPr>
          <a:xfrm>
            <a:off x="10597562" y="1632096"/>
            <a:ext cx="1352553" cy="255177"/>
          </a:xfrm>
          <a:prstGeom prst="rect">
            <a:avLst/>
          </a:prstGeom>
          <a:noFill/>
        </p:spPr>
        <p:txBody>
          <a:bodyPr wrap="square" rtlCol="0">
            <a:spAutoFit/>
          </a:bodyPr>
          <a:lstStyle/>
          <a:p>
            <a:r>
              <a:rPr lang="ja-JP" altLang="en-US" sz="1000" dirty="0"/>
              <a:t>提案自主事業分融資</a:t>
            </a:r>
            <a:endParaRPr kumimoji="1" lang="ja-JP" altLang="en-US" sz="1000" dirty="0"/>
          </a:p>
        </p:txBody>
      </p:sp>
      <p:cxnSp>
        <p:nvCxnSpPr>
          <p:cNvPr id="69" name="直線矢印コネクタ 68">
            <a:extLst>
              <a:ext uri="{FF2B5EF4-FFF2-40B4-BE49-F238E27FC236}">
                <a16:creationId xmlns:a16="http://schemas.microsoft.com/office/drawing/2014/main" id="{7B266C77-6F0D-4797-AEAC-3C364C2D799D}"/>
              </a:ext>
            </a:extLst>
          </p:cNvPr>
          <p:cNvCxnSpPr>
            <a:cxnSpLocks/>
            <a:stCxn id="5" idx="2"/>
            <a:endCxn id="12" idx="0"/>
          </p:cNvCxnSpPr>
          <p:nvPr/>
        </p:nvCxnSpPr>
        <p:spPr>
          <a:xfrm flipH="1">
            <a:off x="3664603" y="1076685"/>
            <a:ext cx="2209800" cy="14185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a:extLst>
              <a:ext uri="{FF2B5EF4-FFF2-40B4-BE49-F238E27FC236}">
                <a16:creationId xmlns:a16="http://schemas.microsoft.com/office/drawing/2014/main" id="{F4702ADF-21AC-43A1-A642-7C256D61D73D}"/>
              </a:ext>
            </a:extLst>
          </p:cNvPr>
          <p:cNvCxnSpPr>
            <a:cxnSpLocks/>
            <a:stCxn id="5" idx="2"/>
            <a:endCxn id="20" idx="0"/>
          </p:cNvCxnSpPr>
          <p:nvPr/>
        </p:nvCxnSpPr>
        <p:spPr>
          <a:xfrm flipH="1">
            <a:off x="4419250" y="1076685"/>
            <a:ext cx="1455153" cy="14185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直線矢印コネクタ 74">
            <a:extLst>
              <a:ext uri="{FF2B5EF4-FFF2-40B4-BE49-F238E27FC236}">
                <a16:creationId xmlns:a16="http://schemas.microsoft.com/office/drawing/2014/main" id="{399B5123-67CC-4742-9BDD-61FCB9A9B32B}"/>
              </a:ext>
            </a:extLst>
          </p:cNvPr>
          <p:cNvCxnSpPr>
            <a:cxnSpLocks/>
            <a:stCxn id="5" idx="2"/>
            <a:endCxn id="28" idx="0"/>
          </p:cNvCxnSpPr>
          <p:nvPr/>
        </p:nvCxnSpPr>
        <p:spPr>
          <a:xfrm flipH="1">
            <a:off x="5206909" y="1076685"/>
            <a:ext cx="667494" cy="14185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直線矢印コネクタ 77">
            <a:extLst>
              <a:ext uri="{FF2B5EF4-FFF2-40B4-BE49-F238E27FC236}">
                <a16:creationId xmlns:a16="http://schemas.microsoft.com/office/drawing/2014/main" id="{EDC2148C-C83A-4E04-A616-A777534894EB}"/>
              </a:ext>
            </a:extLst>
          </p:cNvPr>
          <p:cNvCxnSpPr>
            <a:cxnSpLocks/>
            <a:stCxn id="8" idx="3"/>
            <a:endCxn id="5" idx="1"/>
          </p:cNvCxnSpPr>
          <p:nvPr/>
        </p:nvCxnSpPr>
        <p:spPr>
          <a:xfrm flipV="1">
            <a:off x="3113906" y="980303"/>
            <a:ext cx="2357667" cy="3109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テキスト ボックス 80">
            <a:extLst>
              <a:ext uri="{FF2B5EF4-FFF2-40B4-BE49-F238E27FC236}">
                <a16:creationId xmlns:a16="http://schemas.microsoft.com/office/drawing/2014/main" id="{4A4ADE56-8BEB-46E2-B8D1-BA64F448ABDC}"/>
              </a:ext>
            </a:extLst>
          </p:cNvPr>
          <p:cNvSpPr txBox="1"/>
          <p:nvPr/>
        </p:nvSpPr>
        <p:spPr>
          <a:xfrm>
            <a:off x="3697613" y="1076685"/>
            <a:ext cx="1181781" cy="261610"/>
          </a:xfrm>
          <a:prstGeom prst="rect">
            <a:avLst/>
          </a:prstGeom>
          <a:noFill/>
        </p:spPr>
        <p:txBody>
          <a:bodyPr wrap="square" rtlCol="0">
            <a:spAutoFit/>
          </a:bodyPr>
          <a:lstStyle/>
          <a:p>
            <a:r>
              <a:rPr lang="ja-JP" altLang="en-US" sz="1050" dirty="0"/>
              <a:t>出資</a:t>
            </a:r>
            <a:endParaRPr kumimoji="1" lang="ja-JP" altLang="en-US" sz="1050" dirty="0"/>
          </a:p>
        </p:txBody>
      </p:sp>
      <p:cxnSp>
        <p:nvCxnSpPr>
          <p:cNvPr id="82" name="直線矢印コネクタ 81">
            <a:extLst>
              <a:ext uri="{FF2B5EF4-FFF2-40B4-BE49-F238E27FC236}">
                <a16:creationId xmlns:a16="http://schemas.microsoft.com/office/drawing/2014/main" id="{098EFD38-88E0-4623-90BD-03AA05F385C6}"/>
              </a:ext>
            </a:extLst>
          </p:cNvPr>
          <p:cNvCxnSpPr>
            <a:cxnSpLocks/>
            <a:stCxn id="5" idx="2"/>
            <a:endCxn id="29" idx="0"/>
          </p:cNvCxnSpPr>
          <p:nvPr/>
        </p:nvCxnSpPr>
        <p:spPr>
          <a:xfrm>
            <a:off x="5874403" y="1076685"/>
            <a:ext cx="75316" cy="14185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直線矢印コネクタ 84">
            <a:extLst>
              <a:ext uri="{FF2B5EF4-FFF2-40B4-BE49-F238E27FC236}">
                <a16:creationId xmlns:a16="http://schemas.microsoft.com/office/drawing/2014/main" id="{A7E83067-085A-4C8C-81AA-2D5FEA4F68CE}"/>
              </a:ext>
            </a:extLst>
          </p:cNvPr>
          <p:cNvCxnSpPr>
            <a:cxnSpLocks/>
            <a:stCxn id="5" idx="2"/>
            <a:endCxn id="30" idx="0"/>
          </p:cNvCxnSpPr>
          <p:nvPr/>
        </p:nvCxnSpPr>
        <p:spPr>
          <a:xfrm>
            <a:off x="5874403" y="1076685"/>
            <a:ext cx="818126" cy="14185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直線矢印コネクタ 87">
            <a:extLst>
              <a:ext uri="{FF2B5EF4-FFF2-40B4-BE49-F238E27FC236}">
                <a16:creationId xmlns:a16="http://schemas.microsoft.com/office/drawing/2014/main" id="{9D9DEF98-9262-4953-8282-9EFA211D6B8B}"/>
              </a:ext>
            </a:extLst>
          </p:cNvPr>
          <p:cNvCxnSpPr>
            <a:cxnSpLocks/>
          </p:cNvCxnSpPr>
          <p:nvPr/>
        </p:nvCxnSpPr>
        <p:spPr>
          <a:xfrm>
            <a:off x="5901321" y="1103208"/>
            <a:ext cx="1766927" cy="14149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1" name="直線矢印コネクタ 90">
            <a:extLst>
              <a:ext uri="{FF2B5EF4-FFF2-40B4-BE49-F238E27FC236}">
                <a16:creationId xmlns:a16="http://schemas.microsoft.com/office/drawing/2014/main" id="{5A32BC70-5967-4024-870A-226B5FCE4C74}"/>
              </a:ext>
            </a:extLst>
          </p:cNvPr>
          <p:cNvCxnSpPr>
            <a:cxnSpLocks/>
            <a:stCxn id="5" idx="2"/>
            <a:endCxn id="39" idx="0"/>
          </p:cNvCxnSpPr>
          <p:nvPr/>
        </p:nvCxnSpPr>
        <p:spPr>
          <a:xfrm>
            <a:off x="5874403" y="1076685"/>
            <a:ext cx="2521574" cy="14149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線矢印コネクタ 93">
            <a:extLst>
              <a:ext uri="{FF2B5EF4-FFF2-40B4-BE49-F238E27FC236}">
                <a16:creationId xmlns:a16="http://schemas.microsoft.com/office/drawing/2014/main" id="{A5FA3AEF-9665-4F11-81D7-EBCF29858B6F}"/>
              </a:ext>
            </a:extLst>
          </p:cNvPr>
          <p:cNvCxnSpPr>
            <a:cxnSpLocks/>
            <a:stCxn id="5" idx="2"/>
            <a:endCxn id="47" idx="0"/>
          </p:cNvCxnSpPr>
          <p:nvPr/>
        </p:nvCxnSpPr>
        <p:spPr>
          <a:xfrm>
            <a:off x="5874403" y="1076685"/>
            <a:ext cx="3309233" cy="14149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直線矢印コネクタ 102">
            <a:extLst>
              <a:ext uri="{FF2B5EF4-FFF2-40B4-BE49-F238E27FC236}">
                <a16:creationId xmlns:a16="http://schemas.microsoft.com/office/drawing/2014/main" id="{7AE53B77-E165-4970-8DCB-FDF8D01D2D08}"/>
              </a:ext>
            </a:extLst>
          </p:cNvPr>
          <p:cNvCxnSpPr>
            <a:cxnSpLocks/>
            <a:stCxn id="5" idx="2"/>
          </p:cNvCxnSpPr>
          <p:nvPr/>
        </p:nvCxnSpPr>
        <p:spPr>
          <a:xfrm>
            <a:off x="5874403" y="1076685"/>
            <a:ext cx="4081632" cy="14271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直線矢印コネクタ 103">
            <a:extLst>
              <a:ext uri="{FF2B5EF4-FFF2-40B4-BE49-F238E27FC236}">
                <a16:creationId xmlns:a16="http://schemas.microsoft.com/office/drawing/2014/main" id="{C94B826B-8485-4C04-B005-88853A6ADADC}"/>
              </a:ext>
            </a:extLst>
          </p:cNvPr>
          <p:cNvCxnSpPr>
            <a:cxnSpLocks/>
            <a:stCxn id="5" idx="2"/>
          </p:cNvCxnSpPr>
          <p:nvPr/>
        </p:nvCxnSpPr>
        <p:spPr>
          <a:xfrm>
            <a:off x="5874403" y="1076685"/>
            <a:ext cx="4809361" cy="14006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直線矢印コネクタ 104">
            <a:extLst>
              <a:ext uri="{FF2B5EF4-FFF2-40B4-BE49-F238E27FC236}">
                <a16:creationId xmlns:a16="http://schemas.microsoft.com/office/drawing/2014/main" id="{A044FC15-0DDA-42A4-969C-D1BFD60F1830}"/>
              </a:ext>
            </a:extLst>
          </p:cNvPr>
          <p:cNvCxnSpPr>
            <a:cxnSpLocks/>
            <a:stCxn id="5" idx="2"/>
          </p:cNvCxnSpPr>
          <p:nvPr/>
        </p:nvCxnSpPr>
        <p:spPr>
          <a:xfrm>
            <a:off x="5874403" y="1076685"/>
            <a:ext cx="5597020" cy="14006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四角形: 角を丸くする 1">
            <a:extLst>
              <a:ext uri="{FF2B5EF4-FFF2-40B4-BE49-F238E27FC236}">
                <a16:creationId xmlns:a16="http://schemas.microsoft.com/office/drawing/2014/main" id="{4959A85F-FB43-413B-897E-1E6F2A220790}"/>
              </a:ext>
            </a:extLst>
          </p:cNvPr>
          <p:cNvSpPr/>
          <p:nvPr/>
        </p:nvSpPr>
        <p:spPr>
          <a:xfrm>
            <a:off x="6476302" y="189178"/>
            <a:ext cx="5308126" cy="3458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仮でもなんでもいい加減でも　組織図想定する。</a:t>
            </a:r>
          </a:p>
        </p:txBody>
      </p:sp>
      <p:sp>
        <p:nvSpPr>
          <p:cNvPr id="3" name="正方形/長方形 2">
            <a:extLst>
              <a:ext uri="{FF2B5EF4-FFF2-40B4-BE49-F238E27FC236}">
                <a16:creationId xmlns:a16="http://schemas.microsoft.com/office/drawing/2014/main" id="{81FBD14A-2FDB-45ED-802A-EF82C2444A84}"/>
              </a:ext>
            </a:extLst>
          </p:cNvPr>
          <p:cNvSpPr/>
          <p:nvPr/>
        </p:nvSpPr>
        <p:spPr>
          <a:xfrm>
            <a:off x="3000377" y="1296609"/>
            <a:ext cx="5954155" cy="62047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dirty="0"/>
              <a:t>あなたの会社にここに入ってほしい</a:t>
            </a:r>
            <a:endParaRPr kumimoji="1" lang="en-US" altLang="ja-JP" dirty="0"/>
          </a:p>
          <a:p>
            <a:pPr algn="ctr"/>
            <a:r>
              <a:rPr lang="ja-JP" altLang="en-US" dirty="0"/>
              <a:t>ついては、条件協議したい！！</a:t>
            </a:r>
            <a:endParaRPr kumimoji="1" lang="ja-JP" altLang="en-US" dirty="0"/>
          </a:p>
        </p:txBody>
      </p:sp>
      <p:sp>
        <p:nvSpPr>
          <p:cNvPr id="13" name="スライド番号プレースホルダー 12">
            <a:extLst>
              <a:ext uri="{FF2B5EF4-FFF2-40B4-BE49-F238E27FC236}">
                <a16:creationId xmlns:a16="http://schemas.microsoft.com/office/drawing/2014/main" id="{CAE096E2-03D9-4A1E-B3DB-752D89A28A7E}"/>
              </a:ext>
            </a:extLst>
          </p:cNvPr>
          <p:cNvSpPr>
            <a:spLocks noGrp="1"/>
          </p:cNvSpPr>
          <p:nvPr>
            <p:ph type="sldNum" sz="quarter" idx="12"/>
          </p:nvPr>
        </p:nvSpPr>
        <p:spPr/>
        <p:txBody>
          <a:bodyPr/>
          <a:lstStyle/>
          <a:p>
            <a:fld id="{8CBE0B6B-AA1C-4A08-8C69-36F95E8FD104}" type="slidenum">
              <a:rPr kumimoji="1" lang="ja-JP" altLang="en-US" smtClean="0"/>
              <a:t>36</a:t>
            </a:fld>
            <a:endParaRPr kumimoji="1" lang="ja-JP" altLang="en-US"/>
          </a:p>
        </p:txBody>
      </p:sp>
      <p:sp>
        <p:nvSpPr>
          <p:cNvPr id="61" name="四角形: 角を丸くする 60">
            <a:extLst>
              <a:ext uri="{FF2B5EF4-FFF2-40B4-BE49-F238E27FC236}">
                <a16:creationId xmlns:a16="http://schemas.microsoft.com/office/drawing/2014/main" id="{EC90E308-CDE9-42B3-9A70-90A743FD1C4B}"/>
              </a:ext>
            </a:extLst>
          </p:cNvPr>
          <p:cNvSpPr/>
          <p:nvPr/>
        </p:nvSpPr>
        <p:spPr>
          <a:xfrm>
            <a:off x="383474" y="3406263"/>
            <a:ext cx="5380134" cy="57191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給食案件だったらどうなるか？</a:t>
            </a:r>
            <a:endParaRPr kumimoji="1" lang="en-US" altLang="ja-JP" dirty="0"/>
          </a:p>
          <a:p>
            <a:pPr algn="ctr"/>
            <a:r>
              <a:rPr kumimoji="1" lang="ja-JP" altLang="en-US" dirty="0"/>
              <a:t>作ってみて下さい。</a:t>
            </a:r>
          </a:p>
        </p:txBody>
      </p:sp>
    </p:spTree>
    <p:extLst>
      <p:ext uri="{BB962C8B-B14F-4D97-AF65-F5344CB8AC3E}">
        <p14:creationId xmlns:p14="http://schemas.microsoft.com/office/powerpoint/2010/main" val="207494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48A0A09-A10D-49C3-83EC-1358DE26FEFB}"/>
              </a:ext>
            </a:extLst>
          </p:cNvPr>
          <p:cNvPicPr>
            <a:picLocks noChangeAspect="1"/>
          </p:cNvPicPr>
          <p:nvPr/>
        </p:nvPicPr>
        <p:blipFill>
          <a:blip r:embed="rId2"/>
          <a:stretch>
            <a:fillRect/>
          </a:stretch>
        </p:blipFill>
        <p:spPr>
          <a:xfrm>
            <a:off x="400074" y="40769"/>
            <a:ext cx="11391851" cy="6858000"/>
          </a:xfrm>
          <a:prstGeom prst="rect">
            <a:avLst/>
          </a:prstGeom>
        </p:spPr>
      </p:pic>
    </p:spTree>
    <p:extLst>
      <p:ext uri="{BB962C8B-B14F-4D97-AF65-F5344CB8AC3E}">
        <p14:creationId xmlns:p14="http://schemas.microsoft.com/office/powerpoint/2010/main" val="5771649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71C43C0-EF1F-4C27-921B-7D05F072417C}"/>
              </a:ext>
            </a:extLst>
          </p:cNvPr>
          <p:cNvSpPr>
            <a:spLocks noGrp="1"/>
          </p:cNvSpPr>
          <p:nvPr>
            <p:ph type="title"/>
          </p:nvPr>
        </p:nvSpPr>
        <p:spPr/>
        <p:txBody>
          <a:bodyPr>
            <a:noAutofit/>
          </a:bodyPr>
          <a:lstStyle/>
          <a:p>
            <a:r>
              <a:rPr kumimoji="1" lang="ja-JP" altLang="en-US" sz="4400" dirty="0"/>
              <a:t>審査の肝</a:t>
            </a:r>
            <a:br>
              <a:rPr kumimoji="1" lang="en-US" altLang="ja-JP" sz="4400" dirty="0"/>
            </a:br>
            <a:r>
              <a:rPr kumimoji="1" lang="ja-JP" altLang="en-US" sz="4400" dirty="0"/>
              <a:t>民間も確実に実行し提案</a:t>
            </a:r>
            <a:br>
              <a:rPr kumimoji="1" lang="en-US" altLang="ja-JP" sz="4400" dirty="0"/>
            </a:br>
            <a:br>
              <a:rPr kumimoji="1" lang="en-US" altLang="ja-JP" sz="4400" dirty="0"/>
            </a:br>
            <a:r>
              <a:rPr kumimoji="1" lang="ja-JP" altLang="en-US" sz="4400" dirty="0"/>
              <a:t>ＰＰＰ・ＰＦＩなら、民間は</a:t>
            </a:r>
            <a:br>
              <a:rPr kumimoji="1" lang="en-US" altLang="ja-JP" sz="4400" dirty="0"/>
            </a:br>
            <a:r>
              <a:rPr kumimoji="1" lang="ja-JP" altLang="en-US" sz="4400" dirty="0"/>
              <a:t>こんなに真剣に考えてくれる！　例</a:t>
            </a:r>
          </a:p>
        </p:txBody>
      </p:sp>
      <p:sp>
        <p:nvSpPr>
          <p:cNvPr id="4" name="テキスト プレースホルダー 3">
            <a:extLst>
              <a:ext uri="{FF2B5EF4-FFF2-40B4-BE49-F238E27FC236}">
                <a16:creationId xmlns:a16="http://schemas.microsoft.com/office/drawing/2014/main" id="{384D2438-7AA9-489F-AF78-F87A2F8257C7}"/>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232342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6CD495-3B14-4658-A61D-6926CE688600}"/>
              </a:ext>
            </a:extLst>
          </p:cNvPr>
          <p:cNvSpPr>
            <a:spLocks noGrp="1"/>
          </p:cNvSpPr>
          <p:nvPr>
            <p:ph type="title"/>
          </p:nvPr>
        </p:nvSpPr>
        <p:spPr>
          <a:xfrm>
            <a:off x="838200" y="365126"/>
            <a:ext cx="10515600" cy="700350"/>
          </a:xfrm>
        </p:spPr>
        <p:txBody>
          <a:bodyPr>
            <a:normAutofit fontScale="90000"/>
          </a:bodyPr>
          <a:lstStyle/>
          <a:p>
            <a:r>
              <a:rPr kumimoji="1" lang="ja-JP" altLang="en-US" dirty="0"/>
              <a:t>給食センターにおけるＰＦＩ事業者選定審査</a:t>
            </a:r>
          </a:p>
        </p:txBody>
      </p:sp>
      <p:sp>
        <p:nvSpPr>
          <p:cNvPr id="3" name="コンテンツ プレースホルダー 2">
            <a:extLst>
              <a:ext uri="{FF2B5EF4-FFF2-40B4-BE49-F238E27FC236}">
                <a16:creationId xmlns:a16="http://schemas.microsoft.com/office/drawing/2014/main" id="{F2F645EF-54F8-4D33-BB61-312983028202}"/>
              </a:ext>
            </a:extLst>
          </p:cNvPr>
          <p:cNvSpPr>
            <a:spLocks noGrp="1"/>
          </p:cNvSpPr>
          <p:nvPr>
            <p:ph idx="1"/>
          </p:nvPr>
        </p:nvSpPr>
        <p:spPr>
          <a:xfrm>
            <a:off x="612250" y="1065476"/>
            <a:ext cx="10741550" cy="5510050"/>
          </a:xfrm>
        </p:spPr>
        <p:txBody>
          <a:bodyPr>
            <a:normAutofit fontScale="92500" lnSpcReduction="10000"/>
          </a:bodyPr>
          <a:lstStyle/>
          <a:p>
            <a:r>
              <a:rPr kumimoji="1" lang="ja-JP" altLang="en-US" dirty="0"/>
              <a:t>ＨＡＣＣＰ基準による考え方の理解</a:t>
            </a:r>
            <a:endParaRPr kumimoji="1" lang="en-US" altLang="ja-JP" dirty="0"/>
          </a:p>
          <a:p>
            <a:pPr lvl="1"/>
            <a:r>
              <a:rPr lang="ja-JP" altLang="en-US" dirty="0"/>
              <a:t>学校給食業務実施前後の消毒・衛生管理の考え方</a:t>
            </a:r>
            <a:endParaRPr lang="en-US" altLang="ja-JP" dirty="0"/>
          </a:p>
          <a:p>
            <a:pPr lvl="1"/>
            <a:r>
              <a:rPr kumimoji="1" lang="ja-JP" altLang="en-US" dirty="0"/>
              <a:t>ＨＡＣＣＰを順守するための、施設・設備の考え方</a:t>
            </a:r>
            <a:endParaRPr kumimoji="1" lang="en-US" altLang="ja-JP" dirty="0"/>
          </a:p>
          <a:p>
            <a:pPr lvl="2"/>
            <a:r>
              <a:rPr lang="ja-JP" altLang="en-US" dirty="0"/>
              <a:t>コーナーなどの処理などに行き届いた配慮をしているか（一番こ細かいようなところまで）</a:t>
            </a:r>
            <a:endParaRPr lang="en-US" altLang="ja-JP" dirty="0"/>
          </a:p>
          <a:p>
            <a:r>
              <a:rPr kumimoji="1" lang="ja-JP" altLang="en-US" dirty="0"/>
              <a:t>事業継続への配慮</a:t>
            </a:r>
            <a:endParaRPr kumimoji="1" lang="en-US" altLang="ja-JP" dirty="0"/>
          </a:p>
          <a:p>
            <a:pPr lvl="1"/>
            <a:r>
              <a:rPr lang="ja-JP" altLang="en-US" dirty="0"/>
              <a:t>従業員の確保方策</a:t>
            </a:r>
            <a:endParaRPr lang="en-US" altLang="ja-JP" dirty="0"/>
          </a:p>
          <a:p>
            <a:pPr lvl="1"/>
            <a:r>
              <a:rPr kumimoji="1" lang="ja-JP" altLang="en-US" dirty="0"/>
              <a:t>非常時の対応：バックアップ体制・災害時対応</a:t>
            </a:r>
            <a:endParaRPr kumimoji="1" lang="en-US" altLang="ja-JP" dirty="0"/>
          </a:p>
          <a:p>
            <a:pPr lvl="1"/>
            <a:r>
              <a:rPr lang="ja-JP" altLang="en-US" dirty="0"/>
              <a:t>配送ルートや渋滞対応</a:t>
            </a:r>
            <a:endParaRPr lang="en-US" altLang="ja-JP" dirty="0"/>
          </a:p>
          <a:p>
            <a:r>
              <a:rPr kumimoji="1" lang="ja-JP" altLang="en-US" dirty="0"/>
              <a:t>周辺への配慮</a:t>
            </a:r>
            <a:endParaRPr kumimoji="1" lang="en-US" altLang="ja-JP" dirty="0"/>
          </a:p>
          <a:p>
            <a:pPr lvl="1"/>
            <a:r>
              <a:rPr lang="ja-JP" altLang="en-US" dirty="0"/>
              <a:t>臭気・騒音・害虫害獣対策・</a:t>
            </a:r>
            <a:endParaRPr lang="en-US" altLang="ja-JP" dirty="0"/>
          </a:p>
          <a:p>
            <a:r>
              <a:rPr lang="ja-JP" altLang="en-US" dirty="0">
                <a:solidFill>
                  <a:srgbClr val="FF0000"/>
                </a:solidFill>
              </a:rPr>
              <a:t>施設有効活用の方策</a:t>
            </a:r>
            <a:endParaRPr lang="en-US" altLang="ja-JP" dirty="0">
              <a:solidFill>
                <a:srgbClr val="FF0000"/>
              </a:solidFill>
            </a:endParaRPr>
          </a:p>
          <a:p>
            <a:pPr lvl="1"/>
            <a:r>
              <a:rPr lang="ja-JP" altLang="en-US" dirty="0">
                <a:solidFill>
                  <a:srgbClr val="FF0000"/>
                </a:solidFill>
              </a:rPr>
              <a:t>他の行政の課題解決への貢献・民間事業とのコラボ　　など</a:t>
            </a:r>
            <a:endParaRPr lang="en-US" altLang="ja-JP" dirty="0">
              <a:solidFill>
                <a:srgbClr val="FF0000"/>
              </a:solidFill>
            </a:endParaRPr>
          </a:p>
          <a:p>
            <a:r>
              <a:rPr lang="ja-JP" altLang="en-US" dirty="0">
                <a:solidFill>
                  <a:schemeClr val="accent6">
                    <a:lumMod val="50000"/>
                  </a:schemeClr>
                </a:solidFill>
              </a:rPr>
              <a:t>地元経済への貢献：地元企業の参画</a:t>
            </a:r>
            <a:r>
              <a:rPr lang="en-US" altLang="ja-JP" dirty="0">
                <a:solidFill>
                  <a:schemeClr val="accent6">
                    <a:lumMod val="50000"/>
                  </a:schemeClr>
                </a:solidFill>
              </a:rPr>
              <a:t>:</a:t>
            </a:r>
            <a:r>
              <a:rPr lang="ja-JP" altLang="en-US" dirty="0">
                <a:solidFill>
                  <a:schemeClr val="accent6">
                    <a:lumMod val="50000"/>
                  </a:schemeClr>
                </a:solidFill>
              </a:rPr>
              <a:t>事業費ができるだけ地元に落ちるように</a:t>
            </a:r>
            <a:endParaRPr lang="en-US" altLang="ja-JP" dirty="0">
              <a:solidFill>
                <a:schemeClr val="accent6">
                  <a:lumMod val="50000"/>
                </a:schemeClr>
              </a:solidFill>
            </a:endParaRPr>
          </a:p>
          <a:p>
            <a:endParaRPr lang="en-US" altLang="ja-JP" dirty="0"/>
          </a:p>
          <a:p>
            <a:endParaRPr kumimoji="1" lang="ja-JP" altLang="en-US" dirty="0"/>
          </a:p>
        </p:txBody>
      </p:sp>
    </p:spTree>
    <p:extLst>
      <p:ext uri="{BB962C8B-B14F-4D97-AF65-F5344CB8AC3E}">
        <p14:creationId xmlns:p14="http://schemas.microsoft.com/office/powerpoint/2010/main" val="1228597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B723F7-E96E-42A6-BEF1-361C7A766246}"/>
              </a:ext>
            </a:extLst>
          </p:cNvPr>
          <p:cNvSpPr>
            <a:spLocks noGrp="1"/>
          </p:cNvSpPr>
          <p:nvPr>
            <p:ph type="title"/>
          </p:nvPr>
        </p:nvSpPr>
        <p:spPr>
          <a:xfrm>
            <a:off x="1991232" y="319014"/>
            <a:ext cx="8439917" cy="607036"/>
          </a:xfrm>
        </p:spPr>
        <p:style>
          <a:lnRef idx="2">
            <a:schemeClr val="accent2"/>
          </a:lnRef>
          <a:fillRef idx="1">
            <a:schemeClr val="lt1"/>
          </a:fillRef>
          <a:effectRef idx="0">
            <a:schemeClr val="accent2"/>
          </a:effectRef>
          <a:fontRef idx="minor">
            <a:schemeClr val="dk1"/>
          </a:fontRef>
        </p:style>
        <p:txBody>
          <a:bodyPr>
            <a:noAutofit/>
          </a:bodyPr>
          <a:lstStyle/>
          <a:p>
            <a:r>
              <a:rPr kumimoji="1" lang="ja-JP" altLang="en-US" sz="2800" dirty="0"/>
              <a:t>ＰＦＩ法は規制緩和法（職員は楽になるのに）</a:t>
            </a:r>
          </a:p>
        </p:txBody>
      </p:sp>
      <p:sp>
        <p:nvSpPr>
          <p:cNvPr id="3" name="コンテンツ プレースホルダー 2">
            <a:extLst>
              <a:ext uri="{FF2B5EF4-FFF2-40B4-BE49-F238E27FC236}">
                <a16:creationId xmlns:a16="http://schemas.microsoft.com/office/drawing/2014/main" id="{7937E423-FC00-4196-81E7-752A2374DF2A}"/>
              </a:ext>
            </a:extLst>
          </p:cNvPr>
          <p:cNvSpPr>
            <a:spLocks noGrp="1"/>
          </p:cNvSpPr>
          <p:nvPr>
            <p:ph idx="1"/>
          </p:nvPr>
        </p:nvSpPr>
        <p:spPr>
          <a:xfrm>
            <a:off x="1351215" y="1167434"/>
            <a:ext cx="9668179" cy="5175124"/>
          </a:xfrm>
        </p:spPr>
        <p:txBody>
          <a:bodyPr>
            <a:normAutofit fontScale="92500"/>
          </a:bodyPr>
          <a:lstStyle/>
          <a:p>
            <a:r>
              <a:rPr lang="ja-JP" altLang="en-US" sz="3000" b="1" dirty="0"/>
              <a:t>地方自治法でできないとされたことをできるようにする</a:t>
            </a:r>
            <a:endParaRPr lang="en-US" altLang="ja-JP" sz="3000" b="1" dirty="0"/>
          </a:p>
          <a:p>
            <a:pPr lvl="1"/>
            <a:r>
              <a:rPr lang="ja-JP" altLang="en-US" dirty="0">
                <a:solidFill>
                  <a:srgbClr val="FF0000"/>
                </a:solidFill>
              </a:rPr>
              <a:t>行政財産の目的外使用可能</a:t>
            </a:r>
            <a:r>
              <a:rPr lang="ja-JP" altLang="en-US" dirty="0"/>
              <a:t>：学校に公民館をいれたり、ホールをいれたり</a:t>
            </a:r>
            <a:endParaRPr lang="en-US" altLang="ja-JP" dirty="0"/>
          </a:p>
          <a:p>
            <a:pPr lvl="2"/>
            <a:r>
              <a:rPr lang="ja-JP" altLang="en-US" dirty="0"/>
              <a:t>公共施設の統合・複合化</a:t>
            </a:r>
            <a:endParaRPr lang="en-US" altLang="ja-JP" dirty="0"/>
          </a:p>
          <a:p>
            <a:pPr lvl="2"/>
            <a:r>
              <a:rPr lang="ja-JP" altLang="en-US" dirty="0"/>
              <a:t>施設整備の重複出費を防ぐ：土地の重複購入：建物の余分な床面積</a:t>
            </a:r>
            <a:endParaRPr lang="en-US" altLang="ja-JP" dirty="0"/>
          </a:p>
          <a:p>
            <a:pPr lvl="1"/>
            <a:r>
              <a:rPr lang="ja-JP" altLang="en-US" dirty="0">
                <a:solidFill>
                  <a:srgbClr val="FF0000"/>
                </a:solidFill>
              </a:rPr>
              <a:t>行政財産に民間収益施設併設可能</a:t>
            </a:r>
            <a:r>
              <a:rPr lang="ja-JP" altLang="en-US" dirty="0"/>
              <a:t>：図書館にレストランや本屋やカフェ</a:t>
            </a:r>
            <a:endParaRPr lang="en-US" altLang="ja-JP" dirty="0"/>
          </a:p>
          <a:p>
            <a:pPr lvl="2"/>
            <a:r>
              <a:rPr lang="ja-JP" altLang="en-US" dirty="0"/>
              <a:t>利用者の利便性向上</a:t>
            </a:r>
            <a:endParaRPr lang="en-US" altLang="ja-JP" dirty="0"/>
          </a:p>
          <a:p>
            <a:pPr lvl="2"/>
            <a:r>
              <a:rPr lang="ja-JP" altLang="en-US" dirty="0"/>
              <a:t>民間から定期借地料や家賃収入の徴収：自治体収入の増加：後年度負担「０」</a:t>
            </a:r>
            <a:endParaRPr lang="en-US" altLang="ja-JP" dirty="0"/>
          </a:p>
          <a:p>
            <a:pPr lvl="1"/>
            <a:r>
              <a:rPr lang="ja-JP" altLang="en-US" dirty="0">
                <a:solidFill>
                  <a:srgbClr val="FF0000"/>
                </a:solidFill>
              </a:rPr>
              <a:t>長期間契約を可能にする</a:t>
            </a:r>
            <a:r>
              <a:rPr lang="ja-JP" altLang="en-US" dirty="0"/>
              <a:t>：長期債務負担行為により、３０年、５０年</a:t>
            </a:r>
            <a:endParaRPr lang="en-US" altLang="ja-JP" dirty="0"/>
          </a:p>
          <a:p>
            <a:pPr lvl="2"/>
            <a:r>
              <a:rPr lang="ja-JP" altLang="en-US" dirty="0"/>
              <a:t>単年度会計の打破：必要なときに維持管理・修繕費の予算不成立で耐久が短い</a:t>
            </a:r>
            <a:endParaRPr lang="en-US" altLang="ja-JP" dirty="0"/>
          </a:p>
          <a:p>
            <a:pPr lvl="1"/>
            <a:r>
              <a:rPr lang="ja-JP" altLang="en-US" dirty="0">
                <a:solidFill>
                  <a:srgbClr val="FF0000"/>
                </a:solidFill>
              </a:rPr>
              <a:t>税収と債券発行以外の資金調達可能</a:t>
            </a:r>
            <a:endParaRPr lang="en-US" altLang="ja-JP" dirty="0">
              <a:solidFill>
                <a:srgbClr val="FF0000"/>
              </a:solidFill>
            </a:endParaRPr>
          </a:p>
          <a:p>
            <a:pPr lvl="2"/>
            <a:r>
              <a:rPr lang="ja-JP" altLang="en-US" dirty="0"/>
              <a:t>一般の民間企業が資金立て替え・分割割賦払い</a:t>
            </a:r>
            <a:endParaRPr lang="en-US" altLang="ja-JP" dirty="0"/>
          </a:p>
          <a:p>
            <a:pPr lvl="2"/>
            <a:endParaRPr lang="en-US" altLang="ja-JP" dirty="0"/>
          </a:p>
          <a:p>
            <a:r>
              <a:rPr lang="ja-JP" altLang="en-US" sz="3500" dirty="0">
                <a:solidFill>
                  <a:srgbClr val="FF0000"/>
                </a:solidFill>
              </a:rPr>
              <a:t>一括発注による合理化：時間・施設・業務・地域</a:t>
            </a:r>
          </a:p>
        </p:txBody>
      </p:sp>
    </p:spTree>
    <p:extLst>
      <p:ext uri="{BB962C8B-B14F-4D97-AF65-F5344CB8AC3E}">
        <p14:creationId xmlns:p14="http://schemas.microsoft.com/office/powerpoint/2010/main" val="2242044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18B6D17B-12E8-4D16-8D17-3100FF3B2294}"/>
              </a:ext>
            </a:extLst>
          </p:cNvPr>
          <p:cNvSpPr>
            <a:spLocks noGrp="1"/>
          </p:cNvSpPr>
          <p:nvPr>
            <p:ph type="title"/>
          </p:nvPr>
        </p:nvSpPr>
        <p:spPr/>
        <p:txBody>
          <a:bodyPr/>
          <a:lstStyle/>
          <a:p>
            <a:r>
              <a:rPr lang="ja-JP" altLang="en-US" dirty="0"/>
              <a:t>民間が提案を作るときの</a:t>
            </a:r>
            <a:br>
              <a:rPr lang="en-US" altLang="ja-JP" dirty="0"/>
            </a:br>
            <a:r>
              <a:rPr lang="ja-JP" altLang="en-US" dirty="0"/>
              <a:t>コンセプト計画例</a:t>
            </a:r>
          </a:p>
        </p:txBody>
      </p:sp>
      <p:sp>
        <p:nvSpPr>
          <p:cNvPr id="6" name="テキスト プレースホルダー 5">
            <a:extLst>
              <a:ext uri="{FF2B5EF4-FFF2-40B4-BE49-F238E27FC236}">
                <a16:creationId xmlns:a16="http://schemas.microsoft.com/office/drawing/2014/main" id="{28E96CB5-A041-4F5F-A961-A81663326DE4}"/>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35589364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C1D708-EF6A-4424-9CC4-49F2228EF072}"/>
              </a:ext>
            </a:extLst>
          </p:cNvPr>
          <p:cNvPicPr>
            <a:picLocks noChangeAspect="1"/>
          </p:cNvPicPr>
          <p:nvPr/>
        </p:nvPicPr>
        <p:blipFill rotWithShape="1">
          <a:blip r:embed="rId2"/>
          <a:srcRect t="7704" b="459"/>
          <a:stretch/>
        </p:blipFill>
        <p:spPr>
          <a:xfrm>
            <a:off x="640080" y="38974"/>
            <a:ext cx="3223260" cy="1813084"/>
          </a:xfrm>
          <a:prstGeom prst="rect">
            <a:avLst/>
          </a:prstGeom>
        </p:spPr>
      </p:pic>
      <p:pic>
        <p:nvPicPr>
          <p:cNvPr id="6" name="Picture 4">
            <a:extLst>
              <a:ext uri="{FF2B5EF4-FFF2-40B4-BE49-F238E27FC236}">
                <a16:creationId xmlns:a16="http://schemas.microsoft.com/office/drawing/2014/main" id="{5C57B5D9-3E08-482B-8B9F-3A4E5FF62CA0}"/>
              </a:ext>
            </a:extLst>
          </p:cNvPr>
          <p:cNvPicPr>
            <a:picLocks noChangeAspect="1"/>
          </p:cNvPicPr>
          <p:nvPr/>
        </p:nvPicPr>
        <p:blipFill rotWithShape="1">
          <a:blip r:embed="rId2"/>
          <a:srcRect t="7704" b="459"/>
          <a:stretch/>
        </p:blipFill>
        <p:spPr>
          <a:xfrm rot="10800000">
            <a:off x="7665720" y="259954"/>
            <a:ext cx="3223260" cy="1813084"/>
          </a:xfrm>
          <a:prstGeom prst="rect">
            <a:avLst/>
          </a:prstGeom>
        </p:spPr>
      </p:pic>
      <p:sp>
        <p:nvSpPr>
          <p:cNvPr id="4" name="タイトル 3">
            <a:extLst>
              <a:ext uri="{FF2B5EF4-FFF2-40B4-BE49-F238E27FC236}">
                <a16:creationId xmlns:a16="http://schemas.microsoft.com/office/drawing/2014/main" id="{57FB9CE1-BE31-4919-BE43-172B76A84E0A}"/>
              </a:ext>
            </a:extLst>
          </p:cNvPr>
          <p:cNvSpPr>
            <a:spLocks noGrp="1"/>
          </p:cNvSpPr>
          <p:nvPr>
            <p:ph type="title"/>
          </p:nvPr>
        </p:nvSpPr>
        <p:spPr>
          <a:xfrm>
            <a:off x="2859806" y="670848"/>
            <a:ext cx="5573763" cy="803230"/>
          </a:xfrm>
        </p:spPr>
        <p:txBody>
          <a:bodyPr>
            <a:normAutofit/>
          </a:bodyPr>
          <a:lstStyle/>
          <a:p>
            <a:pPr algn="ctr"/>
            <a:r>
              <a:rPr lang="ja-JP" altLang="en-US" sz="3200" b="1" dirty="0"/>
              <a:t>チーム提案企画書</a:t>
            </a:r>
            <a:endParaRPr lang="ja-JP" altLang="en-US" sz="5400" b="1" dirty="0"/>
          </a:p>
        </p:txBody>
      </p:sp>
      <p:sp>
        <p:nvSpPr>
          <p:cNvPr id="3" name="コンテンツ プレースホルダー 2">
            <a:extLst>
              <a:ext uri="{FF2B5EF4-FFF2-40B4-BE49-F238E27FC236}">
                <a16:creationId xmlns:a16="http://schemas.microsoft.com/office/drawing/2014/main" id="{17C2CFC7-2729-42D4-AAB9-470A5BF25DB0}"/>
              </a:ext>
            </a:extLst>
          </p:cNvPr>
          <p:cNvSpPr>
            <a:spLocks noGrp="1"/>
          </p:cNvSpPr>
          <p:nvPr>
            <p:ph idx="1"/>
          </p:nvPr>
        </p:nvSpPr>
        <p:spPr>
          <a:xfrm>
            <a:off x="769620" y="1619884"/>
            <a:ext cx="10782300" cy="4773295"/>
          </a:xfrm>
        </p:spPr>
        <p:txBody>
          <a:bodyPr>
            <a:normAutofit/>
          </a:bodyPr>
          <a:lstStyle/>
          <a:p>
            <a:pPr marL="0" indent="0">
              <a:buNone/>
            </a:pPr>
            <a:r>
              <a:rPr lang="ja-JP" altLang="en-US" dirty="0"/>
              <a:t>①内容</a:t>
            </a:r>
            <a:endParaRPr lang="en-US" altLang="ja-JP" dirty="0"/>
          </a:p>
          <a:p>
            <a:pPr marL="0" indent="0">
              <a:buNone/>
            </a:pPr>
            <a:r>
              <a:rPr lang="en-US" altLang="ja-JP" dirty="0"/>
              <a:t>	a.</a:t>
            </a:r>
            <a:r>
              <a:rPr lang="ja-JP" altLang="en-US" dirty="0"/>
              <a:t>今わかってる事業内容</a:t>
            </a:r>
            <a:endParaRPr lang="en-US" altLang="ja-JP" dirty="0"/>
          </a:p>
          <a:p>
            <a:pPr marL="0" indent="0">
              <a:buNone/>
            </a:pPr>
            <a:r>
              <a:rPr lang="en-US" altLang="ja-JP" dirty="0"/>
              <a:t>		</a:t>
            </a:r>
            <a:r>
              <a:rPr lang="ja-JP" altLang="en-US" dirty="0"/>
              <a:t>新聞・</a:t>
            </a:r>
            <a:r>
              <a:rPr lang="en-US" altLang="ja-JP" dirty="0"/>
              <a:t>PFI</a:t>
            </a:r>
            <a:r>
              <a:rPr lang="ja-JP" altLang="en-US" dirty="0"/>
              <a:t>インフォーメーション→実施方針→募集要項</a:t>
            </a:r>
            <a:endParaRPr lang="en-US" altLang="ja-JP" dirty="0"/>
          </a:p>
          <a:p>
            <a:pPr marL="0" indent="0">
              <a:buNone/>
            </a:pPr>
            <a:r>
              <a:rPr lang="en-US" altLang="ja-JP" dirty="0"/>
              <a:t>	b.</a:t>
            </a:r>
            <a:r>
              <a:rPr lang="ja-JP" altLang="en-US" dirty="0"/>
              <a:t>事業実施組織図のあらあら</a:t>
            </a:r>
            <a:endParaRPr lang="en-US" altLang="ja-JP" dirty="0"/>
          </a:p>
          <a:p>
            <a:pPr marL="0" indent="0">
              <a:buNone/>
            </a:pPr>
            <a:r>
              <a:rPr lang="en-US" altLang="ja-JP" dirty="0"/>
              <a:t>		</a:t>
            </a:r>
            <a:r>
              <a:rPr lang="ja-JP" altLang="en-US" dirty="0"/>
              <a:t>前のスライドもたいなもの</a:t>
            </a:r>
            <a:endParaRPr lang="en-US" altLang="ja-JP" dirty="0"/>
          </a:p>
          <a:p>
            <a:pPr marL="0" indent="0">
              <a:buNone/>
            </a:pPr>
            <a:r>
              <a:rPr lang="en-US" altLang="ja-JP" dirty="0"/>
              <a:t>	c.</a:t>
            </a:r>
            <a:r>
              <a:rPr lang="ja-JP" altLang="en-US" dirty="0"/>
              <a:t>提案策定体制と提案策定予算案</a:t>
            </a:r>
            <a:endParaRPr lang="en-US" altLang="ja-JP" dirty="0"/>
          </a:p>
          <a:p>
            <a:pPr marL="0" indent="0">
              <a:buNone/>
            </a:pPr>
            <a:r>
              <a:rPr lang="en-US" altLang="ja-JP" dirty="0"/>
              <a:t>	d.</a:t>
            </a:r>
            <a:r>
              <a:rPr lang="ja-JP" altLang="en-US" dirty="0"/>
              <a:t>わがチームの提案方向性・コンセプトのあらあら</a:t>
            </a:r>
            <a:endParaRPr lang="en-US" altLang="ja-JP" dirty="0"/>
          </a:p>
          <a:p>
            <a:pPr marL="0" indent="0">
              <a:buNone/>
            </a:pPr>
            <a:endParaRPr lang="en-US" altLang="ja-JP" dirty="0"/>
          </a:p>
          <a:p>
            <a:pPr marL="0" indent="0">
              <a:buNone/>
            </a:pPr>
            <a:r>
              <a:rPr lang="ja-JP" altLang="en-US" dirty="0"/>
              <a:t>②今わかってることで書けること、想定・独断・偏見でも書く。</a:t>
            </a:r>
            <a:r>
              <a:rPr lang="en-US" altLang="ja-JP" dirty="0"/>
              <a:t>		</a:t>
            </a:r>
            <a:endParaRPr lang="ja-JP" altLang="en-US" dirty="0"/>
          </a:p>
        </p:txBody>
      </p:sp>
      <p:sp>
        <p:nvSpPr>
          <p:cNvPr id="2" name="スライド番号プレースホルダー 1">
            <a:extLst>
              <a:ext uri="{FF2B5EF4-FFF2-40B4-BE49-F238E27FC236}">
                <a16:creationId xmlns:a16="http://schemas.microsoft.com/office/drawing/2014/main" id="{D5C115AF-30F4-482C-B017-22AA9509927A}"/>
              </a:ext>
            </a:extLst>
          </p:cNvPr>
          <p:cNvSpPr>
            <a:spLocks noGrp="1"/>
          </p:cNvSpPr>
          <p:nvPr>
            <p:ph type="sldNum" sz="quarter" idx="12"/>
          </p:nvPr>
        </p:nvSpPr>
        <p:spPr/>
        <p:txBody>
          <a:bodyPr/>
          <a:lstStyle/>
          <a:p>
            <a:fld id="{8CBE0B6B-AA1C-4A08-8C69-36F95E8FD104}" type="slidenum">
              <a:rPr kumimoji="1" lang="ja-JP" altLang="en-US" smtClean="0"/>
              <a:t>41</a:t>
            </a:fld>
            <a:endParaRPr kumimoji="1" lang="ja-JP" altLang="en-US"/>
          </a:p>
        </p:txBody>
      </p:sp>
    </p:spTree>
    <p:extLst>
      <p:ext uri="{BB962C8B-B14F-4D97-AF65-F5344CB8AC3E}">
        <p14:creationId xmlns:p14="http://schemas.microsoft.com/office/powerpoint/2010/main" val="38833621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0A9844D-CE89-4E16-9992-C63D549F67F7}"/>
              </a:ext>
            </a:extLst>
          </p:cNvPr>
          <p:cNvSpPr/>
          <p:nvPr/>
        </p:nvSpPr>
        <p:spPr>
          <a:xfrm>
            <a:off x="658135" y="326155"/>
            <a:ext cx="10774777" cy="61328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4443D686-176F-4ECB-B92E-7E88876DBFF6}"/>
              </a:ext>
            </a:extLst>
          </p:cNvPr>
          <p:cNvPicPr>
            <a:picLocks noChangeAspect="1"/>
          </p:cNvPicPr>
          <p:nvPr/>
        </p:nvPicPr>
        <p:blipFill>
          <a:blip r:embed="rId2"/>
          <a:stretch>
            <a:fillRect/>
          </a:stretch>
        </p:blipFill>
        <p:spPr>
          <a:xfrm>
            <a:off x="654557" y="331981"/>
            <a:ext cx="10743409" cy="6114656"/>
          </a:xfrm>
          <a:prstGeom prst="rect">
            <a:avLst/>
          </a:prstGeom>
        </p:spPr>
      </p:pic>
      <p:sp>
        <p:nvSpPr>
          <p:cNvPr id="2" name="スライド番号プレースホルダー 1">
            <a:extLst>
              <a:ext uri="{FF2B5EF4-FFF2-40B4-BE49-F238E27FC236}">
                <a16:creationId xmlns:a16="http://schemas.microsoft.com/office/drawing/2014/main" id="{1EAD17F6-1FD1-4BDC-ACC1-411400086FC0}"/>
              </a:ext>
            </a:extLst>
          </p:cNvPr>
          <p:cNvSpPr>
            <a:spLocks noGrp="1"/>
          </p:cNvSpPr>
          <p:nvPr>
            <p:ph type="sldNum" sz="quarter" idx="12"/>
          </p:nvPr>
        </p:nvSpPr>
        <p:spPr/>
        <p:txBody>
          <a:bodyPr/>
          <a:lstStyle/>
          <a:p>
            <a:fld id="{8CBE0B6B-AA1C-4A08-8C69-36F95E8FD104}" type="slidenum">
              <a:rPr kumimoji="1" lang="ja-JP" altLang="en-US" smtClean="0"/>
              <a:t>42</a:t>
            </a:fld>
            <a:endParaRPr kumimoji="1" lang="ja-JP" altLang="en-US"/>
          </a:p>
        </p:txBody>
      </p:sp>
    </p:spTree>
    <p:extLst>
      <p:ext uri="{BB962C8B-B14F-4D97-AF65-F5344CB8AC3E}">
        <p14:creationId xmlns:p14="http://schemas.microsoft.com/office/powerpoint/2010/main" val="2526672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80A9844D-CE89-4E16-9992-C63D549F67F7}"/>
              </a:ext>
            </a:extLst>
          </p:cNvPr>
          <p:cNvSpPr/>
          <p:nvPr/>
        </p:nvSpPr>
        <p:spPr>
          <a:xfrm>
            <a:off x="658135" y="326155"/>
            <a:ext cx="10774777" cy="61328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8D775BB3-104C-42DC-90F4-F00C05C00BEA}"/>
              </a:ext>
            </a:extLst>
          </p:cNvPr>
          <p:cNvPicPr>
            <a:picLocks noChangeAspect="1"/>
          </p:cNvPicPr>
          <p:nvPr/>
        </p:nvPicPr>
        <p:blipFill>
          <a:blip r:embed="rId2"/>
          <a:stretch>
            <a:fillRect/>
          </a:stretch>
        </p:blipFill>
        <p:spPr>
          <a:xfrm>
            <a:off x="710553" y="381000"/>
            <a:ext cx="10722359" cy="6096000"/>
          </a:xfrm>
          <a:prstGeom prst="rect">
            <a:avLst/>
          </a:prstGeom>
        </p:spPr>
      </p:pic>
      <p:sp>
        <p:nvSpPr>
          <p:cNvPr id="3" name="スライド番号プレースホルダー 2">
            <a:extLst>
              <a:ext uri="{FF2B5EF4-FFF2-40B4-BE49-F238E27FC236}">
                <a16:creationId xmlns:a16="http://schemas.microsoft.com/office/drawing/2014/main" id="{09C56061-A16D-496F-B3AD-1064755969E2}"/>
              </a:ext>
            </a:extLst>
          </p:cNvPr>
          <p:cNvSpPr>
            <a:spLocks noGrp="1"/>
          </p:cNvSpPr>
          <p:nvPr>
            <p:ph type="sldNum" sz="quarter" idx="12"/>
          </p:nvPr>
        </p:nvSpPr>
        <p:spPr/>
        <p:txBody>
          <a:bodyPr/>
          <a:lstStyle/>
          <a:p>
            <a:fld id="{8CBE0B6B-AA1C-4A08-8C69-36F95E8FD104}" type="slidenum">
              <a:rPr kumimoji="1" lang="ja-JP" altLang="en-US" smtClean="0"/>
              <a:t>43</a:t>
            </a:fld>
            <a:endParaRPr kumimoji="1" lang="ja-JP" altLang="en-US"/>
          </a:p>
        </p:txBody>
      </p:sp>
    </p:spTree>
    <p:extLst>
      <p:ext uri="{BB962C8B-B14F-4D97-AF65-F5344CB8AC3E}">
        <p14:creationId xmlns:p14="http://schemas.microsoft.com/office/powerpoint/2010/main" val="33762793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C1D708-EF6A-4424-9CC4-49F2228EF072}"/>
              </a:ext>
            </a:extLst>
          </p:cNvPr>
          <p:cNvPicPr>
            <a:picLocks noChangeAspect="1"/>
          </p:cNvPicPr>
          <p:nvPr/>
        </p:nvPicPr>
        <p:blipFill rotWithShape="1">
          <a:blip r:embed="rId2"/>
          <a:srcRect t="7704" b="459"/>
          <a:stretch/>
        </p:blipFill>
        <p:spPr>
          <a:xfrm>
            <a:off x="640080" y="38974"/>
            <a:ext cx="3223260" cy="1813084"/>
          </a:xfrm>
          <a:prstGeom prst="rect">
            <a:avLst/>
          </a:prstGeom>
        </p:spPr>
      </p:pic>
      <p:pic>
        <p:nvPicPr>
          <p:cNvPr id="6" name="Picture 4">
            <a:extLst>
              <a:ext uri="{FF2B5EF4-FFF2-40B4-BE49-F238E27FC236}">
                <a16:creationId xmlns:a16="http://schemas.microsoft.com/office/drawing/2014/main" id="{5C57B5D9-3E08-482B-8B9F-3A4E5FF62CA0}"/>
              </a:ext>
            </a:extLst>
          </p:cNvPr>
          <p:cNvPicPr>
            <a:picLocks noChangeAspect="1"/>
          </p:cNvPicPr>
          <p:nvPr/>
        </p:nvPicPr>
        <p:blipFill rotWithShape="1">
          <a:blip r:embed="rId2"/>
          <a:srcRect t="7704" b="459"/>
          <a:stretch/>
        </p:blipFill>
        <p:spPr>
          <a:xfrm rot="10800000">
            <a:off x="7665720" y="259954"/>
            <a:ext cx="3223260" cy="1813084"/>
          </a:xfrm>
          <a:prstGeom prst="rect">
            <a:avLst/>
          </a:prstGeom>
        </p:spPr>
      </p:pic>
      <p:sp>
        <p:nvSpPr>
          <p:cNvPr id="4" name="タイトル 3">
            <a:extLst>
              <a:ext uri="{FF2B5EF4-FFF2-40B4-BE49-F238E27FC236}">
                <a16:creationId xmlns:a16="http://schemas.microsoft.com/office/drawing/2014/main" id="{57FB9CE1-BE31-4919-BE43-172B76A84E0A}"/>
              </a:ext>
            </a:extLst>
          </p:cNvPr>
          <p:cNvSpPr>
            <a:spLocks noGrp="1"/>
          </p:cNvSpPr>
          <p:nvPr>
            <p:ph type="title"/>
          </p:nvPr>
        </p:nvSpPr>
        <p:spPr>
          <a:xfrm>
            <a:off x="3056875" y="662966"/>
            <a:ext cx="5573763" cy="803230"/>
          </a:xfrm>
        </p:spPr>
        <p:txBody>
          <a:bodyPr>
            <a:noAutofit/>
          </a:bodyPr>
          <a:lstStyle/>
          <a:p>
            <a:pPr algn="ctr"/>
            <a:r>
              <a:rPr lang="ja-JP" altLang="en-US" sz="3600" b="1" dirty="0"/>
              <a:t>キックオフ会議</a:t>
            </a:r>
          </a:p>
        </p:txBody>
      </p:sp>
      <p:sp>
        <p:nvSpPr>
          <p:cNvPr id="3" name="コンテンツ プレースホルダー 2">
            <a:extLst>
              <a:ext uri="{FF2B5EF4-FFF2-40B4-BE49-F238E27FC236}">
                <a16:creationId xmlns:a16="http://schemas.microsoft.com/office/drawing/2014/main" id="{17C2CFC7-2729-42D4-AAB9-470A5BF25DB0}"/>
              </a:ext>
            </a:extLst>
          </p:cNvPr>
          <p:cNvSpPr>
            <a:spLocks noGrp="1"/>
          </p:cNvSpPr>
          <p:nvPr>
            <p:ph idx="1"/>
          </p:nvPr>
        </p:nvSpPr>
        <p:spPr>
          <a:xfrm>
            <a:off x="362607" y="1619884"/>
            <a:ext cx="11524593" cy="4773295"/>
          </a:xfrm>
        </p:spPr>
        <p:txBody>
          <a:bodyPr>
            <a:normAutofit/>
          </a:bodyPr>
          <a:lstStyle/>
          <a:p>
            <a:pPr marL="0" indent="0">
              <a:buNone/>
            </a:pPr>
            <a:r>
              <a:rPr lang="ja-JP" altLang="en-US" sz="2400" dirty="0"/>
              <a:t>①目的</a:t>
            </a:r>
            <a:endParaRPr lang="en-US" altLang="ja-JP" sz="2400" dirty="0"/>
          </a:p>
          <a:p>
            <a:pPr marL="0" indent="0">
              <a:buNone/>
            </a:pPr>
            <a:r>
              <a:rPr lang="en-US" altLang="ja-JP" sz="2400" dirty="0"/>
              <a:t>	a.</a:t>
            </a:r>
            <a:r>
              <a:rPr lang="ja-JP" altLang="en-US" sz="2400" dirty="0"/>
              <a:t>メンバーの顔合わせとチーム内での責任の自覚醸成</a:t>
            </a:r>
            <a:endParaRPr lang="en-US" altLang="ja-JP" sz="2400" dirty="0"/>
          </a:p>
          <a:p>
            <a:pPr marL="0" indent="0">
              <a:buNone/>
            </a:pPr>
            <a:r>
              <a:rPr lang="en-US" altLang="ja-JP" sz="2400" dirty="0"/>
              <a:t>		</a:t>
            </a:r>
            <a:r>
              <a:rPr lang="ja-JP" altLang="en-US" sz="2400" dirty="0"/>
              <a:t>互いのメンバー名刺交換</a:t>
            </a:r>
            <a:endParaRPr lang="en-US" altLang="ja-JP" sz="2400" dirty="0"/>
          </a:p>
          <a:p>
            <a:pPr marL="0" indent="0">
              <a:buNone/>
            </a:pPr>
            <a:r>
              <a:rPr lang="en-US" altLang="ja-JP" sz="2400" dirty="0"/>
              <a:t>		</a:t>
            </a:r>
            <a:r>
              <a:rPr lang="ja-JP" altLang="en-US" sz="2400" dirty="0"/>
              <a:t>メンバー内連絡網のリスト作成・全員への周知徹底</a:t>
            </a:r>
            <a:endParaRPr lang="en-US" altLang="ja-JP" sz="2400" dirty="0"/>
          </a:p>
          <a:p>
            <a:pPr marL="0" indent="0">
              <a:buNone/>
            </a:pPr>
            <a:r>
              <a:rPr lang="en-US" altLang="ja-JP" sz="2400" dirty="0"/>
              <a:t>		</a:t>
            </a:r>
            <a:r>
              <a:rPr lang="ja-JP" altLang="en-US" sz="2400" dirty="0"/>
              <a:t>必要な会議に必要な人がいないと決まらない</a:t>
            </a:r>
            <a:endParaRPr lang="en-US" altLang="ja-JP" sz="2400" dirty="0"/>
          </a:p>
          <a:p>
            <a:pPr marL="0" indent="0">
              <a:buNone/>
            </a:pPr>
            <a:r>
              <a:rPr lang="en-US" altLang="ja-JP" sz="2400" dirty="0"/>
              <a:t>	b.</a:t>
            </a:r>
            <a:r>
              <a:rPr lang="ja-JP" altLang="en-US" sz="2400" dirty="0"/>
              <a:t>分科会の設定の決定と分科会長の決定</a:t>
            </a:r>
            <a:endParaRPr lang="en-US" altLang="ja-JP" sz="2400" dirty="0"/>
          </a:p>
          <a:p>
            <a:pPr marL="0" indent="0">
              <a:buNone/>
            </a:pPr>
            <a:r>
              <a:rPr lang="en-US" altLang="ja-JP" sz="2400" dirty="0"/>
              <a:t>		</a:t>
            </a:r>
            <a:r>
              <a:rPr lang="ja-JP" altLang="en-US" sz="2400" dirty="0"/>
              <a:t>各分野の提案内容討議と方向性決定の責任の自覚</a:t>
            </a:r>
            <a:endParaRPr lang="en-US" altLang="ja-JP" sz="2400" dirty="0"/>
          </a:p>
          <a:p>
            <a:pPr marL="0" indent="0">
              <a:buNone/>
            </a:pPr>
            <a:r>
              <a:rPr lang="en-US" altLang="ja-JP" sz="2400" dirty="0"/>
              <a:t>	c.</a:t>
            </a:r>
            <a:r>
              <a:rPr lang="ja-JP" altLang="en-US" sz="2400" dirty="0"/>
              <a:t>スケジュール案の提示とその日の各自スケジュール確認</a:t>
            </a:r>
            <a:endParaRPr lang="en-US" altLang="ja-JP" sz="2400" dirty="0"/>
          </a:p>
          <a:p>
            <a:pPr marL="0" indent="0">
              <a:buNone/>
            </a:pPr>
            <a:r>
              <a:rPr lang="en-US" altLang="ja-JP" sz="2400" dirty="0"/>
              <a:t>	d.</a:t>
            </a:r>
            <a:r>
              <a:rPr lang="ja-JP" altLang="en-US" sz="2400" dirty="0"/>
              <a:t>作業の納期の確認と、遅れなき提案策定の意思確認</a:t>
            </a:r>
            <a:endParaRPr lang="en-US" altLang="ja-JP" sz="2400" dirty="0"/>
          </a:p>
          <a:p>
            <a:pPr marL="0" indent="0">
              <a:buNone/>
            </a:pPr>
            <a:r>
              <a:rPr lang="en-US" altLang="ja-JP" sz="2400" dirty="0"/>
              <a:t>	e.</a:t>
            </a:r>
            <a:r>
              <a:rPr lang="ja-JP" altLang="en-US" sz="2400" dirty="0"/>
              <a:t>必要に応じ、「懇親会」などの企画による友好関係の醸成</a:t>
            </a:r>
          </a:p>
        </p:txBody>
      </p:sp>
      <p:sp>
        <p:nvSpPr>
          <p:cNvPr id="2" name="スライド番号プレースホルダー 1">
            <a:extLst>
              <a:ext uri="{FF2B5EF4-FFF2-40B4-BE49-F238E27FC236}">
                <a16:creationId xmlns:a16="http://schemas.microsoft.com/office/drawing/2014/main" id="{74E65190-A12C-4B82-B80C-BE563A356E41}"/>
              </a:ext>
            </a:extLst>
          </p:cNvPr>
          <p:cNvSpPr>
            <a:spLocks noGrp="1"/>
          </p:cNvSpPr>
          <p:nvPr>
            <p:ph type="sldNum" sz="quarter" idx="12"/>
          </p:nvPr>
        </p:nvSpPr>
        <p:spPr/>
        <p:txBody>
          <a:bodyPr/>
          <a:lstStyle/>
          <a:p>
            <a:fld id="{8CBE0B6B-AA1C-4A08-8C69-36F95E8FD104}" type="slidenum">
              <a:rPr kumimoji="1" lang="ja-JP" altLang="en-US" smtClean="0"/>
              <a:t>44</a:t>
            </a:fld>
            <a:endParaRPr kumimoji="1" lang="ja-JP" altLang="en-US"/>
          </a:p>
        </p:txBody>
      </p:sp>
    </p:spTree>
    <p:extLst>
      <p:ext uri="{BB962C8B-B14F-4D97-AF65-F5344CB8AC3E}">
        <p14:creationId xmlns:p14="http://schemas.microsoft.com/office/powerpoint/2010/main" val="16177606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36FB44CA-DA68-4A29-AE3F-C98053EB36D7}"/>
              </a:ext>
            </a:extLst>
          </p:cNvPr>
          <p:cNvPicPr>
            <a:picLocks noChangeAspect="1"/>
          </p:cNvPicPr>
          <p:nvPr/>
        </p:nvPicPr>
        <p:blipFill rotWithShape="1">
          <a:blip r:embed="rId2"/>
          <a:srcRect t="7704" b="459"/>
          <a:stretch/>
        </p:blipFill>
        <p:spPr>
          <a:xfrm>
            <a:off x="502920" y="457601"/>
            <a:ext cx="6438880" cy="3621871"/>
          </a:xfrm>
          <a:prstGeom prst="rect">
            <a:avLst/>
          </a:prstGeom>
        </p:spPr>
      </p:pic>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a:xfrm>
            <a:off x="831850" y="1709738"/>
            <a:ext cx="10515600" cy="4470345"/>
          </a:xfrm>
        </p:spPr>
        <p:txBody>
          <a:bodyPr>
            <a:normAutofit/>
          </a:bodyPr>
          <a:lstStyle/>
          <a:p>
            <a:br>
              <a:rPr lang="en-US" altLang="ja-JP" sz="4000" dirty="0">
                <a:solidFill>
                  <a:srgbClr val="000000"/>
                </a:solidFill>
              </a:rPr>
            </a:br>
            <a:endParaRPr lang="ja-JP" altLang="en-US" sz="4000" dirty="0"/>
          </a:p>
        </p:txBody>
      </p:sp>
      <p:sp>
        <p:nvSpPr>
          <p:cNvPr id="7" name="テキスト プレースホルダー 6">
            <a:extLst>
              <a:ext uri="{FF2B5EF4-FFF2-40B4-BE49-F238E27FC236}">
                <a16:creationId xmlns:a16="http://schemas.microsoft.com/office/drawing/2014/main" id="{55F2D800-5BDB-4F31-972C-68417D3C0BA1}"/>
              </a:ext>
            </a:extLst>
          </p:cNvPr>
          <p:cNvSpPr>
            <a:spLocks noGrp="1"/>
          </p:cNvSpPr>
          <p:nvPr>
            <p:ph type="body" idx="1"/>
          </p:nvPr>
        </p:nvSpPr>
        <p:spPr>
          <a:xfrm>
            <a:off x="1173480" y="3329378"/>
            <a:ext cx="10515600" cy="2708815"/>
          </a:xfrm>
        </p:spPr>
        <p:txBody>
          <a:bodyPr>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3200" dirty="0">
                <a:solidFill>
                  <a:srgbClr val="000000"/>
                </a:solidFill>
              </a:rPr>
              <a:t>情報共有とファイル</a:t>
            </a:r>
            <a:endParaRPr lang="en-US" altLang="ja-JP" sz="3200" dirty="0">
              <a:solidFill>
                <a:srgbClr val="000000"/>
              </a:solidFil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32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32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多くの情報が行き来する。</a:t>
            </a:r>
            <a:endParaRPr kumimoji="1" lang="en-US" altLang="ja-JP" sz="32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ja-JP" sz="3200" dirty="0">
                <a:solidFill>
                  <a:srgbClr val="000000"/>
                </a:solidFill>
                <a:latin typeface="游ゴシック" panose="020F0502020204030204"/>
                <a:ea typeface="游ゴシック" panose="020B0400000000000000" pitchFamily="50" charset="-128"/>
              </a:rPr>
              <a:t>	</a:t>
            </a:r>
            <a:r>
              <a:rPr lang="ja-JP" altLang="en-US" sz="3200" dirty="0">
                <a:solidFill>
                  <a:srgbClr val="000000"/>
                </a:solidFill>
                <a:latin typeface="游ゴシック" panose="020F0502020204030204"/>
                <a:ea typeface="游ゴシック" panose="020B0400000000000000" pitchFamily="50" charset="-128"/>
              </a:rPr>
              <a:t>　　　</a:t>
            </a:r>
            <a:r>
              <a:rPr lang="en-US" altLang="ja-JP" sz="3200" dirty="0">
                <a:solidFill>
                  <a:srgbClr val="000000"/>
                </a:solidFill>
                <a:latin typeface="游ゴシック" panose="020F0502020204030204"/>
                <a:ea typeface="游ゴシック" panose="020B0400000000000000" pitchFamily="50" charset="-128"/>
              </a:rPr>
              <a:t>	</a:t>
            </a:r>
            <a:r>
              <a:rPr lang="ja-JP" altLang="en-US" sz="3200" dirty="0">
                <a:solidFill>
                  <a:srgbClr val="000000"/>
                </a:solidFill>
                <a:latin typeface="游ゴシック" panose="020F0502020204030204"/>
                <a:ea typeface="游ゴシック" panose="020B0400000000000000" pitchFamily="50" charset="-128"/>
              </a:rPr>
              <a:t>最新の情報の明確化と手戻りの防止</a:t>
            </a:r>
            <a:endParaRPr lang="en-US" altLang="ja-JP" sz="3200" dirty="0">
              <a:solidFill>
                <a:srgbClr val="000000"/>
              </a:solidFill>
              <a:latin typeface="游ゴシック" panose="020F0502020204030204"/>
              <a:ea typeface="游ゴシック" panose="020B0400000000000000" pitchFamily="50"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32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32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全員が情報のチェックとアイデア出し</a:t>
            </a:r>
            <a:endParaRPr kumimoji="1" lang="en-US" altLang="ja-JP" sz="32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ja-JP" sz="3200" dirty="0">
                <a:solidFill>
                  <a:srgbClr val="000000"/>
                </a:solidFill>
                <a:latin typeface="游ゴシック" panose="020F0502020204030204"/>
                <a:ea typeface="游ゴシック" panose="020B0400000000000000" pitchFamily="50" charset="-128"/>
              </a:rPr>
              <a:t>			</a:t>
            </a:r>
            <a:r>
              <a:rPr lang="ja-JP" altLang="en-US" sz="3200" dirty="0">
                <a:solidFill>
                  <a:srgbClr val="000000"/>
                </a:solidFill>
                <a:latin typeface="游ゴシック" panose="020F0502020204030204"/>
                <a:ea typeface="游ゴシック" panose="020B0400000000000000" pitchFamily="50" charset="-128"/>
              </a:rPr>
              <a:t>全員が共有できるサーバー設定</a:t>
            </a:r>
            <a:endParaRPr kumimoji="1" lang="en-US" altLang="ja-JP" sz="32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endParaRPr>
          </a:p>
        </p:txBody>
      </p:sp>
      <p:sp>
        <p:nvSpPr>
          <p:cNvPr id="2" name="スライド番号プレースホルダー 1">
            <a:extLst>
              <a:ext uri="{FF2B5EF4-FFF2-40B4-BE49-F238E27FC236}">
                <a16:creationId xmlns:a16="http://schemas.microsoft.com/office/drawing/2014/main" id="{58CC80D8-4830-47E1-B324-84863B0AB4EC}"/>
              </a:ext>
            </a:extLst>
          </p:cNvPr>
          <p:cNvSpPr>
            <a:spLocks noGrp="1"/>
          </p:cNvSpPr>
          <p:nvPr>
            <p:ph type="sldNum" sz="quarter" idx="12"/>
          </p:nvPr>
        </p:nvSpPr>
        <p:spPr/>
        <p:txBody>
          <a:bodyPr/>
          <a:lstStyle/>
          <a:p>
            <a:fld id="{8CBE0B6B-AA1C-4A08-8C69-36F95E8FD104}" type="slidenum">
              <a:rPr kumimoji="1" lang="ja-JP" altLang="en-US" smtClean="0"/>
              <a:t>45</a:t>
            </a:fld>
            <a:endParaRPr kumimoji="1" lang="ja-JP" altLang="en-US"/>
          </a:p>
        </p:txBody>
      </p:sp>
    </p:spTree>
    <p:extLst>
      <p:ext uri="{BB962C8B-B14F-4D97-AF65-F5344CB8AC3E}">
        <p14:creationId xmlns:p14="http://schemas.microsoft.com/office/powerpoint/2010/main" val="27638603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C1D708-EF6A-4424-9CC4-49F2228EF072}"/>
              </a:ext>
            </a:extLst>
          </p:cNvPr>
          <p:cNvPicPr>
            <a:picLocks noChangeAspect="1"/>
          </p:cNvPicPr>
          <p:nvPr/>
        </p:nvPicPr>
        <p:blipFill rotWithShape="1">
          <a:blip r:embed="rId2"/>
          <a:srcRect t="7704" b="459"/>
          <a:stretch/>
        </p:blipFill>
        <p:spPr>
          <a:xfrm>
            <a:off x="640080" y="38974"/>
            <a:ext cx="3223260" cy="1813084"/>
          </a:xfrm>
          <a:prstGeom prst="rect">
            <a:avLst/>
          </a:prstGeom>
        </p:spPr>
      </p:pic>
      <p:pic>
        <p:nvPicPr>
          <p:cNvPr id="6" name="Picture 4">
            <a:extLst>
              <a:ext uri="{FF2B5EF4-FFF2-40B4-BE49-F238E27FC236}">
                <a16:creationId xmlns:a16="http://schemas.microsoft.com/office/drawing/2014/main" id="{5C57B5D9-3E08-482B-8B9F-3A4E5FF62CA0}"/>
              </a:ext>
            </a:extLst>
          </p:cNvPr>
          <p:cNvPicPr>
            <a:picLocks noChangeAspect="1"/>
          </p:cNvPicPr>
          <p:nvPr/>
        </p:nvPicPr>
        <p:blipFill rotWithShape="1">
          <a:blip r:embed="rId2"/>
          <a:srcRect t="7704" b="459"/>
          <a:stretch/>
        </p:blipFill>
        <p:spPr>
          <a:xfrm rot="10800000">
            <a:off x="7665720" y="259954"/>
            <a:ext cx="3223260" cy="1813084"/>
          </a:xfrm>
          <a:prstGeom prst="rect">
            <a:avLst/>
          </a:prstGeom>
        </p:spPr>
      </p:pic>
      <p:sp>
        <p:nvSpPr>
          <p:cNvPr id="4" name="タイトル 3">
            <a:extLst>
              <a:ext uri="{FF2B5EF4-FFF2-40B4-BE49-F238E27FC236}">
                <a16:creationId xmlns:a16="http://schemas.microsoft.com/office/drawing/2014/main" id="{57FB9CE1-BE31-4919-BE43-172B76A84E0A}"/>
              </a:ext>
            </a:extLst>
          </p:cNvPr>
          <p:cNvSpPr>
            <a:spLocks noGrp="1"/>
          </p:cNvSpPr>
          <p:nvPr>
            <p:ph type="title"/>
          </p:nvPr>
        </p:nvSpPr>
        <p:spPr>
          <a:xfrm>
            <a:off x="3056875" y="662966"/>
            <a:ext cx="5573763" cy="803230"/>
          </a:xfrm>
        </p:spPr>
        <p:txBody>
          <a:bodyPr>
            <a:noAutofit/>
          </a:bodyPr>
          <a:lstStyle/>
          <a:p>
            <a:pPr algn="ctr"/>
            <a:r>
              <a:rPr lang="ja-JP" altLang="en-US" sz="3600" b="1" dirty="0"/>
              <a:t>情報共有とファイル</a:t>
            </a:r>
          </a:p>
        </p:txBody>
      </p:sp>
      <p:sp>
        <p:nvSpPr>
          <p:cNvPr id="3" name="コンテンツ プレースホルダー 2">
            <a:extLst>
              <a:ext uri="{FF2B5EF4-FFF2-40B4-BE49-F238E27FC236}">
                <a16:creationId xmlns:a16="http://schemas.microsoft.com/office/drawing/2014/main" id="{17C2CFC7-2729-42D4-AAB9-470A5BF25DB0}"/>
              </a:ext>
            </a:extLst>
          </p:cNvPr>
          <p:cNvSpPr>
            <a:spLocks noGrp="1"/>
          </p:cNvSpPr>
          <p:nvPr>
            <p:ph idx="1"/>
          </p:nvPr>
        </p:nvSpPr>
        <p:spPr>
          <a:xfrm>
            <a:off x="362607" y="1619884"/>
            <a:ext cx="11524593" cy="4773295"/>
          </a:xfrm>
        </p:spPr>
        <p:txBody>
          <a:bodyPr>
            <a:normAutofit fontScale="92500" lnSpcReduction="10000"/>
          </a:bodyPr>
          <a:lstStyle/>
          <a:p>
            <a:pPr marL="0" indent="0">
              <a:buNone/>
            </a:pPr>
            <a:r>
              <a:rPr lang="ja-JP" altLang="en-US" sz="2400" dirty="0"/>
              <a:t>①共有ファイルの設定</a:t>
            </a:r>
            <a:endParaRPr lang="en-US" altLang="ja-JP" sz="2400" dirty="0"/>
          </a:p>
          <a:p>
            <a:pPr marL="0" indent="0">
              <a:buNone/>
            </a:pPr>
            <a:r>
              <a:rPr lang="en-US" altLang="ja-JP" sz="2400" dirty="0"/>
              <a:t>	a.</a:t>
            </a:r>
            <a:r>
              <a:rPr lang="ja-JP" altLang="en-US" sz="2400" dirty="0"/>
              <a:t> メンバーが誰でもアクセスできるサーバーを設定する</a:t>
            </a:r>
            <a:endParaRPr lang="en-US" altLang="ja-JP" sz="2400" dirty="0"/>
          </a:p>
          <a:p>
            <a:pPr marL="0" indent="0">
              <a:buNone/>
            </a:pPr>
            <a:r>
              <a:rPr lang="en-US" altLang="ja-JP" sz="2400" dirty="0"/>
              <a:t>		</a:t>
            </a:r>
            <a:r>
              <a:rPr lang="ja-JP" altLang="en-US" sz="2400" dirty="0"/>
              <a:t>作成資料</a:t>
            </a:r>
            <a:endParaRPr lang="en-US" altLang="ja-JP" sz="2400" dirty="0"/>
          </a:p>
          <a:p>
            <a:pPr marL="0" indent="0">
              <a:buNone/>
            </a:pPr>
            <a:r>
              <a:rPr lang="en-US" altLang="ja-JP" sz="2400" dirty="0"/>
              <a:t>		</a:t>
            </a:r>
            <a:r>
              <a:rPr lang="ja-JP" altLang="en-US" sz="2400" dirty="0"/>
              <a:t>電話・メールのやり取りのメンバー間共有</a:t>
            </a:r>
            <a:endParaRPr lang="en-US" altLang="ja-JP" sz="2400" dirty="0"/>
          </a:p>
          <a:p>
            <a:pPr marL="0" indent="0">
              <a:buNone/>
            </a:pPr>
            <a:r>
              <a:rPr lang="en-US" altLang="ja-JP" sz="2400" dirty="0"/>
              <a:t>		</a:t>
            </a:r>
            <a:r>
              <a:rPr lang="ja-JP" altLang="en-US" sz="2400" dirty="0"/>
              <a:t>つくりかけの提案ページなど、必ず直ちに入れる</a:t>
            </a:r>
            <a:endParaRPr lang="en-US" altLang="ja-JP" sz="2400" dirty="0"/>
          </a:p>
          <a:p>
            <a:pPr marL="0" indent="0">
              <a:buNone/>
            </a:pPr>
            <a:r>
              <a:rPr lang="en-US" altLang="ja-JP" sz="2400" dirty="0"/>
              <a:t>	b.</a:t>
            </a:r>
            <a:r>
              <a:rPr lang="ja-JP" altLang="en-US" sz="2400" dirty="0"/>
              <a:t>ファイル</a:t>
            </a:r>
            <a:r>
              <a:rPr lang="en-US" altLang="ja-JP" sz="2400" dirty="0"/>
              <a:t>No.</a:t>
            </a:r>
            <a:r>
              <a:rPr lang="ja-JP" altLang="en-US" sz="2400" dirty="0"/>
              <a:t>の統一</a:t>
            </a:r>
            <a:endParaRPr lang="en-US" altLang="ja-JP" sz="2400" dirty="0"/>
          </a:p>
          <a:p>
            <a:pPr marL="0" indent="0">
              <a:buNone/>
            </a:pPr>
            <a:r>
              <a:rPr lang="en-US" altLang="ja-JP" sz="2400" dirty="0"/>
              <a:t>		</a:t>
            </a:r>
            <a:r>
              <a:rPr lang="ja-JP" altLang="en-US" sz="2400" dirty="0"/>
              <a:t>例えば、　　</a:t>
            </a:r>
            <a:r>
              <a:rPr lang="en-US" altLang="ja-JP" sz="2400" dirty="0"/>
              <a:t>2203250925</a:t>
            </a:r>
            <a:r>
              <a:rPr lang="ja-JP" altLang="en-US" sz="2400" dirty="0"/>
              <a:t>設計配置検討メモ伊庭</a:t>
            </a:r>
            <a:endParaRPr lang="en-US" altLang="ja-JP" sz="2400" dirty="0"/>
          </a:p>
          <a:p>
            <a:pPr marL="0" indent="0">
              <a:buNone/>
            </a:pPr>
            <a:r>
              <a:rPr lang="en-US" altLang="ja-JP" sz="2400" dirty="0"/>
              <a:t>				2205100948</a:t>
            </a:r>
            <a:r>
              <a:rPr lang="ja-JP" altLang="en-US" sz="2400" dirty="0"/>
              <a:t>様式</a:t>
            </a:r>
            <a:r>
              <a:rPr lang="en-US" altLang="ja-JP" sz="2400" dirty="0"/>
              <a:t>4-8</a:t>
            </a:r>
            <a:r>
              <a:rPr lang="ja-JP" altLang="en-US" sz="2400" dirty="0"/>
              <a:t>維持管理提案つくりかけ伊庭</a:t>
            </a:r>
            <a:endParaRPr lang="en-US" altLang="ja-JP" sz="2400" dirty="0"/>
          </a:p>
          <a:p>
            <a:pPr marL="0" indent="0">
              <a:buNone/>
            </a:pPr>
            <a:r>
              <a:rPr lang="en-US" altLang="ja-JP" sz="2400" dirty="0"/>
              <a:t>	c.</a:t>
            </a:r>
            <a:r>
              <a:rPr lang="ja-JP" altLang="en-US" sz="2400" dirty="0"/>
              <a:t>ファイル内文書をいじると</a:t>
            </a:r>
            <a:endParaRPr lang="en-US" altLang="ja-JP" sz="2400" dirty="0"/>
          </a:p>
          <a:p>
            <a:pPr marL="0" indent="0">
              <a:buNone/>
            </a:pPr>
            <a:r>
              <a:rPr lang="ja-JP" altLang="en-US" sz="2400" dirty="0"/>
              <a:t>きは、</a:t>
            </a:r>
            <a:r>
              <a:rPr lang="en-US" altLang="ja-JP" sz="2400" dirty="0"/>
              <a:t>1</a:t>
            </a:r>
            <a:r>
              <a:rPr lang="ja-JP" altLang="en-US" sz="2400" dirty="0"/>
              <a:t>回自分で取り出す。</a:t>
            </a:r>
            <a:endParaRPr lang="en-US" altLang="ja-JP" sz="2400" dirty="0"/>
          </a:p>
          <a:p>
            <a:pPr marL="0" indent="0">
              <a:buNone/>
            </a:pPr>
            <a:r>
              <a:rPr lang="ja-JP" altLang="en-US" sz="2400" dirty="0"/>
              <a:t>　　　　もとのファイル内からいったん消しておく。</a:t>
            </a:r>
            <a:endParaRPr lang="en-US" altLang="ja-JP" sz="2400" dirty="0"/>
          </a:p>
          <a:p>
            <a:pPr marL="0" indent="0">
              <a:buNone/>
            </a:pPr>
            <a:r>
              <a:rPr lang="en-US" altLang="ja-JP" sz="2400" dirty="0"/>
              <a:t>	d.</a:t>
            </a:r>
            <a:r>
              <a:rPr lang="ja-JP" altLang="en-US" sz="2400" dirty="0"/>
              <a:t>手直しや書き込み終了時、もしくは</a:t>
            </a:r>
            <a:r>
              <a:rPr lang="en-US" altLang="ja-JP" sz="2400" dirty="0"/>
              <a:t>1</a:t>
            </a:r>
            <a:r>
              <a:rPr lang="ja-JP" altLang="en-US" sz="2400" dirty="0"/>
              <a:t>日の終わりに、もとに戻す。</a:t>
            </a:r>
          </a:p>
        </p:txBody>
      </p:sp>
      <p:sp>
        <p:nvSpPr>
          <p:cNvPr id="2" name="スライド番号プレースホルダー 1">
            <a:extLst>
              <a:ext uri="{FF2B5EF4-FFF2-40B4-BE49-F238E27FC236}">
                <a16:creationId xmlns:a16="http://schemas.microsoft.com/office/drawing/2014/main" id="{1A50D826-BB6F-4952-A6F1-5A27E9C684B2}"/>
              </a:ext>
            </a:extLst>
          </p:cNvPr>
          <p:cNvSpPr>
            <a:spLocks noGrp="1"/>
          </p:cNvSpPr>
          <p:nvPr>
            <p:ph type="sldNum" sz="quarter" idx="12"/>
          </p:nvPr>
        </p:nvSpPr>
        <p:spPr/>
        <p:txBody>
          <a:bodyPr/>
          <a:lstStyle/>
          <a:p>
            <a:fld id="{8CBE0B6B-AA1C-4A08-8C69-36F95E8FD104}" type="slidenum">
              <a:rPr kumimoji="1" lang="ja-JP" altLang="en-US" smtClean="0"/>
              <a:t>46</a:t>
            </a:fld>
            <a:endParaRPr kumimoji="1" lang="ja-JP" altLang="en-US"/>
          </a:p>
        </p:txBody>
      </p:sp>
    </p:spTree>
    <p:extLst>
      <p:ext uri="{BB962C8B-B14F-4D97-AF65-F5344CB8AC3E}">
        <p14:creationId xmlns:p14="http://schemas.microsoft.com/office/powerpoint/2010/main" val="33665237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36FB44CA-DA68-4A29-AE3F-C98053EB36D7}"/>
              </a:ext>
            </a:extLst>
          </p:cNvPr>
          <p:cNvPicPr>
            <a:picLocks noChangeAspect="1"/>
          </p:cNvPicPr>
          <p:nvPr/>
        </p:nvPicPr>
        <p:blipFill rotWithShape="1">
          <a:blip r:embed="rId2"/>
          <a:srcRect t="7704" b="459"/>
          <a:stretch/>
        </p:blipFill>
        <p:spPr>
          <a:xfrm>
            <a:off x="502920" y="95288"/>
            <a:ext cx="6438880" cy="3621871"/>
          </a:xfrm>
          <a:prstGeom prst="rect">
            <a:avLst/>
          </a:prstGeom>
        </p:spPr>
      </p:pic>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p:txBody>
          <a:bodyPr>
            <a:normAutofit/>
          </a:bodyPr>
          <a:lstStyle/>
          <a:p>
            <a:br>
              <a:rPr lang="en-US" altLang="ja-JP" sz="4000" dirty="0">
                <a:solidFill>
                  <a:srgbClr val="000000"/>
                </a:solidFill>
              </a:rPr>
            </a:br>
            <a:endParaRPr lang="ja-JP" altLang="en-US" sz="4000" dirty="0"/>
          </a:p>
        </p:txBody>
      </p:sp>
      <p:sp>
        <p:nvSpPr>
          <p:cNvPr id="7" name="テキスト プレースホルダー 6">
            <a:extLst>
              <a:ext uri="{FF2B5EF4-FFF2-40B4-BE49-F238E27FC236}">
                <a16:creationId xmlns:a16="http://schemas.microsoft.com/office/drawing/2014/main" id="{55F2D800-5BDB-4F31-972C-68417D3C0BA1}"/>
              </a:ext>
            </a:extLst>
          </p:cNvPr>
          <p:cNvSpPr>
            <a:spLocks noGrp="1"/>
          </p:cNvSpPr>
          <p:nvPr>
            <p:ph type="body" idx="1"/>
          </p:nvPr>
        </p:nvSpPr>
        <p:spPr>
          <a:xfrm>
            <a:off x="684362" y="3329378"/>
            <a:ext cx="11004718" cy="2651603"/>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2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企業間協定書</a:t>
            </a:r>
            <a:endParaRPr kumimoji="1" lang="en-US" altLang="ja-JP" sz="32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ja-JP" sz="3200" dirty="0">
                <a:solidFill>
                  <a:srgbClr val="000000"/>
                </a:solidFill>
                <a:latin typeface="游ゴシック" panose="020F0502020204030204"/>
                <a:ea typeface="游ゴシック" panose="020B0400000000000000" pitchFamily="50" charset="-128"/>
              </a:rPr>
              <a:t>	</a:t>
            </a:r>
            <a:r>
              <a:rPr lang="ja-JP" altLang="en-US" sz="3200" dirty="0">
                <a:solidFill>
                  <a:srgbClr val="000000"/>
                </a:solidFill>
                <a:latin typeface="游ゴシック" panose="020F0502020204030204"/>
                <a:ea typeface="游ゴシック" panose="020B0400000000000000" pitchFamily="50" charset="-128"/>
              </a:rPr>
              <a:t>各チームメンバーの役割と権利明記</a:t>
            </a:r>
            <a:endParaRPr lang="en-US" altLang="ja-JP" sz="3200" dirty="0">
              <a:solidFill>
                <a:srgbClr val="000000"/>
              </a:solidFill>
              <a:latin typeface="游ゴシック" panose="020F0502020204030204"/>
              <a:ea typeface="游ゴシック" panose="020B0400000000000000" pitchFamily="50"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2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秘密保持の条項（別に秘密保持契約を結んでもいい）</a:t>
            </a:r>
            <a:endParaRPr kumimoji="1" lang="en-US" altLang="ja-JP" sz="32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3200" dirty="0">
                <a:solidFill>
                  <a:srgbClr val="000000"/>
                </a:solidFill>
                <a:latin typeface="游ゴシック" panose="020F0502020204030204"/>
                <a:ea typeface="游ゴシック" panose="020B0400000000000000" pitchFamily="50" charset="-128"/>
              </a:rPr>
              <a:t>　　提案策定費用の分担（負けた時は捨て金）</a:t>
            </a:r>
            <a:endParaRPr kumimoji="1" lang="en-US" altLang="ja-JP" sz="32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endParaRPr>
          </a:p>
        </p:txBody>
      </p:sp>
      <p:sp>
        <p:nvSpPr>
          <p:cNvPr id="2" name="スライド番号プレースホルダー 1">
            <a:extLst>
              <a:ext uri="{FF2B5EF4-FFF2-40B4-BE49-F238E27FC236}">
                <a16:creationId xmlns:a16="http://schemas.microsoft.com/office/drawing/2014/main" id="{C60088E3-C7D0-47EA-BBA0-F4BBA35837F4}"/>
              </a:ext>
            </a:extLst>
          </p:cNvPr>
          <p:cNvSpPr>
            <a:spLocks noGrp="1"/>
          </p:cNvSpPr>
          <p:nvPr>
            <p:ph type="sldNum" sz="quarter" idx="12"/>
          </p:nvPr>
        </p:nvSpPr>
        <p:spPr/>
        <p:txBody>
          <a:bodyPr/>
          <a:lstStyle/>
          <a:p>
            <a:fld id="{8CBE0B6B-AA1C-4A08-8C69-36F95E8FD104}" type="slidenum">
              <a:rPr kumimoji="1" lang="ja-JP" altLang="en-US" smtClean="0"/>
              <a:t>47</a:t>
            </a:fld>
            <a:endParaRPr kumimoji="1" lang="ja-JP" altLang="en-US"/>
          </a:p>
        </p:txBody>
      </p:sp>
    </p:spTree>
    <p:extLst>
      <p:ext uri="{BB962C8B-B14F-4D97-AF65-F5344CB8AC3E}">
        <p14:creationId xmlns:p14="http://schemas.microsoft.com/office/powerpoint/2010/main" val="5561003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C1D708-EF6A-4424-9CC4-49F2228EF072}"/>
              </a:ext>
            </a:extLst>
          </p:cNvPr>
          <p:cNvPicPr>
            <a:picLocks noChangeAspect="1"/>
          </p:cNvPicPr>
          <p:nvPr/>
        </p:nvPicPr>
        <p:blipFill rotWithShape="1">
          <a:blip r:embed="rId2"/>
          <a:srcRect t="7704" b="459"/>
          <a:stretch/>
        </p:blipFill>
        <p:spPr>
          <a:xfrm>
            <a:off x="640080" y="38974"/>
            <a:ext cx="3223260" cy="1813084"/>
          </a:xfrm>
          <a:prstGeom prst="rect">
            <a:avLst/>
          </a:prstGeom>
        </p:spPr>
      </p:pic>
      <p:pic>
        <p:nvPicPr>
          <p:cNvPr id="6" name="Picture 4">
            <a:extLst>
              <a:ext uri="{FF2B5EF4-FFF2-40B4-BE49-F238E27FC236}">
                <a16:creationId xmlns:a16="http://schemas.microsoft.com/office/drawing/2014/main" id="{5C57B5D9-3E08-482B-8B9F-3A4E5FF62CA0}"/>
              </a:ext>
            </a:extLst>
          </p:cNvPr>
          <p:cNvPicPr>
            <a:picLocks noChangeAspect="1"/>
          </p:cNvPicPr>
          <p:nvPr/>
        </p:nvPicPr>
        <p:blipFill rotWithShape="1">
          <a:blip r:embed="rId2"/>
          <a:srcRect t="7704" b="459"/>
          <a:stretch/>
        </p:blipFill>
        <p:spPr>
          <a:xfrm rot="10800000">
            <a:off x="7665720" y="259954"/>
            <a:ext cx="3223260" cy="1813084"/>
          </a:xfrm>
          <a:prstGeom prst="rect">
            <a:avLst/>
          </a:prstGeom>
        </p:spPr>
      </p:pic>
      <p:sp>
        <p:nvSpPr>
          <p:cNvPr id="4" name="タイトル 3">
            <a:extLst>
              <a:ext uri="{FF2B5EF4-FFF2-40B4-BE49-F238E27FC236}">
                <a16:creationId xmlns:a16="http://schemas.microsoft.com/office/drawing/2014/main" id="{57FB9CE1-BE31-4919-BE43-172B76A84E0A}"/>
              </a:ext>
            </a:extLst>
          </p:cNvPr>
          <p:cNvSpPr>
            <a:spLocks noGrp="1"/>
          </p:cNvSpPr>
          <p:nvPr>
            <p:ph type="title"/>
          </p:nvPr>
        </p:nvSpPr>
        <p:spPr>
          <a:xfrm>
            <a:off x="3056875" y="662966"/>
            <a:ext cx="5573763" cy="803230"/>
          </a:xfrm>
        </p:spPr>
        <p:txBody>
          <a:bodyPr>
            <a:noAutofit/>
          </a:bodyPr>
          <a:lstStyle/>
          <a:p>
            <a:pPr algn="ctr"/>
            <a:br>
              <a:rPr lang="en-US" altLang="ja-JP" sz="3600" b="1" dirty="0"/>
            </a:br>
            <a:r>
              <a:rPr lang="ja-JP" altLang="en-US" sz="3600" b="1" dirty="0"/>
              <a:t>企業間協定書</a:t>
            </a:r>
          </a:p>
        </p:txBody>
      </p:sp>
      <p:sp>
        <p:nvSpPr>
          <p:cNvPr id="3" name="コンテンツ プレースホルダー 2">
            <a:extLst>
              <a:ext uri="{FF2B5EF4-FFF2-40B4-BE49-F238E27FC236}">
                <a16:creationId xmlns:a16="http://schemas.microsoft.com/office/drawing/2014/main" id="{17C2CFC7-2729-42D4-AAB9-470A5BF25DB0}"/>
              </a:ext>
            </a:extLst>
          </p:cNvPr>
          <p:cNvSpPr>
            <a:spLocks noGrp="1"/>
          </p:cNvSpPr>
          <p:nvPr>
            <p:ph idx="1"/>
          </p:nvPr>
        </p:nvSpPr>
        <p:spPr>
          <a:xfrm>
            <a:off x="362607" y="1619884"/>
            <a:ext cx="11524593" cy="4773295"/>
          </a:xfrm>
        </p:spPr>
        <p:txBody>
          <a:bodyPr>
            <a:normAutofit lnSpcReduction="10000"/>
          </a:bodyPr>
          <a:lstStyle/>
          <a:p>
            <a:pPr marL="0" indent="0">
              <a:buNone/>
            </a:pPr>
            <a:r>
              <a:rPr lang="ja-JP" altLang="en-US" sz="2400" dirty="0"/>
              <a:t>①目的と記載内容</a:t>
            </a:r>
            <a:endParaRPr lang="en-US" altLang="ja-JP" sz="2400" dirty="0"/>
          </a:p>
          <a:p>
            <a:pPr marL="0" indent="0">
              <a:buNone/>
            </a:pPr>
            <a:r>
              <a:rPr lang="en-US" altLang="ja-JP" sz="2400" dirty="0"/>
              <a:t>	a.</a:t>
            </a:r>
            <a:r>
              <a:rPr lang="ja-JP" altLang="en-US" sz="2400" dirty="0"/>
              <a:t>チームメンバーの役割・義務・権利の明確化・機密保持</a:t>
            </a:r>
            <a:endParaRPr lang="en-US" altLang="ja-JP" sz="2400" dirty="0"/>
          </a:p>
          <a:p>
            <a:pPr marL="0" indent="0">
              <a:buNone/>
            </a:pPr>
            <a:r>
              <a:rPr lang="en-US" altLang="ja-JP" sz="2400" dirty="0"/>
              <a:t>		</a:t>
            </a:r>
            <a:r>
              <a:rPr lang="ja-JP" altLang="en-US" sz="2400" dirty="0"/>
              <a:t>チームメンバー各企業の役割の規定</a:t>
            </a:r>
            <a:endParaRPr lang="en-US" altLang="ja-JP" sz="2400" dirty="0"/>
          </a:p>
          <a:p>
            <a:pPr marL="0" indent="0">
              <a:buNone/>
            </a:pPr>
            <a:r>
              <a:rPr lang="en-US" altLang="ja-JP" sz="2400" dirty="0"/>
              <a:t>		</a:t>
            </a:r>
            <a:r>
              <a:rPr lang="ja-JP" altLang="en-US" sz="2400" dirty="0"/>
              <a:t>各企業</a:t>
            </a:r>
            <a:endParaRPr lang="en-US" altLang="ja-JP" sz="2400" dirty="0"/>
          </a:p>
          <a:p>
            <a:pPr marL="0" indent="0">
              <a:buNone/>
            </a:pPr>
            <a:r>
              <a:rPr lang="en-US" altLang="ja-JP" sz="2400" dirty="0"/>
              <a:t>		</a:t>
            </a:r>
            <a:r>
              <a:rPr lang="ja-JP" altLang="en-US" sz="2400" dirty="0"/>
              <a:t>　義務（出資、費用分担、コンテンツの提出、見積業務、業務実行）</a:t>
            </a:r>
            <a:endParaRPr lang="en-US" altLang="ja-JP" sz="2400" dirty="0"/>
          </a:p>
          <a:p>
            <a:pPr marL="0" indent="0">
              <a:buNone/>
            </a:pPr>
            <a:r>
              <a:rPr lang="en-US" altLang="ja-JP" sz="2400" dirty="0"/>
              <a:t>		</a:t>
            </a:r>
            <a:r>
              <a:rPr lang="ja-JP" altLang="en-US" sz="2400" dirty="0"/>
              <a:t>　権利（受託業務の確約、売上額の確定）の明確な記載</a:t>
            </a:r>
            <a:endParaRPr lang="en-US" altLang="ja-JP" sz="2400" dirty="0"/>
          </a:p>
          <a:p>
            <a:pPr marL="0" indent="0">
              <a:buNone/>
            </a:pPr>
            <a:r>
              <a:rPr lang="en-US" altLang="ja-JP" sz="2400" dirty="0"/>
              <a:t>	b.</a:t>
            </a:r>
            <a:r>
              <a:rPr lang="ja-JP" altLang="en-US" sz="2400" dirty="0"/>
              <a:t>審査に対し、提案内容の各企業の確約のエビデンス提出</a:t>
            </a:r>
            <a:endParaRPr lang="en-US" altLang="ja-JP" sz="2400" dirty="0"/>
          </a:p>
          <a:p>
            <a:pPr marL="0" indent="0">
              <a:buNone/>
            </a:pPr>
            <a:r>
              <a:rPr lang="en-US" altLang="ja-JP" sz="2400" dirty="0"/>
              <a:t>		</a:t>
            </a:r>
            <a:r>
              <a:rPr lang="ja-JP" altLang="en-US" sz="2400" dirty="0"/>
              <a:t>わが社は提案の金額で必ず建設をやり遂げます。の記載</a:t>
            </a:r>
            <a:endParaRPr lang="en-US" altLang="ja-JP" sz="2400" dirty="0"/>
          </a:p>
          <a:p>
            <a:pPr marL="0" indent="0">
              <a:buNone/>
            </a:pPr>
            <a:r>
              <a:rPr lang="en-US" altLang="ja-JP" sz="2400" dirty="0"/>
              <a:t>		</a:t>
            </a:r>
            <a:r>
              <a:rPr lang="ja-JP" altLang="en-US" sz="2400" dirty="0"/>
              <a:t>押印した協定書でその約束をしましたよ！の証拠（エビデンス）提出</a:t>
            </a:r>
            <a:endParaRPr lang="en-US" altLang="ja-JP" sz="2400" dirty="0"/>
          </a:p>
          <a:p>
            <a:pPr marL="0" indent="0">
              <a:buNone/>
            </a:pPr>
            <a:r>
              <a:rPr lang="en-US" altLang="ja-JP" sz="2400" dirty="0"/>
              <a:t>	c.</a:t>
            </a:r>
            <a:r>
              <a:rPr lang="ja-JP" altLang="en-US" sz="2400" dirty="0"/>
              <a:t> メンバー企業が逃げないよう、逃げた時のペナルティ規定</a:t>
            </a:r>
            <a:endParaRPr lang="en-US" altLang="ja-JP" sz="2400" dirty="0"/>
          </a:p>
          <a:p>
            <a:pPr marL="0" indent="0">
              <a:buNone/>
            </a:pPr>
            <a:r>
              <a:rPr lang="en-US" altLang="ja-JP" sz="2400" dirty="0"/>
              <a:t>	d.</a:t>
            </a:r>
            <a:r>
              <a:rPr lang="ja-JP" altLang="en-US" sz="2400" dirty="0"/>
              <a:t> メンバーの離脱や変更の時の条件規定　　　　など</a:t>
            </a:r>
            <a:r>
              <a:rPr lang="en-US" altLang="ja-JP" sz="2400" dirty="0"/>
              <a:t>	</a:t>
            </a:r>
            <a:endParaRPr lang="ja-JP" altLang="en-US" sz="2400" dirty="0"/>
          </a:p>
        </p:txBody>
      </p:sp>
      <p:sp>
        <p:nvSpPr>
          <p:cNvPr id="2" name="四角形: 角を丸くする 1">
            <a:hlinkClick r:id="rId3"/>
            <a:extLst>
              <a:ext uri="{FF2B5EF4-FFF2-40B4-BE49-F238E27FC236}">
                <a16:creationId xmlns:a16="http://schemas.microsoft.com/office/drawing/2014/main" id="{E86B7C36-DEF0-44C8-AF5D-05E79678352E}"/>
              </a:ext>
            </a:extLst>
          </p:cNvPr>
          <p:cNvSpPr/>
          <p:nvPr/>
        </p:nvSpPr>
        <p:spPr>
          <a:xfrm>
            <a:off x="1939159" y="6266970"/>
            <a:ext cx="2420007" cy="35472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企業間協定ひな形１</a:t>
            </a:r>
          </a:p>
        </p:txBody>
      </p:sp>
      <p:sp>
        <p:nvSpPr>
          <p:cNvPr id="7" name="四角形: 角を丸くする 6">
            <a:hlinkClick r:id="rId4"/>
            <a:extLst>
              <a:ext uri="{FF2B5EF4-FFF2-40B4-BE49-F238E27FC236}">
                <a16:creationId xmlns:a16="http://schemas.microsoft.com/office/drawing/2014/main" id="{CBDD9A4F-CD34-492D-B87C-3B4D5FB84C51}"/>
              </a:ext>
            </a:extLst>
          </p:cNvPr>
          <p:cNvSpPr/>
          <p:nvPr/>
        </p:nvSpPr>
        <p:spPr>
          <a:xfrm>
            <a:off x="8077200" y="6243322"/>
            <a:ext cx="2420007" cy="35472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企業間協定ひな形２</a:t>
            </a:r>
          </a:p>
        </p:txBody>
      </p:sp>
      <p:sp>
        <p:nvSpPr>
          <p:cNvPr id="8" name="スライド番号プレースホルダー 7">
            <a:extLst>
              <a:ext uri="{FF2B5EF4-FFF2-40B4-BE49-F238E27FC236}">
                <a16:creationId xmlns:a16="http://schemas.microsoft.com/office/drawing/2014/main" id="{034533B7-F590-4441-8133-94FBF6EF27EE}"/>
              </a:ext>
            </a:extLst>
          </p:cNvPr>
          <p:cNvSpPr>
            <a:spLocks noGrp="1"/>
          </p:cNvSpPr>
          <p:nvPr>
            <p:ph type="sldNum" sz="quarter" idx="12"/>
          </p:nvPr>
        </p:nvSpPr>
        <p:spPr/>
        <p:txBody>
          <a:bodyPr/>
          <a:lstStyle/>
          <a:p>
            <a:fld id="{8CBE0B6B-AA1C-4A08-8C69-36F95E8FD104}" type="slidenum">
              <a:rPr kumimoji="1" lang="ja-JP" altLang="en-US" smtClean="0"/>
              <a:t>48</a:t>
            </a:fld>
            <a:endParaRPr kumimoji="1" lang="ja-JP" altLang="en-US"/>
          </a:p>
        </p:txBody>
      </p:sp>
    </p:spTree>
    <p:extLst>
      <p:ext uri="{BB962C8B-B14F-4D97-AF65-F5344CB8AC3E}">
        <p14:creationId xmlns:p14="http://schemas.microsoft.com/office/powerpoint/2010/main" val="16681218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2E7E3818-436F-4BD4-89FE-B13F881C54C7}"/>
              </a:ext>
            </a:extLst>
          </p:cNvPr>
          <p:cNvSpPr>
            <a:spLocks noGrp="1"/>
          </p:cNvSpPr>
          <p:nvPr>
            <p:ph type="title"/>
          </p:nvPr>
        </p:nvSpPr>
        <p:spPr>
          <a:xfrm>
            <a:off x="838200" y="365126"/>
            <a:ext cx="10515600" cy="758946"/>
          </a:xfrm>
        </p:spPr>
        <p:txBody>
          <a:bodyPr>
            <a:normAutofit fontScale="90000"/>
          </a:bodyPr>
          <a:lstStyle/>
          <a:p>
            <a:r>
              <a:rPr lang="ja-JP" altLang="en-US" sz="2400" b="1" dirty="0">
                <a:latin typeface="Meiryo UI" panose="020B0604030504040204" pitchFamily="50" charset="-128"/>
                <a:ea typeface="Meiryo UI" panose="020B0604030504040204" pitchFamily="50" charset="-128"/>
              </a:rPr>
              <a:t>提案作成・提出までの費用ってなに？</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ja-JP" altLang="en-US" sz="2000" dirty="0"/>
              <a:t>（負けた時は捨て金になる。勝ったときは事業費に含まれ戻ってくる）</a:t>
            </a:r>
            <a:endParaRPr lang="ja-JP" altLang="en-US" sz="2400" dirty="0"/>
          </a:p>
        </p:txBody>
      </p:sp>
      <p:sp>
        <p:nvSpPr>
          <p:cNvPr id="6" name="コンテンツ プレースホルダー 5">
            <a:extLst>
              <a:ext uri="{FF2B5EF4-FFF2-40B4-BE49-F238E27FC236}">
                <a16:creationId xmlns:a16="http://schemas.microsoft.com/office/drawing/2014/main" id="{E7074606-0D21-4D93-9305-F7B3296D00C2}"/>
              </a:ext>
            </a:extLst>
          </p:cNvPr>
          <p:cNvSpPr>
            <a:spLocks noGrp="1"/>
          </p:cNvSpPr>
          <p:nvPr>
            <p:ph idx="1"/>
          </p:nvPr>
        </p:nvSpPr>
        <p:spPr>
          <a:xfrm>
            <a:off x="838200" y="1124071"/>
            <a:ext cx="10515600" cy="5538817"/>
          </a:xfrm>
        </p:spPr>
        <p:txBody>
          <a:bodyPr>
            <a:normAutofit fontScale="92500" lnSpcReduction="20000"/>
          </a:bodyPr>
          <a:lstStyle/>
          <a:p>
            <a:r>
              <a:rPr lang="ja-JP" altLang="en-US" dirty="0"/>
              <a:t>提案時提出する資料</a:t>
            </a:r>
            <a:endParaRPr lang="en-US" altLang="ja-JP" dirty="0"/>
          </a:p>
          <a:p>
            <a:pPr lvl="1"/>
            <a:r>
              <a:rPr lang="ja-JP" altLang="en-US" dirty="0"/>
              <a:t>①　参加表明時：会社概要、実績エビデンス、資格証明とか</a:t>
            </a:r>
            <a:endParaRPr lang="en-US" altLang="ja-JP" dirty="0"/>
          </a:p>
          <a:p>
            <a:pPr lvl="2"/>
            <a:r>
              <a:rPr lang="ja-JP" altLang="en-US" dirty="0"/>
              <a:t>これは、各企業が準備するので、費用はかからない</a:t>
            </a:r>
            <a:endParaRPr lang="en-US" altLang="ja-JP" dirty="0"/>
          </a:p>
          <a:p>
            <a:pPr lvl="1"/>
            <a:r>
              <a:rPr lang="ja-JP" altLang="en-US" dirty="0"/>
              <a:t>②　提案書・図面集の策定</a:t>
            </a:r>
            <a:endParaRPr lang="en-US" altLang="ja-JP" dirty="0"/>
          </a:p>
          <a:p>
            <a:pPr lvl="2"/>
            <a:r>
              <a:rPr lang="ja-JP" altLang="en-US" dirty="0"/>
              <a:t>これは結構な作業なので、手弁当から、費用負担が発生する場合など様々。</a:t>
            </a:r>
            <a:endParaRPr lang="en-US" altLang="ja-JP" dirty="0"/>
          </a:p>
          <a:p>
            <a:pPr lvl="1"/>
            <a:endParaRPr lang="en-US" altLang="ja-JP" dirty="0"/>
          </a:p>
          <a:p>
            <a:r>
              <a:rPr lang="ja-JP" altLang="en-US" dirty="0"/>
              <a:t>設計と、アドバイザー以外は手弁当で作業・打ち合わせ参加</a:t>
            </a:r>
            <a:endParaRPr lang="en-US" altLang="ja-JP" dirty="0"/>
          </a:p>
          <a:p>
            <a:r>
              <a:rPr lang="ja-JP" altLang="en-US" dirty="0"/>
              <a:t>会議費・設計企業・アドバイザーへの支払いが発生することが。</a:t>
            </a:r>
            <a:endParaRPr lang="en-US" altLang="ja-JP" dirty="0"/>
          </a:p>
          <a:p>
            <a:pPr lvl="1"/>
            <a:r>
              <a:rPr lang="ja-JP" altLang="en-US" dirty="0"/>
              <a:t>負担は様々の形がある</a:t>
            </a:r>
            <a:endParaRPr lang="en-US" altLang="ja-JP" dirty="0"/>
          </a:p>
          <a:p>
            <a:pPr lvl="2"/>
            <a:r>
              <a:rPr lang="ja-JP" altLang="en-US" dirty="0"/>
              <a:t>代表企業やオリジネーター（取り組みの言い出しっぺ・やりたい企業）負担</a:t>
            </a:r>
            <a:endParaRPr lang="en-US" altLang="ja-JP" dirty="0"/>
          </a:p>
          <a:p>
            <a:pPr lvl="2"/>
            <a:r>
              <a:rPr lang="ja-JP" altLang="en-US" dirty="0"/>
              <a:t>メンバーで負担　　　私のチームは多くこれ！落札時の受注金額比例で。。。</a:t>
            </a:r>
            <a:endParaRPr lang="en-US" altLang="ja-JP" dirty="0"/>
          </a:p>
          <a:p>
            <a:pPr lvl="1"/>
            <a:r>
              <a:rPr lang="ja-JP" altLang="en-US" dirty="0"/>
              <a:t>支払い金額は様々</a:t>
            </a:r>
            <a:endParaRPr lang="en-US" altLang="ja-JP" dirty="0"/>
          </a:p>
          <a:p>
            <a:pPr lvl="2"/>
            <a:r>
              <a:rPr lang="ja-JP" altLang="en-US" dirty="0"/>
              <a:t>設計・アドバイザーによりさまざま</a:t>
            </a:r>
            <a:endParaRPr lang="en-US" altLang="ja-JP" dirty="0"/>
          </a:p>
          <a:p>
            <a:pPr lvl="3"/>
            <a:r>
              <a:rPr lang="ja-JP" altLang="en-US" dirty="0"/>
              <a:t>経費だけ。（落札した場合、設計は仕事がもらえる、アドバイザーは成功報酬設定）</a:t>
            </a:r>
            <a:endParaRPr lang="en-US" altLang="ja-JP" dirty="0"/>
          </a:p>
          <a:p>
            <a:pPr lvl="3"/>
            <a:r>
              <a:rPr lang="ja-JP" altLang="en-US" dirty="0"/>
              <a:t>　　　　　　負けた場合は持ち出しでやる。私の場合は多くはこれ！</a:t>
            </a:r>
            <a:endParaRPr lang="en-US" altLang="ja-JP" dirty="0"/>
          </a:p>
          <a:p>
            <a:pPr lvl="3"/>
            <a:r>
              <a:rPr lang="ja-JP" altLang="en-US" dirty="0"/>
              <a:t>提案支援が本業なので、フルでほしい。（勝っても負けても、それぽっきり）</a:t>
            </a:r>
            <a:r>
              <a:rPr lang="en-US" altLang="ja-JP" dirty="0"/>
              <a:t>	</a:t>
            </a:r>
          </a:p>
          <a:p>
            <a:pPr lvl="3"/>
            <a:r>
              <a:rPr lang="ja-JP" altLang="en-US" dirty="0"/>
              <a:t>　　　　　　負けても同額ならインセンティブが働かないのでは。。。。</a:t>
            </a:r>
          </a:p>
        </p:txBody>
      </p:sp>
      <p:sp>
        <p:nvSpPr>
          <p:cNvPr id="4" name="スライド番号プレースホルダー 3">
            <a:extLst>
              <a:ext uri="{FF2B5EF4-FFF2-40B4-BE49-F238E27FC236}">
                <a16:creationId xmlns:a16="http://schemas.microsoft.com/office/drawing/2014/main" id="{18EA1DD8-9BB3-4BEE-A578-FAE38F5BB66A}"/>
              </a:ext>
            </a:extLst>
          </p:cNvPr>
          <p:cNvSpPr>
            <a:spLocks noGrp="1"/>
          </p:cNvSpPr>
          <p:nvPr>
            <p:ph type="sldNum" sz="quarter" idx="12"/>
          </p:nvPr>
        </p:nvSpPr>
        <p:spPr/>
        <p:txBody>
          <a:bodyPr/>
          <a:lstStyle/>
          <a:p>
            <a:fld id="{8CBE0B6B-AA1C-4A08-8C69-36F95E8FD104}" type="slidenum">
              <a:rPr kumimoji="1" lang="ja-JP" altLang="en-US" smtClean="0"/>
              <a:t>49</a:t>
            </a:fld>
            <a:endParaRPr kumimoji="1" lang="ja-JP" altLang="en-US"/>
          </a:p>
        </p:txBody>
      </p:sp>
    </p:spTree>
    <p:extLst>
      <p:ext uri="{BB962C8B-B14F-4D97-AF65-F5344CB8AC3E}">
        <p14:creationId xmlns:p14="http://schemas.microsoft.com/office/powerpoint/2010/main" val="4160800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6822D5-1ADF-4E5D-9BA8-4921A326A15B}"/>
              </a:ext>
            </a:extLst>
          </p:cNvPr>
          <p:cNvSpPr>
            <a:spLocks noGrp="1"/>
          </p:cNvSpPr>
          <p:nvPr>
            <p:ph type="title"/>
          </p:nvPr>
        </p:nvSpPr>
        <p:spPr>
          <a:xfrm>
            <a:off x="1336564" y="2284977"/>
            <a:ext cx="8744840" cy="2486025"/>
          </a:xfrm>
        </p:spPr>
        <p:txBody>
          <a:bodyPr>
            <a:normAutofit fontScale="90000"/>
          </a:bodyPr>
          <a:lstStyle/>
          <a:p>
            <a:r>
              <a:rPr lang="ja-JP" altLang="en-US" dirty="0"/>
              <a:t>国の取り組み方針</a:t>
            </a:r>
            <a:br>
              <a:rPr lang="en-US" altLang="ja-JP" dirty="0"/>
            </a:br>
            <a:r>
              <a:rPr lang="ja-JP" altLang="en-US" dirty="0"/>
              <a:t>ＰＰＰ／ＰＦＩ推進</a:t>
            </a:r>
            <a:br>
              <a:rPr lang="en-US" altLang="ja-JP" dirty="0"/>
            </a:br>
            <a:r>
              <a:rPr lang="ja-JP" altLang="en-US" dirty="0"/>
              <a:t>アクションプラン</a:t>
            </a:r>
            <a:br>
              <a:rPr lang="en-US" altLang="ja-JP" dirty="0"/>
            </a:br>
            <a:r>
              <a:rPr lang="ja-JP" altLang="en-US" dirty="0"/>
              <a:t>（令和</a:t>
            </a:r>
            <a:r>
              <a:rPr lang="en-US" altLang="ja-JP" dirty="0"/>
              <a:t>5</a:t>
            </a:r>
            <a:r>
              <a:rPr lang="ja-JP" altLang="en-US" dirty="0"/>
              <a:t>年改訂版）の内容</a:t>
            </a:r>
            <a:endParaRPr kumimoji="1" lang="ja-JP" altLang="en-US" dirty="0"/>
          </a:p>
        </p:txBody>
      </p:sp>
    </p:spTree>
    <p:extLst>
      <p:ext uri="{BB962C8B-B14F-4D97-AF65-F5344CB8AC3E}">
        <p14:creationId xmlns:p14="http://schemas.microsoft.com/office/powerpoint/2010/main" val="37739471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434112-7840-4205-96C7-52E277438B27}"/>
              </a:ext>
            </a:extLst>
          </p:cNvPr>
          <p:cNvSpPr>
            <a:spLocks noGrp="1"/>
          </p:cNvSpPr>
          <p:nvPr>
            <p:ph type="title"/>
          </p:nvPr>
        </p:nvSpPr>
        <p:spPr>
          <a:xfrm>
            <a:off x="838200" y="365126"/>
            <a:ext cx="10515600" cy="549274"/>
          </a:xfrm>
        </p:spPr>
        <p:txBody>
          <a:bodyPr>
            <a:noAutofit/>
          </a:bodyPr>
          <a:lstStyle/>
          <a:p>
            <a:r>
              <a:rPr kumimoji="1" lang="ja-JP" altLang="en-US" sz="2400" dirty="0"/>
              <a:t>チーム編成時提案作成費をどうするのか決めておいてください。</a:t>
            </a:r>
          </a:p>
        </p:txBody>
      </p:sp>
      <p:sp>
        <p:nvSpPr>
          <p:cNvPr id="4" name="コンテンツ プレースホルダー 3">
            <a:extLst>
              <a:ext uri="{FF2B5EF4-FFF2-40B4-BE49-F238E27FC236}">
                <a16:creationId xmlns:a16="http://schemas.microsoft.com/office/drawing/2014/main" id="{D8D6B2A3-200C-4AC3-B245-3B88A6B8EF76}"/>
              </a:ext>
            </a:extLst>
          </p:cNvPr>
          <p:cNvSpPr>
            <a:spLocks noGrp="1"/>
          </p:cNvSpPr>
          <p:nvPr>
            <p:ph idx="1"/>
          </p:nvPr>
        </p:nvSpPr>
        <p:spPr>
          <a:xfrm>
            <a:off x="448463" y="914400"/>
            <a:ext cx="11310605" cy="5262563"/>
          </a:xfrm>
        </p:spPr>
        <p:txBody>
          <a:bodyPr>
            <a:normAutofit fontScale="77500" lnSpcReduction="20000"/>
          </a:bodyPr>
          <a:lstStyle/>
          <a:p>
            <a:r>
              <a:rPr lang="ja-JP" altLang="en-US" dirty="0"/>
              <a:t>メンバーリクルート時、必ずこの話をする。</a:t>
            </a:r>
            <a:endParaRPr lang="en-US" altLang="ja-JP" dirty="0"/>
          </a:p>
          <a:p>
            <a:pPr lvl="1"/>
            <a:r>
              <a:rPr lang="ja-JP" altLang="en-US" dirty="0"/>
              <a:t>あとでもめないこと。</a:t>
            </a:r>
            <a:endParaRPr lang="en-US" altLang="ja-JP" dirty="0"/>
          </a:p>
          <a:p>
            <a:pPr lvl="2"/>
            <a:r>
              <a:rPr lang="ja-JP" altLang="en-US" dirty="0"/>
              <a:t>提案作成費用がなくチームが瓦解しないように。</a:t>
            </a:r>
            <a:endParaRPr lang="en-US" altLang="ja-JP" dirty="0"/>
          </a:p>
          <a:p>
            <a:pPr lvl="2"/>
            <a:r>
              <a:rPr lang="ja-JP" altLang="en-US" dirty="0"/>
              <a:t>チームメンバーのモチベーションを落とさないように。</a:t>
            </a:r>
            <a:endParaRPr lang="en-US" altLang="ja-JP" dirty="0"/>
          </a:p>
          <a:p>
            <a:r>
              <a:rPr lang="ja-JP" altLang="en-US" dirty="0"/>
              <a:t>例えばこんな風に。</a:t>
            </a:r>
            <a:endParaRPr lang="en-US" altLang="ja-JP" dirty="0"/>
          </a:p>
          <a:p>
            <a:pPr lvl="1"/>
            <a:r>
              <a:rPr lang="ja-JP" altLang="en-US" dirty="0"/>
              <a:t>支出</a:t>
            </a:r>
            <a:endParaRPr lang="en-US" altLang="ja-JP" dirty="0"/>
          </a:p>
          <a:p>
            <a:pPr lvl="2"/>
            <a:r>
              <a:rPr lang="ja-JP" altLang="en-US" dirty="0"/>
              <a:t>設計会社への支払い</a:t>
            </a:r>
            <a:r>
              <a:rPr lang="en-US" altLang="ja-JP" dirty="0"/>
              <a:t>	</a:t>
            </a:r>
            <a:r>
              <a:rPr lang="ja-JP" altLang="en-US" dirty="0"/>
              <a:t>（外注費（</a:t>
            </a:r>
            <a:r>
              <a:rPr lang="en-US" altLang="ja-JP" dirty="0"/>
              <a:t>CG</a:t>
            </a:r>
            <a:r>
              <a:rPr lang="ja-JP" altLang="en-US" dirty="0"/>
              <a:t>、図面、スケッチ、外注設計費等））</a:t>
            </a:r>
            <a:r>
              <a:rPr lang="en-US" altLang="ja-JP" dirty="0"/>
              <a:t>200</a:t>
            </a:r>
            <a:r>
              <a:rPr lang="ja-JP" altLang="en-US" dirty="0"/>
              <a:t>万円</a:t>
            </a:r>
            <a:endParaRPr lang="en-US" altLang="ja-JP" dirty="0"/>
          </a:p>
          <a:p>
            <a:pPr lvl="2"/>
            <a:r>
              <a:rPr lang="ja-JP" altLang="en-US" dirty="0"/>
              <a:t>アドバイザー</a:t>
            </a:r>
            <a:r>
              <a:rPr lang="en-US" altLang="ja-JP" dirty="0"/>
              <a:t>		</a:t>
            </a:r>
            <a:r>
              <a:rPr lang="ja-JP" altLang="en-US" dirty="0"/>
              <a:t>（交通費・宿泊費など）</a:t>
            </a:r>
            <a:r>
              <a:rPr lang="en-US" altLang="ja-JP" dirty="0"/>
              <a:t>			</a:t>
            </a:r>
            <a:r>
              <a:rPr lang="ja-JP" altLang="en-US" dirty="0"/>
              <a:t>　  </a:t>
            </a:r>
            <a:r>
              <a:rPr lang="en-US" altLang="ja-JP" dirty="0"/>
              <a:t> 100</a:t>
            </a:r>
            <a:r>
              <a:rPr lang="ja-JP" altLang="en-US" dirty="0"/>
              <a:t>万円</a:t>
            </a:r>
            <a:endParaRPr lang="en-US" altLang="ja-JP" dirty="0"/>
          </a:p>
          <a:p>
            <a:pPr lvl="2"/>
            <a:r>
              <a:rPr lang="ja-JP" altLang="en-US" dirty="0"/>
              <a:t>会議費・印刷費他経費</a:t>
            </a:r>
            <a:r>
              <a:rPr lang="en-US" altLang="ja-JP" dirty="0"/>
              <a:t>						</a:t>
            </a:r>
            <a:r>
              <a:rPr lang="ja-JP" altLang="en-US" dirty="0"/>
              <a:t>　　 </a:t>
            </a:r>
            <a:r>
              <a:rPr lang="en-US" altLang="ja-JP" dirty="0"/>
              <a:t>50</a:t>
            </a:r>
            <a:r>
              <a:rPr lang="ja-JP" altLang="en-US" dirty="0"/>
              <a:t>万円</a:t>
            </a:r>
            <a:endParaRPr lang="en-US" altLang="ja-JP" dirty="0"/>
          </a:p>
          <a:p>
            <a:pPr lvl="2"/>
            <a:r>
              <a:rPr lang="ja-JP" altLang="en-US" dirty="0"/>
              <a:t>　　　合計</a:t>
            </a:r>
            <a:r>
              <a:rPr lang="en-US" altLang="ja-JP" dirty="0"/>
              <a:t>								</a:t>
            </a:r>
            <a:r>
              <a:rPr lang="ja-JP" altLang="en-US" dirty="0"/>
              <a:t>　　</a:t>
            </a:r>
            <a:r>
              <a:rPr lang="en-US" altLang="ja-JP" dirty="0"/>
              <a:t>350</a:t>
            </a:r>
            <a:r>
              <a:rPr lang="ja-JP" altLang="en-US" dirty="0"/>
              <a:t>万円</a:t>
            </a:r>
            <a:endParaRPr lang="en-US" altLang="ja-JP" dirty="0"/>
          </a:p>
          <a:p>
            <a:pPr lvl="1"/>
            <a:r>
              <a:rPr lang="ja-JP" altLang="en-US" dirty="0"/>
              <a:t>負担</a:t>
            </a:r>
            <a:endParaRPr lang="en-US" altLang="ja-JP" dirty="0"/>
          </a:p>
          <a:p>
            <a:pPr lvl="2"/>
            <a:r>
              <a:rPr lang="ja-JP" altLang="en-US" dirty="0"/>
              <a:t>総事業費（提案金額）</a:t>
            </a:r>
            <a:r>
              <a:rPr lang="en-US" altLang="ja-JP" dirty="0"/>
              <a:t>	10</a:t>
            </a:r>
            <a:r>
              <a:rPr lang="ja-JP" altLang="en-US" dirty="0"/>
              <a:t>億円</a:t>
            </a:r>
            <a:endParaRPr lang="en-US" altLang="ja-JP" dirty="0"/>
          </a:p>
          <a:p>
            <a:pPr lvl="2"/>
            <a:r>
              <a:rPr lang="ja-JP" altLang="en-US" dirty="0"/>
              <a:t>設計建設など施設整備</a:t>
            </a:r>
            <a:r>
              <a:rPr lang="en-US" altLang="ja-JP" dirty="0"/>
              <a:t>	  7</a:t>
            </a:r>
            <a:r>
              <a:rPr lang="ja-JP" altLang="en-US" dirty="0"/>
              <a:t>億円</a:t>
            </a:r>
            <a:r>
              <a:rPr lang="en-US" altLang="ja-JP" dirty="0"/>
              <a:t>		350</a:t>
            </a:r>
            <a:r>
              <a:rPr lang="ja-JP" altLang="en-US" dirty="0"/>
              <a:t>✖</a:t>
            </a:r>
            <a:r>
              <a:rPr lang="en-US" altLang="ja-JP" dirty="0"/>
              <a:t>7/10=245</a:t>
            </a:r>
            <a:r>
              <a:rPr lang="ja-JP" altLang="en-US" dirty="0"/>
              <a:t>万円（設計・建設企業負担）</a:t>
            </a:r>
            <a:endParaRPr lang="en-US" altLang="ja-JP" dirty="0"/>
          </a:p>
          <a:p>
            <a:pPr lvl="2"/>
            <a:r>
              <a:rPr lang="ja-JP" altLang="en-US" dirty="0"/>
              <a:t>　　　　　　　　　（設計・建築・土木・塗装・内装・設備・管など受注額に応じ負担）</a:t>
            </a:r>
            <a:endParaRPr lang="en-US" altLang="ja-JP" dirty="0"/>
          </a:p>
          <a:p>
            <a:pPr lvl="2"/>
            <a:r>
              <a:rPr lang="ja-JP" altLang="en-US" dirty="0"/>
              <a:t>　　　　　　　　　　（たとえば塗装</a:t>
            </a:r>
            <a:r>
              <a:rPr lang="en-US" altLang="ja-JP" dirty="0"/>
              <a:t>7000</a:t>
            </a:r>
            <a:r>
              <a:rPr lang="ja-JP" altLang="en-US" dirty="0"/>
              <a:t>万円なら、</a:t>
            </a:r>
            <a:r>
              <a:rPr lang="en-US" altLang="ja-JP" dirty="0"/>
              <a:t>24</a:t>
            </a:r>
            <a:r>
              <a:rPr lang="ja-JP" altLang="en-US" dirty="0"/>
              <a:t>万</a:t>
            </a:r>
            <a:r>
              <a:rPr lang="en-US" altLang="ja-JP" dirty="0"/>
              <a:t>5</a:t>
            </a:r>
            <a:r>
              <a:rPr lang="ja-JP" altLang="en-US" dirty="0"/>
              <a:t>千円負担）</a:t>
            </a:r>
            <a:endParaRPr lang="en-US" altLang="ja-JP" dirty="0"/>
          </a:p>
          <a:p>
            <a:pPr lvl="2"/>
            <a:r>
              <a:rPr lang="ja-JP" altLang="en-US" dirty="0"/>
              <a:t>維持管理・運営</a:t>
            </a:r>
            <a:r>
              <a:rPr lang="en-US" altLang="ja-JP" dirty="0"/>
              <a:t>	 </a:t>
            </a:r>
            <a:r>
              <a:rPr lang="ja-JP" altLang="en-US" dirty="0"/>
              <a:t> </a:t>
            </a:r>
            <a:r>
              <a:rPr lang="en-US" altLang="ja-JP" dirty="0"/>
              <a:t>3</a:t>
            </a:r>
            <a:r>
              <a:rPr lang="ja-JP" altLang="en-US" dirty="0"/>
              <a:t>億円</a:t>
            </a:r>
            <a:r>
              <a:rPr lang="en-US" altLang="ja-JP" dirty="0"/>
              <a:t>		350</a:t>
            </a:r>
            <a:r>
              <a:rPr lang="ja-JP" altLang="en-US" dirty="0"/>
              <a:t>✖</a:t>
            </a:r>
            <a:r>
              <a:rPr lang="en-US" altLang="ja-JP" dirty="0"/>
              <a:t>3/10=105</a:t>
            </a:r>
            <a:r>
              <a:rPr lang="ja-JP" altLang="en-US" dirty="0"/>
              <a:t>万円（維持管理・運営企業負担）</a:t>
            </a:r>
            <a:endParaRPr lang="en-US" altLang="ja-JP" dirty="0"/>
          </a:p>
          <a:p>
            <a:pPr lvl="2"/>
            <a:r>
              <a:rPr lang="ja-JP" altLang="en-US" dirty="0"/>
              <a:t>　　　　　　　　　　（たとえば清掃：</a:t>
            </a:r>
            <a:r>
              <a:rPr lang="en-US" altLang="ja-JP" dirty="0"/>
              <a:t>3000</a:t>
            </a:r>
            <a:r>
              <a:rPr lang="ja-JP" altLang="en-US" dirty="0"/>
              <a:t>万なら</a:t>
            </a:r>
            <a:r>
              <a:rPr lang="en-US" altLang="ja-JP" dirty="0"/>
              <a:t>10</a:t>
            </a:r>
            <a:r>
              <a:rPr lang="ja-JP" altLang="en-US" dirty="0"/>
              <a:t>万</a:t>
            </a:r>
            <a:r>
              <a:rPr lang="en-US" altLang="ja-JP" dirty="0"/>
              <a:t>5</a:t>
            </a:r>
            <a:r>
              <a:rPr lang="ja-JP" altLang="en-US" dirty="0"/>
              <a:t>千円負担）</a:t>
            </a:r>
            <a:endParaRPr lang="en-US" altLang="ja-JP" dirty="0"/>
          </a:p>
          <a:p>
            <a:pPr lvl="2"/>
            <a:r>
              <a:rPr lang="ja-JP" altLang="en-US" dirty="0"/>
              <a:t>初期には正確な数字がわからないので、想定して負担。提案提出前に金額が確定したら清算。</a:t>
            </a:r>
            <a:endParaRPr lang="en-US" altLang="ja-JP" dirty="0"/>
          </a:p>
          <a:p>
            <a:pPr lvl="2"/>
            <a:r>
              <a:rPr lang="ja-JP" altLang="en-US" dirty="0"/>
              <a:t>　　　　　　　　　　（たとえば、清掃</a:t>
            </a:r>
            <a:r>
              <a:rPr lang="en-US" altLang="ja-JP" dirty="0"/>
              <a:t>2700</a:t>
            </a:r>
            <a:r>
              <a:rPr lang="ja-JP" altLang="en-US" dirty="0"/>
              <a:t>万になったら、</a:t>
            </a:r>
            <a:r>
              <a:rPr lang="en-US" altLang="ja-JP" dirty="0"/>
              <a:t>1</a:t>
            </a:r>
            <a:r>
              <a:rPr lang="ja-JP" altLang="en-US" dirty="0"/>
              <a:t>万</a:t>
            </a:r>
            <a:r>
              <a:rPr lang="en-US" altLang="ja-JP" dirty="0"/>
              <a:t>500</a:t>
            </a:r>
            <a:r>
              <a:rPr lang="ja-JP" altLang="en-US" dirty="0"/>
              <a:t>円返す。）</a:t>
            </a:r>
            <a:endParaRPr lang="en-US" altLang="ja-JP" dirty="0"/>
          </a:p>
          <a:p>
            <a:pPr lvl="2"/>
            <a:r>
              <a:rPr lang="en-US" altLang="ja-JP" dirty="0"/>
              <a:t>	</a:t>
            </a:r>
            <a:endParaRPr lang="ja-JP" altLang="en-US" dirty="0"/>
          </a:p>
        </p:txBody>
      </p:sp>
      <p:sp>
        <p:nvSpPr>
          <p:cNvPr id="3" name="スライド番号プレースホルダー 2">
            <a:extLst>
              <a:ext uri="{FF2B5EF4-FFF2-40B4-BE49-F238E27FC236}">
                <a16:creationId xmlns:a16="http://schemas.microsoft.com/office/drawing/2014/main" id="{C98C1015-9714-44F8-96B1-3F0C73720DA5}"/>
              </a:ext>
            </a:extLst>
          </p:cNvPr>
          <p:cNvSpPr>
            <a:spLocks noGrp="1"/>
          </p:cNvSpPr>
          <p:nvPr>
            <p:ph type="sldNum" sz="quarter" idx="12"/>
          </p:nvPr>
        </p:nvSpPr>
        <p:spPr/>
        <p:txBody>
          <a:bodyPr/>
          <a:lstStyle/>
          <a:p>
            <a:fld id="{8CBE0B6B-AA1C-4A08-8C69-36F95E8FD104}" type="slidenum">
              <a:rPr kumimoji="1" lang="ja-JP" altLang="en-US" smtClean="0"/>
              <a:t>50</a:t>
            </a:fld>
            <a:endParaRPr kumimoji="1" lang="ja-JP" altLang="en-US"/>
          </a:p>
        </p:txBody>
      </p:sp>
      <p:sp>
        <p:nvSpPr>
          <p:cNvPr id="5" name="四角形: 角を丸くする 4">
            <a:extLst>
              <a:ext uri="{FF2B5EF4-FFF2-40B4-BE49-F238E27FC236}">
                <a16:creationId xmlns:a16="http://schemas.microsoft.com/office/drawing/2014/main" id="{4356A9AC-D114-4AA4-8E8B-957D1CCD9F19}"/>
              </a:ext>
            </a:extLst>
          </p:cNvPr>
          <p:cNvSpPr/>
          <p:nvPr/>
        </p:nvSpPr>
        <p:spPr>
          <a:xfrm>
            <a:off x="1490996" y="6109590"/>
            <a:ext cx="9749717" cy="54927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dirty="0"/>
              <a:t>このような負担があることを理解の上、チームに加わっていただく。</a:t>
            </a:r>
            <a:endParaRPr lang="en-US" altLang="ja-JP" dirty="0"/>
          </a:p>
          <a:p>
            <a:pPr algn="ctr"/>
            <a:r>
              <a:rPr kumimoji="1" lang="ja-JP" altLang="en-US" dirty="0"/>
              <a:t>そのかわり、勝った場合は、</a:t>
            </a:r>
            <a:r>
              <a:rPr kumimoji="1" lang="en-US" altLang="ja-JP" dirty="0"/>
              <a:t>2700</a:t>
            </a:r>
            <a:r>
              <a:rPr kumimoji="1" lang="ja-JP" altLang="en-US" dirty="0"/>
              <a:t>万で清掃の仕事がはいる。</a:t>
            </a:r>
          </a:p>
        </p:txBody>
      </p:sp>
      <p:sp>
        <p:nvSpPr>
          <p:cNvPr id="6" name="四角形: 角を丸くする 5">
            <a:extLst>
              <a:ext uri="{FF2B5EF4-FFF2-40B4-BE49-F238E27FC236}">
                <a16:creationId xmlns:a16="http://schemas.microsoft.com/office/drawing/2014/main" id="{4C5E40A0-4A0B-4CFA-8FCB-C367D96AF857}"/>
              </a:ext>
            </a:extLst>
          </p:cNvPr>
          <p:cNvSpPr/>
          <p:nvPr/>
        </p:nvSpPr>
        <p:spPr>
          <a:xfrm>
            <a:off x="7746191" y="792091"/>
            <a:ext cx="3607609" cy="168901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600" dirty="0"/>
              <a:t>納得したら</a:t>
            </a:r>
            <a:endParaRPr kumimoji="1" lang="en-US" altLang="ja-JP" sz="1600" dirty="0"/>
          </a:p>
          <a:p>
            <a:pPr algn="ctr"/>
            <a:r>
              <a:rPr lang="ja-JP" altLang="en-US" sz="1600" dirty="0"/>
              <a:t>企業間協定に明記していく。</a:t>
            </a:r>
            <a:endParaRPr lang="en-US" altLang="ja-JP" sz="1600" dirty="0"/>
          </a:p>
          <a:p>
            <a:pPr algn="ctr"/>
            <a:r>
              <a:rPr kumimoji="1" lang="ja-JP" altLang="en-US" sz="1600" dirty="0"/>
              <a:t>必ず変更が出るので</a:t>
            </a:r>
            <a:endParaRPr kumimoji="1" lang="en-US" altLang="ja-JP" sz="1600" dirty="0"/>
          </a:p>
          <a:p>
            <a:pPr algn="ctr"/>
            <a:r>
              <a:rPr lang="ja-JP" altLang="en-US" sz="1600" dirty="0"/>
              <a:t>企業間協定書は何度かの</a:t>
            </a:r>
            <a:endParaRPr lang="en-US" altLang="ja-JP" sz="1600" dirty="0"/>
          </a:p>
          <a:p>
            <a:pPr algn="ctr"/>
            <a:r>
              <a:rPr kumimoji="1" lang="ja-JP" altLang="en-US" sz="1600" dirty="0"/>
              <a:t>改定がでてくる。</a:t>
            </a:r>
            <a:endParaRPr kumimoji="1" lang="en-US" altLang="ja-JP" sz="1600" dirty="0"/>
          </a:p>
          <a:p>
            <a:pPr algn="ctr"/>
            <a:r>
              <a:rPr lang="ja-JP" altLang="en-US" sz="1600" dirty="0"/>
              <a:t>メンバー変更・金額変更</a:t>
            </a:r>
            <a:endParaRPr lang="en-US" altLang="ja-JP" sz="1600" dirty="0"/>
          </a:p>
          <a:p>
            <a:pPr algn="ctr"/>
            <a:r>
              <a:rPr kumimoji="1" lang="ja-JP" altLang="en-US" sz="1600" dirty="0"/>
              <a:t>スキームの変更など</a:t>
            </a:r>
          </a:p>
        </p:txBody>
      </p:sp>
    </p:spTree>
    <p:extLst>
      <p:ext uri="{BB962C8B-B14F-4D97-AF65-F5344CB8AC3E}">
        <p14:creationId xmlns:p14="http://schemas.microsoft.com/office/powerpoint/2010/main" val="355943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a:extLst>
              <a:ext uri="{FF2B5EF4-FFF2-40B4-BE49-F238E27FC236}">
                <a16:creationId xmlns:a16="http://schemas.microsoft.com/office/drawing/2014/main" id="{3BF54123-0FAB-4FC0-A8F2-0D3E552D2CB4}"/>
              </a:ext>
            </a:extLst>
          </p:cNvPr>
          <p:cNvSpPr>
            <a:spLocks noGrp="1" noChangeArrowheads="1"/>
          </p:cNvSpPr>
          <p:nvPr>
            <p:ph type="title"/>
          </p:nvPr>
        </p:nvSpPr>
        <p:spPr>
          <a:xfrm>
            <a:off x="1981200" y="274639"/>
            <a:ext cx="8229600" cy="490537"/>
          </a:xfrm>
        </p:spPr>
        <p:txBody>
          <a:bodyPr>
            <a:normAutofit fontScale="90000"/>
          </a:bodyPr>
          <a:lstStyle/>
          <a:p>
            <a:r>
              <a:rPr lang="ja-JP" altLang="en-US"/>
              <a:t>提案策定時コンソーシャム組織</a:t>
            </a:r>
          </a:p>
        </p:txBody>
      </p:sp>
      <p:sp>
        <p:nvSpPr>
          <p:cNvPr id="3" name="正方形/長方形 2">
            <a:extLst>
              <a:ext uri="{FF2B5EF4-FFF2-40B4-BE49-F238E27FC236}">
                <a16:creationId xmlns:a16="http://schemas.microsoft.com/office/drawing/2014/main" id="{7581FEB1-CE66-4EE2-9B9E-825858875DCC}"/>
              </a:ext>
            </a:extLst>
          </p:cNvPr>
          <p:cNvSpPr/>
          <p:nvPr/>
        </p:nvSpPr>
        <p:spPr>
          <a:xfrm>
            <a:off x="4727574" y="1051719"/>
            <a:ext cx="3024947" cy="777081"/>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プロジェクトリーダー</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dirty="0">
                <a:solidFill>
                  <a:prstClr val="black"/>
                </a:solidFill>
                <a:latin typeface="Century Gothic" panose="020B0502020202020204"/>
                <a:ea typeface="ＭＳ ゴシック" panose="020B0609070205080204" pitchFamily="49" charset="-128"/>
              </a:rPr>
              <a:t>委託（誰から）</a:t>
            </a:r>
            <a:endPar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p:txBody>
      </p:sp>
      <p:sp>
        <p:nvSpPr>
          <p:cNvPr id="4" name="正方形/長方形 3">
            <a:extLst>
              <a:ext uri="{FF2B5EF4-FFF2-40B4-BE49-F238E27FC236}">
                <a16:creationId xmlns:a16="http://schemas.microsoft.com/office/drawing/2014/main" id="{680B998E-8A4C-4372-BA18-D2D7AB310A3F}"/>
              </a:ext>
            </a:extLst>
          </p:cNvPr>
          <p:cNvSpPr/>
          <p:nvPr/>
        </p:nvSpPr>
        <p:spPr>
          <a:xfrm>
            <a:off x="1774825" y="1074738"/>
            <a:ext cx="1828800" cy="6985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代表企業</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Ａ社</a:t>
            </a:r>
          </a:p>
        </p:txBody>
      </p:sp>
      <p:cxnSp>
        <p:nvCxnSpPr>
          <p:cNvPr id="6" name="直線矢印コネクタ 5">
            <a:extLst>
              <a:ext uri="{FF2B5EF4-FFF2-40B4-BE49-F238E27FC236}">
                <a16:creationId xmlns:a16="http://schemas.microsoft.com/office/drawing/2014/main" id="{A5D497D9-F7E3-4112-9475-A5CBF1DC6357}"/>
              </a:ext>
            </a:extLst>
          </p:cNvPr>
          <p:cNvCxnSpPr>
            <a:cxnSpLocks/>
            <a:stCxn id="4" idx="3"/>
            <a:endCxn id="3" idx="1"/>
          </p:cNvCxnSpPr>
          <p:nvPr/>
        </p:nvCxnSpPr>
        <p:spPr>
          <a:xfrm>
            <a:off x="3603625" y="1423988"/>
            <a:ext cx="1123949" cy="162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4A26A647-4126-4BE9-BC9E-525F5733E99B}"/>
              </a:ext>
            </a:extLst>
          </p:cNvPr>
          <p:cNvSpPr/>
          <p:nvPr/>
        </p:nvSpPr>
        <p:spPr>
          <a:xfrm>
            <a:off x="733647" y="3671888"/>
            <a:ext cx="2314575" cy="2884488"/>
          </a:xfrm>
          <a:prstGeom prst="rect">
            <a:avLst/>
          </a:prstGeom>
          <a:ln>
            <a:solidFill>
              <a:srgbClr val="00B050"/>
            </a:solid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情報分析分科会</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Ｄ建設がリーダー</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地元情報</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審査員情報</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敵対企業情報</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先行事例収集</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先行落札金額収集</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その他データ</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p:txBody>
      </p:sp>
      <p:sp>
        <p:nvSpPr>
          <p:cNvPr id="10" name="正方形/長方形 9">
            <a:extLst>
              <a:ext uri="{FF2B5EF4-FFF2-40B4-BE49-F238E27FC236}">
                <a16:creationId xmlns:a16="http://schemas.microsoft.com/office/drawing/2014/main" id="{6F258805-2594-4794-8912-6B34DC649AF7}"/>
              </a:ext>
            </a:extLst>
          </p:cNvPr>
          <p:cNvSpPr/>
          <p:nvPr/>
        </p:nvSpPr>
        <p:spPr>
          <a:xfrm>
            <a:off x="3434244" y="3671888"/>
            <a:ext cx="2314575" cy="2938463"/>
          </a:xfrm>
          <a:prstGeom prst="rect">
            <a:avLst/>
          </a:prstGeom>
          <a:ln>
            <a:solidFill>
              <a:srgbClr val="00B050"/>
            </a:solid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設計建設分科会</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Ａ建設がリーダー</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Ｂ設計がサブ</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提案設計コンセプト</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配置図・概略図</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設計見積もり</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見積もり作成</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p:txBody>
      </p:sp>
      <p:sp>
        <p:nvSpPr>
          <p:cNvPr id="11" name="正方形/長方形 10">
            <a:extLst>
              <a:ext uri="{FF2B5EF4-FFF2-40B4-BE49-F238E27FC236}">
                <a16:creationId xmlns:a16="http://schemas.microsoft.com/office/drawing/2014/main" id="{7D32388D-BA6C-47A0-85EC-304348F0584E}"/>
              </a:ext>
            </a:extLst>
          </p:cNvPr>
          <p:cNvSpPr/>
          <p:nvPr/>
        </p:nvSpPr>
        <p:spPr>
          <a:xfrm>
            <a:off x="6240047" y="3671888"/>
            <a:ext cx="2933519" cy="2938463"/>
          </a:xfrm>
          <a:prstGeom prst="rect">
            <a:avLst/>
          </a:prstGeom>
          <a:ln>
            <a:solidFill>
              <a:srgbClr val="00B050"/>
            </a:solid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維持管理・運営分科会</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Ｅビル管がリーダー</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Ｆ企画がサブ</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維持・運営コンセプト</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体制・提案コンセプト</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見積もり作成</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p:txBody>
      </p:sp>
      <p:sp>
        <p:nvSpPr>
          <p:cNvPr id="12" name="正方形/長方形 11">
            <a:extLst>
              <a:ext uri="{FF2B5EF4-FFF2-40B4-BE49-F238E27FC236}">
                <a16:creationId xmlns:a16="http://schemas.microsoft.com/office/drawing/2014/main" id="{CA2804E5-7D82-44B3-BEBA-7BB093467921}"/>
              </a:ext>
            </a:extLst>
          </p:cNvPr>
          <p:cNvSpPr/>
          <p:nvPr/>
        </p:nvSpPr>
        <p:spPr>
          <a:xfrm>
            <a:off x="3473087" y="2230438"/>
            <a:ext cx="5543550" cy="866775"/>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全体会議</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誰が出るか？設定</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dirty="0">
                <a:solidFill>
                  <a:prstClr val="black"/>
                </a:solidFill>
                <a:latin typeface="Century Gothic" panose="020B0502020202020204"/>
                <a:ea typeface="ＭＳ ゴシック" panose="020B0609070205080204" pitchFamily="49" charset="-128"/>
              </a:rPr>
              <a:t>分科会長と分科会長の指示した人</a:t>
            </a:r>
            <a:endPar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p:txBody>
      </p:sp>
      <p:sp>
        <p:nvSpPr>
          <p:cNvPr id="2" name="スライド番号プレースホルダー 1">
            <a:extLst>
              <a:ext uri="{FF2B5EF4-FFF2-40B4-BE49-F238E27FC236}">
                <a16:creationId xmlns:a16="http://schemas.microsoft.com/office/drawing/2014/main" id="{D413A311-7865-40C1-80EF-48740ED43487}"/>
              </a:ext>
            </a:extLst>
          </p:cNvPr>
          <p:cNvSpPr>
            <a:spLocks noGrp="1"/>
          </p:cNvSpPr>
          <p:nvPr>
            <p:ph type="sldNum" sz="quarter" idx="12"/>
          </p:nvPr>
        </p:nvSpPr>
        <p:spPr/>
        <p:txBody>
          <a:bodyPr/>
          <a:lstStyle/>
          <a:p>
            <a:pPr rtl="0"/>
            <a:fld id="{062D6987-FB6D-4DB8-81B8-AD0F35E3BB5F}" type="slidenum">
              <a:rPr lang="en-US" altLang="ja-JP" noProof="0" smtClean="0"/>
              <a:t>51</a:t>
            </a:fld>
            <a:endParaRPr lang="ja-JP" altLang="en-US" noProof="0"/>
          </a:p>
        </p:txBody>
      </p:sp>
      <p:pic>
        <p:nvPicPr>
          <p:cNvPr id="13" name="Picture 4">
            <a:extLst>
              <a:ext uri="{FF2B5EF4-FFF2-40B4-BE49-F238E27FC236}">
                <a16:creationId xmlns:a16="http://schemas.microsoft.com/office/drawing/2014/main" id="{FD22AFB3-055D-41FB-8080-5570D9C8FAF5}"/>
              </a:ext>
            </a:extLst>
          </p:cNvPr>
          <p:cNvPicPr>
            <a:picLocks noChangeAspect="1"/>
          </p:cNvPicPr>
          <p:nvPr/>
        </p:nvPicPr>
        <p:blipFill rotWithShape="1">
          <a:blip r:embed="rId2">
            <a:alphaModFix amt="28000"/>
          </a:blip>
          <a:srcRect t="7704" b="459"/>
          <a:stretch/>
        </p:blipFill>
        <p:spPr>
          <a:xfrm rot="10800000">
            <a:off x="8488273" y="246698"/>
            <a:ext cx="3223260" cy="1813084"/>
          </a:xfrm>
          <a:prstGeom prst="rect">
            <a:avLst/>
          </a:prstGeom>
        </p:spPr>
      </p:pic>
      <p:sp>
        <p:nvSpPr>
          <p:cNvPr id="14" name="正方形/長方形 13">
            <a:extLst>
              <a:ext uri="{FF2B5EF4-FFF2-40B4-BE49-F238E27FC236}">
                <a16:creationId xmlns:a16="http://schemas.microsoft.com/office/drawing/2014/main" id="{2658C21C-44F0-41C5-8F32-D844C7C575D5}"/>
              </a:ext>
            </a:extLst>
          </p:cNvPr>
          <p:cNvSpPr/>
          <p:nvPr/>
        </p:nvSpPr>
        <p:spPr>
          <a:xfrm>
            <a:off x="9664794" y="3654424"/>
            <a:ext cx="2314575" cy="2884488"/>
          </a:xfrm>
          <a:prstGeom prst="rect">
            <a:avLst/>
          </a:prstGeom>
          <a:ln>
            <a:solidFill>
              <a:srgbClr val="00B050"/>
            </a:solidFill>
          </a:ln>
        </p:spPr>
        <p:style>
          <a:lnRef idx="1">
            <a:schemeClr val="accent5"/>
          </a:lnRef>
          <a:fillRef idx="2">
            <a:schemeClr val="accent5"/>
          </a:fillRef>
          <a:effectRef idx="1">
            <a:schemeClr val="accent5"/>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独立採算事業分科会</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dirty="0">
                <a:solidFill>
                  <a:prstClr val="black"/>
                </a:solidFill>
                <a:latin typeface="Century Gothic" panose="020B0502020202020204"/>
                <a:ea typeface="ＭＳ ゴシック" panose="020B0609070205080204" pitchFamily="49" charset="-128"/>
              </a:rPr>
              <a:t>G</a:t>
            </a:r>
            <a:r>
              <a:rPr kumimoji="0" lang="ja-JP" altLang="en-US" dirty="0">
                <a:solidFill>
                  <a:prstClr val="black"/>
                </a:solidFill>
                <a:latin typeface="Century Gothic" panose="020B0502020202020204"/>
                <a:ea typeface="ＭＳ ゴシック" panose="020B0609070205080204" pitchFamily="49" charset="-128"/>
              </a:rPr>
              <a:t>デベ</a:t>
            </a: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がリーダー</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dirty="0">
                <a:solidFill>
                  <a:prstClr val="black"/>
                </a:solidFill>
                <a:latin typeface="Century Gothic" panose="020B0502020202020204"/>
                <a:ea typeface="ＭＳ ゴシック" panose="020B0609070205080204" pitchFamily="49" charset="-128"/>
              </a:rPr>
              <a:t>独立採算事業企画</a:t>
            </a:r>
            <a:endParaRPr kumimoji="0" lang="en-US" altLang="ja-JP" dirty="0">
              <a:solidFill>
                <a:prstClr val="black"/>
              </a:solidFill>
              <a:latin typeface="Century Gothic" panose="020B0502020202020204"/>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テナント誘致</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設計・建設企業</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dirty="0">
                <a:solidFill>
                  <a:prstClr val="black"/>
                </a:solidFill>
                <a:latin typeface="Century Gothic" panose="020B0502020202020204"/>
                <a:ea typeface="ＭＳ ゴシック" panose="020B0609070205080204" pitchFamily="49" charset="-128"/>
              </a:rPr>
              <a:t>資金調達</a:t>
            </a:r>
            <a:endParaRPr kumimoji="0" lang="en-US" altLang="ja-JP" dirty="0">
              <a:solidFill>
                <a:prstClr val="black"/>
              </a:solidFill>
              <a:latin typeface="Century Gothic" panose="020B0502020202020204"/>
              <a:ea typeface="ＭＳ ゴシック" panose="020B0609070205080204"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rPr>
              <a:t>リート設定</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dirty="0">
                <a:solidFill>
                  <a:prstClr val="black"/>
                </a:solidFill>
                <a:latin typeface="Century Gothic" panose="020B0502020202020204"/>
                <a:ea typeface="ＭＳ ゴシック" panose="020B0609070205080204" pitchFamily="49" charset="-128"/>
              </a:rPr>
              <a:t>採算計算チェック</a:t>
            </a:r>
            <a:endParaRPr kumimoji="0" lang="en-US" altLang="ja-JP" sz="1800" b="0" i="0" u="none" strike="noStrike" kern="1200" cap="none" spc="0" normalizeH="0" baseline="0" noProof="0" dirty="0">
              <a:ln>
                <a:noFill/>
              </a:ln>
              <a:solidFill>
                <a:prstClr val="black"/>
              </a:solidFill>
              <a:effectLst/>
              <a:uLnTx/>
              <a:uFillTx/>
              <a:latin typeface="Century Gothic" panose="020B0502020202020204"/>
              <a:ea typeface="ＭＳ ゴシック" panose="020B0609070205080204" pitchFamily="49" charset="-128"/>
              <a:cs typeface="+mn-cs"/>
            </a:endParaRPr>
          </a:p>
        </p:txBody>
      </p:sp>
      <p:sp>
        <p:nvSpPr>
          <p:cNvPr id="8" name="正方形/長方形 7">
            <a:extLst>
              <a:ext uri="{FF2B5EF4-FFF2-40B4-BE49-F238E27FC236}">
                <a16:creationId xmlns:a16="http://schemas.microsoft.com/office/drawing/2014/main" id="{28E8EA9E-85DA-4B12-BC1B-DF1A6C308051}"/>
              </a:ext>
            </a:extLst>
          </p:cNvPr>
          <p:cNvSpPr/>
          <p:nvPr/>
        </p:nvSpPr>
        <p:spPr>
          <a:xfrm>
            <a:off x="8488273" y="1089384"/>
            <a:ext cx="2495107" cy="7017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スポンサー</a:t>
            </a:r>
            <a:endParaRPr kumimoji="1" lang="en-US" altLang="ja-JP" dirty="0"/>
          </a:p>
          <a:p>
            <a:pPr algn="ctr"/>
            <a:r>
              <a:rPr lang="ja-JP" altLang="en-US" dirty="0"/>
              <a:t>コンソチーム</a:t>
            </a:r>
            <a:r>
              <a:rPr lang="en-US" altLang="ja-JP" dirty="0"/>
              <a:t>G</a:t>
            </a:r>
            <a:endParaRPr kumimoji="1" lang="ja-JP" altLang="en-US" dirty="0"/>
          </a:p>
        </p:txBody>
      </p:sp>
      <p:cxnSp>
        <p:nvCxnSpPr>
          <p:cNvPr id="16" name="直線矢印コネクタ 15">
            <a:extLst>
              <a:ext uri="{FF2B5EF4-FFF2-40B4-BE49-F238E27FC236}">
                <a16:creationId xmlns:a16="http://schemas.microsoft.com/office/drawing/2014/main" id="{5469C67D-8CDE-4137-BB83-DC3A497ED888}"/>
              </a:ext>
            </a:extLst>
          </p:cNvPr>
          <p:cNvCxnSpPr>
            <a:cxnSpLocks/>
            <a:stCxn id="8" idx="1"/>
            <a:endCxn id="3" idx="3"/>
          </p:cNvCxnSpPr>
          <p:nvPr/>
        </p:nvCxnSpPr>
        <p:spPr>
          <a:xfrm flipH="1">
            <a:off x="7752521" y="1440259"/>
            <a:ext cx="735752"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0772EE31-D324-499F-8F90-F23765808DBA}"/>
              </a:ext>
            </a:extLst>
          </p:cNvPr>
          <p:cNvCxnSpPr>
            <a:cxnSpLocks/>
            <a:stCxn id="3" idx="2"/>
            <a:endCxn id="12" idx="0"/>
          </p:cNvCxnSpPr>
          <p:nvPr/>
        </p:nvCxnSpPr>
        <p:spPr>
          <a:xfrm>
            <a:off x="6240048" y="1828800"/>
            <a:ext cx="4814" cy="40163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7864BBD9-DB58-4DD5-86E9-D89C541617F1}"/>
              </a:ext>
            </a:extLst>
          </p:cNvPr>
          <p:cNvSpPr txBox="1"/>
          <p:nvPr/>
        </p:nvSpPr>
        <p:spPr>
          <a:xfrm>
            <a:off x="6372447" y="1828800"/>
            <a:ext cx="2353074" cy="369332"/>
          </a:xfrm>
          <a:prstGeom prst="rect">
            <a:avLst/>
          </a:prstGeom>
          <a:noFill/>
        </p:spPr>
        <p:txBody>
          <a:bodyPr wrap="square" rtlCol="0">
            <a:spAutoFit/>
          </a:bodyPr>
          <a:lstStyle/>
          <a:p>
            <a:r>
              <a:rPr kumimoji="1" lang="ja-JP" altLang="en-US" dirty="0"/>
              <a:t>会議主宰・主導</a:t>
            </a:r>
          </a:p>
        </p:txBody>
      </p:sp>
      <p:cxnSp>
        <p:nvCxnSpPr>
          <p:cNvPr id="24" name="直線矢印コネクタ 23">
            <a:extLst>
              <a:ext uri="{FF2B5EF4-FFF2-40B4-BE49-F238E27FC236}">
                <a16:creationId xmlns:a16="http://schemas.microsoft.com/office/drawing/2014/main" id="{ED59E6A3-4EB3-49FA-931E-CBE1685C0115}"/>
              </a:ext>
            </a:extLst>
          </p:cNvPr>
          <p:cNvCxnSpPr>
            <a:cxnSpLocks/>
            <a:stCxn id="12" idx="2"/>
            <a:endCxn id="14" idx="0"/>
          </p:cNvCxnSpPr>
          <p:nvPr/>
        </p:nvCxnSpPr>
        <p:spPr>
          <a:xfrm>
            <a:off x="6244862" y="3097213"/>
            <a:ext cx="4577220" cy="55721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B35AE766-9CB2-44C0-976B-170A1A1B8A41}"/>
              </a:ext>
            </a:extLst>
          </p:cNvPr>
          <p:cNvCxnSpPr>
            <a:cxnSpLocks/>
            <a:stCxn id="12" idx="2"/>
            <a:endCxn id="11" idx="0"/>
          </p:cNvCxnSpPr>
          <p:nvPr/>
        </p:nvCxnSpPr>
        <p:spPr>
          <a:xfrm>
            <a:off x="6244862" y="3097213"/>
            <a:ext cx="1461945" cy="5746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A7921844-F16D-485D-88C1-B987E1149892}"/>
              </a:ext>
            </a:extLst>
          </p:cNvPr>
          <p:cNvCxnSpPr>
            <a:cxnSpLocks/>
            <a:stCxn id="12" idx="2"/>
            <a:endCxn id="10" idx="0"/>
          </p:cNvCxnSpPr>
          <p:nvPr/>
        </p:nvCxnSpPr>
        <p:spPr>
          <a:xfrm flipH="1">
            <a:off x="4591532" y="3097213"/>
            <a:ext cx="1653330" cy="5746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FF49EA7B-CF3E-4AF6-89FB-92EF2B55AE00}"/>
              </a:ext>
            </a:extLst>
          </p:cNvPr>
          <p:cNvCxnSpPr>
            <a:cxnSpLocks/>
            <a:stCxn id="12" idx="2"/>
            <a:endCxn id="9" idx="0"/>
          </p:cNvCxnSpPr>
          <p:nvPr/>
        </p:nvCxnSpPr>
        <p:spPr>
          <a:xfrm flipH="1">
            <a:off x="1890935" y="3097213"/>
            <a:ext cx="4353927" cy="57467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5" name="正方形/長方形 34">
            <a:extLst>
              <a:ext uri="{FF2B5EF4-FFF2-40B4-BE49-F238E27FC236}">
                <a16:creationId xmlns:a16="http://schemas.microsoft.com/office/drawing/2014/main" id="{9E995951-2FCC-4501-9774-B88BD4220B12}"/>
              </a:ext>
            </a:extLst>
          </p:cNvPr>
          <p:cNvSpPr/>
          <p:nvPr/>
        </p:nvSpPr>
        <p:spPr>
          <a:xfrm>
            <a:off x="311888" y="1701209"/>
            <a:ext cx="3024947" cy="1953215"/>
          </a:xfrm>
          <a:prstGeom prst="rect">
            <a:avLst/>
          </a:prstGeom>
          <a:solidFill>
            <a:srgbClr val="CCFF99">
              <a:alpha val="49804"/>
            </a:srgb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メンバー各社が</a:t>
            </a:r>
            <a:endParaRPr kumimoji="1" lang="en-US" altLang="ja-JP" dirty="0"/>
          </a:p>
          <a:p>
            <a:pPr algn="ctr"/>
            <a:r>
              <a:rPr lang="ja-JP" altLang="en-US" dirty="0"/>
              <a:t>お客様にならないように</a:t>
            </a:r>
            <a:endParaRPr lang="en-US" altLang="ja-JP" dirty="0"/>
          </a:p>
          <a:p>
            <a:pPr algn="ctr"/>
            <a:endParaRPr kumimoji="1" lang="en-US" altLang="ja-JP" dirty="0"/>
          </a:p>
          <a:p>
            <a:pPr algn="ctr"/>
            <a:r>
              <a:rPr lang="ja-JP" altLang="en-US" dirty="0"/>
              <a:t>責任を持たせる</a:t>
            </a:r>
            <a:endParaRPr lang="en-US" altLang="ja-JP" dirty="0"/>
          </a:p>
          <a:p>
            <a:pPr algn="ctr"/>
            <a:r>
              <a:rPr kumimoji="1" lang="ja-JP" altLang="en-US" dirty="0"/>
              <a:t>当事者意識の醸成</a:t>
            </a:r>
            <a:endParaRPr kumimoji="1" lang="en-US" altLang="ja-JP" dirty="0"/>
          </a:p>
          <a:p>
            <a:pPr algn="ctr"/>
            <a:r>
              <a:rPr lang="ja-JP" altLang="en-US" dirty="0"/>
              <a:t>活動によりレベルアップ</a:t>
            </a:r>
            <a:endParaRPr lang="en-US" altLang="ja-JP" dirty="0"/>
          </a:p>
          <a:p>
            <a:pPr algn="ctr"/>
            <a:r>
              <a:rPr kumimoji="1" lang="ja-JP" altLang="en-US" dirty="0"/>
              <a:t>プロジェクトの面白さ</a:t>
            </a:r>
          </a:p>
        </p:txBody>
      </p:sp>
      <p:sp>
        <p:nvSpPr>
          <p:cNvPr id="36" name="楕円 35">
            <a:extLst>
              <a:ext uri="{FF2B5EF4-FFF2-40B4-BE49-F238E27FC236}">
                <a16:creationId xmlns:a16="http://schemas.microsoft.com/office/drawing/2014/main" id="{7EF3124B-5431-4D3E-A1B6-26D12BBE8334}"/>
              </a:ext>
            </a:extLst>
          </p:cNvPr>
          <p:cNvSpPr/>
          <p:nvPr/>
        </p:nvSpPr>
        <p:spPr>
          <a:xfrm>
            <a:off x="8818157" y="1982916"/>
            <a:ext cx="3223260" cy="1438828"/>
          </a:xfrm>
          <a:prstGeom prst="ellipse">
            <a:avLst/>
          </a:prstGeom>
          <a:solidFill>
            <a:srgbClr val="CCFF99">
              <a:alpha val="40000"/>
            </a:srgb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分科会長を人選</a:t>
            </a:r>
            <a:endParaRPr kumimoji="1" lang="en-US" altLang="ja-JP" dirty="0"/>
          </a:p>
          <a:p>
            <a:pPr algn="ctr"/>
            <a:r>
              <a:rPr lang="ja-JP" altLang="en-US" dirty="0"/>
              <a:t>任命</a:t>
            </a:r>
            <a:endParaRPr kumimoji="1" lang="ja-JP" altLang="en-US" dirty="0"/>
          </a:p>
        </p:txBody>
      </p:sp>
      <p:sp>
        <p:nvSpPr>
          <p:cNvPr id="5" name="四角形: 角を丸くする 4">
            <a:extLst>
              <a:ext uri="{FF2B5EF4-FFF2-40B4-BE49-F238E27FC236}">
                <a16:creationId xmlns:a16="http://schemas.microsoft.com/office/drawing/2014/main" id="{5D45D10F-D72A-4C20-8A54-9F00B21143E5}"/>
              </a:ext>
            </a:extLst>
          </p:cNvPr>
          <p:cNvSpPr/>
          <p:nvPr/>
        </p:nvSpPr>
        <p:spPr>
          <a:xfrm>
            <a:off x="8333181" y="145384"/>
            <a:ext cx="3708236" cy="77334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給食案件だったらどうなるか？</a:t>
            </a:r>
            <a:endParaRPr kumimoji="1" lang="en-US" altLang="ja-JP" dirty="0"/>
          </a:p>
          <a:p>
            <a:pPr algn="ctr"/>
            <a:r>
              <a:rPr kumimoji="1" lang="ja-JP" altLang="en-US" dirty="0"/>
              <a:t>作ってみて下さい。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CA13AF-4EDF-44CE-9968-AF08174F6DBB}"/>
              </a:ext>
            </a:extLst>
          </p:cNvPr>
          <p:cNvSpPr>
            <a:spLocks noGrp="1"/>
          </p:cNvSpPr>
          <p:nvPr>
            <p:ph type="title"/>
          </p:nvPr>
        </p:nvSpPr>
        <p:spPr>
          <a:xfrm>
            <a:off x="838200" y="365125"/>
            <a:ext cx="10515600" cy="677407"/>
          </a:xfrm>
        </p:spPr>
        <p:txBody>
          <a:bodyPr>
            <a:normAutofit fontScale="90000"/>
          </a:bodyPr>
          <a:lstStyle/>
          <a:p>
            <a:r>
              <a:rPr lang="ja-JP" altLang="en-US" dirty="0"/>
              <a:t>初めての企業さんの症状</a:t>
            </a:r>
            <a:endParaRPr kumimoji="1" lang="ja-JP" altLang="en-US" dirty="0"/>
          </a:p>
        </p:txBody>
      </p:sp>
      <p:sp>
        <p:nvSpPr>
          <p:cNvPr id="3" name="コンテンツ プレースホルダー 2">
            <a:extLst>
              <a:ext uri="{FF2B5EF4-FFF2-40B4-BE49-F238E27FC236}">
                <a16:creationId xmlns:a16="http://schemas.microsoft.com/office/drawing/2014/main" id="{EAC4995A-1780-4938-A5EE-153418EBFBAF}"/>
              </a:ext>
            </a:extLst>
          </p:cNvPr>
          <p:cNvSpPr>
            <a:spLocks noGrp="1"/>
          </p:cNvSpPr>
          <p:nvPr>
            <p:ph idx="1"/>
          </p:nvPr>
        </p:nvSpPr>
        <p:spPr>
          <a:xfrm>
            <a:off x="390222" y="1112423"/>
            <a:ext cx="11368846" cy="4135185"/>
          </a:xfrm>
        </p:spPr>
        <p:txBody>
          <a:bodyPr>
            <a:normAutofit fontScale="85000" lnSpcReduction="20000"/>
          </a:bodyPr>
          <a:lstStyle/>
          <a:p>
            <a:r>
              <a:rPr kumimoji="1" lang="ja-JP" altLang="en-US" dirty="0"/>
              <a:t>自社が分担する業務に関し</a:t>
            </a:r>
            <a:endParaRPr kumimoji="1" lang="en-US" altLang="ja-JP" dirty="0"/>
          </a:p>
          <a:p>
            <a:pPr lvl="1"/>
            <a:r>
              <a:rPr lang="ja-JP" altLang="en-US" dirty="0"/>
              <a:t>相手チームに勝てるアイデアやこれは！といえる提案が必要！がわかっていない</a:t>
            </a:r>
            <a:endParaRPr lang="en-US" altLang="ja-JP" dirty="0"/>
          </a:p>
          <a:p>
            <a:pPr lvl="1"/>
            <a:endParaRPr kumimoji="1" lang="en-US" altLang="ja-JP" dirty="0"/>
          </a:p>
          <a:p>
            <a:pPr lvl="1"/>
            <a:r>
              <a:rPr kumimoji="1" lang="ja-JP" altLang="en-US" dirty="0"/>
              <a:t>基本設計とか、きちんと詰まった計画になってない状態で見積！がわかっていない</a:t>
            </a:r>
            <a:endParaRPr kumimoji="1" lang="en-US" altLang="ja-JP" dirty="0"/>
          </a:p>
          <a:p>
            <a:pPr lvl="1"/>
            <a:endParaRPr lang="en-US" altLang="ja-JP" dirty="0"/>
          </a:p>
          <a:p>
            <a:pPr lvl="1"/>
            <a:r>
              <a:rPr kumimoji="1" lang="ja-JP" altLang="en-US" dirty="0"/>
              <a:t>オーバーランしたら、あとで増額もある。と、勝手に思っている。</a:t>
            </a:r>
            <a:endParaRPr kumimoji="1" lang="en-US" altLang="ja-JP" dirty="0"/>
          </a:p>
          <a:p>
            <a:pPr lvl="1"/>
            <a:endParaRPr lang="en-US" altLang="ja-JP" dirty="0"/>
          </a:p>
          <a:p>
            <a:pPr lvl="1"/>
            <a:r>
              <a:rPr kumimoji="1" lang="ja-JP" altLang="en-US" dirty="0"/>
              <a:t>自分から考えていろいろ決めていかなくてはならない！がわかっていない。</a:t>
            </a:r>
            <a:endParaRPr kumimoji="1" lang="en-US" altLang="ja-JP" dirty="0"/>
          </a:p>
          <a:p>
            <a:pPr lvl="1"/>
            <a:endParaRPr lang="en-US" altLang="ja-JP" dirty="0"/>
          </a:p>
          <a:p>
            <a:pPr lvl="1"/>
            <a:r>
              <a:rPr kumimoji="1" lang="ja-JP" altLang="en-US" dirty="0"/>
              <a:t>待っていると、誰かが決めて指示を出してくれる。と勝手に思っている。</a:t>
            </a:r>
            <a:endParaRPr kumimoji="1" lang="en-US" altLang="ja-JP" dirty="0"/>
          </a:p>
          <a:p>
            <a:pPr lvl="1"/>
            <a:endParaRPr lang="en-US" altLang="ja-JP" dirty="0"/>
          </a:p>
          <a:p>
            <a:pPr lvl="1"/>
            <a:r>
              <a:rPr kumimoji="1" lang="ja-JP" altLang="en-US" dirty="0"/>
              <a:t>実力をチームメンバーが認めてくれないと、次はもちろんないが、今回も見限られるので、しっかりチーム内でパフォーマンスする必要がある。ことをわかってない</a:t>
            </a:r>
            <a:endParaRPr kumimoji="1" lang="en-US" altLang="ja-JP" dirty="0"/>
          </a:p>
          <a:p>
            <a:pPr lvl="1"/>
            <a:endParaRPr kumimoji="1" lang="ja-JP" altLang="en-US" dirty="0"/>
          </a:p>
        </p:txBody>
      </p:sp>
      <p:sp>
        <p:nvSpPr>
          <p:cNvPr id="4" name="スライド番号プレースホルダー 3">
            <a:extLst>
              <a:ext uri="{FF2B5EF4-FFF2-40B4-BE49-F238E27FC236}">
                <a16:creationId xmlns:a16="http://schemas.microsoft.com/office/drawing/2014/main" id="{F6C4BFE9-83E9-46FD-B4A8-8D997F447745}"/>
              </a:ext>
            </a:extLst>
          </p:cNvPr>
          <p:cNvSpPr>
            <a:spLocks noGrp="1"/>
          </p:cNvSpPr>
          <p:nvPr>
            <p:ph type="sldNum" sz="quarter" idx="12"/>
          </p:nvPr>
        </p:nvSpPr>
        <p:spPr/>
        <p:txBody>
          <a:bodyPr/>
          <a:lstStyle/>
          <a:p>
            <a:fld id="{8CBE0B6B-AA1C-4A08-8C69-36F95E8FD104}" type="slidenum">
              <a:rPr kumimoji="1" lang="ja-JP" altLang="en-US" smtClean="0"/>
              <a:t>52</a:t>
            </a:fld>
            <a:endParaRPr kumimoji="1" lang="ja-JP" altLang="en-US"/>
          </a:p>
        </p:txBody>
      </p:sp>
      <p:sp>
        <p:nvSpPr>
          <p:cNvPr id="5" name="四角形: 角を丸くする 4">
            <a:extLst>
              <a:ext uri="{FF2B5EF4-FFF2-40B4-BE49-F238E27FC236}">
                <a16:creationId xmlns:a16="http://schemas.microsoft.com/office/drawing/2014/main" id="{0AF818DE-E640-4EFD-BB4D-BD65365C6CC1}"/>
              </a:ext>
            </a:extLst>
          </p:cNvPr>
          <p:cNvSpPr/>
          <p:nvPr/>
        </p:nvSpPr>
        <p:spPr>
          <a:xfrm>
            <a:off x="1243468" y="5439806"/>
            <a:ext cx="9979773" cy="86780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dirty="0"/>
              <a:t>なので</a:t>
            </a:r>
            <a:endParaRPr kumimoji="1" lang="en-US" altLang="ja-JP" dirty="0"/>
          </a:p>
          <a:p>
            <a:pPr algn="ctr"/>
            <a:r>
              <a:rPr lang="ja-JP" altLang="en-US" dirty="0"/>
              <a:t>初期のうちに</a:t>
            </a:r>
            <a:r>
              <a:rPr lang="en-US" altLang="ja-JP" dirty="0"/>
              <a:t>PFI</a:t>
            </a:r>
            <a:r>
              <a:rPr lang="ja-JP" altLang="en-US" dirty="0"/>
              <a:t>事業とは、コンソ</a:t>
            </a:r>
            <a:r>
              <a:rPr lang="en-US" altLang="ja-JP" dirty="0"/>
              <a:t>―</a:t>
            </a:r>
            <a:r>
              <a:rPr lang="ja-JP" altLang="en-US" dirty="0"/>
              <a:t>シャムに参加するとは、とか</a:t>
            </a:r>
            <a:endParaRPr lang="en-US" altLang="ja-JP" dirty="0"/>
          </a:p>
          <a:p>
            <a:pPr algn="ctr"/>
            <a:r>
              <a:rPr kumimoji="1" lang="ja-JP" altLang="en-US" dirty="0"/>
              <a:t>しっかり教育を並行して行うと、コンソ</a:t>
            </a:r>
            <a:r>
              <a:rPr kumimoji="1" lang="en-US" altLang="ja-JP" dirty="0"/>
              <a:t>―</a:t>
            </a:r>
            <a:r>
              <a:rPr kumimoji="1" lang="ja-JP" altLang="en-US" dirty="0"/>
              <a:t>シャム運営がスムースに進むことが多い。</a:t>
            </a:r>
          </a:p>
        </p:txBody>
      </p:sp>
    </p:spTree>
    <p:extLst>
      <p:ext uri="{BB962C8B-B14F-4D97-AF65-F5344CB8AC3E}">
        <p14:creationId xmlns:p14="http://schemas.microsoft.com/office/powerpoint/2010/main" val="2621349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a:extLst>
              <a:ext uri="{FF2B5EF4-FFF2-40B4-BE49-F238E27FC236}">
                <a16:creationId xmlns:a16="http://schemas.microsoft.com/office/drawing/2014/main" id="{41BD50ED-4329-456E-87E1-E97E5ACCE4E3}"/>
              </a:ext>
            </a:extLst>
          </p:cNvPr>
          <p:cNvSpPr>
            <a:spLocks noGrp="1" noChangeArrowheads="1"/>
          </p:cNvSpPr>
          <p:nvPr>
            <p:ph type="title" idx="4294967295"/>
          </p:nvPr>
        </p:nvSpPr>
        <p:spPr>
          <a:xfrm>
            <a:off x="1970088" y="274639"/>
            <a:ext cx="8229600" cy="965916"/>
          </a:xfrm>
          <a:gradFill rotWithShape="1">
            <a:gsLst>
              <a:gs pos="0">
                <a:srgbClr val="66FF33"/>
              </a:gs>
              <a:gs pos="50000">
                <a:schemeClr val="bg1"/>
              </a:gs>
              <a:gs pos="100000">
                <a:srgbClr val="66FF33"/>
              </a:gs>
            </a:gsLst>
            <a:lin ang="5400000" scaled="1"/>
          </a:gradFill>
        </p:spPr>
        <p:txBody>
          <a:bodyPr>
            <a:noAutofit/>
          </a:bodyPr>
          <a:lstStyle/>
          <a:p>
            <a:pPr eaLnBrk="1" hangingPunct="1">
              <a:defRPr/>
            </a:pPr>
            <a:r>
              <a:rPr lang="ja-JP" altLang="en-US" sz="2800" dirty="0"/>
              <a:t>提案コンセプト：大項目</a:t>
            </a:r>
            <a:br>
              <a:rPr lang="en-US" altLang="ja-JP" sz="2800" dirty="0"/>
            </a:br>
            <a:r>
              <a:rPr lang="ja-JP" altLang="en-US" sz="2800" dirty="0"/>
              <a:t>（大体こんなことを求められる）</a:t>
            </a:r>
          </a:p>
        </p:txBody>
      </p:sp>
      <p:sp>
        <p:nvSpPr>
          <p:cNvPr id="13317" name="AutoShape 5">
            <a:extLst>
              <a:ext uri="{FF2B5EF4-FFF2-40B4-BE49-F238E27FC236}">
                <a16:creationId xmlns:a16="http://schemas.microsoft.com/office/drawing/2014/main" id="{408C10A5-7361-4C9A-9356-5D8AC51B4AD2}"/>
              </a:ext>
            </a:extLst>
          </p:cNvPr>
          <p:cNvSpPr>
            <a:spLocks noChangeArrowheads="1"/>
          </p:cNvSpPr>
          <p:nvPr/>
        </p:nvSpPr>
        <p:spPr bwMode="auto">
          <a:xfrm>
            <a:off x="2135189" y="1484313"/>
            <a:ext cx="8546401" cy="358776"/>
          </a:xfrm>
          <a:prstGeom prst="roundRect">
            <a:avLst>
              <a:gd name="adj" fmla="val 16667"/>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p:spPr>
        <p:txBody>
          <a:bodyPr wrap="none" anchor="ctr"/>
          <a:lstStyle/>
          <a:p>
            <a:pPr eaLnBrk="1" hangingPunct="1">
              <a:defRPr/>
            </a:pPr>
            <a:r>
              <a:rPr lang="ja-JP" altLang="en-US" dirty="0"/>
              <a:t>１．安全・安心でおいしい給食の提供のための施設整備・維持管理・運営</a:t>
            </a:r>
          </a:p>
        </p:txBody>
      </p:sp>
      <p:sp>
        <p:nvSpPr>
          <p:cNvPr id="13318" name="AutoShape 6">
            <a:extLst>
              <a:ext uri="{FF2B5EF4-FFF2-40B4-BE49-F238E27FC236}">
                <a16:creationId xmlns:a16="http://schemas.microsoft.com/office/drawing/2014/main" id="{A8E83F28-B2F2-4E8B-A440-1CEB00524326}"/>
              </a:ext>
            </a:extLst>
          </p:cNvPr>
          <p:cNvSpPr>
            <a:spLocks noChangeArrowheads="1"/>
          </p:cNvSpPr>
          <p:nvPr/>
        </p:nvSpPr>
        <p:spPr bwMode="auto">
          <a:xfrm>
            <a:off x="2135189" y="1989138"/>
            <a:ext cx="8546401" cy="358773"/>
          </a:xfrm>
          <a:prstGeom prst="roundRect">
            <a:avLst>
              <a:gd name="adj" fmla="val 16667"/>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p:spPr>
        <p:txBody>
          <a:bodyPr wrap="none" anchor="ctr"/>
          <a:lstStyle/>
          <a:p>
            <a:pPr eaLnBrk="1" hangingPunct="1">
              <a:defRPr/>
            </a:pPr>
            <a:r>
              <a:rPr lang="ja-JP" altLang="en-US"/>
              <a:t>２．児童・父兄・教職員の食育の中心となる施設・運営</a:t>
            </a:r>
          </a:p>
        </p:txBody>
      </p:sp>
      <p:sp>
        <p:nvSpPr>
          <p:cNvPr id="13319" name="AutoShape 7">
            <a:extLst>
              <a:ext uri="{FF2B5EF4-FFF2-40B4-BE49-F238E27FC236}">
                <a16:creationId xmlns:a16="http://schemas.microsoft.com/office/drawing/2014/main" id="{70D4F8F5-ADA0-40AD-8670-86191396CD90}"/>
              </a:ext>
            </a:extLst>
          </p:cNvPr>
          <p:cNvSpPr>
            <a:spLocks noChangeArrowheads="1"/>
          </p:cNvSpPr>
          <p:nvPr/>
        </p:nvSpPr>
        <p:spPr bwMode="auto">
          <a:xfrm>
            <a:off x="2135189" y="2492376"/>
            <a:ext cx="8546401" cy="360361"/>
          </a:xfrm>
          <a:prstGeom prst="roundRect">
            <a:avLst>
              <a:gd name="adj" fmla="val 16667"/>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p:spPr>
        <p:txBody>
          <a:bodyPr wrap="none" anchor="ctr"/>
          <a:lstStyle/>
          <a:p>
            <a:pPr eaLnBrk="1" hangingPunct="1">
              <a:defRPr/>
            </a:pPr>
            <a:r>
              <a:rPr lang="ja-JP" altLang="en-US"/>
              <a:t>３．長期にわたり安定したＳＰＣ運営のための資金・体制確保・モニタリング</a:t>
            </a:r>
          </a:p>
        </p:txBody>
      </p:sp>
      <p:sp>
        <p:nvSpPr>
          <p:cNvPr id="13320" name="AutoShape 8">
            <a:extLst>
              <a:ext uri="{FF2B5EF4-FFF2-40B4-BE49-F238E27FC236}">
                <a16:creationId xmlns:a16="http://schemas.microsoft.com/office/drawing/2014/main" id="{654492B1-DB8B-43FE-8AC8-13A894D5AD96}"/>
              </a:ext>
            </a:extLst>
          </p:cNvPr>
          <p:cNvSpPr>
            <a:spLocks noChangeArrowheads="1"/>
          </p:cNvSpPr>
          <p:nvPr/>
        </p:nvSpPr>
        <p:spPr bwMode="auto">
          <a:xfrm>
            <a:off x="2135189" y="2997202"/>
            <a:ext cx="8546401" cy="358774"/>
          </a:xfrm>
          <a:prstGeom prst="roundRect">
            <a:avLst>
              <a:gd name="adj" fmla="val 16667"/>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p:spPr>
        <p:txBody>
          <a:bodyPr wrap="none" anchor="ctr"/>
          <a:lstStyle/>
          <a:p>
            <a:pPr eaLnBrk="1" hangingPunct="1">
              <a:defRPr/>
            </a:pPr>
            <a:r>
              <a:rPr lang="ja-JP" altLang="en-US"/>
              <a:t>４．担当企業が責任をもって事業遂行し、市と協力できる報告・協議体制構築</a:t>
            </a:r>
          </a:p>
        </p:txBody>
      </p:sp>
      <p:sp>
        <p:nvSpPr>
          <p:cNvPr id="13321" name="AutoShape 9">
            <a:extLst>
              <a:ext uri="{FF2B5EF4-FFF2-40B4-BE49-F238E27FC236}">
                <a16:creationId xmlns:a16="http://schemas.microsoft.com/office/drawing/2014/main" id="{064B12FA-5CF3-4F4E-A3CB-04310BCF0E36}"/>
              </a:ext>
            </a:extLst>
          </p:cNvPr>
          <p:cNvSpPr>
            <a:spLocks noChangeArrowheads="1"/>
          </p:cNvSpPr>
          <p:nvPr/>
        </p:nvSpPr>
        <p:spPr bwMode="auto">
          <a:xfrm>
            <a:off x="2135189" y="3500438"/>
            <a:ext cx="8546401" cy="358774"/>
          </a:xfrm>
          <a:prstGeom prst="roundRect">
            <a:avLst>
              <a:gd name="adj" fmla="val 16667"/>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p:spPr>
        <p:txBody>
          <a:bodyPr wrap="none" anchor="ctr"/>
          <a:lstStyle/>
          <a:p>
            <a:pPr eaLnBrk="1" hangingPunct="1">
              <a:defRPr/>
            </a:pPr>
            <a:r>
              <a:rPr lang="ja-JP" altLang="en-US"/>
              <a:t>５．周囲の環境に調和した設計・施設整備・維持管理・運営</a:t>
            </a:r>
          </a:p>
        </p:txBody>
      </p:sp>
      <p:sp>
        <p:nvSpPr>
          <p:cNvPr id="13322" name="AutoShape 10">
            <a:extLst>
              <a:ext uri="{FF2B5EF4-FFF2-40B4-BE49-F238E27FC236}">
                <a16:creationId xmlns:a16="http://schemas.microsoft.com/office/drawing/2014/main" id="{58B00314-1687-404E-A9D3-3298E04424B8}"/>
              </a:ext>
            </a:extLst>
          </p:cNvPr>
          <p:cNvSpPr>
            <a:spLocks noChangeArrowheads="1"/>
          </p:cNvSpPr>
          <p:nvPr/>
        </p:nvSpPr>
        <p:spPr bwMode="auto">
          <a:xfrm>
            <a:off x="2135189" y="4005263"/>
            <a:ext cx="8546401" cy="358774"/>
          </a:xfrm>
          <a:prstGeom prst="roundRect">
            <a:avLst>
              <a:gd name="adj" fmla="val 16667"/>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p:spPr>
        <p:txBody>
          <a:bodyPr wrap="none" anchor="ctr"/>
          <a:lstStyle/>
          <a:p>
            <a:pPr eaLnBrk="1" hangingPunct="1">
              <a:defRPr/>
            </a:pPr>
            <a:r>
              <a:rPr lang="ja-JP" altLang="en-US"/>
              <a:t>６．省エネ・省資源に徹し、ＬＣＣ最小化の施設整備・維持管理・運営</a:t>
            </a:r>
          </a:p>
        </p:txBody>
      </p:sp>
      <p:sp>
        <p:nvSpPr>
          <p:cNvPr id="13323" name="AutoShape 11">
            <a:extLst>
              <a:ext uri="{FF2B5EF4-FFF2-40B4-BE49-F238E27FC236}">
                <a16:creationId xmlns:a16="http://schemas.microsoft.com/office/drawing/2014/main" id="{CE734550-FD78-424B-AF22-E4FAB5BC6B79}"/>
              </a:ext>
            </a:extLst>
          </p:cNvPr>
          <p:cNvSpPr>
            <a:spLocks noChangeArrowheads="1"/>
          </p:cNvSpPr>
          <p:nvPr/>
        </p:nvSpPr>
        <p:spPr bwMode="auto">
          <a:xfrm>
            <a:off x="2135189" y="4508501"/>
            <a:ext cx="8546401" cy="358775"/>
          </a:xfrm>
          <a:prstGeom prst="roundRect">
            <a:avLst>
              <a:gd name="adj" fmla="val 16667"/>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p:spPr>
        <p:txBody>
          <a:bodyPr wrap="none" anchor="ctr"/>
          <a:lstStyle/>
          <a:p>
            <a:pPr eaLnBrk="1" hangingPunct="1">
              <a:defRPr/>
            </a:pPr>
            <a:r>
              <a:rPr lang="ja-JP" altLang="en-US"/>
              <a:t>７．工事期間中の周辺への影響の最小化・安全・品質・環境・工程確保</a:t>
            </a:r>
          </a:p>
        </p:txBody>
      </p:sp>
      <p:sp>
        <p:nvSpPr>
          <p:cNvPr id="13324" name="AutoShape 12">
            <a:extLst>
              <a:ext uri="{FF2B5EF4-FFF2-40B4-BE49-F238E27FC236}">
                <a16:creationId xmlns:a16="http://schemas.microsoft.com/office/drawing/2014/main" id="{8929DDFC-24A8-41FD-B662-104E58EEF2D4}"/>
              </a:ext>
            </a:extLst>
          </p:cNvPr>
          <p:cNvSpPr>
            <a:spLocks noChangeArrowheads="1"/>
          </p:cNvSpPr>
          <p:nvPr/>
        </p:nvSpPr>
        <p:spPr bwMode="auto">
          <a:xfrm>
            <a:off x="2135189" y="5013327"/>
            <a:ext cx="8546401" cy="358774"/>
          </a:xfrm>
          <a:prstGeom prst="roundRect">
            <a:avLst>
              <a:gd name="adj" fmla="val 16667"/>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p:spPr>
        <p:txBody>
          <a:bodyPr wrap="none" anchor="ctr"/>
          <a:lstStyle/>
          <a:p>
            <a:pPr eaLnBrk="1" hangingPunct="1">
              <a:defRPr/>
            </a:pPr>
            <a:r>
              <a:rPr lang="ja-JP" altLang="en-US" dirty="0"/>
              <a:t>８．地域に根ざした企業による設計・建設・維持管理・運営による地域貢献</a:t>
            </a:r>
          </a:p>
        </p:txBody>
      </p:sp>
      <p:sp>
        <p:nvSpPr>
          <p:cNvPr id="11" name="AutoShape 12">
            <a:extLst>
              <a:ext uri="{FF2B5EF4-FFF2-40B4-BE49-F238E27FC236}">
                <a16:creationId xmlns:a16="http://schemas.microsoft.com/office/drawing/2014/main" id="{1EACFB53-C715-420B-9D1D-228002319E0E}"/>
              </a:ext>
            </a:extLst>
          </p:cNvPr>
          <p:cNvSpPr>
            <a:spLocks noChangeArrowheads="1"/>
          </p:cNvSpPr>
          <p:nvPr/>
        </p:nvSpPr>
        <p:spPr bwMode="auto">
          <a:xfrm>
            <a:off x="2135189" y="5516563"/>
            <a:ext cx="8546401" cy="358774"/>
          </a:xfrm>
          <a:prstGeom prst="roundRect">
            <a:avLst>
              <a:gd name="adj" fmla="val 16667"/>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p:spPr>
        <p:txBody>
          <a:bodyPr wrap="none" anchor="ctr"/>
          <a:lstStyle/>
          <a:p>
            <a:pPr eaLnBrk="1" hangingPunct="1">
              <a:defRPr/>
            </a:pPr>
            <a:r>
              <a:rPr lang="ja-JP" altLang="en-US" dirty="0"/>
              <a:t>９．構内動線は、内も外も一方向に設定：歩車分離・職員・来客分離</a:t>
            </a:r>
          </a:p>
        </p:txBody>
      </p:sp>
      <p:sp>
        <p:nvSpPr>
          <p:cNvPr id="12" name="AutoShape 12">
            <a:extLst>
              <a:ext uri="{FF2B5EF4-FFF2-40B4-BE49-F238E27FC236}">
                <a16:creationId xmlns:a16="http://schemas.microsoft.com/office/drawing/2014/main" id="{42B788A7-B3F4-4659-ADD0-61EE5A3D5308}"/>
              </a:ext>
            </a:extLst>
          </p:cNvPr>
          <p:cNvSpPr>
            <a:spLocks noChangeArrowheads="1"/>
          </p:cNvSpPr>
          <p:nvPr/>
        </p:nvSpPr>
        <p:spPr bwMode="auto">
          <a:xfrm>
            <a:off x="2135189" y="6021388"/>
            <a:ext cx="8546401" cy="358774"/>
          </a:xfrm>
          <a:prstGeom prst="roundRect">
            <a:avLst>
              <a:gd name="adj" fmla="val 16667"/>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p:spPr>
        <p:txBody>
          <a:bodyPr wrap="none" anchor="ctr"/>
          <a:lstStyle/>
          <a:p>
            <a:pPr eaLnBrk="1" hangingPunct="1">
              <a:defRPr/>
            </a:pPr>
            <a:r>
              <a:rPr lang="en-US" altLang="ja-JP" dirty="0"/>
              <a:t>10</a:t>
            </a:r>
            <a:r>
              <a:rPr lang="ja-JP" altLang="en-US" dirty="0"/>
              <a:t>．内部は汚染・非汚染・アレルギーの交差無しを目標</a:t>
            </a:r>
          </a:p>
        </p:txBody>
      </p:sp>
      <p:sp>
        <p:nvSpPr>
          <p:cNvPr id="2" name="楕円 1">
            <a:extLst>
              <a:ext uri="{FF2B5EF4-FFF2-40B4-BE49-F238E27FC236}">
                <a16:creationId xmlns:a16="http://schemas.microsoft.com/office/drawing/2014/main" id="{17A5C796-2DB5-4A09-A796-3FEA5352B3CA}"/>
              </a:ext>
            </a:extLst>
          </p:cNvPr>
          <p:cNvSpPr/>
          <p:nvPr/>
        </p:nvSpPr>
        <p:spPr>
          <a:xfrm>
            <a:off x="10476963" y="3676918"/>
            <a:ext cx="1448874" cy="248562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災害時の対応</a:t>
            </a:r>
            <a:endParaRPr kumimoji="1" lang="en-US" altLang="ja-JP" dirty="0"/>
          </a:p>
          <a:p>
            <a:pPr algn="ctr"/>
            <a:endParaRPr kumimoji="1" lang="en-US" altLang="ja-JP" dirty="0"/>
          </a:p>
          <a:p>
            <a:pPr algn="ctr"/>
            <a:r>
              <a:rPr kumimoji="1" lang="ja-JP" altLang="en-US" dirty="0"/>
              <a:t>避難所支援</a:t>
            </a:r>
          </a:p>
        </p:txBody>
      </p:sp>
      <p:sp>
        <p:nvSpPr>
          <p:cNvPr id="4" name="四角形: 角を丸くする 3">
            <a:extLst>
              <a:ext uri="{FF2B5EF4-FFF2-40B4-BE49-F238E27FC236}">
                <a16:creationId xmlns:a16="http://schemas.microsoft.com/office/drawing/2014/main" id="{4B131A2A-0F29-449D-8C60-FCA4A7C71E43}"/>
              </a:ext>
            </a:extLst>
          </p:cNvPr>
          <p:cNvSpPr/>
          <p:nvPr/>
        </p:nvSpPr>
        <p:spPr>
          <a:xfrm>
            <a:off x="6776461" y="274639"/>
            <a:ext cx="4638978" cy="82031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あなたのチームのコンセプトは？</a:t>
            </a:r>
            <a:endParaRPr kumimoji="1" lang="en-US" altLang="ja-JP" dirty="0"/>
          </a:p>
          <a:p>
            <a:pPr algn="ctr"/>
            <a:r>
              <a:rPr kumimoji="1" lang="ja-JP" altLang="en-US" dirty="0"/>
              <a:t>作ってみて下さい。</a:t>
            </a:r>
            <a:endParaRPr kumimoji="1" lang="en-US" altLang="ja-JP" dirty="0"/>
          </a:p>
          <a:p>
            <a:pPr algn="ct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389AF6-2D97-4B25-802C-F519314B267B}"/>
              </a:ext>
            </a:extLst>
          </p:cNvPr>
          <p:cNvSpPr>
            <a:spLocks noGrp="1"/>
          </p:cNvSpPr>
          <p:nvPr>
            <p:ph type="title"/>
          </p:nvPr>
        </p:nvSpPr>
        <p:spPr/>
        <p:txBody>
          <a:bodyPr/>
          <a:lstStyle/>
          <a:p>
            <a:r>
              <a:rPr lang="ja-JP" altLang="en-US" dirty="0"/>
              <a:t>中項目展開</a:t>
            </a:r>
          </a:p>
        </p:txBody>
      </p:sp>
      <p:sp>
        <p:nvSpPr>
          <p:cNvPr id="3" name="テキスト プレースホルダー 2">
            <a:extLst>
              <a:ext uri="{FF2B5EF4-FFF2-40B4-BE49-F238E27FC236}">
                <a16:creationId xmlns:a16="http://schemas.microsoft.com/office/drawing/2014/main" id="{AADABDBD-3310-40FB-8890-6B1A18718E87}"/>
              </a:ext>
            </a:extLst>
          </p:cNvPr>
          <p:cNvSpPr>
            <a:spLocks noGrp="1"/>
          </p:cNvSpPr>
          <p:nvPr>
            <p:ph type="body" idx="1"/>
          </p:nvPr>
        </p:nvSpPr>
        <p:spPr/>
        <p:txBody>
          <a:bodyPr/>
          <a:lstStyle/>
          <a:p>
            <a:endParaRPr lang="ja-JP" altLang="en-US"/>
          </a:p>
        </p:txBody>
      </p:sp>
    </p:spTree>
    <p:extLst>
      <p:ext uri="{BB962C8B-B14F-4D97-AF65-F5344CB8AC3E}">
        <p14:creationId xmlns:p14="http://schemas.microsoft.com/office/powerpoint/2010/main" val="17993733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AutoShape 5">
            <a:extLst>
              <a:ext uri="{FF2B5EF4-FFF2-40B4-BE49-F238E27FC236}">
                <a16:creationId xmlns:a16="http://schemas.microsoft.com/office/drawing/2014/main" id="{4CC14C72-DEA4-4732-BC51-801066AD9EEF}"/>
              </a:ext>
            </a:extLst>
          </p:cNvPr>
          <p:cNvSpPr>
            <a:spLocks noGrp="1" noChangeArrowheads="1"/>
          </p:cNvSpPr>
          <p:nvPr>
            <p:ph type="title" idx="4294967295"/>
          </p:nvPr>
        </p:nvSpPr>
        <p:spPr>
          <a:xfrm>
            <a:off x="2114550" y="260351"/>
            <a:ext cx="8229600" cy="561975"/>
          </a:xfrm>
          <a:prstGeom prst="roundRect">
            <a:avLst>
              <a:gd name="adj" fmla="val 16667"/>
            </a:avLst>
          </a:prstGeom>
          <a:gradFill rotWithShape="1">
            <a:gsLst>
              <a:gs pos="0">
                <a:schemeClr val="accent1"/>
              </a:gs>
              <a:gs pos="50000">
                <a:schemeClr val="bg1"/>
              </a:gs>
              <a:gs pos="100000">
                <a:schemeClr val="accent1"/>
              </a:gs>
            </a:gsLst>
            <a:lin ang="5400000" scaled="1"/>
          </a:gradFill>
          <a:ln>
            <a:solidFill>
              <a:schemeClr val="tx1"/>
            </a:solidFill>
            <a:round/>
            <a:headEnd/>
            <a:tailEnd/>
          </a:ln>
        </p:spPr>
        <p:txBody>
          <a:bodyPr/>
          <a:lstStyle/>
          <a:p>
            <a:pPr algn="l" eaLnBrk="1" hangingPunct="1">
              <a:defRPr/>
            </a:pPr>
            <a:r>
              <a:rPr lang="ja-JP" altLang="en-US" sz="2000"/>
              <a:t>１．安全・安心でおいしい給食の提供のための施設整備・維持管理・運営</a:t>
            </a:r>
          </a:p>
        </p:txBody>
      </p:sp>
      <p:sp>
        <p:nvSpPr>
          <p:cNvPr id="15366" name="AutoShape 6">
            <a:extLst>
              <a:ext uri="{FF2B5EF4-FFF2-40B4-BE49-F238E27FC236}">
                <a16:creationId xmlns:a16="http://schemas.microsoft.com/office/drawing/2014/main" id="{5604D0F3-9DA8-42AB-90CE-55BFF8F2BC6F}"/>
              </a:ext>
            </a:extLst>
          </p:cNvPr>
          <p:cNvSpPr>
            <a:spLocks noChangeArrowheads="1"/>
          </p:cNvSpPr>
          <p:nvPr/>
        </p:nvSpPr>
        <p:spPr bwMode="auto">
          <a:xfrm>
            <a:off x="2351088" y="1268414"/>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1-1.</a:t>
            </a:r>
            <a:r>
              <a:rPr lang="ja-JP" altLang="en-US"/>
              <a:t>戦略的なゾーニング（汚染関連・人・食材の動線設計）の明確な提示</a:t>
            </a:r>
          </a:p>
        </p:txBody>
      </p:sp>
      <p:sp>
        <p:nvSpPr>
          <p:cNvPr id="15367" name="AutoShape 7">
            <a:extLst>
              <a:ext uri="{FF2B5EF4-FFF2-40B4-BE49-F238E27FC236}">
                <a16:creationId xmlns:a16="http://schemas.microsoft.com/office/drawing/2014/main" id="{70A375C2-5667-41BF-AB95-833E3B040688}"/>
              </a:ext>
            </a:extLst>
          </p:cNvPr>
          <p:cNvSpPr>
            <a:spLocks noChangeArrowheads="1"/>
          </p:cNvSpPr>
          <p:nvPr/>
        </p:nvSpPr>
        <p:spPr bwMode="auto">
          <a:xfrm>
            <a:off x="2351088" y="1773239"/>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1-2.</a:t>
            </a:r>
            <a:r>
              <a:rPr lang="ja-JP" altLang="en-US"/>
              <a:t>衛生環境確保のための設計・維持管理・運営の工夫の具体的な提示</a:t>
            </a:r>
          </a:p>
        </p:txBody>
      </p:sp>
      <p:sp>
        <p:nvSpPr>
          <p:cNvPr id="15368" name="AutoShape 8">
            <a:extLst>
              <a:ext uri="{FF2B5EF4-FFF2-40B4-BE49-F238E27FC236}">
                <a16:creationId xmlns:a16="http://schemas.microsoft.com/office/drawing/2014/main" id="{C757A1A5-CC26-421E-B9DB-DA4CD55D47DB}"/>
              </a:ext>
            </a:extLst>
          </p:cNvPr>
          <p:cNvSpPr>
            <a:spLocks noChangeArrowheads="1"/>
          </p:cNvSpPr>
          <p:nvPr/>
        </p:nvSpPr>
        <p:spPr bwMode="auto">
          <a:xfrm>
            <a:off x="2351088" y="2276476"/>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1-3.</a:t>
            </a:r>
            <a:r>
              <a:rPr lang="ja-JP" altLang="en-US"/>
              <a:t>環境設計の明確な提示：温度湿度・風量・保管環境等明確な設計思想</a:t>
            </a:r>
          </a:p>
        </p:txBody>
      </p:sp>
      <p:sp>
        <p:nvSpPr>
          <p:cNvPr id="15369" name="AutoShape 9">
            <a:extLst>
              <a:ext uri="{FF2B5EF4-FFF2-40B4-BE49-F238E27FC236}">
                <a16:creationId xmlns:a16="http://schemas.microsoft.com/office/drawing/2014/main" id="{C27F4E28-5424-41F2-87F8-07E4655495ED}"/>
              </a:ext>
            </a:extLst>
          </p:cNvPr>
          <p:cNvSpPr>
            <a:spLocks noChangeArrowheads="1"/>
          </p:cNvSpPr>
          <p:nvPr/>
        </p:nvSpPr>
        <p:spPr bwMode="auto">
          <a:xfrm>
            <a:off x="2351088" y="2779714"/>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1-4.</a:t>
            </a:r>
            <a:r>
              <a:rPr lang="ja-JP" altLang="en-US"/>
              <a:t>調理・維持管理従業員の知識・意識教育の明確な規定と実行の方策</a:t>
            </a:r>
          </a:p>
        </p:txBody>
      </p:sp>
      <p:sp>
        <p:nvSpPr>
          <p:cNvPr id="15370" name="AutoShape 10">
            <a:extLst>
              <a:ext uri="{FF2B5EF4-FFF2-40B4-BE49-F238E27FC236}">
                <a16:creationId xmlns:a16="http://schemas.microsoft.com/office/drawing/2014/main" id="{C9CF043F-8C4D-4E82-BDF2-CAC801DE99E9}"/>
              </a:ext>
            </a:extLst>
          </p:cNvPr>
          <p:cNvSpPr>
            <a:spLocks noChangeArrowheads="1"/>
          </p:cNvSpPr>
          <p:nvPr/>
        </p:nvSpPr>
        <p:spPr bwMode="auto">
          <a:xfrm>
            <a:off x="2351088" y="3284539"/>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1-5.</a:t>
            </a:r>
            <a:r>
              <a:rPr lang="ja-JP" altLang="en-US"/>
              <a:t>従業員の健康・衛生状態維持の体制・方策・マニュアルの具体的な提示</a:t>
            </a:r>
          </a:p>
        </p:txBody>
      </p:sp>
      <p:sp>
        <p:nvSpPr>
          <p:cNvPr id="15371" name="AutoShape 11">
            <a:extLst>
              <a:ext uri="{FF2B5EF4-FFF2-40B4-BE49-F238E27FC236}">
                <a16:creationId xmlns:a16="http://schemas.microsoft.com/office/drawing/2014/main" id="{AF9AF3C6-D8F8-487D-A0F9-6730F8BBFA99}"/>
              </a:ext>
            </a:extLst>
          </p:cNvPr>
          <p:cNvSpPr>
            <a:spLocks noChangeArrowheads="1"/>
          </p:cNvSpPr>
          <p:nvPr/>
        </p:nvSpPr>
        <p:spPr bwMode="auto">
          <a:xfrm>
            <a:off x="2351088" y="3787776"/>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1-6.</a:t>
            </a:r>
            <a:r>
              <a:rPr lang="ja-JP" altLang="en-US"/>
              <a:t>市の職員（メニュー設定・栄養士等）との協力関係の具体的な提示</a:t>
            </a:r>
          </a:p>
        </p:txBody>
      </p:sp>
      <p:sp>
        <p:nvSpPr>
          <p:cNvPr id="15372" name="AutoShape 12">
            <a:extLst>
              <a:ext uri="{FF2B5EF4-FFF2-40B4-BE49-F238E27FC236}">
                <a16:creationId xmlns:a16="http://schemas.microsoft.com/office/drawing/2014/main" id="{22BFABF3-5854-4A84-A5D9-536E375FE63F}"/>
              </a:ext>
            </a:extLst>
          </p:cNvPr>
          <p:cNvSpPr>
            <a:spLocks noChangeArrowheads="1"/>
          </p:cNvSpPr>
          <p:nvPr/>
        </p:nvSpPr>
        <p:spPr bwMode="auto">
          <a:xfrm>
            <a:off x="2351088" y="4292601"/>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dirty="0"/>
              <a:t>1-</a:t>
            </a:r>
            <a:r>
              <a:rPr lang="ja-JP" altLang="en-US" dirty="0"/>
              <a:t>７</a:t>
            </a:r>
            <a:r>
              <a:rPr lang="en-US" altLang="ja-JP" dirty="0"/>
              <a:t>.</a:t>
            </a:r>
            <a:r>
              <a:rPr lang="ja-JP" altLang="en-US" dirty="0"/>
              <a:t>配送職員の受け渡し業務態勢と協力のあり方・交通安全対策</a:t>
            </a:r>
          </a:p>
        </p:txBody>
      </p:sp>
      <p:sp>
        <p:nvSpPr>
          <p:cNvPr id="15373" name="AutoShape 13">
            <a:extLst>
              <a:ext uri="{FF2B5EF4-FFF2-40B4-BE49-F238E27FC236}">
                <a16:creationId xmlns:a16="http://schemas.microsoft.com/office/drawing/2014/main" id="{B8740DB3-326C-4035-9EB2-A72829B49CD7}"/>
              </a:ext>
            </a:extLst>
          </p:cNvPr>
          <p:cNvSpPr>
            <a:spLocks noChangeArrowheads="1"/>
          </p:cNvSpPr>
          <p:nvPr/>
        </p:nvSpPr>
        <p:spPr bwMode="auto">
          <a:xfrm>
            <a:off x="2351088" y="4795839"/>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sz="1600"/>
              <a:t>1-</a:t>
            </a:r>
            <a:r>
              <a:rPr lang="ja-JP" altLang="en-US" sz="1600"/>
              <a:t>８</a:t>
            </a:r>
            <a:r>
              <a:rPr lang="en-US" altLang="ja-JP" sz="1600"/>
              <a:t>.</a:t>
            </a:r>
            <a:r>
              <a:rPr lang="ja-JP" altLang="en-US" sz="1600"/>
              <a:t>受け入れ</a:t>
            </a:r>
            <a:r>
              <a:rPr lang="en-US" altLang="ja-JP" sz="1600"/>
              <a:t>/</a:t>
            </a:r>
            <a:r>
              <a:rPr lang="ja-JP" altLang="en-US" sz="1600"/>
              <a:t>調理品</a:t>
            </a:r>
            <a:r>
              <a:rPr lang="en-US" altLang="ja-JP" sz="1600"/>
              <a:t>/</a:t>
            </a:r>
            <a:r>
              <a:rPr lang="ja-JP" altLang="en-US" sz="1600"/>
              <a:t>食器党検品体制と実施・報告・責任体制の具体的な提示</a:t>
            </a:r>
          </a:p>
        </p:txBody>
      </p:sp>
      <p:sp>
        <p:nvSpPr>
          <p:cNvPr id="15374" name="AutoShape 14">
            <a:extLst>
              <a:ext uri="{FF2B5EF4-FFF2-40B4-BE49-F238E27FC236}">
                <a16:creationId xmlns:a16="http://schemas.microsoft.com/office/drawing/2014/main" id="{782C8200-2F50-46FC-83E2-CA28019F7461}"/>
              </a:ext>
            </a:extLst>
          </p:cNvPr>
          <p:cNvSpPr>
            <a:spLocks noChangeArrowheads="1"/>
          </p:cNvSpPr>
          <p:nvPr/>
        </p:nvSpPr>
        <p:spPr bwMode="auto">
          <a:xfrm>
            <a:off x="2351088" y="5300664"/>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1-9.</a:t>
            </a:r>
            <a:r>
              <a:rPr lang="ja-JP" altLang="en-US"/>
              <a:t>受け入れ</a:t>
            </a:r>
            <a:r>
              <a:rPr lang="en-US" altLang="ja-JP"/>
              <a:t>/</a:t>
            </a:r>
            <a:r>
              <a:rPr lang="ja-JP" altLang="en-US"/>
              <a:t>調理品検品体制と実施・報告・責任体制の具体的な提示</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AutoShape 4">
            <a:extLst>
              <a:ext uri="{FF2B5EF4-FFF2-40B4-BE49-F238E27FC236}">
                <a16:creationId xmlns:a16="http://schemas.microsoft.com/office/drawing/2014/main" id="{6D0F4A87-3829-4754-A723-E7D5C29C191F}"/>
              </a:ext>
            </a:extLst>
          </p:cNvPr>
          <p:cNvSpPr>
            <a:spLocks noChangeArrowheads="1"/>
          </p:cNvSpPr>
          <p:nvPr/>
        </p:nvSpPr>
        <p:spPr bwMode="auto">
          <a:xfrm>
            <a:off x="2135189" y="692151"/>
            <a:ext cx="7921625" cy="360363"/>
          </a:xfrm>
          <a:prstGeom prst="roundRect">
            <a:avLst>
              <a:gd name="adj" fmla="val 16667"/>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p:spPr>
        <p:txBody>
          <a:bodyPr wrap="none" anchor="ctr"/>
          <a:lstStyle/>
          <a:p>
            <a:pPr eaLnBrk="1" hangingPunct="1">
              <a:defRPr/>
            </a:pPr>
            <a:r>
              <a:rPr lang="ja-JP" altLang="en-US"/>
              <a:t>２．児童・父兄・教職員の食育の中心となる施設・運営</a:t>
            </a:r>
          </a:p>
        </p:txBody>
      </p:sp>
      <p:sp>
        <p:nvSpPr>
          <p:cNvPr id="17413" name="AutoShape 5">
            <a:extLst>
              <a:ext uri="{FF2B5EF4-FFF2-40B4-BE49-F238E27FC236}">
                <a16:creationId xmlns:a16="http://schemas.microsoft.com/office/drawing/2014/main" id="{9952B0AE-12B7-4A22-9784-6E2040E5DE4F}"/>
              </a:ext>
            </a:extLst>
          </p:cNvPr>
          <p:cNvSpPr>
            <a:spLocks noChangeArrowheads="1"/>
          </p:cNvSpPr>
          <p:nvPr/>
        </p:nvSpPr>
        <p:spPr bwMode="auto">
          <a:xfrm>
            <a:off x="2351088" y="1557339"/>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2-1.</a:t>
            </a:r>
            <a:r>
              <a:rPr lang="ja-JP" altLang="en-US"/>
              <a:t>見学通路の充実</a:t>
            </a:r>
          </a:p>
        </p:txBody>
      </p:sp>
      <p:sp>
        <p:nvSpPr>
          <p:cNvPr id="17414" name="AutoShape 6">
            <a:extLst>
              <a:ext uri="{FF2B5EF4-FFF2-40B4-BE49-F238E27FC236}">
                <a16:creationId xmlns:a16="http://schemas.microsoft.com/office/drawing/2014/main" id="{2FA0F401-E887-426D-98E1-49CFB5D448D8}"/>
              </a:ext>
            </a:extLst>
          </p:cNvPr>
          <p:cNvSpPr>
            <a:spLocks noChangeArrowheads="1"/>
          </p:cNvSpPr>
          <p:nvPr/>
        </p:nvSpPr>
        <p:spPr bwMode="auto">
          <a:xfrm>
            <a:off x="2351088" y="2060576"/>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2-2.</a:t>
            </a:r>
            <a:r>
              <a:rPr lang="ja-JP" altLang="en-US"/>
              <a:t>児童・父兄・教職員・市民・見学者の試食スペースの充実</a:t>
            </a:r>
          </a:p>
        </p:txBody>
      </p:sp>
      <p:sp>
        <p:nvSpPr>
          <p:cNvPr id="17415" name="AutoShape 7">
            <a:extLst>
              <a:ext uri="{FF2B5EF4-FFF2-40B4-BE49-F238E27FC236}">
                <a16:creationId xmlns:a16="http://schemas.microsoft.com/office/drawing/2014/main" id="{311183DA-E33D-4697-9E9B-24DDC3FB61BE}"/>
              </a:ext>
            </a:extLst>
          </p:cNvPr>
          <p:cNvSpPr>
            <a:spLocks noChangeArrowheads="1"/>
          </p:cNvSpPr>
          <p:nvPr/>
        </p:nvSpPr>
        <p:spPr bwMode="auto">
          <a:xfrm>
            <a:off x="2351088" y="2565401"/>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2-3.</a:t>
            </a:r>
            <a:r>
              <a:rPr lang="ja-JP" altLang="en-US"/>
              <a:t>児童・父兄・教職員・市民・見学者への食育発信メディアの充実</a:t>
            </a:r>
          </a:p>
        </p:txBody>
      </p:sp>
      <p:sp>
        <p:nvSpPr>
          <p:cNvPr id="17416" name="AutoShape 8">
            <a:extLst>
              <a:ext uri="{FF2B5EF4-FFF2-40B4-BE49-F238E27FC236}">
                <a16:creationId xmlns:a16="http://schemas.microsoft.com/office/drawing/2014/main" id="{0442AB9D-0EA0-485D-86B2-0DA264AAC370}"/>
              </a:ext>
            </a:extLst>
          </p:cNvPr>
          <p:cNvSpPr>
            <a:spLocks noChangeArrowheads="1"/>
          </p:cNvSpPr>
          <p:nvPr/>
        </p:nvSpPr>
        <p:spPr bwMode="auto">
          <a:xfrm>
            <a:off x="2351088" y="3070226"/>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sz="1600"/>
              <a:t>2-4.</a:t>
            </a:r>
            <a:r>
              <a:rPr lang="ja-JP" altLang="en-US" sz="1600"/>
              <a:t>市・市職員への提言・提案ができる有識者や父兄による勉強・研修の組織化</a:t>
            </a:r>
          </a:p>
        </p:txBody>
      </p:sp>
      <p:sp>
        <p:nvSpPr>
          <p:cNvPr id="17417" name="AutoShape 9">
            <a:extLst>
              <a:ext uri="{FF2B5EF4-FFF2-40B4-BE49-F238E27FC236}">
                <a16:creationId xmlns:a16="http://schemas.microsoft.com/office/drawing/2014/main" id="{BF6C8434-4C30-4A8A-B996-DD073E98ED27}"/>
              </a:ext>
            </a:extLst>
          </p:cNvPr>
          <p:cNvSpPr>
            <a:spLocks noChangeArrowheads="1"/>
          </p:cNvSpPr>
          <p:nvPr/>
        </p:nvSpPr>
        <p:spPr bwMode="auto">
          <a:xfrm>
            <a:off x="2351088" y="3575051"/>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2-5.</a:t>
            </a:r>
            <a:r>
              <a:rPr lang="ja-JP" altLang="en-US"/>
              <a:t>運営企業によるメニュー提案や新しい調理法の市への提案活動</a:t>
            </a:r>
          </a:p>
        </p:txBody>
      </p:sp>
      <p:sp>
        <p:nvSpPr>
          <p:cNvPr id="8" name="AutoShape 9">
            <a:extLst>
              <a:ext uri="{FF2B5EF4-FFF2-40B4-BE49-F238E27FC236}">
                <a16:creationId xmlns:a16="http://schemas.microsoft.com/office/drawing/2014/main" id="{66392E86-03A1-411F-A95C-A443F81DC51F}"/>
              </a:ext>
            </a:extLst>
          </p:cNvPr>
          <p:cNvSpPr>
            <a:spLocks noChangeArrowheads="1"/>
          </p:cNvSpPr>
          <p:nvPr/>
        </p:nvSpPr>
        <p:spPr bwMode="auto">
          <a:xfrm>
            <a:off x="2351088" y="4076701"/>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dirty="0"/>
              <a:t>2-6.</a:t>
            </a:r>
            <a:r>
              <a:rPr lang="ja-JP" altLang="en-US" dirty="0"/>
              <a:t>体験型見学：調理現場の体感・調理体験・ＶＲ・ＩＴなどの駆使</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AutoShape 4">
            <a:extLst>
              <a:ext uri="{FF2B5EF4-FFF2-40B4-BE49-F238E27FC236}">
                <a16:creationId xmlns:a16="http://schemas.microsoft.com/office/drawing/2014/main" id="{AD05C8CB-90CA-4631-8B27-D30920E12782}"/>
              </a:ext>
            </a:extLst>
          </p:cNvPr>
          <p:cNvSpPr>
            <a:spLocks noChangeArrowheads="1"/>
          </p:cNvSpPr>
          <p:nvPr/>
        </p:nvSpPr>
        <p:spPr bwMode="auto">
          <a:xfrm>
            <a:off x="2279651" y="765176"/>
            <a:ext cx="7921625" cy="360363"/>
          </a:xfrm>
          <a:prstGeom prst="roundRect">
            <a:avLst>
              <a:gd name="adj" fmla="val 16667"/>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p:spPr>
        <p:txBody>
          <a:bodyPr wrap="none" anchor="ctr"/>
          <a:lstStyle/>
          <a:p>
            <a:pPr eaLnBrk="1" hangingPunct="1">
              <a:defRPr/>
            </a:pPr>
            <a:r>
              <a:rPr lang="ja-JP" altLang="en-US" sz="1600"/>
              <a:t>３．長期にわたり安定したＳＰＣ運営のための資金・体制確保・モニタリング</a:t>
            </a:r>
          </a:p>
        </p:txBody>
      </p:sp>
      <p:sp>
        <p:nvSpPr>
          <p:cNvPr id="18437" name="AutoShape 5">
            <a:extLst>
              <a:ext uri="{FF2B5EF4-FFF2-40B4-BE49-F238E27FC236}">
                <a16:creationId xmlns:a16="http://schemas.microsoft.com/office/drawing/2014/main" id="{A237A596-5481-4E88-AF63-675908ABDD83}"/>
              </a:ext>
            </a:extLst>
          </p:cNvPr>
          <p:cNvSpPr>
            <a:spLocks noChangeArrowheads="1"/>
          </p:cNvSpPr>
          <p:nvPr/>
        </p:nvSpPr>
        <p:spPr bwMode="auto">
          <a:xfrm>
            <a:off x="2351088" y="1557339"/>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sz="1600"/>
              <a:t>3-1.</a:t>
            </a:r>
            <a:r>
              <a:rPr lang="ja-JP" altLang="en-US" sz="1600"/>
              <a:t>統括責任者（</a:t>
            </a:r>
            <a:r>
              <a:rPr lang="en-US" altLang="ja-JP" sz="1600"/>
              <a:t>SPC)</a:t>
            </a:r>
            <a:r>
              <a:rPr lang="ja-JP" altLang="en-US" sz="1600"/>
              <a:t>－各業務責任者（各担当企業）の指揮命令系統明確化</a:t>
            </a:r>
          </a:p>
        </p:txBody>
      </p:sp>
      <p:sp>
        <p:nvSpPr>
          <p:cNvPr id="18438" name="AutoShape 6">
            <a:extLst>
              <a:ext uri="{FF2B5EF4-FFF2-40B4-BE49-F238E27FC236}">
                <a16:creationId xmlns:a16="http://schemas.microsoft.com/office/drawing/2014/main" id="{95D60E00-744B-41F4-B0E4-9FC289A1D44E}"/>
              </a:ext>
            </a:extLst>
          </p:cNvPr>
          <p:cNvSpPr>
            <a:spLocks noChangeArrowheads="1"/>
          </p:cNvSpPr>
          <p:nvPr/>
        </p:nvSpPr>
        <p:spPr bwMode="auto">
          <a:xfrm>
            <a:off x="2351088" y="2062164"/>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sz="1600"/>
              <a:t>3-2.</a:t>
            </a:r>
            <a:r>
              <a:rPr lang="ja-JP" altLang="en-US" sz="1600"/>
              <a:t>市との綿密な協議体制整備と第</a:t>
            </a:r>
            <a:r>
              <a:rPr lang="en-US" altLang="ja-JP" sz="1600"/>
              <a:t>3</a:t>
            </a:r>
            <a:r>
              <a:rPr lang="ja-JP" altLang="en-US" sz="1600"/>
              <a:t>者機関による業務モニタリング体制整備</a:t>
            </a:r>
          </a:p>
        </p:txBody>
      </p:sp>
      <p:sp>
        <p:nvSpPr>
          <p:cNvPr id="18439" name="AutoShape 7">
            <a:extLst>
              <a:ext uri="{FF2B5EF4-FFF2-40B4-BE49-F238E27FC236}">
                <a16:creationId xmlns:a16="http://schemas.microsoft.com/office/drawing/2014/main" id="{108AC131-BCDE-42C0-9805-1AB1F1E3F3A1}"/>
              </a:ext>
            </a:extLst>
          </p:cNvPr>
          <p:cNvSpPr>
            <a:spLocks noChangeArrowheads="1"/>
          </p:cNvSpPr>
          <p:nvPr/>
        </p:nvSpPr>
        <p:spPr bwMode="auto">
          <a:xfrm>
            <a:off x="2351088" y="2565401"/>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3-3.</a:t>
            </a:r>
            <a:r>
              <a:rPr lang="ja-JP" altLang="en-US"/>
              <a:t>十分な内部留保金の確保と返済・配当計画の明確化</a:t>
            </a:r>
          </a:p>
        </p:txBody>
      </p:sp>
      <p:sp>
        <p:nvSpPr>
          <p:cNvPr id="18440" name="AutoShape 8">
            <a:extLst>
              <a:ext uri="{FF2B5EF4-FFF2-40B4-BE49-F238E27FC236}">
                <a16:creationId xmlns:a16="http://schemas.microsoft.com/office/drawing/2014/main" id="{03D78757-C328-492B-96FC-5D36C706BDC8}"/>
              </a:ext>
            </a:extLst>
          </p:cNvPr>
          <p:cNvSpPr>
            <a:spLocks noChangeArrowheads="1"/>
          </p:cNvSpPr>
          <p:nvPr/>
        </p:nvSpPr>
        <p:spPr bwMode="auto">
          <a:xfrm>
            <a:off x="2351088" y="3068639"/>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3-4.</a:t>
            </a:r>
            <a:r>
              <a:rPr lang="ja-JP" altLang="en-US"/>
              <a:t>大手保険企業によるリスク分析をベースにした付保とリスク対策実施</a:t>
            </a:r>
          </a:p>
        </p:txBody>
      </p:sp>
      <p:sp>
        <p:nvSpPr>
          <p:cNvPr id="18441" name="AutoShape 9">
            <a:extLst>
              <a:ext uri="{FF2B5EF4-FFF2-40B4-BE49-F238E27FC236}">
                <a16:creationId xmlns:a16="http://schemas.microsoft.com/office/drawing/2014/main" id="{83AB860F-C128-41FB-B665-1F674057917E}"/>
              </a:ext>
            </a:extLst>
          </p:cNvPr>
          <p:cNvSpPr>
            <a:spLocks noChangeArrowheads="1"/>
          </p:cNvSpPr>
          <p:nvPr/>
        </p:nvSpPr>
        <p:spPr bwMode="auto">
          <a:xfrm>
            <a:off x="2351088" y="3573464"/>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3-5.</a:t>
            </a:r>
            <a:r>
              <a:rPr lang="ja-JP" altLang="en-US"/>
              <a:t>すべての業務に対しバックアップサービサーの準備</a:t>
            </a:r>
          </a:p>
        </p:txBody>
      </p:sp>
      <p:sp>
        <p:nvSpPr>
          <p:cNvPr id="18442" name="AutoShape 10">
            <a:extLst>
              <a:ext uri="{FF2B5EF4-FFF2-40B4-BE49-F238E27FC236}">
                <a16:creationId xmlns:a16="http://schemas.microsoft.com/office/drawing/2014/main" id="{B8B07F15-480E-45AD-ACC8-574B4F398769}"/>
              </a:ext>
            </a:extLst>
          </p:cNvPr>
          <p:cNvSpPr>
            <a:spLocks noChangeArrowheads="1"/>
          </p:cNvSpPr>
          <p:nvPr/>
        </p:nvSpPr>
        <p:spPr bwMode="auto">
          <a:xfrm>
            <a:off x="2351088" y="4078289"/>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3-6.</a:t>
            </a:r>
            <a:r>
              <a:rPr lang="ja-JP" altLang="en-US"/>
              <a:t>信頼できる金融機関による綿密なプロジェクト評価と融資計画</a:t>
            </a:r>
          </a:p>
        </p:txBody>
      </p:sp>
      <p:sp>
        <p:nvSpPr>
          <p:cNvPr id="18443" name="AutoShape 11">
            <a:extLst>
              <a:ext uri="{FF2B5EF4-FFF2-40B4-BE49-F238E27FC236}">
                <a16:creationId xmlns:a16="http://schemas.microsoft.com/office/drawing/2014/main" id="{F5D02D36-D5A8-4ED4-A846-C09E99192B36}"/>
              </a:ext>
            </a:extLst>
          </p:cNvPr>
          <p:cNvSpPr>
            <a:spLocks noChangeArrowheads="1"/>
          </p:cNvSpPr>
          <p:nvPr/>
        </p:nvSpPr>
        <p:spPr bwMode="auto">
          <a:xfrm>
            <a:off x="2351088" y="4583114"/>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3-7.</a:t>
            </a:r>
            <a:r>
              <a:rPr lang="ja-JP" altLang="en-US"/>
              <a:t>業務に見合った資金計画の立案と確実な出資・融資体制の明確化</a:t>
            </a:r>
          </a:p>
        </p:txBody>
      </p:sp>
      <p:sp>
        <p:nvSpPr>
          <p:cNvPr id="11" name="AutoShape 11">
            <a:extLst>
              <a:ext uri="{FF2B5EF4-FFF2-40B4-BE49-F238E27FC236}">
                <a16:creationId xmlns:a16="http://schemas.microsoft.com/office/drawing/2014/main" id="{DB6E3740-0345-4444-928E-EE57FB4F44FD}"/>
              </a:ext>
            </a:extLst>
          </p:cNvPr>
          <p:cNvSpPr>
            <a:spLocks noChangeArrowheads="1"/>
          </p:cNvSpPr>
          <p:nvPr/>
        </p:nvSpPr>
        <p:spPr bwMode="auto">
          <a:xfrm>
            <a:off x="2351088" y="5086351"/>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dirty="0"/>
              <a:t>3-8.</a:t>
            </a:r>
            <a:r>
              <a:rPr lang="ja-JP" altLang="en-US" dirty="0"/>
              <a:t>融資確約の早期獲得</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AutoShape 4">
            <a:extLst>
              <a:ext uri="{FF2B5EF4-FFF2-40B4-BE49-F238E27FC236}">
                <a16:creationId xmlns:a16="http://schemas.microsoft.com/office/drawing/2014/main" id="{373683C4-97D4-4372-B8F5-05254AB14A24}"/>
              </a:ext>
            </a:extLst>
          </p:cNvPr>
          <p:cNvSpPr>
            <a:spLocks noChangeArrowheads="1"/>
          </p:cNvSpPr>
          <p:nvPr/>
        </p:nvSpPr>
        <p:spPr bwMode="auto">
          <a:xfrm>
            <a:off x="2063751" y="765176"/>
            <a:ext cx="7921625" cy="360363"/>
          </a:xfrm>
          <a:prstGeom prst="roundRect">
            <a:avLst>
              <a:gd name="adj" fmla="val 16667"/>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p:spPr>
        <p:txBody>
          <a:bodyPr wrap="none" anchor="ctr"/>
          <a:lstStyle/>
          <a:p>
            <a:pPr eaLnBrk="1" hangingPunct="1">
              <a:defRPr/>
            </a:pPr>
            <a:r>
              <a:rPr lang="ja-JP" altLang="en-US" sz="1600"/>
              <a:t>４．担当企業が責任をもって事業遂行し、市と協力できる報告・協議体制構築</a:t>
            </a:r>
          </a:p>
        </p:txBody>
      </p:sp>
      <p:sp>
        <p:nvSpPr>
          <p:cNvPr id="19461" name="AutoShape 5">
            <a:extLst>
              <a:ext uri="{FF2B5EF4-FFF2-40B4-BE49-F238E27FC236}">
                <a16:creationId xmlns:a16="http://schemas.microsoft.com/office/drawing/2014/main" id="{90EAC7B0-3F3A-474B-AAEC-961800A2B17E}"/>
              </a:ext>
            </a:extLst>
          </p:cNvPr>
          <p:cNvSpPr>
            <a:spLocks noChangeArrowheads="1"/>
          </p:cNvSpPr>
          <p:nvPr/>
        </p:nvSpPr>
        <p:spPr bwMode="auto">
          <a:xfrm>
            <a:off x="2063750" y="1557339"/>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4-1.</a:t>
            </a:r>
            <a:r>
              <a:rPr lang="ja-JP" altLang="en-US"/>
              <a:t>市との協議機関（関係者協議会）の設置</a:t>
            </a:r>
          </a:p>
        </p:txBody>
      </p:sp>
      <p:sp>
        <p:nvSpPr>
          <p:cNvPr id="19462" name="AutoShape 6">
            <a:extLst>
              <a:ext uri="{FF2B5EF4-FFF2-40B4-BE49-F238E27FC236}">
                <a16:creationId xmlns:a16="http://schemas.microsoft.com/office/drawing/2014/main" id="{0A750E5C-AF67-4296-ADD0-E32E3EA610B4}"/>
              </a:ext>
            </a:extLst>
          </p:cNvPr>
          <p:cNvSpPr>
            <a:spLocks noChangeArrowheads="1"/>
          </p:cNvSpPr>
          <p:nvPr/>
        </p:nvSpPr>
        <p:spPr bwMode="auto">
          <a:xfrm>
            <a:off x="2063750" y="2062164"/>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4-2.ISO</a:t>
            </a:r>
            <a:r>
              <a:rPr lang="ja-JP" altLang="en-US"/>
              <a:t>マネージメントシステムによるファイル・報告システムの構築</a:t>
            </a:r>
          </a:p>
        </p:txBody>
      </p:sp>
      <p:sp>
        <p:nvSpPr>
          <p:cNvPr id="5" name="AutoShape 6">
            <a:extLst>
              <a:ext uri="{FF2B5EF4-FFF2-40B4-BE49-F238E27FC236}">
                <a16:creationId xmlns:a16="http://schemas.microsoft.com/office/drawing/2014/main" id="{FF8B45F2-4BBE-4E57-80C7-D3004AA6CB52}"/>
              </a:ext>
            </a:extLst>
          </p:cNvPr>
          <p:cNvSpPr>
            <a:spLocks noChangeArrowheads="1"/>
          </p:cNvSpPr>
          <p:nvPr/>
        </p:nvSpPr>
        <p:spPr bwMode="auto">
          <a:xfrm>
            <a:off x="2063750" y="2565401"/>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dirty="0"/>
              <a:t>4-3.</a:t>
            </a:r>
            <a:r>
              <a:rPr lang="ja-JP" altLang="en-US" dirty="0"/>
              <a:t>市との意思疎通の斬新な方法検討</a:t>
            </a:r>
          </a:p>
        </p:txBody>
      </p:sp>
      <p:sp>
        <p:nvSpPr>
          <p:cNvPr id="6" name="AutoShape 6">
            <a:extLst>
              <a:ext uri="{FF2B5EF4-FFF2-40B4-BE49-F238E27FC236}">
                <a16:creationId xmlns:a16="http://schemas.microsoft.com/office/drawing/2014/main" id="{AFA5BC22-40BE-47B9-B879-5C207D5DBE95}"/>
              </a:ext>
            </a:extLst>
          </p:cNvPr>
          <p:cNvSpPr>
            <a:spLocks noChangeArrowheads="1"/>
          </p:cNvSpPr>
          <p:nvPr/>
        </p:nvSpPr>
        <p:spPr bwMode="auto">
          <a:xfrm>
            <a:off x="2063750" y="3141664"/>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dirty="0"/>
              <a:t>4-4.</a:t>
            </a:r>
            <a:r>
              <a:rPr lang="ja-JP" altLang="en-US" dirty="0"/>
              <a:t>子供たちの声の収集の斬新な方法・声への対応体制の提案</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AutoShape 4">
            <a:extLst>
              <a:ext uri="{FF2B5EF4-FFF2-40B4-BE49-F238E27FC236}">
                <a16:creationId xmlns:a16="http://schemas.microsoft.com/office/drawing/2014/main" id="{B4CA3159-8B26-4A57-8E81-965B08707DA1}"/>
              </a:ext>
            </a:extLst>
          </p:cNvPr>
          <p:cNvSpPr>
            <a:spLocks noChangeArrowheads="1"/>
          </p:cNvSpPr>
          <p:nvPr/>
        </p:nvSpPr>
        <p:spPr bwMode="auto">
          <a:xfrm>
            <a:off x="2135189" y="692151"/>
            <a:ext cx="7921625" cy="360363"/>
          </a:xfrm>
          <a:prstGeom prst="roundRect">
            <a:avLst>
              <a:gd name="adj" fmla="val 16667"/>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p:spPr>
        <p:txBody>
          <a:bodyPr wrap="none" anchor="ctr"/>
          <a:lstStyle/>
          <a:p>
            <a:pPr eaLnBrk="1" hangingPunct="1">
              <a:defRPr/>
            </a:pPr>
            <a:r>
              <a:rPr lang="ja-JP" altLang="en-US"/>
              <a:t>５．周囲の環境に調和した設計・施設整備・維持管理・運営</a:t>
            </a:r>
          </a:p>
        </p:txBody>
      </p:sp>
      <p:sp>
        <p:nvSpPr>
          <p:cNvPr id="20485" name="AutoShape 5">
            <a:extLst>
              <a:ext uri="{FF2B5EF4-FFF2-40B4-BE49-F238E27FC236}">
                <a16:creationId xmlns:a16="http://schemas.microsoft.com/office/drawing/2014/main" id="{5A303B17-BD92-4216-9095-58D51C193FF8}"/>
              </a:ext>
            </a:extLst>
          </p:cNvPr>
          <p:cNvSpPr>
            <a:spLocks noChangeArrowheads="1"/>
          </p:cNvSpPr>
          <p:nvPr/>
        </p:nvSpPr>
        <p:spPr bwMode="auto">
          <a:xfrm>
            <a:off x="2208213" y="1484314"/>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5-1.</a:t>
            </a:r>
            <a:r>
              <a:rPr lang="ja-JP" altLang="en-US"/>
              <a:t>周辺と調和した外観デザイン</a:t>
            </a:r>
          </a:p>
        </p:txBody>
      </p:sp>
      <p:sp>
        <p:nvSpPr>
          <p:cNvPr id="20486" name="AutoShape 6">
            <a:extLst>
              <a:ext uri="{FF2B5EF4-FFF2-40B4-BE49-F238E27FC236}">
                <a16:creationId xmlns:a16="http://schemas.microsoft.com/office/drawing/2014/main" id="{452C13FF-3EA6-48F6-8E17-A355B885192C}"/>
              </a:ext>
            </a:extLst>
          </p:cNvPr>
          <p:cNvSpPr>
            <a:spLocks noChangeArrowheads="1"/>
          </p:cNvSpPr>
          <p:nvPr/>
        </p:nvSpPr>
        <p:spPr bwMode="auto">
          <a:xfrm>
            <a:off x="2208213" y="1990726"/>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5-2.</a:t>
            </a:r>
            <a:r>
              <a:rPr lang="ja-JP" altLang="en-US"/>
              <a:t>緑化面積を最大にし、周辺植栽と調和した樹木選定</a:t>
            </a:r>
          </a:p>
        </p:txBody>
      </p:sp>
      <p:sp>
        <p:nvSpPr>
          <p:cNvPr id="20487" name="AutoShape 7">
            <a:extLst>
              <a:ext uri="{FF2B5EF4-FFF2-40B4-BE49-F238E27FC236}">
                <a16:creationId xmlns:a16="http://schemas.microsoft.com/office/drawing/2014/main" id="{23766E16-9A49-4D32-B3DA-03AC5C9F9E42}"/>
              </a:ext>
            </a:extLst>
          </p:cNvPr>
          <p:cNvSpPr>
            <a:spLocks noChangeArrowheads="1"/>
          </p:cNvSpPr>
          <p:nvPr/>
        </p:nvSpPr>
        <p:spPr bwMode="auto">
          <a:xfrm>
            <a:off x="2208213" y="2492376"/>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5-3.</a:t>
            </a:r>
            <a:r>
              <a:rPr lang="ja-JP" altLang="en-US"/>
              <a:t>周辺への雨水・汚染物質の排出の</a:t>
            </a:r>
            <a:r>
              <a:rPr lang="en-US" altLang="ja-JP"/>
              <a:t>MIN</a:t>
            </a:r>
            <a:r>
              <a:rPr lang="ja-JP" altLang="en-US"/>
              <a:t>化</a:t>
            </a:r>
          </a:p>
        </p:txBody>
      </p:sp>
      <p:sp>
        <p:nvSpPr>
          <p:cNvPr id="20488" name="AutoShape 8">
            <a:extLst>
              <a:ext uri="{FF2B5EF4-FFF2-40B4-BE49-F238E27FC236}">
                <a16:creationId xmlns:a16="http://schemas.microsoft.com/office/drawing/2014/main" id="{2CDF7EC9-2B8C-4614-A13D-ADB6CE57331C}"/>
              </a:ext>
            </a:extLst>
          </p:cNvPr>
          <p:cNvSpPr>
            <a:spLocks noChangeArrowheads="1"/>
          </p:cNvSpPr>
          <p:nvPr/>
        </p:nvSpPr>
        <p:spPr bwMode="auto">
          <a:xfrm>
            <a:off x="2208213" y="3068639"/>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5-4.</a:t>
            </a:r>
            <a:r>
              <a:rPr lang="ja-JP" altLang="en-US"/>
              <a:t>換気熱の最大回収による熱放出のＭＩＮ化</a:t>
            </a:r>
          </a:p>
        </p:txBody>
      </p:sp>
      <p:sp>
        <p:nvSpPr>
          <p:cNvPr id="20489" name="AutoShape 9">
            <a:extLst>
              <a:ext uri="{FF2B5EF4-FFF2-40B4-BE49-F238E27FC236}">
                <a16:creationId xmlns:a16="http://schemas.microsoft.com/office/drawing/2014/main" id="{48C5EADD-3ABE-43A3-9C33-60B43EFA4AC7}"/>
              </a:ext>
            </a:extLst>
          </p:cNvPr>
          <p:cNvSpPr>
            <a:spLocks noChangeArrowheads="1"/>
          </p:cNvSpPr>
          <p:nvPr/>
        </p:nvSpPr>
        <p:spPr bwMode="auto">
          <a:xfrm>
            <a:off x="2208213" y="3646489"/>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5-5.</a:t>
            </a:r>
            <a:r>
              <a:rPr lang="ja-JP" altLang="en-US"/>
              <a:t>地熱・風力・太陽熱等の利用によるＣＯ</a:t>
            </a:r>
            <a:r>
              <a:rPr lang="en-US" altLang="ja-JP" baseline="-25000"/>
              <a:t>2</a:t>
            </a:r>
            <a:r>
              <a:rPr lang="ja-JP" altLang="en-US"/>
              <a:t>排出量のＭＩＮ化</a:t>
            </a:r>
          </a:p>
        </p:txBody>
      </p:sp>
      <p:sp>
        <p:nvSpPr>
          <p:cNvPr id="8" name="AutoShape 9">
            <a:extLst>
              <a:ext uri="{FF2B5EF4-FFF2-40B4-BE49-F238E27FC236}">
                <a16:creationId xmlns:a16="http://schemas.microsoft.com/office/drawing/2014/main" id="{F44BD489-173F-4045-A9CB-D3768E528933}"/>
              </a:ext>
            </a:extLst>
          </p:cNvPr>
          <p:cNvSpPr>
            <a:spLocks noChangeArrowheads="1"/>
          </p:cNvSpPr>
          <p:nvPr/>
        </p:nvSpPr>
        <p:spPr bwMode="auto">
          <a:xfrm>
            <a:off x="2208213" y="4221164"/>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dirty="0"/>
              <a:t>5-6.</a:t>
            </a:r>
            <a:r>
              <a:rPr lang="ja-JP" altLang="en-US" dirty="0"/>
              <a:t>車の一方通行者線設計</a:t>
            </a:r>
          </a:p>
        </p:txBody>
      </p:sp>
      <p:sp>
        <p:nvSpPr>
          <p:cNvPr id="9" name="AutoShape 9">
            <a:extLst>
              <a:ext uri="{FF2B5EF4-FFF2-40B4-BE49-F238E27FC236}">
                <a16:creationId xmlns:a16="http://schemas.microsoft.com/office/drawing/2014/main" id="{E7F1B758-F9AA-49F1-B339-5AAE1098AD36}"/>
              </a:ext>
            </a:extLst>
          </p:cNvPr>
          <p:cNvSpPr>
            <a:spLocks noChangeArrowheads="1"/>
          </p:cNvSpPr>
          <p:nvPr/>
        </p:nvSpPr>
        <p:spPr bwMode="auto">
          <a:xfrm>
            <a:off x="2208213" y="4799014"/>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dirty="0"/>
              <a:t>5-7.</a:t>
            </a:r>
            <a:r>
              <a:rPr lang="ja-JP" altLang="en-US" dirty="0"/>
              <a:t>玄関口の景観・けとはれの明確区分：美しい部分と使いやすい部分</a:t>
            </a:r>
          </a:p>
        </p:txBody>
      </p:sp>
      <p:sp>
        <p:nvSpPr>
          <p:cNvPr id="10" name="AutoShape 9">
            <a:extLst>
              <a:ext uri="{FF2B5EF4-FFF2-40B4-BE49-F238E27FC236}">
                <a16:creationId xmlns:a16="http://schemas.microsoft.com/office/drawing/2014/main" id="{320DECFE-56E2-4942-861D-795053A9CAE6}"/>
              </a:ext>
            </a:extLst>
          </p:cNvPr>
          <p:cNvSpPr>
            <a:spLocks noChangeArrowheads="1"/>
          </p:cNvSpPr>
          <p:nvPr/>
        </p:nvSpPr>
        <p:spPr bwMode="auto">
          <a:xfrm>
            <a:off x="2208213" y="5373689"/>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dirty="0"/>
              <a:t>5-8.</a:t>
            </a:r>
            <a:r>
              <a:rPr lang="ja-JP" altLang="en-US" dirty="0"/>
              <a:t>臭気発生源の特定と対策・説明の理論武装</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7A3E31D-6A35-CE64-C18B-3680FEFEBFD0}"/>
              </a:ext>
            </a:extLst>
          </p:cNvPr>
          <p:cNvPicPr>
            <a:picLocks noChangeAspect="1"/>
          </p:cNvPicPr>
          <p:nvPr/>
        </p:nvPicPr>
        <p:blipFill>
          <a:blip r:embed="rId2"/>
          <a:stretch>
            <a:fillRect/>
          </a:stretch>
        </p:blipFill>
        <p:spPr>
          <a:xfrm>
            <a:off x="538929" y="330916"/>
            <a:ext cx="11370393" cy="2321175"/>
          </a:xfrm>
          <a:prstGeom prst="rect">
            <a:avLst/>
          </a:prstGeom>
        </p:spPr>
      </p:pic>
      <p:pic>
        <p:nvPicPr>
          <p:cNvPr id="7" name="図 6">
            <a:extLst>
              <a:ext uri="{FF2B5EF4-FFF2-40B4-BE49-F238E27FC236}">
                <a16:creationId xmlns:a16="http://schemas.microsoft.com/office/drawing/2014/main" id="{D9EAA1C0-954F-E027-EA1E-11B2251B97F5}"/>
              </a:ext>
            </a:extLst>
          </p:cNvPr>
          <p:cNvPicPr>
            <a:picLocks noChangeAspect="1"/>
          </p:cNvPicPr>
          <p:nvPr/>
        </p:nvPicPr>
        <p:blipFill>
          <a:blip r:embed="rId3"/>
          <a:stretch>
            <a:fillRect/>
          </a:stretch>
        </p:blipFill>
        <p:spPr>
          <a:xfrm>
            <a:off x="649542" y="2910961"/>
            <a:ext cx="11075037" cy="1420310"/>
          </a:xfrm>
          <a:prstGeom prst="rect">
            <a:avLst/>
          </a:prstGeom>
        </p:spPr>
      </p:pic>
      <p:pic>
        <p:nvPicPr>
          <p:cNvPr id="9" name="図 8">
            <a:extLst>
              <a:ext uri="{FF2B5EF4-FFF2-40B4-BE49-F238E27FC236}">
                <a16:creationId xmlns:a16="http://schemas.microsoft.com/office/drawing/2014/main" id="{D4528E22-405C-1502-7A3B-E35D1C26001C}"/>
              </a:ext>
            </a:extLst>
          </p:cNvPr>
          <p:cNvPicPr>
            <a:picLocks noChangeAspect="1"/>
          </p:cNvPicPr>
          <p:nvPr/>
        </p:nvPicPr>
        <p:blipFill>
          <a:blip r:embed="rId4"/>
          <a:stretch>
            <a:fillRect/>
          </a:stretch>
        </p:blipFill>
        <p:spPr>
          <a:xfrm>
            <a:off x="649542" y="4590140"/>
            <a:ext cx="11193413" cy="1639693"/>
          </a:xfrm>
          <a:prstGeom prst="rect">
            <a:avLst/>
          </a:prstGeom>
        </p:spPr>
      </p:pic>
    </p:spTree>
    <p:extLst>
      <p:ext uri="{BB962C8B-B14F-4D97-AF65-F5344CB8AC3E}">
        <p14:creationId xmlns:p14="http://schemas.microsoft.com/office/powerpoint/2010/main" val="10875418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AutoShape 4">
            <a:extLst>
              <a:ext uri="{FF2B5EF4-FFF2-40B4-BE49-F238E27FC236}">
                <a16:creationId xmlns:a16="http://schemas.microsoft.com/office/drawing/2014/main" id="{4C17E182-0371-40EE-A3DC-AF8756FF5A90}"/>
              </a:ext>
            </a:extLst>
          </p:cNvPr>
          <p:cNvSpPr>
            <a:spLocks noChangeArrowheads="1"/>
          </p:cNvSpPr>
          <p:nvPr/>
        </p:nvSpPr>
        <p:spPr bwMode="auto">
          <a:xfrm>
            <a:off x="2135189" y="765176"/>
            <a:ext cx="7921625" cy="360363"/>
          </a:xfrm>
          <a:prstGeom prst="roundRect">
            <a:avLst>
              <a:gd name="adj" fmla="val 16667"/>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p:spPr>
        <p:txBody>
          <a:bodyPr wrap="none" anchor="ctr"/>
          <a:lstStyle/>
          <a:p>
            <a:pPr eaLnBrk="1" hangingPunct="1">
              <a:defRPr/>
            </a:pPr>
            <a:r>
              <a:rPr lang="ja-JP" altLang="en-US"/>
              <a:t>６．省エネ・省資源に徹し、ＬＣＣ最小化の施設整備・維持管理・運営</a:t>
            </a:r>
          </a:p>
        </p:txBody>
      </p:sp>
      <p:sp>
        <p:nvSpPr>
          <p:cNvPr id="21509" name="AutoShape 5">
            <a:extLst>
              <a:ext uri="{FF2B5EF4-FFF2-40B4-BE49-F238E27FC236}">
                <a16:creationId xmlns:a16="http://schemas.microsoft.com/office/drawing/2014/main" id="{D83E1540-7213-4954-B3B5-999F4AF84D25}"/>
              </a:ext>
            </a:extLst>
          </p:cNvPr>
          <p:cNvSpPr>
            <a:spLocks noChangeArrowheads="1"/>
          </p:cNvSpPr>
          <p:nvPr/>
        </p:nvSpPr>
        <p:spPr bwMode="auto">
          <a:xfrm>
            <a:off x="2135188" y="1484314"/>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6-1.</a:t>
            </a:r>
            <a:r>
              <a:rPr lang="ja-JP" altLang="en-US"/>
              <a:t>長寿命・省エネの最新機器</a:t>
            </a:r>
            <a:r>
              <a:rPr lang="en-US" altLang="ja-JP"/>
              <a:t>/</a:t>
            </a:r>
            <a:r>
              <a:rPr lang="ja-JP" altLang="en-US"/>
              <a:t>設備の採用による</a:t>
            </a:r>
            <a:r>
              <a:rPr lang="en-US" altLang="ja-JP"/>
              <a:t>LCC</a:t>
            </a:r>
            <a:r>
              <a:rPr lang="ja-JP" altLang="en-US"/>
              <a:t>の</a:t>
            </a:r>
            <a:r>
              <a:rPr lang="en-US" altLang="ja-JP"/>
              <a:t>MIN</a:t>
            </a:r>
            <a:r>
              <a:rPr lang="ja-JP" altLang="en-US"/>
              <a:t>化</a:t>
            </a:r>
          </a:p>
        </p:txBody>
      </p:sp>
      <p:sp>
        <p:nvSpPr>
          <p:cNvPr id="21510" name="AutoShape 6">
            <a:extLst>
              <a:ext uri="{FF2B5EF4-FFF2-40B4-BE49-F238E27FC236}">
                <a16:creationId xmlns:a16="http://schemas.microsoft.com/office/drawing/2014/main" id="{4B1F537C-AABD-4807-9F6A-3F8C1294DE3E}"/>
              </a:ext>
            </a:extLst>
          </p:cNvPr>
          <p:cNvSpPr>
            <a:spLocks noChangeArrowheads="1"/>
          </p:cNvSpPr>
          <p:nvPr/>
        </p:nvSpPr>
        <p:spPr bwMode="auto">
          <a:xfrm>
            <a:off x="2135188" y="1990726"/>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6-2.</a:t>
            </a:r>
            <a:r>
              <a:rPr lang="ja-JP" altLang="en-US"/>
              <a:t>予防保全の考え方に徹した維持管理の実施</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AutoShape 4">
            <a:extLst>
              <a:ext uri="{FF2B5EF4-FFF2-40B4-BE49-F238E27FC236}">
                <a16:creationId xmlns:a16="http://schemas.microsoft.com/office/drawing/2014/main" id="{3736AE56-5593-4518-8D2B-86163674C23E}"/>
              </a:ext>
            </a:extLst>
          </p:cNvPr>
          <p:cNvSpPr>
            <a:spLocks noChangeArrowheads="1"/>
          </p:cNvSpPr>
          <p:nvPr/>
        </p:nvSpPr>
        <p:spPr bwMode="auto">
          <a:xfrm>
            <a:off x="2135189" y="836613"/>
            <a:ext cx="7921625" cy="360362"/>
          </a:xfrm>
          <a:prstGeom prst="roundRect">
            <a:avLst>
              <a:gd name="adj" fmla="val 16667"/>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p:spPr>
        <p:txBody>
          <a:bodyPr wrap="none" anchor="ctr"/>
          <a:lstStyle/>
          <a:p>
            <a:pPr eaLnBrk="1" hangingPunct="1">
              <a:defRPr/>
            </a:pPr>
            <a:r>
              <a:rPr lang="ja-JP" altLang="en-US"/>
              <a:t>７．工事期間中の周辺への影響の最小化・安全・品質・環境・工程確保</a:t>
            </a:r>
          </a:p>
        </p:txBody>
      </p:sp>
      <p:sp>
        <p:nvSpPr>
          <p:cNvPr id="23557" name="AutoShape 5">
            <a:extLst>
              <a:ext uri="{FF2B5EF4-FFF2-40B4-BE49-F238E27FC236}">
                <a16:creationId xmlns:a16="http://schemas.microsoft.com/office/drawing/2014/main" id="{D55C2664-875F-41F9-B589-72323786B48B}"/>
              </a:ext>
            </a:extLst>
          </p:cNvPr>
          <p:cNvSpPr>
            <a:spLocks noChangeArrowheads="1"/>
          </p:cNvSpPr>
          <p:nvPr/>
        </p:nvSpPr>
        <p:spPr bwMode="auto">
          <a:xfrm>
            <a:off x="2135188" y="1484314"/>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7-1.</a:t>
            </a:r>
            <a:r>
              <a:rPr lang="ja-JP" altLang="en-US"/>
              <a:t>工事現場での責任体制の構築・建設業務責任者の適切配置</a:t>
            </a:r>
          </a:p>
        </p:txBody>
      </p:sp>
      <p:sp>
        <p:nvSpPr>
          <p:cNvPr id="23558" name="AutoShape 6">
            <a:extLst>
              <a:ext uri="{FF2B5EF4-FFF2-40B4-BE49-F238E27FC236}">
                <a16:creationId xmlns:a16="http://schemas.microsoft.com/office/drawing/2014/main" id="{951050A8-0BCF-4C86-BA15-3691EB7F13D9}"/>
              </a:ext>
            </a:extLst>
          </p:cNvPr>
          <p:cNvSpPr>
            <a:spLocks noChangeArrowheads="1"/>
          </p:cNvSpPr>
          <p:nvPr/>
        </p:nvSpPr>
        <p:spPr bwMode="auto">
          <a:xfrm>
            <a:off x="2135188" y="1990726"/>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7-2.</a:t>
            </a:r>
            <a:r>
              <a:rPr lang="ja-JP" altLang="en-US"/>
              <a:t>最適仮設計画による工事車両動線の最適化</a:t>
            </a:r>
          </a:p>
        </p:txBody>
      </p:sp>
      <p:sp>
        <p:nvSpPr>
          <p:cNvPr id="23559" name="AutoShape 7">
            <a:extLst>
              <a:ext uri="{FF2B5EF4-FFF2-40B4-BE49-F238E27FC236}">
                <a16:creationId xmlns:a16="http://schemas.microsoft.com/office/drawing/2014/main" id="{D5039CB8-E6DA-489B-B8EE-94705EBE5166}"/>
              </a:ext>
            </a:extLst>
          </p:cNvPr>
          <p:cNvSpPr>
            <a:spLocks noChangeArrowheads="1"/>
          </p:cNvSpPr>
          <p:nvPr/>
        </p:nvSpPr>
        <p:spPr bwMode="auto">
          <a:xfrm>
            <a:off x="2135188" y="2493964"/>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sz="1600"/>
              <a:t>7-3.</a:t>
            </a:r>
            <a:r>
              <a:rPr lang="ja-JP" altLang="en-US" sz="1600"/>
              <a:t>低振動・騒音重機の採用による振動・騒音のＭＩＮ化・常時監視機器の設置</a:t>
            </a:r>
          </a:p>
        </p:txBody>
      </p:sp>
      <p:sp>
        <p:nvSpPr>
          <p:cNvPr id="23560" name="AutoShape 8">
            <a:extLst>
              <a:ext uri="{FF2B5EF4-FFF2-40B4-BE49-F238E27FC236}">
                <a16:creationId xmlns:a16="http://schemas.microsoft.com/office/drawing/2014/main" id="{D47D7D04-ADD0-43F3-9FEE-6C685F18D5CB}"/>
              </a:ext>
            </a:extLst>
          </p:cNvPr>
          <p:cNvSpPr>
            <a:spLocks noChangeArrowheads="1"/>
          </p:cNvSpPr>
          <p:nvPr/>
        </p:nvSpPr>
        <p:spPr bwMode="auto">
          <a:xfrm>
            <a:off x="2135188" y="2998789"/>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sz="1600"/>
              <a:t>7-4.</a:t>
            </a:r>
            <a:r>
              <a:rPr lang="ja-JP" altLang="en-US" sz="1600"/>
              <a:t>ＩＳＯに基づく品質確保マニュアルの事前作成とＰＤＣＡサイクルマンージメント</a:t>
            </a:r>
          </a:p>
        </p:txBody>
      </p:sp>
      <p:sp>
        <p:nvSpPr>
          <p:cNvPr id="23561" name="AutoShape 9">
            <a:extLst>
              <a:ext uri="{FF2B5EF4-FFF2-40B4-BE49-F238E27FC236}">
                <a16:creationId xmlns:a16="http://schemas.microsoft.com/office/drawing/2014/main" id="{B944B397-5DCD-4CD7-9A51-AB774C68E925}"/>
              </a:ext>
            </a:extLst>
          </p:cNvPr>
          <p:cNvSpPr>
            <a:spLocks noChangeArrowheads="1"/>
          </p:cNvSpPr>
          <p:nvPr/>
        </p:nvSpPr>
        <p:spPr bwMode="auto">
          <a:xfrm>
            <a:off x="2135188" y="3500439"/>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dirty="0"/>
              <a:t>7-5.</a:t>
            </a:r>
            <a:r>
              <a:rPr lang="ja-JP" altLang="en-US" dirty="0"/>
              <a:t>アスベスト対策・粉塵対策（散水・完全被覆・タイヤ洗浄・通路鉄板等）</a:t>
            </a:r>
          </a:p>
        </p:txBody>
      </p:sp>
      <p:sp>
        <p:nvSpPr>
          <p:cNvPr id="23562" name="AutoShape 10">
            <a:extLst>
              <a:ext uri="{FF2B5EF4-FFF2-40B4-BE49-F238E27FC236}">
                <a16:creationId xmlns:a16="http://schemas.microsoft.com/office/drawing/2014/main" id="{B08526B6-C40A-434C-8ED1-32C731919664}"/>
              </a:ext>
            </a:extLst>
          </p:cNvPr>
          <p:cNvSpPr>
            <a:spLocks noChangeArrowheads="1"/>
          </p:cNvSpPr>
          <p:nvPr/>
        </p:nvSpPr>
        <p:spPr bwMode="auto">
          <a:xfrm>
            <a:off x="2135188" y="4006851"/>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7-7.</a:t>
            </a:r>
            <a:r>
              <a:rPr lang="ja-JP" altLang="en-US"/>
              <a:t>交通誘導員・工事車両駐車場・安全運転マニュアル等の最適な準備</a:t>
            </a:r>
          </a:p>
        </p:txBody>
      </p:sp>
      <p:sp>
        <p:nvSpPr>
          <p:cNvPr id="9" name="AutoShape 10">
            <a:extLst>
              <a:ext uri="{FF2B5EF4-FFF2-40B4-BE49-F238E27FC236}">
                <a16:creationId xmlns:a16="http://schemas.microsoft.com/office/drawing/2014/main" id="{BEDBEBE4-0843-4E10-AEE7-1589D6961D34}"/>
              </a:ext>
            </a:extLst>
          </p:cNvPr>
          <p:cNvSpPr>
            <a:spLocks noChangeArrowheads="1"/>
          </p:cNvSpPr>
          <p:nvPr/>
        </p:nvSpPr>
        <p:spPr bwMode="auto">
          <a:xfrm>
            <a:off x="2135188" y="4508501"/>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dirty="0"/>
              <a:t>7-8.</a:t>
            </a:r>
            <a:r>
              <a:rPr lang="ja-JP" altLang="en-US" dirty="0"/>
              <a:t>施工品質の維持・向上の方策</a:t>
            </a:r>
          </a:p>
        </p:txBody>
      </p:sp>
      <p:sp>
        <p:nvSpPr>
          <p:cNvPr id="10" name="AutoShape 10">
            <a:extLst>
              <a:ext uri="{FF2B5EF4-FFF2-40B4-BE49-F238E27FC236}">
                <a16:creationId xmlns:a16="http://schemas.microsoft.com/office/drawing/2014/main" id="{E0876412-17B9-497C-96AD-606F453C25CA}"/>
              </a:ext>
            </a:extLst>
          </p:cNvPr>
          <p:cNvSpPr>
            <a:spLocks noChangeArrowheads="1"/>
          </p:cNvSpPr>
          <p:nvPr/>
        </p:nvSpPr>
        <p:spPr bwMode="auto">
          <a:xfrm>
            <a:off x="2135188" y="5014914"/>
            <a:ext cx="7848600"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dirty="0"/>
              <a:t>7-9.</a:t>
            </a:r>
            <a:r>
              <a:rPr lang="ja-JP" altLang="en-US" dirty="0"/>
              <a:t>安全・衛生維持のための細部のこだわりポイント洗い出しと提案</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AutoShape 4">
            <a:extLst>
              <a:ext uri="{FF2B5EF4-FFF2-40B4-BE49-F238E27FC236}">
                <a16:creationId xmlns:a16="http://schemas.microsoft.com/office/drawing/2014/main" id="{38B4D766-6532-4417-BDB7-E86DBC084A34}"/>
              </a:ext>
            </a:extLst>
          </p:cNvPr>
          <p:cNvSpPr>
            <a:spLocks noChangeArrowheads="1"/>
          </p:cNvSpPr>
          <p:nvPr/>
        </p:nvSpPr>
        <p:spPr bwMode="auto">
          <a:xfrm>
            <a:off x="2208214" y="836613"/>
            <a:ext cx="7921625" cy="360362"/>
          </a:xfrm>
          <a:prstGeom prst="roundRect">
            <a:avLst>
              <a:gd name="adj" fmla="val 16667"/>
            </a:avLst>
          </a:prstGeom>
          <a:gradFill rotWithShape="1">
            <a:gsLst>
              <a:gs pos="0">
                <a:schemeClr val="accent1"/>
              </a:gs>
              <a:gs pos="50000">
                <a:schemeClr val="bg1"/>
              </a:gs>
              <a:gs pos="100000">
                <a:schemeClr val="accent1"/>
              </a:gs>
            </a:gsLst>
            <a:lin ang="5400000" scaled="1"/>
          </a:gradFill>
          <a:ln w="9525">
            <a:solidFill>
              <a:schemeClr val="tx1"/>
            </a:solidFill>
            <a:round/>
            <a:headEnd/>
            <a:tailEnd/>
          </a:ln>
          <a:effectLst/>
        </p:spPr>
        <p:txBody>
          <a:bodyPr wrap="none" anchor="ctr"/>
          <a:lstStyle/>
          <a:p>
            <a:pPr eaLnBrk="1" hangingPunct="1">
              <a:defRPr/>
            </a:pPr>
            <a:r>
              <a:rPr lang="ja-JP" altLang="en-US"/>
              <a:t>８．地域に根ざした企業による設計・建設・維持管理・運営による地域貢献</a:t>
            </a:r>
          </a:p>
        </p:txBody>
      </p:sp>
      <p:sp>
        <p:nvSpPr>
          <p:cNvPr id="24581" name="AutoShape 5">
            <a:extLst>
              <a:ext uri="{FF2B5EF4-FFF2-40B4-BE49-F238E27FC236}">
                <a16:creationId xmlns:a16="http://schemas.microsoft.com/office/drawing/2014/main" id="{EEC2A446-29F4-494D-9B5B-498B6B55862A}"/>
              </a:ext>
            </a:extLst>
          </p:cNvPr>
          <p:cNvSpPr>
            <a:spLocks noChangeArrowheads="1"/>
          </p:cNvSpPr>
          <p:nvPr/>
        </p:nvSpPr>
        <p:spPr bwMode="auto">
          <a:xfrm>
            <a:off x="2208213" y="1557339"/>
            <a:ext cx="8758148"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a:t>8-1.</a:t>
            </a:r>
            <a:r>
              <a:rPr lang="ja-JP" altLang="en-US"/>
              <a:t>地元の建設・運営企業・金融機関・弁護士・公認会計士の積極的参加と採用</a:t>
            </a:r>
          </a:p>
        </p:txBody>
      </p:sp>
      <p:sp>
        <p:nvSpPr>
          <p:cNvPr id="24582" name="AutoShape 6">
            <a:extLst>
              <a:ext uri="{FF2B5EF4-FFF2-40B4-BE49-F238E27FC236}">
                <a16:creationId xmlns:a16="http://schemas.microsoft.com/office/drawing/2014/main" id="{45644B7F-14E9-49D7-928D-AE2F40841EA4}"/>
              </a:ext>
            </a:extLst>
          </p:cNvPr>
          <p:cNvSpPr>
            <a:spLocks noChangeArrowheads="1"/>
          </p:cNvSpPr>
          <p:nvPr/>
        </p:nvSpPr>
        <p:spPr bwMode="auto">
          <a:xfrm>
            <a:off x="2208213" y="2062164"/>
            <a:ext cx="8758148" cy="358775"/>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dirty="0"/>
              <a:t>8-2.</a:t>
            </a:r>
            <a:r>
              <a:rPr lang="ja-JP" altLang="en-US" dirty="0"/>
              <a:t>地元雇用の徹底・積極的な障害者雇用の徹底</a:t>
            </a:r>
          </a:p>
        </p:txBody>
      </p:sp>
      <p:sp>
        <p:nvSpPr>
          <p:cNvPr id="24583" name="AutoShape 7">
            <a:extLst>
              <a:ext uri="{FF2B5EF4-FFF2-40B4-BE49-F238E27FC236}">
                <a16:creationId xmlns:a16="http://schemas.microsoft.com/office/drawing/2014/main" id="{E08A1DF1-5327-4E28-AEC6-93CA5F4363BF}"/>
              </a:ext>
            </a:extLst>
          </p:cNvPr>
          <p:cNvSpPr>
            <a:spLocks noChangeArrowheads="1"/>
          </p:cNvSpPr>
          <p:nvPr/>
        </p:nvSpPr>
        <p:spPr bwMode="auto">
          <a:xfrm>
            <a:off x="2208213" y="2565401"/>
            <a:ext cx="8758148" cy="422498"/>
          </a:xfrm>
          <a:prstGeom prst="roundRect">
            <a:avLst>
              <a:gd name="adj" fmla="val 16667"/>
            </a:avLst>
          </a:prstGeom>
          <a:gradFill rotWithShape="1">
            <a:gsLst>
              <a:gs pos="0">
                <a:srgbClr val="99FF99"/>
              </a:gs>
              <a:gs pos="50000">
                <a:schemeClr val="bg1"/>
              </a:gs>
              <a:gs pos="100000">
                <a:srgbClr val="99FF99"/>
              </a:gs>
            </a:gsLst>
            <a:lin ang="5400000" scaled="1"/>
          </a:gradFill>
          <a:ln w="9525">
            <a:solidFill>
              <a:schemeClr val="tx1"/>
            </a:solidFill>
            <a:round/>
            <a:headEnd/>
            <a:tailEnd/>
          </a:ln>
          <a:effectLst/>
        </p:spPr>
        <p:txBody>
          <a:bodyPr wrap="none" anchor="ctr"/>
          <a:lstStyle/>
          <a:p>
            <a:pPr eaLnBrk="1" hangingPunct="1">
              <a:defRPr/>
            </a:pPr>
            <a:r>
              <a:rPr lang="en-US" altLang="ja-JP" dirty="0"/>
              <a:t>8-3.</a:t>
            </a:r>
            <a:r>
              <a:rPr lang="ja-JP" altLang="en-US" dirty="0"/>
              <a:t>各コンソーシャムメンバーによる地域貢献活動の洗い出しと提案</a:t>
            </a:r>
          </a:p>
        </p:txBody>
      </p:sp>
      <p:sp>
        <p:nvSpPr>
          <p:cNvPr id="2" name="楕円 1">
            <a:extLst>
              <a:ext uri="{FF2B5EF4-FFF2-40B4-BE49-F238E27FC236}">
                <a16:creationId xmlns:a16="http://schemas.microsoft.com/office/drawing/2014/main" id="{3CC340C8-623B-41D7-B8A7-5551230AFD88}"/>
              </a:ext>
            </a:extLst>
          </p:cNvPr>
          <p:cNvSpPr/>
          <p:nvPr/>
        </p:nvSpPr>
        <p:spPr>
          <a:xfrm>
            <a:off x="2927351" y="3937001"/>
            <a:ext cx="6913563" cy="107632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dirty="0"/>
              <a:t>地域からの人材確保の斬新な方策検討と提案</a:t>
            </a:r>
            <a:endParaRPr lang="en-US" altLang="ja-JP" dirty="0"/>
          </a:p>
          <a:p>
            <a:pPr algn="ctr">
              <a:defRPr/>
            </a:pPr>
            <a:r>
              <a:rPr lang="ja-JP" altLang="en-US"/>
              <a:t>人材確保の確実性とエビデンスの提示</a:t>
            </a:r>
            <a:endParaRPr lang="ja-JP" alt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楕円 1">
            <a:extLst>
              <a:ext uri="{FF2B5EF4-FFF2-40B4-BE49-F238E27FC236}">
                <a16:creationId xmlns:a16="http://schemas.microsoft.com/office/drawing/2014/main" id="{D39D042C-B6BD-4D47-B3A5-446B1BB013B1}"/>
              </a:ext>
            </a:extLst>
          </p:cNvPr>
          <p:cNvSpPr/>
          <p:nvPr/>
        </p:nvSpPr>
        <p:spPr>
          <a:xfrm>
            <a:off x="643943" y="399245"/>
            <a:ext cx="11120908" cy="607882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災害時の対応</a:t>
            </a: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en-US" altLang="ja-JP" dirty="0"/>
          </a:p>
          <a:p>
            <a:pPr algn="ctr"/>
            <a:endParaRPr kumimoji="1" lang="ja-JP" altLang="en-US" dirty="0"/>
          </a:p>
        </p:txBody>
      </p:sp>
      <p:sp>
        <p:nvSpPr>
          <p:cNvPr id="3" name="楕円 2">
            <a:extLst>
              <a:ext uri="{FF2B5EF4-FFF2-40B4-BE49-F238E27FC236}">
                <a16:creationId xmlns:a16="http://schemas.microsoft.com/office/drawing/2014/main" id="{DF603434-E823-4C28-8C7E-5DF730C94260}"/>
              </a:ext>
            </a:extLst>
          </p:cNvPr>
          <p:cNvSpPr/>
          <p:nvPr/>
        </p:nvSpPr>
        <p:spPr>
          <a:xfrm>
            <a:off x="2826913" y="1249251"/>
            <a:ext cx="2492062" cy="124925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電気・ガスが</a:t>
            </a:r>
            <a:endParaRPr kumimoji="1" lang="en-US" altLang="ja-JP" dirty="0"/>
          </a:p>
          <a:p>
            <a:pPr algn="ctr"/>
            <a:r>
              <a:rPr kumimoji="1" lang="ja-JP" altLang="en-US" dirty="0"/>
              <a:t>停まっても</a:t>
            </a:r>
            <a:endParaRPr kumimoji="1" lang="en-US" altLang="ja-JP" dirty="0"/>
          </a:p>
          <a:p>
            <a:pPr algn="ctr"/>
            <a:r>
              <a:rPr kumimoji="1" lang="ja-JP" altLang="en-US" dirty="0"/>
              <a:t>業務可能な</a:t>
            </a:r>
            <a:endParaRPr kumimoji="1" lang="en-US" altLang="ja-JP" dirty="0"/>
          </a:p>
          <a:p>
            <a:pPr algn="ctr"/>
            <a:r>
              <a:rPr kumimoji="1" lang="ja-JP" altLang="en-US" dirty="0"/>
              <a:t>方策</a:t>
            </a:r>
          </a:p>
        </p:txBody>
      </p:sp>
      <p:sp>
        <p:nvSpPr>
          <p:cNvPr id="4" name="楕円 3">
            <a:extLst>
              <a:ext uri="{FF2B5EF4-FFF2-40B4-BE49-F238E27FC236}">
                <a16:creationId xmlns:a16="http://schemas.microsoft.com/office/drawing/2014/main" id="{913BDAF9-6E54-418A-AB00-A8DAB92D0F10}"/>
              </a:ext>
            </a:extLst>
          </p:cNvPr>
          <p:cNvSpPr/>
          <p:nvPr/>
        </p:nvSpPr>
        <p:spPr>
          <a:xfrm>
            <a:off x="1242812" y="2614411"/>
            <a:ext cx="2492062" cy="194470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避難所への</a:t>
            </a:r>
            <a:endParaRPr kumimoji="1" lang="en-US" altLang="ja-JP" dirty="0"/>
          </a:p>
          <a:p>
            <a:pPr algn="ctr"/>
            <a:r>
              <a:rPr kumimoji="1" lang="ja-JP" altLang="en-US" dirty="0"/>
              <a:t>水・食料供給</a:t>
            </a:r>
            <a:endParaRPr kumimoji="1" lang="en-US" altLang="ja-JP" dirty="0"/>
          </a:p>
          <a:p>
            <a:pPr algn="ctr"/>
            <a:r>
              <a:rPr kumimoji="1" lang="ja-JP" altLang="en-US" dirty="0"/>
              <a:t>支援</a:t>
            </a:r>
            <a:endParaRPr kumimoji="1" lang="en-US" altLang="ja-JP" dirty="0"/>
          </a:p>
          <a:p>
            <a:pPr algn="ctr"/>
            <a:endParaRPr kumimoji="1" lang="en-US" altLang="ja-JP" dirty="0"/>
          </a:p>
          <a:p>
            <a:pPr algn="ctr"/>
            <a:r>
              <a:rPr kumimoji="1" lang="ja-JP" altLang="en-US" dirty="0"/>
              <a:t>貯水タンクの持ち方</a:t>
            </a:r>
            <a:endParaRPr kumimoji="1" lang="en-US" altLang="ja-JP" dirty="0"/>
          </a:p>
          <a:p>
            <a:pPr algn="ctr"/>
            <a:endParaRPr kumimoji="1" lang="ja-JP" altLang="en-US" dirty="0"/>
          </a:p>
        </p:txBody>
      </p:sp>
      <p:sp>
        <p:nvSpPr>
          <p:cNvPr id="5" name="楕円 4">
            <a:extLst>
              <a:ext uri="{FF2B5EF4-FFF2-40B4-BE49-F238E27FC236}">
                <a16:creationId xmlns:a16="http://schemas.microsoft.com/office/drawing/2014/main" id="{7374B7EA-E779-4141-A1D6-712B8F5E7A45}"/>
              </a:ext>
            </a:extLst>
          </p:cNvPr>
          <p:cNvSpPr/>
          <p:nvPr/>
        </p:nvSpPr>
        <p:spPr>
          <a:xfrm>
            <a:off x="5812665" y="1249251"/>
            <a:ext cx="2492062" cy="124925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食料備蓄</a:t>
            </a:r>
            <a:endParaRPr kumimoji="1" lang="en-US" altLang="ja-JP" dirty="0"/>
          </a:p>
          <a:p>
            <a:pPr algn="ctr"/>
            <a:r>
              <a:rPr kumimoji="1" lang="ja-JP" altLang="en-US" dirty="0"/>
              <a:t>大規模な冷凍庫・冷蔵庫を</a:t>
            </a:r>
            <a:endParaRPr kumimoji="1" lang="en-US" altLang="ja-JP" dirty="0"/>
          </a:p>
          <a:p>
            <a:pPr algn="ctr"/>
            <a:r>
              <a:rPr kumimoji="1" lang="ja-JP" altLang="en-US" dirty="0"/>
              <a:t>保有</a:t>
            </a:r>
          </a:p>
        </p:txBody>
      </p:sp>
      <p:sp>
        <p:nvSpPr>
          <p:cNvPr id="6" name="楕円 5">
            <a:extLst>
              <a:ext uri="{FF2B5EF4-FFF2-40B4-BE49-F238E27FC236}">
                <a16:creationId xmlns:a16="http://schemas.microsoft.com/office/drawing/2014/main" id="{47C84C9B-A57B-405D-AA80-457D698C6BED}"/>
              </a:ext>
            </a:extLst>
          </p:cNvPr>
          <p:cNvSpPr/>
          <p:nvPr/>
        </p:nvSpPr>
        <p:spPr>
          <a:xfrm>
            <a:off x="8705046" y="2498501"/>
            <a:ext cx="2492062" cy="124925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沢山の調理業務員がいる</a:t>
            </a:r>
            <a:endParaRPr kumimoji="1" lang="en-US" altLang="ja-JP" dirty="0"/>
          </a:p>
          <a:p>
            <a:pPr algn="ctr"/>
            <a:r>
              <a:rPr kumimoji="1" lang="en-US" altLang="ja-JP" dirty="0"/>
              <a:t>100</a:t>
            </a:r>
            <a:r>
              <a:rPr kumimoji="1" lang="ja-JP" altLang="en-US" dirty="0"/>
              <a:t>人規模</a:t>
            </a:r>
          </a:p>
        </p:txBody>
      </p:sp>
      <p:sp>
        <p:nvSpPr>
          <p:cNvPr id="7" name="楕円 6">
            <a:extLst>
              <a:ext uri="{FF2B5EF4-FFF2-40B4-BE49-F238E27FC236}">
                <a16:creationId xmlns:a16="http://schemas.microsoft.com/office/drawing/2014/main" id="{2D958D73-C01F-445F-ACA0-FDEB6960B9D2}"/>
              </a:ext>
            </a:extLst>
          </p:cNvPr>
          <p:cNvSpPr/>
          <p:nvPr/>
        </p:nvSpPr>
        <p:spPr>
          <a:xfrm>
            <a:off x="6306355" y="2337515"/>
            <a:ext cx="2492062" cy="124925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非常時食料の</a:t>
            </a:r>
            <a:endParaRPr kumimoji="1" lang="en-US" altLang="ja-JP" dirty="0"/>
          </a:p>
          <a:p>
            <a:pPr algn="ctr"/>
            <a:r>
              <a:rPr kumimoji="1" lang="ja-JP" altLang="en-US" dirty="0"/>
              <a:t>備蓄の在り方</a:t>
            </a:r>
          </a:p>
        </p:txBody>
      </p:sp>
      <p:sp>
        <p:nvSpPr>
          <p:cNvPr id="8" name="楕円 7">
            <a:extLst>
              <a:ext uri="{FF2B5EF4-FFF2-40B4-BE49-F238E27FC236}">
                <a16:creationId xmlns:a16="http://schemas.microsoft.com/office/drawing/2014/main" id="{E41F1362-0F37-4433-845E-208D9170E714}"/>
              </a:ext>
            </a:extLst>
          </p:cNvPr>
          <p:cNvSpPr/>
          <p:nvPr/>
        </p:nvSpPr>
        <p:spPr>
          <a:xfrm>
            <a:off x="3679067" y="2331075"/>
            <a:ext cx="2627288" cy="179016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ガスの保有</a:t>
            </a:r>
            <a:endParaRPr kumimoji="1" lang="en-US" altLang="ja-JP" dirty="0"/>
          </a:p>
          <a:p>
            <a:pPr algn="ctr"/>
            <a:r>
              <a:rPr kumimoji="1" lang="ja-JP" altLang="en-US" dirty="0"/>
              <a:t>（</a:t>
            </a:r>
            <a:r>
              <a:rPr kumimoji="1" lang="en-US" altLang="ja-JP" dirty="0"/>
              <a:t>LPG</a:t>
            </a:r>
            <a:r>
              <a:rPr kumimoji="1" lang="ja-JP" altLang="en-US" dirty="0"/>
              <a:t>）</a:t>
            </a:r>
            <a:endParaRPr kumimoji="1" lang="en-US" altLang="ja-JP" dirty="0"/>
          </a:p>
          <a:p>
            <a:pPr algn="ctr"/>
            <a:r>
              <a:rPr kumimoji="1" lang="ja-JP" altLang="en-US" dirty="0"/>
              <a:t>蓄電池・発電機</a:t>
            </a:r>
          </a:p>
        </p:txBody>
      </p:sp>
      <p:sp>
        <p:nvSpPr>
          <p:cNvPr id="9" name="楕円 8">
            <a:extLst>
              <a:ext uri="{FF2B5EF4-FFF2-40B4-BE49-F238E27FC236}">
                <a16:creationId xmlns:a16="http://schemas.microsoft.com/office/drawing/2014/main" id="{9FB43B2D-D983-412B-81BE-D7F1285E7CFC}"/>
              </a:ext>
            </a:extLst>
          </p:cNvPr>
          <p:cNvSpPr/>
          <p:nvPr/>
        </p:nvSpPr>
        <p:spPr>
          <a:xfrm>
            <a:off x="8798417" y="3644720"/>
            <a:ext cx="2492062" cy="124925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災害時の通勤・退勤方策</a:t>
            </a:r>
          </a:p>
        </p:txBody>
      </p:sp>
      <p:sp>
        <p:nvSpPr>
          <p:cNvPr id="10" name="楕円 9">
            <a:extLst>
              <a:ext uri="{FF2B5EF4-FFF2-40B4-BE49-F238E27FC236}">
                <a16:creationId xmlns:a16="http://schemas.microsoft.com/office/drawing/2014/main" id="{A5CC8336-D620-4CAB-8C02-01706366B993}"/>
              </a:ext>
            </a:extLst>
          </p:cNvPr>
          <p:cNvSpPr/>
          <p:nvPr/>
        </p:nvSpPr>
        <p:spPr>
          <a:xfrm>
            <a:off x="4666447" y="3763850"/>
            <a:ext cx="2492062" cy="245664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可動型調理機器の保有</a:t>
            </a:r>
            <a:endParaRPr kumimoji="1" lang="en-US" altLang="ja-JP" dirty="0"/>
          </a:p>
          <a:p>
            <a:pPr algn="ctr"/>
            <a:endParaRPr kumimoji="1" lang="en-US" altLang="ja-JP" dirty="0"/>
          </a:p>
          <a:p>
            <a:pPr algn="ctr"/>
            <a:r>
              <a:rPr kumimoji="1" lang="ja-JP" altLang="en-US" dirty="0"/>
              <a:t>フードレスキュー車</a:t>
            </a:r>
            <a:endParaRPr kumimoji="1" lang="en-US" altLang="ja-JP" dirty="0"/>
          </a:p>
          <a:p>
            <a:pPr algn="ctr"/>
            <a:r>
              <a:rPr kumimoji="1" lang="ja-JP" altLang="en-US" dirty="0"/>
              <a:t>キッチンカー</a:t>
            </a:r>
          </a:p>
        </p:txBody>
      </p:sp>
    </p:spTree>
    <p:extLst>
      <p:ext uri="{BB962C8B-B14F-4D97-AF65-F5344CB8AC3E}">
        <p14:creationId xmlns:p14="http://schemas.microsoft.com/office/powerpoint/2010/main" val="30928480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97001" y="2510899"/>
            <a:ext cx="5915025" cy="994172"/>
          </a:xfrm>
        </p:spPr>
        <p:txBody>
          <a:bodyPr>
            <a:normAutofit fontScale="90000"/>
          </a:bodyPr>
          <a:lstStyle/>
          <a:p>
            <a:pPr algn="ctr"/>
            <a:r>
              <a:rPr kumimoji="1" lang="ja-JP" altLang="en-US" dirty="0"/>
              <a:t>ご清聴　</a:t>
            </a:r>
            <a:br>
              <a:rPr kumimoji="1" lang="en-US" altLang="ja-JP" dirty="0"/>
            </a:br>
            <a:r>
              <a:rPr kumimoji="1" lang="ja-JP" altLang="en-US" dirty="0"/>
              <a:t>ありがとうございました。</a:t>
            </a:r>
          </a:p>
        </p:txBody>
      </p:sp>
      <p:sp>
        <p:nvSpPr>
          <p:cNvPr id="3" name="コンテンツ プレースホルダー 2"/>
          <p:cNvSpPr>
            <a:spLocks noGrp="1"/>
          </p:cNvSpPr>
          <p:nvPr>
            <p:ph idx="1"/>
          </p:nvPr>
        </p:nvSpPr>
        <p:spPr>
          <a:xfrm>
            <a:off x="4185501" y="4347101"/>
            <a:ext cx="6655323" cy="1940577"/>
          </a:xfrm>
        </p:spPr>
        <p:txBody>
          <a:bodyPr>
            <a:noAutofit/>
          </a:bodyPr>
          <a:lstStyle/>
          <a:p>
            <a:endParaRPr lang="en-US" altLang="ja-JP" dirty="0"/>
          </a:p>
          <a:p>
            <a:r>
              <a:rPr lang="ja-JP" altLang="en-US" dirty="0"/>
              <a:t>文責：        伊庭　良知</a:t>
            </a:r>
            <a:endParaRPr lang="en-US" altLang="ja-JP" dirty="0"/>
          </a:p>
          <a:p>
            <a:r>
              <a:rPr kumimoji="1" lang="ja-JP" altLang="en-US" dirty="0"/>
              <a:t>質問：</a:t>
            </a:r>
            <a:r>
              <a:rPr kumimoji="1" lang="en-US" altLang="ja-JP" dirty="0">
                <a:hlinkClick r:id="rId3"/>
              </a:rPr>
              <a:t>y.iba.jj2@gmail.com</a:t>
            </a:r>
            <a:endParaRPr kumimoji="1" lang="en-US" altLang="ja-JP" dirty="0"/>
          </a:p>
          <a:p>
            <a:endParaRPr kumimoji="1" lang="en-US" altLang="ja-JP" dirty="0"/>
          </a:p>
          <a:p>
            <a:endParaRPr kumimoji="1" lang="ja-JP" altLang="en-US" dirty="0"/>
          </a:p>
        </p:txBody>
      </p:sp>
      <p:sp>
        <p:nvSpPr>
          <p:cNvPr id="5" name="スライド番号プレースホルダー 4"/>
          <p:cNvSpPr>
            <a:spLocks noGrp="1"/>
          </p:cNvSpPr>
          <p:nvPr>
            <p:ph type="sldNum" sz="quarter" idx="12"/>
          </p:nvPr>
        </p:nvSpPr>
        <p:spPr/>
        <p:txBody>
          <a:bodyPr/>
          <a:lstStyle/>
          <a:p>
            <a:pPr>
              <a:defRPr/>
            </a:pPr>
            <a:fld id="{E3503048-72AE-44BE-BA19-DE0604AEE975}" type="slidenum">
              <a:rPr lang="en-US" altLang="ja-JP" smtClean="0"/>
              <a:pPr>
                <a:defRPr/>
              </a:pPr>
              <a:t>64</a:t>
            </a:fld>
            <a:endParaRPr lang="en-US" altLang="ja-JP"/>
          </a:p>
        </p:txBody>
      </p:sp>
    </p:spTree>
    <p:extLst>
      <p:ext uri="{BB962C8B-B14F-4D97-AF65-F5344CB8AC3E}">
        <p14:creationId xmlns:p14="http://schemas.microsoft.com/office/powerpoint/2010/main" val="1441926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0C02438-29DE-62FE-F927-E454246EF76E}"/>
              </a:ext>
            </a:extLst>
          </p:cNvPr>
          <p:cNvPicPr>
            <a:picLocks noChangeAspect="1"/>
          </p:cNvPicPr>
          <p:nvPr/>
        </p:nvPicPr>
        <p:blipFill>
          <a:blip r:embed="rId2"/>
          <a:stretch>
            <a:fillRect/>
          </a:stretch>
        </p:blipFill>
        <p:spPr>
          <a:xfrm>
            <a:off x="162232" y="186889"/>
            <a:ext cx="8537142" cy="6484222"/>
          </a:xfrm>
          <a:prstGeom prst="rect">
            <a:avLst/>
          </a:prstGeom>
        </p:spPr>
      </p:pic>
      <p:sp>
        <p:nvSpPr>
          <p:cNvPr id="4" name="正方形/長方形 3">
            <a:extLst>
              <a:ext uri="{FF2B5EF4-FFF2-40B4-BE49-F238E27FC236}">
                <a16:creationId xmlns:a16="http://schemas.microsoft.com/office/drawing/2014/main" id="{A3B4039E-F092-7174-CFFF-F61F7FA1CB69}"/>
              </a:ext>
            </a:extLst>
          </p:cNvPr>
          <p:cNvSpPr/>
          <p:nvPr/>
        </p:nvSpPr>
        <p:spPr>
          <a:xfrm>
            <a:off x="8910484" y="234351"/>
            <a:ext cx="3119284" cy="312995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dirty="0"/>
              <a:t>分野別</a:t>
            </a:r>
            <a:r>
              <a:rPr kumimoji="1" lang="en-US" altLang="ja-JP" dirty="0"/>
              <a:t>PFI</a:t>
            </a:r>
            <a:r>
              <a:rPr kumimoji="1" lang="ja-JP" altLang="en-US" dirty="0"/>
              <a:t>事業数</a:t>
            </a:r>
            <a:endParaRPr kumimoji="1" lang="en-US" altLang="ja-JP" dirty="0"/>
          </a:p>
          <a:p>
            <a:r>
              <a:rPr kumimoji="1" lang="ja-JP" altLang="en-US" dirty="0"/>
              <a:t>　２０２４年２月まで</a:t>
            </a:r>
            <a:endParaRPr kumimoji="1" lang="en-US" altLang="ja-JP" dirty="0"/>
          </a:p>
          <a:p>
            <a:endParaRPr kumimoji="1" lang="en-US" altLang="ja-JP" dirty="0"/>
          </a:p>
          <a:p>
            <a:r>
              <a:rPr kumimoji="1" lang="ja-JP" altLang="en-US" dirty="0"/>
              <a:t>公営住宅　</a:t>
            </a:r>
            <a:r>
              <a:rPr kumimoji="1" lang="en-US" altLang="ja-JP" dirty="0"/>
              <a:t>	</a:t>
            </a:r>
            <a:r>
              <a:rPr kumimoji="1" lang="ja-JP" altLang="en-US" dirty="0"/>
              <a:t>２０７件</a:t>
            </a:r>
            <a:endParaRPr kumimoji="1" lang="en-US" altLang="ja-JP" dirty="0"/>
          </a:p>
          <a:p>
            <a:r>
              <a:rPr kumimoji="1" lang="ja-JP" altLang="en-US" dirty="0"/>
              <a:t>給食センター　</a:t>
            </a:r>
            <a:r>
              <a:rPr kumimoji="1" lang="en-US" altLang="ja-JP" dirty="0"/>
              <a:t>	</a:t>
            </a:r>
            <a:r>
              <a:rPr kumimoji="1" lang="ja-JP" altLang="en-US" dirty="0"/>
              <a:t>１１３件</a:t>
            </a:r>
            <a:endParaRPr kumimoji="1" lang="en-US" altLang="ja-JP" dirty="0"/>
          </a:p>
          <a:p>
            <a:r>
              <a:rPr kumimoji="1" lang="ja-JP" altLang="en-US" dirty="0"/>
              <a:t>小中学校関連</a:t>
            </a:r>
            <a:endParaRPr kumimoji="1" lang="en-US" altLang="ja-JP" dirty="0"/>
          </a:p>
          <a:p>
            <a:r>
              <a:rPr kumimoji="1" lang="ja-JP" altLang="en-US" dirty="0"/>
              <a:t>（空調整備含む）　９３件</a:t>
            </a:r>
            <a:endParaRPr kumimoji="1" lang="en-US" altLang="ja-JP" dirty="0"/>
          </a:p>
          <a:p>
            <a:r>
              <a:rPr kumimoji="1" lang="ja-JP" altLang="en-US" dirty="0"/>
              <a:t>庁舎</a:t>
            </a:r>
            <a:r>
              <a:rPr kumimoji="1" lang="en-US" altLang="ja-JP" dirty="0"/>
              <a:t>		</a:t>
            </a:r>
            <a:r>
              <a:rPr kumimoji="1" lang="ja-JP" altLang="en-US" dirty="0"/>
              <a:t>　５６件</a:t>
            </a:r>
            <a:endParaRPr kumimoji="1" lang="en-US" altLang="ja-JP" dirty="0"/>
          </a:p>
          <a:p>
            <a:r>
              <a:rPr kumimoji="1" lang="ja-JP" altLang="en-US" dirty="0"/>
              <a:t>公園</a:t>
            </a:r>
            <a:r>
              <a:rPr kumimoji="1" lang="en-US" altLang="ja-JP" dirty="0"/>
              <a:t>		</a:t>
            </a:r>
            <a:r>
              <a:rPr kumimoji="1" lang="ja-JP" altLang="en-US" dirty="0"/>
              <a:t>　４９件</a:t>
            </a:r>
            <a:endParaRPr kumimoji="1" lang="en-US" altLang="ja-JP" dirty="0"/>
          </a:p>
          <a:p>
            <a:r>
              <a:rPr kumimoji="1" lang="ja-JP" altLang="en-US" dirty="0"/>
              <a:t>斎場</a:t>
            </a:r>
            <a:r>
              <a:rPr kumimoji="1" lang="en-US" altLang="ja-JP" dirty="0"/>
              <a:t>		</a:t>
            </a:r>
            <a:r>
              <a:rPr kumimoji="1" lang="ja-JP" altLang="en-US" dirty="0"/>
              <a:t>　１９件</a:t>
            </a:r>
            <a:endParaRPr kumimoji="1" lang="en-US" altLang="ja-JP" dirty="0"/>
          </a:p>
          <a:p>
            <a:r>
              <a:rPr kumimoji="1" lang="ja-JP" altLang="en-US" dirty="0"/>
              <a:t>道の駅</a:t>
            </a:r>
            <a:r>
              <a:rPr kumimoji="1" lang="en-US" altLang="ja-JP" dirty="0"/>
              <a:t>		</a:t>
            </a:r>
            <a:r>
              <a:rPr kumimoji="1" lang="ja-JP" altLang="en-US" dirty="0"/>
              <a:t>　１１件</a:t>
            </a:r>
          </a:p>
        </p:txBody>
      </p:sp>
    </p:spTree>
    <p:extLst>
      <p:ext uri="{BB962C8B-B14F-4D97-AF65-F5344CB8AC3E}">
        <p14:creationId xmlns:p14="http://schemas.microsoft.com/office/powerpoint/2010/main" val="1428018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C695C7B-13EF-AB67-0799-E56D11ED5F13}"/>
              </a:ext>
            </a:extLst>
          </p:cNvPr>
          <p:cNvPicPr>
            <a:picLocks noChangeAspect="1"/>
          </p:cNvPicPr>
          <p:nvPr/>
        </p:nvPicPr>
        <p:blipFill>
          <a:blip r:embed="rId2"/>
          <a:stretch>
            <a:fillRect/>
          </a:stretch>
        </p:blipFill>
        <p:spPr>
          <a:xfrm>
            <a:off x="560897" y="891845"/>
            <a:ext cx="10958178" cy="2052638"/>
          </a:xfrm>
          <a:prstGeom prst="rect">
            <a:avLst/>
          </a:prstGeom>
        </p:spPr>
      </p:pic>
    </p:spTree>
    <p:extLst>
      <p:ext uri="{BB962C8B-B14F-4D97-AF65-F5344CB8AC3E}">
        <p14:creationId xmlns:p14="http://schemas.microsoft.com/office/powerpoint/2010/main" val="1655980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8CA3418-AC6D-E45C-3132-804FCF54DDAB}"/>
              </a:ext>
            </a:extLst>
          </p:cNvPr>
          <p:cNvPicPr>
            <a:picLocks noChangeAspect="1"/>
          </p:cNvPicPr>
          <p:nvPr/>
        </p:nvPicPr>
        <p:blipFill>
          <a:blip r:embed="rId2"/>
          <a:stretch>
            <a:fillRect/>
          </a:stretch>
        </p:blipFill>
        <p:spPr>
          <a:xfrm>
            <a:off x="1630751" y="226712"/>
            <a:ext cx="8684524" cy="6513393"/>
          </a:xfrm>
          <a:prstGeom prst="rect">
            <a:avLst/>
          </a:prstGeom>
        </p:spPr>
      </p:pic>
    </p:spTree>
    <p:extLst>
      <p:ext uri="{BB962C8B-B14F-4D97-AF65-F5344CB8AC3E}">
        <p14:creationId xmlns:p14="http://schemas.microsoft.com/office/powerpoint/2010/main" val="601873223"/>
      </p:ext>
    </p:extLst>
  </p:cSld>
  <p:clrMapOvr>
    <a:masterClrMapping/>
  </p:clrMapOvr>
</p:sld>
</file>

<file path=ppt/theme/theme1.xml><?xml version="1.0" encoding="utf-8"?>
<a:theme xmlns:a="http://schemas.openxmlformats.org/drawingml/2006/main" name="哀愁の漂う抽象的なデザイン テンプレー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26713605_TF03460530" id="{4AE7E7D5-B303-494C-83B7-ABB5DA0B3E67}" vid="{556FA135-3C14-42CD-AC53-CD327FF2960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哀愁の漂う抽象的なデザイン スライド</Template>
  <TotalTime>10531</TotalTime>
  <Words>6645</Words>
  <Application>Microsoft Office PowerPoint</Application>
  <PresentationFormat>ワイド画面</PresentationFormat>
  <Paragraphs>947</Paragraphs>
  <Slides>64</Slides>
  <Notes>6</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64</vt:i4>
      </vt:variant>
    </vt:vector>
  </HeadingPairs>
  <TitlesOfParts>
    <vt:vector size="69" baseType="lpstr">
      <vt:lpstr>Meiryo UI</vt:lpstr>
      <vt:lpstr>游ゴシック</vt:lpstr>
      <vt:lpstr>Arial</vt:lpstr>
      <vt:lpstr>Century Gothic</vt:lpstr>
      <vt:lpstr>哀愁の漂う抽象的なデザイン テンプレート</vt:lpstr>
      <vt:lpstr>公民連携による 給食センター施設整備・運営</vt:lpstr>
      <vt:lpstr> 知っておきたい基礎知識 なぜ自治体はＰＦＩ発注をするのか</vt:lpstr>
      <vt:lpstr>公民連携（ＰＰＰ・ＰＦＩ）とは</vt:lpstr>
      <vt:lpstr>ＰＦＩ法は規制緩和法（職員は楽になるのに）</vt:lpstr>
      <vt:lpstr>国の取り組み方針 ＰＰＰ／ＰＦＩ推進 アクションプラン （令和5年改訂版）の内容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国の推進支援（20年以上の経験で効果的だと認めて推進方針） 　　　　　　　　　　　　　　　　　　内閣府と国土交通省総合政策局が主体</vt:lpstr>
      <vt:lpstr>公民連携事業（PPP・PFI）の特徴と公と民間両方がレベルアップ  公・・・・民・・・・連携　　なので 　・公の理解と推進意欲（行政改革意欲）  　　無駄なお金を使わない：有効に効率的にの精神 　　　　　 すべての業務で、一人一人が努力する必要  　　他の部局がやればいい。浮いたお金こっちに回して！  　・民の工夫とレベルの高さが必要：研鑽が必要  　　公に決めてもらいたい　はやめよう　　民からの提案を！ 　　　　　　民に公よりも優れたアイデアと実行力がないのなら、公民連携不要 　　　　　　公からの指示待ち・仕様がでないと何もできない　　はやめよう。 </vt:lpstr>
      <vt:lpstr>給食センターに話をもどすと</vt:lpstr>
      <vt:lpstr>過去のＰＦＩ事業（その１）（全113事業） 住宅207事業に次ぎ、2位</vt:lpstr>
      <vt:lpstr>過去のＰＦＩ事業（その１）（全113事業） 住宅207事業に次ぎ、2位</vt:lpstr>
      <vt:lpstr>過去のＰＦＩ事業（その１）（全113事業） 住宅207事業に次ぎ、2位</vt:lpstr>
      <vt:lpstr>過去のＰＦＩ事業（その２）</vt:lpstr>
      <vt:lpstr>VFM実態</vt:lpstr>
      <vt:lpstr>PFIにより 最大１８％の財政負担が軽減</vt:lpstr>
      <vt:lpstr>PowerPoint プレゼンテーション</vt:lpstr>
      <vt:lpstr>参考資料：学校給食Cの有効活用について</vt:lpstr>
      <vt:lpstr>給食センターはなぜPFI・PPPが向いているのか？</vt:lpstr>
      <vt:lpstr>給食センター事業の検討の本質</vt:lpstr>
      <vt:lpstr>給食提供の方法の分類</vt:lpstr>
      <vt:lpstr>給食センターＰＦＩの目的</vt:lpstr>
      <vt:lpstr>給食センター事業の公共の目的</vt:lpstr>
      <vt:lpstr>給食センター事業のさまざまな選択肢の論点</vt:lpstr>
      <vt:lpstr>給食センターの活用の工夫</vt:lpstr>
      <vt:lpstr>標準的な案件の必要機能と民間の役割（チーム編成）</vt:lpstr>
      <vt:lpstr>多くの機能：多くのメンバーの参加が必要</vt:lpstr>
      <vt:lpstr>自治体発注の段階と民間の業務の流れ</vt:lpstr>
      <vt:lpstr>　　まず、事業のラフ分析</vt:lpstr>
      <vt:lpstr>提案策定組織：給食案件では</vt:lpstr>
      <vt:lpstr>　　      各機能：ターゲット企業のリストアップ</vt:lpstr>
      <vt:lpstr>PowerPoint プレゼンテーション</vt:lpstr>
      <vt:lpstr>PowerPoint プレゼンテーション</vt:lpstr>
      <vt:lpstr>審査の肝 民間も確実に実行し提案  ＰＰＰ・ＰＦＩなら、民間は こんなに真剣に考えてくれる！　例</vt:lpstr>
      <vt:lpstr>給食センターにおけるＰＦＩ事業者選定審査</vt:lpstr>
      <vt:lpstr>民間が提案を作るときの コンセプト計画例</vt:lpstr>
      <vt:lpstr>チーム提案企画書</vt:lpstr>
      <vt:lpstr>PowerPoint プレゼンテーション</vt:lpstr>
      <vt:lpstr>PowerPoint プレゼンテーション</vt:lpstr>
      <vt:lpstr>キックオフ会議</vt:lpstr>
      <vt:lpstr> </vt:lpstr>
      <vt:lpstr>情報共有とファイル</vt:lpstr>
      <vt:lpstr> </vt:lpstr>
      <vt:lpstr> 企業間協定書</vt:lpstr>
      <vt:lpstr>提案作成・提出までの費用ってなに？ 　　　　　　　（負けた時は捨て金になる。勝ったときは事業費に含まれ戻ってくる）</vt:lpstr>
      <vt:lpstr>チーム編成時提案作成費をどうするのか決めておいてください。</vt:lpstr>
      <vt:lpstr>提案策定時コンソーシャム組織</vt:lpstr>
      <vt:lpstr>初めての企業さんの症状</vt:lpstr>
      <vt:lpstr>提案コンセプト：大項目 （大体こんなことを求められる）</vt:lpstr>
      <vt:lpstr>中項目展開</vt:lpstr>
      <vt:lpstr>１．安全・安心でおいしい給食の提供のための施設整備・維持管理・運営</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ご清聴　 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給食センター ＰＰＰ／ＰＦＩ</dc:title>
  <dc:creator>kazehiki tanuki</dc:creator>
  <cp:lastModifiedBy>良知 伊庭</cp:lastModifiedBy>
  <cp:revision>78</cp:revision>
  <dcterms:created xsi:type="dcterms:W3CDTF">2019-11-13T23:41:03Z</dcterms:created>
  <dcterms:modified xsi:type="dcterms:W3CDTF">2024-02-27T02:18:09Z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74064600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