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1"/>
  </p:notesMasterIdLst>
  <p:handoutMasterIdLst>
    <p:handoutMasterId r:id="rId52"/>
  </p:handoutMasterIdLst>
  <p:sldIdLst>
    <p:sldId id="375" r:id="rId2"/>
    <p:sldId id="368" r:id="rId3"/>
    <p:sldId id="329" r:id="rId4"/>
    <p:sldId id="395" r:id="rId5"/>
    <p:sldId id="389" r:id="rId6"/>
    <p:sldId id="391" r:id="rId7"/>
    <p:sldId id="393" r:id="rId8"/>
    <p:sldId id="394" r:id="rId9"/>
    <p:sldId id="390" r:id="rId10"/>
    <p:sldId id="396" r:id="rId11"/>
    <p:sldId id="397" r:id="rId12"/>
    <p:sldId id="1822" r:id="rId13"/>
    <p:sldId id="1823" r:id="rId14"/>
    <p:sldId id="1824" r:id="rId15"/>
    <p:sldId id="1825" r:id="rId16"/>
    <p:sldId id="1826" r:id="rId17"/>
    <p:sldId id="1765" r:id="rId18"/>
    <p:sldId id="1776" r:id="rId19"/>
    <p:sldId id="1764" r:id="rId20"/>
    <p:sldId id="1777" r:id="rId21"/>
    <p:sldId id="1778" r:id="rId22"/>
    <p:sldId id="1779" r:id="rId23"/>
    <p:sldId id="1780" r:id="rId24"/>
    <p:sldId id="1781" r:id="rId25"/>
    <p:sldId id="1782" r:id="rId26"/>
    <p:sldId id="1783" r:id="rId27"/>
    <p:sldId id="1827" r:id="rId28"/>
    <p:sldId id="1828" r:id="rId29"/>
    <p:sldId id="1784" r:id="rId30"/>
    <p:sldId id="260" r:id="rId31"/>
    <p:sldId id="1785" r:id="rId32"/>
    <p:sldId id="1818" r:id="rId33"/>
    <p:sldId id="1819" r:id="rId34"/>
    <p:sldId id="323" r:id="rId35"/>
    <p:sldId id="324" r:id="rId36"/>
    <p:sldId id="325" r:id="rId37"/>
    <p:sldId id="326" r:id="rId38"/>
    <p:sldId id="328" r:id="rId39"/>
    <p:sldId id="327" r:id="rId40"/>
    <p:sldId id="1820" r:id="rId41"/>
    <p:sldId id="398" r:id="rId42"/>
    <p:sldId id="1771" r:id="rId43"/>
    <p:sldId id="1775" r:id="rId44"/>
    <p:sldId id="675" r:id="rId45"/>
    <p:sldId id="349" r:id="rId46"/>
    <p:sldId id="674" r:id="rId47"/>
    <p:sldId id="1773" r:id="rId48"/>
    <p:sldId id="676" r:id="rId49"/>
    <p:sldId id="182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18A2C"/>
    <a:srgbClr val="616A78"/>
    <a:srgbClr val="D87C1B"/>
    <a:srgbClr val="000000"/>
    <a:srgbClr val="1D7CB8"/>
    <a:srgbClr val="1D7CB9"/>
    <a:srgbClr val="626A78"/>
    <a:srgbClr val="B18B2C"/>
    <a:srgbClr val="DA7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6" autoAdjust="0"/>
    <p:restoredTop sz="95646"/>
  </p:normalViewPr>
  <p:slideViewPr>
    <p:cSldViewPr snapToGrid="0">
      <p:cViewPr varScale="1">
        <p:scale>
          <a:sx n="90" d="100"/>
          <a:sy n="90" d="100"/>
        </p:scale>
        <p:origin x="30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5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E7E9FE6-9923-0861-4416-91D08BEB8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789779-552F-2B1F-53A8-6717218B5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2F41-9132-4C4A-A8E9-383E306E73F2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2024/4/17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250F24-A0B9-1234-19E1-2EDC0416E9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263D8E-E797-249F-D12D-3E2A2289D7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5955-A161-40F0-A2FE-6136CFAE632A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91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B7B515F-667E-4FCD-8809-1E60A4E0E924}" type="datetime1">
              <a:rPr lang="ja-JP" altLang="en-US" smtClean="0"/>
              <a:t>2024/4/17</a:t>
            </a:fld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AF72F06-F6ED-43C1-A86D-15B5F2AFDECD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ja-JP" smtClean="0"/>
              <a:pPr/>
              <a:t>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7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AF72F06-F6ED-43C1-A86D-15B5F2AFDECD}" type="slidenum">
              <a:rPr lang="ja-JP" smtClean="0"/>
              <a:t>2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72815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ja-JP" smtClean="0"/>
              <a:pPr/>
              <a:t>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63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37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5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6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9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7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41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25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2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81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556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41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rtlCol="0" anchor="ctr">
            <a:noAutofit/>
          </a:bodyPr>
          <a:lstStyle>
            <a:lvl1pPr algn="ctr">
              <a:defRPr lang="ja-JP" sz="2000"/>
            </a:lvl1pPr>
          </a:lstStyle>
          <a:p>
            <a:pPr rtl="0"/>
            <a:r>
              <a:rPr lang="ja-JP"/>
              <a:t>クリックしてここに画像を挿入</a:t>
            </a:r>
          </a:p>
          <a:p>
            <a:pPr rtl="0"/>
            <a:endParaRPr 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 rtlCol="0">
            <a:normAutofit/>
          </a:bodyPr>
          <a:lstStyle>
            <a:lvl1pPr>
              <a:defRPr lang="ja-JP"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クリックしてマスター タイトルのスタイルを編集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6429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、サブタイトル、画像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rtlCol="0" anchor="t">
            <a:noAutofit/>
          </a:bodyPr>
          <a:lstStyle>
            <a:lvl1pPr>
              <a:defRPr lang="ja-JP"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ja-JP"/>
              <a:t>クリックしてマスター タイトルのテキストを編集</a:t>
            </a:r>
            <a:br>
              <a:rPr lang="ja-JP" dirty="0"/>
            </a:br>
            <a:endParaRPr lang="ja-JP" dirty="0"/>
          </a:p>
        </p:txBody>
      </p:sp>
      <p:sp>
        <p:nvSpPr>
          <p:cNvPr id="23" name="テキスト プレースホルダー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ja-JP"/>
              <a:t>クリックしてマスター タイトルのテキストを編集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lang="ja-JP" sz="1600"/>
            </a:lvl1pPr>
          </a:lstStyle>
          <a:p>
            <a:pPr rtl="0"/>
            <a:r>
              <a:rPr lang="ja-JP"/>
              <a:t>クリックしてここに画像を挿入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16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126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34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431" y="263586"/>
            <a:ext cx="11523132" cy="35607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white">
                    <a:lumMod val="50000"/>
                  </a:prstClr>
                </a:solidFill>
              </a:rPr>
              <a:t>Copyright(C) 2018</a:t>
            </a:r>
            <a:r>
              <a:rPr lang="ja-JP" altLang="en-US">
                <a:solidFill>
                  <a:prstClr val="white">
                    <a:lumMod val="50000"/>
                  </a:prstClr>
                </a:solidFill>
              </a:rPr>
              <a:t>　</a:t>
            </a:r>
            <a:r>
              <a:rPr lang="en-US" altLang="ja-JP">
                <a:solidFill>
                  <a:prstClr val="white">
                    <a:lumMod val="50000"/>
                  </a:prstClr>
                </a:solidFill>
              </a:rPr>
              <a:t>ORIENTAL CONSULTANTS All Rights Reserved.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283C-841D-4446-993F-39ABBF49B3C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01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48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2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3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8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01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43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00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y.iba.jj2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mtrc.jp/useful/glossary/detail/n/2005#keyword_discri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 descr="霧に覆われた山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/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algn="ctr" rtl="0"/>
            <a:r>
              <a:rPr lang="ja-JP" altLang="en-US" dirty="0"/>
              <a:t>ウオーター</a:t>
            </a:r>
            <a:r>
              <a:rPr lang="en-US" altLang="ja-JP" dirty="0"/>
              <a:t>PPP</a:t>
            </a:r>
            <a:r>
              <a:rPr lang="ja-JP" altLang="en-US" dirty="0"/>
              <a:t>事業推進の実務</a:t>
            </a:r>
            <a:br>
              <a:rPr lang="en-US" altLang="ja-JP" dirty="0"/>
            </a:br>
            <a:r>
              <a:rPr lang="ja-JP" altLang="en-US" sz="2800" dirty="0"/>
              <a:t>～民間の取り組みについての提言</a:t>
            </a:r>
            <a:r>
              <a:rPr lang="en-US" altLang="ja-JP" sz="2800" dirty="0"/>
              <a:t>:</a:t>
            </a:r>
            <a:r>
              <a:rPr lang="ja-JP" altLang="en-US" sz="2800" dirty="0"/>
              <a:t>その２～</a:t>
            </a:r>
            <a:endParaRPr lang="ja-JP" dirty="0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B93D2989-3695-9B4F-066A-3EC3EDB17CA8}"/>
              </a:ext>
            </a:extLst>
          </p:cNvPr>
          <p:cNvSpPr txBox="1">
            <a:spLocks/>
          </p:cNvSpPr>
          <p:nvPr/>
        </p:nvSpPr>
        <p:spPr>
          <a:xfrm>
            <a:off x="2998122" y="4618852"/>
            <a:ext cx="8783570" cy="164894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vert="horz" lIns="868680" tIns="91440" rIns="91440" bIns="45720" rtlCol="0" anchor="ctr">
            <a:norm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0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 panose="020B0604020202020204" pitchFamily="34" charset="0"/>
              </a:defRPr>
            </a:lvl1pPr>
          </a:lstStyle>
          <a:p>
            <a:pPr algn="ctr"/>
            <a:r>
              <a:rPr lang="en-US" altLang="ja-JP" sz="2400" dirty="0"/>
              <a:t>2024.04.23</a:t>
            </a:r>
          </a:p>
          <a:p>
            <a:pPr algn="ctr"/>
            <a:r>
              <a:rPr lang="ja-JP" altLang="en-US" sz="2400" dirty="0"/>
              <a:t>一般社団法人　国土政策研究会</a:t>
            </a:r>
            <a:endParaRPr lang="en-US" altLang="ja-JP" sz="2400" dirty="0"/>
          </a:p>
          <a:p>
            <a:pPr algn="ctr"/>
            <a:r>
              <a:rPr lang="ja-JP" altLang="en-US" sz="2400" dirty="0"/>
              <a:t>理事　伊庭　良知</a:t>
            </a:r>
            <a:endParaRPr lang="en-US" altLang="ja-JP" sz="2400" dirty="0"/>
          </a:p>
          <a:p>
            <a:pPr algn="ctr"/>
            <a:r>
              <a:rPr lang="en-US" altLang="ja-JP" sz="2400" dirty="0">
                <a:hlinkClick r:id="rId4"/>
              </a:rPr>
              <a:t>y.iba.jj2@gmail.com</a:t>
            </a:r>
            <a:endParaRPr lang="en-US" altLang="ja-JP" sz="2400" dirty="0"/>
          </a:p>
          <a:p>
            <a:pPr algn="ctr"/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FFE8B-AD55-6E74-23EB-2FB51784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21" y="146656"/>
            <a:ext cx="8534400" cy="60113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国の推進方針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0EFE05-E26F-75A8-E2C5-CC7E3DE7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357" y="6143433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7427E1-D7EF-3D52-D141-B8E22D09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10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6B04250-646E-827B-D5EA-FAA32727D21E}"/>
              </a:ext>
            </a:extLst>
          </p:cNvPr>
          <p:cNvSpPr/>
          <p:nvPr/>
        </p:nvSpPr>
        <p:spPr>
          <a:xfrm>
            <a:off x="1228436" y="874848"/>
            <a:ext cx="5200073" cy="452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令和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年度～</a:t>
            </a:r>
            <a:r>
              <a:rPr kumimoji="1" lang="en-US" altLang="ja-JP" dirty="0"/>
              <a:t>8</a:t>
            </a:r>
            <a:r>
              <a:rPr kumimoji="1" lang="ja-JP" altLang="en-US" dirty="0"/>
              <a:t>年度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61D6E68-8E78-988E-35D2-DBB35172DF91}"/>
              </a:ext>
            </a:extLst>
          </p:cNvPr>
          <p:cNvSpPr/>
          <p:nvPr/>
        </p:nvSpPr>
        <p:spPr>
          <a:xfrm>
            <a:off x="1228435" y="1642709"/>
            <a:ext cx="5200073" cy="452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調査検討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457B82-BA3A-1BB0-4982-D675565D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48" y="1446838"/>
            <a:ext cx="3242520" cy="257175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D603E8C-F0D5-5859-53E2-B791E3A7AA23}"/>
              </a:ext>
            </a:extLst>
          </p:cNvPr>
          <p:cNvSpPr/>
          <p:nvPr/>
        </p:nvSpPr>
        <p:spPr>
          <a:xfrm>
            <a:off x="1228435" y="4167143"/>
            <a:ext cx="7814686" cy="452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年事業：管理・更新一体型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（レベル</a:t>
            </a:r>
            <a:r>
              <a:rPr kumimoji="1" lang="en-US" altLang="ja-JP" dirty="0"/>
              <a:t>3.5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4825794-A7E3-153E-F374-5EBF3E469A2A}"/>
              </a:ext>
            </a:extLst>
          </p:cNvPr>
          <p:cNvSpPr/>
          <p:nvPr/>
        </p:nvSpPr>
        <p:spPr>
          <a:xfrm>
            <a:off x="6514088" y="867331"/>
            <a:ext cx="5200073" cy="452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令和８年度～１５，１６、、２０年度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18B0CC6-D526-A19D-585F-0E3BAC3C393A}"/>
              </a:ext>
            </a:extLst>
          </p:cNvPr>
          <p:cNvSpPr/>
          <p:nvPr/>
        </p:nvSpPr>
        <p:spPr>
          <a:xfrm>
            <a:off x="8191763" y="2200871"/>
            <a:ext cx="3607150" cy="1817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事業統合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民営化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：コンセッション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管理・更新一体型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からコンセッションに移行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6D883F-E3EB-E7E3-814D-933015EBB87D}"/>
              </a:ext>
            </a:extLst>
          </p:cNvPr>
          <p:cNvSpPr/>
          <p:nvPr/>
        </p:nvSpPr>
        <p:spPr>
          <a:xfrm>
            <a:off x="9093550" y="4120419"/>
            <a:ext cx="2713542" cy="524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コンセッション事業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0E2CF7B-E1D7-DD21-FFC0-56A257EAEA51}"/>
              </a:ext>
            </a:extLst>
          </p:cNvPr>
          <p:cNvSpPr/>
          <p:nvPr/>
        </p:nvSpPr>
        <p:spPr>
          <a:xfrm>
            <a:off x="416357" y="4746780"/>
            <a:ext cx="10430319" cy="1874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質疑応答では混乱した回答になっており、まだ確定したものではなさそう。。</a:t>
            </a:r>
            <a:endParaRPr kumimoji="1" lang="en-US" altLang="ja-JP" dirty="0"/>
          </a:p>
          <a:p>
            <a:r>
              <a:rPr kumimoji="1" lang="ja-JP" altLang="en-US" dirty="0"/>
              <a:t>レベル</a:t>
            </a:r>
            <a:r>
              <a:rPr kumimoji="1" lang="en-US" altLang="ja-JP" dirty="0"/>
              <a:t>3.5</a:t>
            </a:r>
            <a:r>
              <a:rPr kumimoji="1" lang="ja-JP" altLang="en-US" dirty="0"/>
              <a:t>の後の方針：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年後、コンセッションへの移行を視野に入れて検討していただきたい。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コンセッション方式は、様々な官民連携手法の一つ</a:t>
            </a:r>
            <a:endParaRPr lang="en-US" altLang="ja-JP" dirty="0"/>
          </a:p>
          <a:p>
            <a:r>
              <a:rPr lang="ja-JP" altLang="en-US" dirty="0"/>
              <a:t>水道事業の方向 性：コンセッション方式のみを推進しているわけではない。</a:t>
            </a:r>
            <a:endParaRPr lang="en-US" altLang="ja-JP" dirty="0"/>
          </a:p>
          <a:p>
            <a:r>
              <a:rPr lang="ja-JP" altLang="en-US" dirty="0"/>
              <a:t>官民連携の検討：幅広く検討を行い、各水道事業者等の実状に応じた手法を採用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71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056DB-A3D2-BC8F-8A55-36B58BD5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0" y="320675"/>
            <a:ext cx="8534400" cy="46760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民間としての事業のとらえ方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0D79AC-4138-681C-598D-2E1DF947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1" y="6172200"/>
            <a:ext cx="7543800" cy="365125"/>
          </a:xfrm>
        </p:spPr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F1B0B0-DE6A-5EF8-59C2-F4599009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5" y="586740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11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8FD625C-D19E-0079-EF13-FED75E0D0BFD}"/>
              </a:ext>
            </a:extLst>
          </p:cNvPr>
          <p:cNvSpPr/>
          <p:nvPr/>
        </p:nvSpPr>
        <p:spPr>
          <a:xfrm>
            <a:off x="684211" y="1324301"/>
            <a:ext cx="3559863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30</a:t>
            </a:r>
            <a:r>
              <a:rPr kumimoji="1" lang="ja-JP" altLang="en-US" dirty="0"/>
              <a:t>年以上にもなる長期事業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B257DFC-B36D-C7CD-6F08-4D7C85E080A8}"/>
              </a:ext>
            </a:extLst>
          </p:cNvPr>
          <p:cNvSpPr/>
          <p:nvPr/>
        </p:nvSpPr>
        <p:spPr>
          <a:xfrm>
            <a:off x="684212" y="1749820"/>
            <a:ext cx="3559864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人口減少：料金収入の低減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E72F32-BC28-D8D8-459C-32A0AAA39E7F}"/>
              </a:ext>
            </a:extLst>
          </p:cNvPr>
          <p:cNvSpPr/>
          <p:nvPr/>
        </p:nvSpPr>
        <p:spPr>
          <a:xfrm>
            <a:off x="684211" y="2175339"/>
            <a:ext cx="3559865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老朽化による維持・更新費用増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F910324-39D9-DF3B-F7F0-AAD57E659C26}"/>
              </a:ext>
            </a:extLst>
          </p:cNvPr>
          <p:cNvSpPr/>
          <p:nvPr/>
        </p:nvSpPr>
        <p:spPr>
          <a:xfrm>
            <a:off x="4433263" y="1324301"/>
            <a:ext cx="239636" cy="1216163"/>
          </a:xfrm>
          <a:prstGeom prst="rightBrace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FC2306-F115-C2E8-09E0-7B92372563EA}"/>
              </a:ext>
            </a:extLst>
          </p:cNvPr>
          <p:cNvSpPr/>
          <p:nvPr/>
        </p:nvSpPr>
        <p:spPr>
          <a:xfrm>
            <a:off x="4981903" y="1330607"/>
            <a:ext cx="6280983" cy="1216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この状態で採算の取れる事業になるかどうか？</a:t>
            </a:r>
            <a:endParaRPr kumimoji="1" lang="en-US" altLang="ja-JP" dirty="0"/>
          </a:p>
          <a:p>
            <a:r>
              <a:rPr kumimoji="1" lang="ja-JP" altLang="en-US" dirty="0"/>
              <a:t>料金収入の推移</a:t>
            </a:r>
            <a:endParaRPr kumimoji="1" lang="en-US" altLang="ja-JP" dirty="0"/>
          </a:p>
          <a:p>
            <a:r>
              <a:rPr kumimoji="1" lang="ja-JP" altLang="en-US" dirty="0"/>
              <a:t>施設の状態：更新時期・維持補修の費用動向</a:t>
            </a:r>
            <a:endParaRPr kumimoji="1" lang="en-US" altLang="ja-JP" dirty="0"/>
          </a:p>
          <a:p>
            <a:r>
              <a:rPr kumimoji="1" lang="ja-JP" altLang="en-US" dirty="0"/>
              <a:t>自治体の所有：自治体の投資・繰入金の考え方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8158191-0E80-683E-DC1F-3DA068712FAF}"/>
              </a:ext>
            </a:extLst>
          </p:cNvPr>
          <p:cNvSpPr/>
          <p:nvPr/>
        </p:nvSpPr>
        <p:spPr>
          <a:xfrm>
            <a:off x="2970223" y="908094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長期的には、コンセッション前提に検討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C5E2A94-948E-69BA-E8DD-51C8514351A1}"/>
              </a:ext>
            </a:extLst>
          </p:cNvPr>
          <p:cNvSpPr/>
          <p:nvPr/>
        </p:nvSpPr>
        <p:spPr>
          <a:xfrm>
            <a:off x="2970223" y="2700102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検討の際理解しておかなくてはならない事項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B7D951F-F422-4D08-732D-F120A41E2016}"/>
              </a:ext>
            </a:extLst>
          </p:cNvPr>
          <p:cNvSpPr/>
          <p:nvPr/>
        </p:nvSpPr>
        <p:spPr>
          <a:xfrm>
            <a:off x="684211" y="3246437"/>
            <a:ext cx="3559865" cy="1797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ハード所有は自治体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0F0674-D47C-D708-5B9C-68448F60E137}"/>
              </a:ext>
            </a:extLst>
          </p:cNvPr>
          <p:cNvSpPr/>
          <p:nvPr/>
        </p:nvSpPr>
        <p:spPr>
          <a:xfrm>
            <a:off x="4981903" y="3242313"/>
            <a:ext cx="6280983" cy="1801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更新費用は公金で負担：民間は費用負担なし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公共側のこの費用の調達方針：利用料で賄う（</a:t>
            </a:r>
            <a:r>
              <a:rPr kumimoji="1" lang="en-US" altLang="ja-JP" dirty="0"/>
              <a:t>PFI</a:t>
            </a:r>
            <a:r>
              <a:rPr kumimoji="1" lang="ja-JP" altLang="en-US" dirty="0"/>
              <a:t>等）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一般財源で割賦・一時金負担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地域の変容：ダウンサイジング・新しい技術革新の動向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コンパクトシティ・節水技術・中水利用　等の見通し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507518D-03C5-FD74-4D6F-F34AF731BAD6}"/>
              </a:ext>
            </a:extLst>
          </p:cNvPr>
          <p:cNvSpPr/>
          <p:nvPr/>
        </p:nvSpPr>
        <p:spPr>
          <a:xfrm>
            <a:off x="684211" y="5225009"/>
            <a:ext cx="3559865" cy="109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配水責任は民間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経営・経営責任は民間</a:t>
            </a:r>
            <a:endParaRPr kumimoji="1"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18E5F3-8622-FC24-0207-02B06EBA0D75}"/>
              </a:ext>
            </a:extLst>
          </p:cNvPr>
          <p:cNvSpPr/>
          <p:nvPr/>
        </p:nvSpPr>
        <p:spPr>
          <a:xfrm>
            <a:off x="4981902" y="5201312"/>
            <a:ext cx="6280983" cy="1117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自社が提案するにあたって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利用料金で独立採算で利益が上がっていくか？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行政から、ある程度のサービス対価の提供を求めるか？</a:t>
            </a:r>
            <a:endParaRPr kumimoji="1" lang="en-US" altLang="ja-JP" dirty="0"/>
          </a:p>
        </p:txBody>
      </p:sp>
      <p:sp>
        <p:nvSpPr>
          <p:cNvPr id="12" name="フッター プレースホルダー 3">
            <a:extLst>
              <a:ext uri="{FF2B5EF4-FFF2-40B4-BE49-F238E27FC236}">
                <a16:creationId xmlns:a16="http://schemas.microsoft.com/office/drawing/2014/main" id="{536EE5F1-6C18-BDA6-0FA2-51140E6149C1}"/>
              </a:ext>
            </a:extLst>
          </p:cNvPr>
          <p:cNvSpPr txBox="1">
            <a:spLocks/>
          </p:cNvSpPr>
          <p:nvPr/>
        </p:nvSpPr>
        <p:spPr>
          <a:xfrm>
            <a:off x="684212" y="639583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1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056DB-A3D2-BC8F-8A55-36B58BD5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0" y="320675"/>
            <a:ext cx="8534400" cy="46760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民間としての事業のとらえ方：その２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0D79AC-4138-681C-598D-2E1DF947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366012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F1B0B0-DE6A-5EF8-59C2-F4599009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1617" y="586740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12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8FD625C-D19E-0079-EF13-FED75E0D0BFD}"/>
              </a:ext>
            </a:extLst>
          </p:cNvPr>
          <p:cNvSpPr/>
          <p:nvPr/>
        </p:nvSpPr>
        <p:spPr>
          <a:xfrm>
            <a:off x="684211" y="1324301"/>
            <a:ext cx="3559863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年間で運営権担える実力を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B257DFC-B36D-C7CD-6F08-4D7C85E080A8}"/>
              </a:ext>
            </a:extLst>
          </p:cNvPr>
          <p:cNvSpPr/>
          <p:nvPr/>
        </p:nvSpPr>
        <p:spPr>
          <a:xfrm>
            <a:off x="684212" y="1749820"/>
            <a:ext cx="3559864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100%</a:t>
            </a:r>
            <a:r>
              <a:rPr kumimoji="1" lang="ja-JP" altLang="en-US" sz="1400" dirty="0"/>
              <a:t>サービス対価型で民間リスクなしで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E72F32-BC28-D8D8-459C-32A0AAA39E7F}"/>
              </a:ext>
            </a:extLst>
          </p:cNvPr>
          <p:cNvSpPr/>
          <p:nvPr/>
        </p:nvSpPr>
        <p:spPr>
          <a:xfrm>
            <a:off x="684211" y="2175339"/>
            <a:ext cx="3559865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水事業の実態を学んで！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F910324-39D9-DF3B-F7F0-AAD57E659C26}"/>
              </a:ext>
            </a:extLst>
          </p:cNvPr>
          <p:cNvSpPr/>
          <p:nvPr/>
        </p:nvSpPr>
        <p:spPr>
          <a:xfrm>
            <a:off x="4433263" y="1324301"/>
            <a:ext cx="239636" cy="1216163"/>
          </a:xfrm>
          <a:prstGeom prst="rightBrace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FC2306-F115-C2E8-09E0-7B92372563EA}"/>
              </a:ext>
            </a:extLst>
          </p:cNvPr>
          <p:cNvSpPr/>
          <p:nvPr/>
        </p:nvSpPr>
        <p:spPr>
          <a:xfrm>
            <a:off x="4981903" y="1330607"/>
            <a:ext cx="6280983" cy="1216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この状態で採算の取れる事業になるかどうか？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年間の経験を積む場を提供するので</a:t>
            </a:r>
            <a:endParaRPr kumimoji="1" lang="en-US" altLang="ja-JP" dirty="0"/>
          </a:p>
          <a:p>
            <a:r>
              <a:rPr kumimoji="1" lang="ja-JP" altLang="en-US" dirty="0"/>
              <a:t>リスクなし</a:t>
            </a:r>
            <a:r>
              <a:rPr kumimoji="1" lang="en-US" altLang="ja-JP" dirty="0"/>
              <a:t>(100%</a:t>
            </a:r>
            <a:r>
              <a:rPr kumimoji="1" lang="ja-JP" altLang="en-US" dirty="0"/>
              <a:t>サービス対価型）で民間に経験を！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8158191-0E80-683E-DC1F-3DA068712FAF}"/>
              </a:ext>
            </a:extLst>
          </p:cNvPr>
          <p:cNvSpPr/>
          <p:nvPr/>
        </p:nvSpPr>
        <p:spPr>
          <a:xfrm>
            <a:off x="2970223" y="908094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年間は、維持管理・更新一体型発注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C5E2A94-948E-69BA-E8DD-51C8514351A1}"/>
              </a:ext>
            </a:extLst>
          </p:cNvPr>
          <p:cNvSpPr/>
          <p:nvPr/>
        </p:nvSpPr>
        <p:spPr>
          <a:xfrm>
            <a:off x="2970223" y="2700102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年間で学ぶべきことの準備を！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B7D951F-F422-4D08-732D-F120A41E2016}"/>
              </a:ext>
            </a:extLst>
          </p:cNvPr>
          <p:cNvSpPr/>
          <p:nvPr/>
        </p:nvSpPr>
        <p:spPr>
          <a:xfrm>
            <a:off x="684211" y="3246437"/>
            <a:ext cx="3559865" cy="1797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運営権で必要な業務能力は何？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水ビジネスとは何？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海外事例をベースだった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国内水ビジネスからの学び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ハード所有は自治体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0F0674-D47C-D708-5B9C-68448F60E137}"/>
              </a:ext>
            </a:extLst>
          </p:cNvPr>
          <p:cNvSpPr/>
          <p:nvPr/>
        </p:nvSpPr>
        <p:spPr>
          <a:xfrm>
            <a:off x="4981903" y="3242313"/>
            <a:ext cx="6280983" cy="1801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マネージメント業務：水ビジネスの経営能力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採算のとり方：経費積算能力・収入見込み算定能力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維持管理・更新の見積：正しかったのか？レビュー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地域の変容：ダウンサイジング・新しい技術革新の動向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コンパクトシティ・節水技術・中水利用　等の見通し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507518D-03C5-FD74-4D6F-F34AF731BAD6}"/>
              </a:ext>
            </a:extLst>
          </p:cNvPr>
          <p:cNvSpPr/>
          <p:nvPr/>
        </p:nvSpPr>
        <p:spPr>
          <a:xfrm>
            <a:off x="733906" y="5213160"/>
            <a:ext cx="3559865" cy="109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配水責任は民間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経営・経営責任は民間</a:t>
            </a:r>
            <a:endParaRPr kumimoji="1"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18E5F3-8622-FC24-0207-02B06EBA0D75}"/>
              </a:ext>
            </a:extLst>
          </p:cNvPr>
          <p:cNvSpPr/>
          <p:nvPr/>
        </p:nvSpPr>
        <p:spPr>
          <a:xfrm>
            <a:off x="4981902" y="5201312"/>
            <a:ext cx="6280983" cy="1117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自社が提案するにあたって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リスクの分析・ヘッジの仕方のノウハウ：公共との付き合い方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利用料金で独立採算で利益が上がっていくか？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行政から、ある程度のサービス対価の提供を求めるか？運営権料？</a:t>
            </a:r>
            <a:endParaRPr kumimoji="1" lang="en-US" altLang="ja-JP" sz="160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8FB0CC8-2198-0A20-F9AE-C59B3C8A1734}"/>
              </a:ext>
            </a:extLst>
          </p:cNvPr>
          <p:cNvSpPr/>
          <p:nvPr/>
        </p:nvSpPr>
        <p:spPr>
          <a:xfrm>
            <a:off x="8856467" y="212652"/>
            <a:ext cx="2796363" cy="1173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当初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維持管理・更新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一体発注の意味</a:t>
            </a:r>
          </a:p>
        </p:txBody>
      </p:sp>
    </p:spTree>
    <p:extLst>
      <p:ext uri="{BB962C8B-B14F-4D97-AF65-F5344CB8AC3E}">
        <p14:creationId xmlns:p14="http://schemas.microsoft.com/office/powerpoint/2010/main" val="104237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6BCD955-8ABD-FA83-9AED-88E94D5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2" y="320675"/>
            <a:ext cx="8534400" cy="75141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国が設定したウオーター</a:t>
            </a:r>
            <a:r>
              <a:rPr lang="en-US" altLang="ja-JP" dirty="0"/>
              <a:t>PPP</a:t>
            </a:r>
            <a:r>
              <a:rPr lang="ja-JP" altLang="en-US" dirty="0"/>
              <a:t>の進め方の意味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B8CA21-7797-BE0F-E777-0AADC7A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5BD0A-D745-3878-2BD6-82003CEC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4457" y="6019799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13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6298FFA-22DB-986D-11B9-AAF76AD7FA60}"/>
              </a:ext>
            </a:extLst>
          </p:cNvPr>
          <p:cNvSpPr/>
          <p:nvPr/>
        </p:nvSpPr>
        <p:spPr>
          <a:xfrm>
            <a:off x="583406" y="1024713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日本ではこれまで、水ビジネスは生存権確保の観点から、公共の義務的事業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B01AB23-D78F-5DBA-0937-62DAF80D6B74}"/>
              </a:ext>
            </a:extLst>
          </p:cNvPr>
          <p:cNvSpPr/>
          <p:nvPr/>
        </p:nvSpPr>
        <p:spPr>
          <a:xfrm>
            <a:off x="5808920" y="1436110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B5C5AC-2C7D-2723-0C80-AE2EE94FAAA4}"/>
              </a:ext>
            </a:extLst>
          </p:cNvPr>
          <p:cNvSpPr/>
          <p:nvPr/>
        </p:nvSpPr>
        <p:spPr>
          <a:xfrm>
            <a:off x="583406" y="2005324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戦後</a:t>
            </a:r>
            <a:r>
              <a:rPr kumimoji="1" lang="en-US" altLang="ja-JP" dirty="0"/>
              <a:t>80</a:t>
            </a:r>
            <a:r>
              <a:rPr kumimoji="1" lang="ja-JP" altLang="en-US" dirty="0"/>
              <a:t>年でハード整備は終了：整備した施設を使って国民に水供給する義務的事業は？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8B4A44-7B30-63B9-9425-8BBA46A73028}"/>
              </a:ext>
            </a:extLst>
          </p:cNvPr>
          <p:cNvSpPr/>
          <p:nvPr/>
        </p:nvSpPr>
        <p:spPr>
          <a:xfrm>
            <a:off x="583406" y="3051998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基礎的ハード整備が終了したなら：維持・更新・水供給事業（ビジネス）は、民間の事業にできないか？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70E64A-6C38-E141-D0CE-FC6E15C0FB33}"/>
              </a:ext>
            </a:extLst>
          </p:cNvPr>
          <p:cNvSpPr/>
          <p:nvPr/>
        </p:nvSpPr>
        <p:spPr>
          <a:xfrm>
            <a:off x="583406" y="4106752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これまで公共が独占的に担ってきたので、民間に担う能力がない・育っていない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F4415D2-FA37-AAE1-3B05-E866E3FE4A9D}"/>
              </a:ext>
            </a:extLst>
          </p:cNvPr>
          <p:cNvSpPr/>
          <p:nvPr/>
        </p:nvSpPr>
        <p:spPr>
          <a:xfrm>
            <a:off x="572770" y="5151095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戦後</a:t>
            </a:r>
            <a:r>
              <a:rPr kumimoji="1" lang="en-US" altLang="ja-JP" dirty="0"/>
              <a:t>80</a:t>
            </a:r>
            <a:r>
              <a:rPr kumimoji="1" lang="ja-JP" altLang="en-US" dirty="0"/>
              <a:t>年でハード整備は終了：整備した施設を使って国民に水供給する事業を民間に開放する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CDBC65C6-CB7B-4763-041C-9BB8685C9D34}"/>
              </a:ext>
            </a:extLst>
          </p:cNvPr>
          <p:cNvSpPr/>
          <p:nvPr/>
        </p:nvSpPr>
        <p:spPr>
          <a:xfrm>
            <a:off x="5792969" y="458328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C3E84AC-B697-0EE0-A580-B6ABB280D91E}"/>
              </a:ext>
            </a:extLst>
          </p:cNvPr>
          <p:cNvSpPr/>
          <p:nvPr/>
        </p:nvSpPr>
        <p:spPr>
          <a:xfrm>
            <a:off x="5792970" y="353862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8F09B01-5633-D75E-DBCD-8FC35865303A}"/>
              </a:ext>
            </a:extLst>
          </p:cNvPr>
          <p:cNvSpPr/>
          <p:nvPr/>
        </p:nvSpPr>
        <p:spPr>
          <a:xfrm>
            <a:off x="5808920" y="245787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1C9AD6-15F1-C6A3-D455-5EEA14A71B7C}"/>
              </a:ext>
            </a:extLst>
          </p:cNvPr>
          <p:cNvSpPr/>
          <p:nvPr/>
        </p:nvSpPr>
        <p:spPr>
          <a:xfrm>
            <a:off x="572770" y="6195438"/>
            <a:ext cx="11025188" cy="4478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民間に能力獲得のチャンスを与えよう：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年間は維持管理・更新一体型で、事業に参加・経験を！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862F783C-4E4E-C633-1391-443A3069AB67}"/>
              </a:ext>
            </a:extLst>
          </p:cNvPr>
          <p:cNvSpPr/>
          <p:nvPr/>
        </p:nvSpPr>
        <p:spPr>
          <a:xfrm>
            <a:off x="5792969" y="559899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48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6BCD955-8ABD-FA83-9AED-88E94D5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2" y="320675"/>
            <a:ext cx="8534400" cy="4478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民間側のとらえ方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B8CA21-7797-BE0F-E777-0AADC7A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5BD0A-D745-3878-2BD6-82003CEC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665" y="597341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14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6298FFA-22DB-986D-11B9-AAF76AD7FA60}"/>
              </a:ext>
            </a:extLst>
          </p:cNvPr>
          <p:cNvSpPr/>
          <p:nvPr/>
        </p:nvSpPr>
        <p:spPr>
          <a:xfrm>
            <a:off x="583406" y="1024713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もし、維持管理・更新一体型が発注されたら、一つはやっておかないと運営権能力は身につかない。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B01AB23-D78F-5DBA-0937-62DAF80D6B74}"/>
              </a:ext>
            </a:extLst>
          </p:cNvPr>
          <p:cNvSpPr/>
          <p:nvPr/>
        </p:nvSpPr>
        <p:spPr>
          <a:xfrm>
            <a:off x="5808920" y="1436110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B5C5AC-2C7D-2723-0C80-AE2EE94FAAA4}"/>
              </a:ext>
            </a:extLst>
          </p:cNvPr>
          <p:cNvSpPr/>
          <p:nvPr/>
        </p:nvSpPr>
        <p:spPr>
          <a:xfrm>
            <a:off x="583406" y="2005324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公共側は、事業遂行の観点だけでなく、民間事業者育成の観点から発注しておかないと、その先がない。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8B4A44-7B30-63B9-9425-8BBA46A73028}"/>
              </a:ext>
            </a:extLst>
          </p:cNvPr>
          <p:cNvSpPr/>
          <p:nvPr/>
        </p:nvSpPr>
        <p:spPr>
          <a:xfrm>
            <a:off x="583406" y="3051998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民間側は、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年間で水ビジネスのエキスパートに：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兆円業界に参入する資格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70E64A-6C38-E141-D0CE-FC6E15C0FB33}"/>
              </a:ext>
            </a:extLst>
          </p:cNvPr>
          <p:cNvSpPr/>
          <p:nvPr/>
        </p:nvSpPr>
        <p:spPr>
          <a:xfrm>
            <a:off x="583406" y="4106752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あちこちの自治体の事業：全部自社がとれば：できる企業がうちしかない：独占企業に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F4415D2-FA37-AAE1-3B05-E866E3FE4A9D}"/>
              </a:ext>
            </a:extLst>
          </p:cNvPr>
          <p:cNvSpPr/>
          <p:nvPr/>
        </p:nvSpPr>
        <p:spPr>
          <a:xfrm>
            <a:off x="572770" y="5151095"/>
            <a:ext cx="11025188" cy="447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公共サイドとしては、少なくとも</a:t>
            </a:r>
            <a:r>
              <a:rPr kumimoji="1" lang="en-US" altLang="ja-JP" dirty="0"/>
              <a:t>5</a:t>
            </a:r>
            <a:r>
              <a:rPr kumimoji="1" lang="ja-JP" altLang="en-US" dirty="0"/>
              <a:t>社（グループ）程度は育てたい。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はたして戦略的に取り組めるか）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CDBC65C6-CB7B-4763-041C-9BB8685C9D34}"/>
              </a:ext>
            </a:extLst>
          </p:cNvPr>
          <p:cNvSpPr/>
          <p:nvPr/>
        </p:nvSpPr>
        <p:spPr>
          <a:xfrm>
            <a:off x="5792969" y="458328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C3E84AC-B697-0EE0-A580-B6ABB280D91E}"/>
              </a:ext>
            </a:extLst>
          </p:cNvPr>
          <p:cNvSpPr/>
          <p:nvPr/>
        </p:nvSpPr>
        <p:spPr>
          <a:xfrm>
            <a:off x="5792970" y="353862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8F09B01-5633-D75E-DBCD-8FC35865303A}"/>
              </a:ext>
            </a:extLst>
          </p:cNvPr>
          <p:cNvSpPr/>
          <p:nvPr/>
        </p:nvSpPr>
        <p:spPr>
          <a:xfrm>
            <a:off x="5808920" y="245787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1C9AD6-15F1-C6A3-D455-5EEA14A71B7C}"/>
              </a:ext>
            </a:extLst>
          </p:cNvPr>
          <p:cNvSpPr/>
          <p:nvPr/>
        </p:nvSpPr>
        <p:spPr>
          <a:xfrm>
            <a:off x="572770" y="6195438"/>
            <a:ext cx="11025188" cy="4478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公共サイド・民間サイド：国家的視野に立って戦略的に取り組めるか？今の日本の状況で？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862F783C-4E4E-C633-1391-443A3069AB67}"/>
              </a:ext>
            </a:extLst>
          </p:cNvPr>
          <p:cNvSpPr/>
          <p:nvPr/>
        </p:nvSpPr>
        <p:spPr>
          <a:xfrm>
            <a:off x="5792969" y="559899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6BCD955-8ABD-FA83-9AED-88E94D5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1" y="320675"/>
            <a:ext cx="9162571" cy="4478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公共マネージメント・コンサルの識見の大切さ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B8CA21-7797-BE0F-E777-0AADC7A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5BD0A-D745-3878-2BD6-82003CEC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26" y="5931314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15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6298FFA-22DB-986D-11B9-AAF76AD7FA60}"/>
              </a:ext>
            </a:extLst>
          </p:cNvPr>
          <p:cNvSpPr/>
          <p:nvPr/>
        </p:nvSpPr>
        <p:spPr>
          <a:xfrm>
            <a:off x="583406" y="1024713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公共サイドがこうした視野で発注できるか？水道局まかせにならないで、自治体マネージメント体制？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B01AB23-D78F-5DBA-0937-62DAF80D6B74}"/>
              </a:ext>
            </a:extLst>
          </p:cNvPr>
          <p:cNvSpPr/>
          <p:nvPr/>
        </p:nvSpPr>
        <p:spPr>
          <a:xfrm>
            <a:off x="5808920" y="1436110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B5C5AC-2C7D-2723-0C80-AE2EE94FAAA4}"/>
              </a:ext>
            </a:extLst>
          </p:cNvPr>
          <p:cNvSpPr/>
          <p:nvPr/>
        </p:nvSpPr>
        <p:spPr>
          <a:xfrm>
            <a:off x="583406" y="2005324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コンサル業界が基本構想・基本計画を受注したときに、識見・卓見をもった担当者がいるか？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8B4A44-7B30-63B9-9425-8BBA46A73028}"/>
              </a:ext>
            </a:extLst>
          </p:cNvPr>
          <p:cNvSpPr/>
          <p:nvPr/>
        </p:nvSpPr>
        <p:spPr>
          <a:xfrm>
            <a:off x="583406" y="3051998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コンサル採用の公募プロポ審査の審査員は、こうした観点からすぐれたコンサルを選定できるか？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70E64A-6C38-E141-D0CE-FC6E15C0FB33}"/>
              </a:ext>
            </a:extLst>
          </p:cNvPr>
          <p:cNvSpPr/>
          <p:nvPr/>
        </p:nvSpPr>
        <p:spPr>
          <a:xfrm>
            <a:off x="583406" y="4106752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コンサル報告書を正しい方向に導ける職員・職員側アドバイザーを採用できるか？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F4415D2-FA37-AAE1-3B05-E866E3FE4A9D}"/>
              </a:ext>
            </a:extLst>
          </p:cNvPr>
          <p:cNvSpPr/>
          <p:nvPr/>
        </p:nvSpPr>
        <p:spPr>
          <a:xfrm>
            <a:off x="572770" y="5151095"/>
            <a:ext cx="11025188" cy="447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事業の意味を、戦後</a:t>
            </a:r>
            <a:r>
              <a:rPr kumimoji="1" lang="en-US" altLang="ja-JP" dirty="0"/>
              <a:t>80</a:t>
            </a:r>
            <a:r>
              <a:rPr kumimoji="1" lang="ja-JP" altLang="en-US" dirty="0"/>
              <a:t>年の惰性でなく、ほぼ完成した水インフラ事業として、自治体・議会が把握可能？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CDBC65C6-CB7B-4763-041C-9BB8685C9D34}"/>
              </a:ext>
            </a:extLst>
          </p:cNvPr>
          <p:cNvSpPr/>
          <p:nvPr/>
        </p:nvSpPr>
        <p:spPr>
          <a:xfrm>
            <a:off x="5792969" y="458328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C3E84AC-B697-0EE0-A580-B6ABB280D91E}"/>
              </a:ext>
            </a:extLst>
          </p:cNvPr>
          <p:cNvSpPr/>
          <p:nvPr/>
        </p:nvSpPr>
        <p:spPr>
          <a:xfrm>
            <a:off x="5792970" y="353862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8F09B01-5633-D75E-DBCD-8FC35865303A}"/>
              </a:ext>
            </a:extLst>
          </p:cNvPr>
          <p:cNvSpPr/>
          <p:nvPr/>
        </p:nvSpPr>
        <p:spPr>
          <a:xfrm>
            <a:off x="5808920" y="245787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1C9AD6-15F1-C6A3-D455-5EEA14A71B7C}"/>
              </a:ext>
            </a:extLst>
          </p:cNvPr>
          <p:cNvSpPr/>
          <p:nvPr/>
        </p:nvSpPr>
        <p:spPr>
          <a:xfrm>
            <a:off x="572770" y="6195438"/>
            <a:ext cx="11025188" cy="4478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国は、ウオーター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のこうした方向性を推進する体制・取り組みを推進できるか？どの省庁が？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862F783C-4E4E-C633-1391-443A3069AB67}"/>
              </a:ext>
            </a:extLst>
          </p:cNvPr>
          <p:cNvSpPr/>
          <p:nvPr/>
        </p:nvSpPr>
        <p:spPr>
          <a:xfrm>
            <a:off x="5792969" y="559899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8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6BCD955-8ABD-FA83-9AED-88E94D5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1" y="320675"/>
            <a:ext cx="9162571" cy="4478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公共マネージメント・コンサルの識見の大切さ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B8CA21-7797-BE0F-E777-0AADC7A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5BD0A-D745-3878-2BD6-82003CEC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394" y="5920405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16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6298FFA-22DB-986D-11B9-AAF76AD7FA60}"/>
              </a:ext>
            </a:extLst>
          </p:cNvPr>
          <p:cNvSpPr/>
          <p:nvPr/>
        </p:nvSpPr>
        <p:spPr>
          <a:xfrm>
            <a:off x="583406" y="1024713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公共サイドがこうした視野で発注できるか？水道局まかせにならないで、自治体マネージメント体制？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B01AB23-D78F-5DBA-0937-62DAF80D6B74}"/>
              </a:ext>
            </a:extLst>
          </p:cNvPr>
          <p:cNvSpPr/>
          <p:nvPr/>
        </p:nvSpPr>
        <p:spPr>
          <a:xfrm>
            <a:off x="5808920" y="1436110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B5C5AC-2C7D-2723-0C80-AE2EE94FAAA4}"/>
              </a:ext>
            </a:extLst>
          </p:cNvPr>
          <p:cNvSpPr/>
          <p:nvPr/>
        </p:nvSpPr>
        <p:spPr>
          <a:xfrm>
            <a:off x="583406" y="2005324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コンサル業界が基本構想・基本計画を受注したときに、識見・卓見をもった担当者がいるか？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8B4A44-7B30-63B9-9425-8BBA46A73028}"/>
              </a:ext>
            </a:extLst>
          </p:cNvPr>
          <p:cNvSpPr/>
          <p:nvPr/>
        </p:nvSpPr>
        <p:spPr>
          <a:xfrm>
            <a:off x="583406" y="3051998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コンサル採用の公募プロポ審査の審査員は、こうした観点からすぐれたコンサルを選定できるか？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70E64A-6C38-E141-D0CE-FC6E15C0FB33}"/>
              </a:ext>
            </a:extLst>
          </p:cNvPr>
          <p:cNvSpPr/>
          <p:nvPr/>
        </p:nvSpPr>
        <p:spPr>
          <a:xfrm>
            <a:off x="583406" y="4106752"/>
            <a:ext cx="11025188" cy="447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コンサル報告書を正しい方向に導ける職員・職員側アドバイザーを採用できるか？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F4415D2-FA37-AAE1-3B05-E866E3FE4A9D}"/>
              </a:ext>
            </a:extLst>
          </p:cNvPr>
          <p:cNvSpPr/>
          <p:nvPr/>
        </p:nvSpPr>
        <p:spPr>
          <a:xfrm>
            <a:off x="572770" y="5151095"/>
            <a:ext cx="11025188" cy="447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事業の意味を、戦後</a:t>
            </a:r>
            <a:r>
              <a:rPr kumimoji="1" lang="en-US" altLang="ja-JP" dirty="0"/>
              <a:t>80</a:t>
            </a:r>
            <a:r>
              <a:rPr kumimoji="1" lang="ja-JP" altLang="en-US" dirty="0"/>
              <a:t>年の惰性でなく、ほぼ完成した水インフラ事業として、自治体・議会が把握可能？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CDBC65C6-CB7B-4763-041C-9BB8685C9D34}"/>
              </a:ext>
            </a:extLst>
          </p:cNvPr>
          <p:cNvSpPr/>
          <p:nvPr/>
        </p:nvSpPr>
        <p:spPr>
          <a:xfrm>
            <a:off x="5792969" y="458328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C3E84AC-B697-0EE0-A580-B6ABB280D91E}"/>
              </a:ext>
            </a:extLst>
          </p:cNvPr>
          <p:cNvSpPr/>
          <p:nvPr/>
        </p:nvSpPr>
        <p:spPr>
          <a:xfrm>
            <a:off x="5792970" y="3538625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68F09B01-5633-D75E-DBCD-8FC35865303A}"/>
              </a:ext>
            </a:extLst>
          </p:cNvPr>
          <p:cNvSpPr/>
          <p:nvPr/>
        </p:nvSpPr>
        <p:spPr>
          <a:xfrm>
            <a:off x="5808920" y="245787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1C9AD6-15F1-C6A3-D455-5EEA14A71B7C}"/>
              </a:ext>
            </a:extLst>
          </p:cNvPr>
          <p:cNvSpPr/>
          <p:nvPr/>
        </p:nvSpPr>
        <p:spPr>
          <a:xfrm>
            <a:off x="572770" y="6195438"/>
            <a:ext cx="11025188" cy="4478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国は、ウオーター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のこうした方向性を推進する体制・取り組みを推進できるか？どの省庁が？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862F783C-4E4E-C633-1391-443A3069AB67}"/>
              </a:ext>
            </a:extLst>
          </p:cNvPr>
          <p:cNvSpPr/>
          <p:nvPr/>
        </p:nvSpPr>
        <p:spPr>
          <a:xfrm>
            <a:off x="5792969" y="5598992"/>
            <a:ext cx="584791" cy="568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12822A2-0939-9B9A-81DC-E05B626B7364}"/>
              </a:ext>
            </a:extLst>
          </p:cNvPr>
          <p:cNvSpPr/>
          <p:nvPr/>
        </p:nvSpPr>
        <p:spPr>
          <a:xfrm>
            <a:off x="419985" y="320675"/>
            <a:ext cx="11025187" cy="62166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業界？コンサル？自治体？国（厚労省・内閣府・国交省）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水ウオーター運営権推進研究会（仮称）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発注の方向性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民間業界の形成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モデル事業の発注トライアル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（自治体が舞台の提供・民間が協力して学びの場）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などを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ここ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年で実行すべき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2003</a:t>
            </a:r>
            <a:r>
              <a:rPr kumimoji="1" lang="ja-JP" altLang="en-US" dirty="0"/>
              <a:t>年ころ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橋梁</a:t>
            </a:r>
            <a:r>
              <a:rPr kumimoji="1" lang="en-US" altLang="ja-JP" dirty="0"/>
              <a:t>PFI</a:t>
            </a:r>
            <a:r>
              <a:rPr kumimoji="1" lang="ja-JP" altLang="en-US" dirty="0"/>
              <a:t>研究会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鋼橋部会・コンクリート橋部会・基礎工部会など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長大：会長・幹事長　　　事務局長：伊庭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鋼橋：住友金属　横河橋梁　コンクリート：</a:t>
            </a:r>
            <a:r>
              <a:rPr kumimoji="1" lang="en-US" altLang="ja-JP" dirty="0"/>
              <a:t>PC</a:t>
            </a:r>
            <a:r>
              <a:rPr kumimoji="1" lang="ja-JP" altLang="en-US" dirty="0"/>
              <a:t>橋梁　</a:t>
            </a:r>
            <a:r>
              <a:rPr kumimoji="1" lang="en-US" altLang="ja-JP" dirty="0"/>
              <a:t>PS</a:t>
            </a:r>
            <a:r>
              <a:rPr kumimoji="1" lang="ja-JP" altLang="en-US" dirty="0"/>
              <a:t>三菱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基礎工：大本組</a:t>
            </a:r>
          </a:p>
        </p:txBody>
      </p:sp>
    </p:spTree>
    <p:extLst>
      <p:ext uri="{BB962C8B-B14F-4D97-AF65-F5344CB8AC3E}">
        <p14:creationId xmlns:p14="http://schemas.microsoft.com/office/powerpoint/2010/main" val="303055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7C37E-4F22-F931-F0BA-19026E9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61" y="3106040"/>
            <a:ext cx="8534400" cy="645920"/>
          </a:xfrm>
        </p:spPr>
        <p:txBody>
          <a:bodyPr/>
          <a:lstStyle/>
          <a:p>
            <a:pPr algn="ctr"/>
            <a:r>
              <a:rPr kumimoji="1" lang="ja-JP" altLang="en-US" dirty="0"/>
              <a:t>浜松市下水道運営権事業を参考に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F8F51E-662F-A0C4-4182-B881DBAE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C2016B-85B1-7CB3-E34E-2BC05498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9752" y="5603323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17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55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03A775-C09C-1634-053D-6A4A177A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370986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FB9D8F-62CD-73ED-62B3-848957A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2470" y="5913436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18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CE9E0A-6D44-7A5E-5325-3AEB5B5A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8776"/>
            <a:ext cx="10317543" cy="59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45" y="196518"/>
            <a:ext cx="7972310" cy="55213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666566" y="1705181"/>
            <a:ext cx="4653577" cy="48906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2">
            <a:extLst>
              <a:ext uri="{FF2B5EF4-FFF2-40B4-BE49-F238E27FC236}">
                <a16:creationId xmlns:a16="http://schemas.microsoft.com/office/drawing/2014/main" id="{9072B09E-C367-24D1-41EC-73D11ED8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370986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6B463DBD-8AE5-5EC2-080D-C7D846EF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2470" y="5913436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19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EFD92-C4A8-C04F-AA2D-B10B3973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38" y="365760"/>
            <a:ext cx="2388967" cy="73706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400" dirty="0">
                <a:solidFill>
                  <a:schemeClr val="bg1"/>
                </a:solidFill>
              </a:rPr>
              <a:t>国の方針</a:t>
            </a:r>
            <a:endParaRPr lang="ja-JP" sz="4400" dirty="0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624B5E4-C8FF-5EC2-9459-21383EB2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43" y="163267"/>
            <a:ext cx="9073662" cy="62363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177B4A-C9E8-0577-FA86-81FB4463D8E3}"/>
              </a:ext>
            </a:extLst>
          </p:cNvPr>
          <p:cNvSpPr/>
          <p:nvPr/>
        </p:nvSpPr>
        <p:spPr>
          <a:xfrm>
            <a:off x="123413" y="1102822"/>
            <a:ext cx="2738511" cy="5254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水道事業における官民連携に関する手引き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ウォーターＰＰＰの概要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総合経済対策におけるウォーターＰＰＰへの支援について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水道事業経営の現状と課題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水道分野におけるウォーター</a:t>
            </a:r>
            <a:r>
              <a:rPr kumimoji="1" lang="en-US" altLang="ja-JP" sz="1600" dirty="0"/>
              <a:t>PPP</a:t>
            </a:r>
            <a:r>
              <a:rPr kumimoji="1" lang="ja-JP" altLang="en-US" sz="1600" dirty="0"/>
              <a:t>（主に管理・更新一体マネジメント方式）に関する</a:t>
            </a:r>
            <a:r>
              <a:rPr kumimoji="1" lang="en-US" altLang="ja-JP" sz="1600" dirty="0"/>
              <a:t>Q</a:t>
            </a:r>
            <a:r>
              <a:rPr kumimoji="1" lang="ja-JP" altLang="en-US" sz="1600" dirty="0"/>
              <a:t>＆</a:t>
            </a:r>
            <a:r>
              <a:rPr kumimoji="1" lang="en-US" altLang="ja-JP" sz="1600" dirty="0"/>
              <a:t>A</a:t>
            </a:r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海外水インフラ協議会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endParaRPr kumimoji="1" lang="ja-JP" altLang="en-US" sz="1600" dirty="0"/>
          </a:p>
        </p:txBody>
      </p:sp>
      <p:sp>
        <p:nvSpPr>
          <p:cNvPr id="16" name="スライド番号プレースホルダー 4">
            <a:extLst>
              <a:ext uri="{FF2B5EF4-FFF2-40B4-BE49-F238E27FC236}">
                <a16:creationId xmlns:a16="http://schemas.microsoft.com/office/drawing/2014/main" id="{C1BA971F-587B-8600-FC1F-F0F8A48B01C1}"/>
              </a:ext>
            </a:extLst>
          </p:cNvPr>
          <p:cNvSpPr txBox="1">
            <a:spLocks/>
          </p:cNvSpPr>
          <p:nvPr/>
        </p:nvSpPr>
        <p:spPr>
          <a:xfrm>
            <a:off x="11603077" y="6336721"/>
            <a:ext cx="343592" cy="4353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1753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0F3C76-8D0F-FBF3-FA19-37EE7F10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785" y="6537325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84D936-1F1E-89AF-481B-FEC3E19B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1885" y="597604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20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003EE6-55FC-8AEE-B95E-CC9E9B10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2" y="157205"/>
            <a:ext cx="9919849" cy="638012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33F429-1DED-81C3-13BD-5228522045C1}"/>
              </a:ext>
            </a:extLst>
          </p:cNvPr>
          <p:cNvSpPr/>
          <p:nvPr/>
        </p:nvSpPr>
        <p:spPr>
          <a:xfrm>
            <a:off x="2535095" y="781970"/>
            <a:ext cx="2560320" cy="1463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市のすべての下水道事業ではなく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西遠処理区のみを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事業対象</a:t>
            </a:r>
          </a:p>
        </p:txBody>
      </p:sp>
    </p:spTree>
    <p:extLst>
      <p:ext uri="{BB962C8B-B14F-4D97-AF65-F5344CB8AC3E}">
        <p14:creationId xmlns:p14="http://schemas.microsoft.com/office/powerpoint/2010/main" val="30904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9AD1F70-39A1-0693-82F9-F0E5D398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151" y="6537325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C8E648-C2B5-55B7-4FDA-FB79EBBE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6830" y="586740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21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8D4BAC-3667-8C85-460B-9BCD0C58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61" y="149284"/>
            <a:ext cx="9774621" cy="63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544D174-F729-0631-704C-3D649768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515097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557408-C68B-712B-4098-C2C1B456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7621" y="5836994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22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B91AE0-0A74-CDC3-322E-3B8AF35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49" y="117191"/>
            <a:ext cx="9705252" cy="63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4AD4D5A-AF73-6A44-635D-357F5D70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69" y="6118020"/>
            <a:ext cx="1089854" cy="365125"/>
          </a:xfrm>
        </p:spPr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A9714F-1D16-E1CD-4F8D-631979D5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2774" y="5827714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23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54B57F-8F07-55B4-004D-DA17450A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23" y="221444"/>
            <a:ext cx="9497147" cy="62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D12E2A-ADB3-0D64-A2E3-18C0B6E9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132" y="6156392"/>
            <a:ext cx="1209192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8B43D8-F37E-B8F9-40A1-6E662C4D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391" y="5821429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24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5A8B7E-EF89-3451-B71F-9F2B8861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86" y="220717"/>
            <a:ext cx="9679190" cy="6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EEB61E-97B8-4BB9-356E-6A833397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52" y="6152322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011C5E-52F2-5D72-E5A2-7816ED60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3443" y="5817359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25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CCBE0A-6082-3964-65DB-08E6E749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97" y="214411"/>
            <a:ext cx="9317024" cy="63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1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93D2024-C6CB-D7B9-6210-D73A08D2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65837"/>
            <a:ext cx="1373188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129278-0019-32BB-47B0-E0689C54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866" y="5761037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26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A75F7-AF9E-EAB7-32AC-F907ED31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54" y="163961"/>
            <a:ext cx="9851328" cy="63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6801738-D4A8-5AA0-058C-91747240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203201"/>
            <a:ext cx="8534400" cy="768350"/>
          </a:xfrm>
        </p:spPr>
        <p:txBody>
          <a:bodyPr/>
          <a:lstStyle/>
          <a:p>
            <a:r>
              <a:rPr lang="ja-JP" altLang="en-US" dirty="0"/>
              <a:t>浜松に学ぶこと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F2D4AAA-7B1D-2B42-5705-38C9C9ED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2" y="1022351"/>
            <a:ext cx="9990138" cy="3911600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かなり詳しく公表していただいているが</a:t>
            </a:r>
            <a:endParaRPr lang="en-US" altLang="ja-JP" sz="2800" dirty="0"/>
          </a:p>
          <a:p>
            <a:pPr lvl="1"/>
            <a:r>
              <a:rPr lang="ja-JP" altLang="en-US" sz="2400" dirty="0"/>
              <a:t>実際がこの通りなのか、運営の実際はどうなのか</a:t>
            </a:r>
            <a:endParaRPr lang="en-US" altLang="ja-JP" sz="2400" dirty="0"/>
          </a:p>
          <a:p>
            <a:pPr lvl="1"/>
            <a:r>
              <a:rPr lang="ja-JP" altLang="en-US" sz="2400" dirty="0"/>
              <a:t>落札して実行している企業</a:t>
            </a:r>
            <a:r>
              <a:rPr lang="en-US" altLang="ja-JP" sz="2400" dirty="0"/>
              <a:t>G</a:t>
            </a:r>
            <a:r>
              <a:rPr lang="ja-JP" altLang="en-US" sz="2400" dirty="0"/>
              <a:t>しかわからない</a:t>
            </a:r>
            <a:endParaRPr lang="en-US" altLang="ja-JP" sz="2400" dirty="0"/>
          </a:p>
          <a:p>
            <a:r>
              <a:rPr lang="ja-JP" altLang="en-US" sz="2800" dirty="0"/>
              <a:t>落札できなかった企業は、次の案件も、想定の範囲で</a:t>
            </a:r>
            <a:endParaRPr lang="en-US" altLang="ja-JP" sz="2800" dirty="0"/>
          </a:p>
          <a:p>
            <a:pPr lvl="1"/>
            <a:r>
              <a:rPr lang="ja-JP" altLang="en-US" sz="2400" dirty="0"/>
              <a:t>想定を前提とした提案を構築するしかない</a:t>
            </a:r>
            <a:endParaRPr lang="en-US" altLang="ja-JP" sz="2400" dirty="0"/>
          </a:p>
          <a:p>
            <a:pPr lvl="1"/>
            <a:r>
              <a:rPr lang="ja-JP" altLang="en-US" sz="2400" dirty="0"/>
              <a:t>一方、落札、受注を経験している企業</a:t>
            </a:r>
            <a:r>
              <a:rPr lang="en-US" altLang="ja-JP" sz="2400" dirty="0"/>
              <a:t>G</a:t>
            </a:r>
            <a:r>
              <a:rPr lang="ja-JP" altLang="en-US" sz="2400" dirty="0"/>
              <a:t>は、実際に学んだことを</a:t>
            </a:r>
            <a:endParaRPr lang="en-US" altLang="ja-JP" sz="2400" dirty="0"/>
          </a:p>
          <a:p>
            <a:pPr lvl="1"/>
            <a:r>
              <a:rPr lang="ja-JP" altLang="en-US" sz="2400" dirty="0"/>
              <a:t>ベースに提案を構築できる。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7357B64-2BB6-3132-A991-566D4EFB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8788F2-08D5-E5F5-395D-61462C83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27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D7BEEC2-87AD-F081-A91B-56DCB2350DF7}"/>
              </a:ext>
            </a:extLst>
          </p:cNvPr>
          <p:cNvSpPr/>
          <p:nvPr/>
        </p:nvSpPr>
        <p:spPr>
          <a:xfrm>
            <a:off x="350874" y="4745038"/>
            <a:ext cx="11116340" cy="1022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こうした民間事業者にノウハウの蓄積のない新規事業は、ひとつは経験することを重視することが重要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ひとつとらなければ、いつまでたっても初心者のまま。相手はノウハウを蓄積して、経験を提案にできる。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最初、海外に学ぶことからはじめた企業</a:t>
            </a:r>
            <a:r>
              <a:rPr kumimoji="1" lang="en-US" altLang="ja-JP" dirty="0"/>
              <a:t>G</a:t>
            </a:r>
            <a:r>
              <a:rPr kumimoji="1" lang="ja-JP" altLang="en-US" dirty="0"/>
              <a:t>も。</a:t>
            </a:r>
          </a:p>
        </p:txBody>
      </p:sp>
    </p:spTree>
    <p:extLst>
      <p:ext uri="{BB962C8B-B14F-4D97-AF65-F5344CB8AC3E}">
        <p14:creationId xmlns:p14="http://schemas.microsoft.com/office/powerpoint/2010/main" val="337014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E42162-A130-0955-CA1D-E2951241B46F}"/>
              </a:ext>
            </a:extLst>
          </p:cNvPr>
          <p:cNvSpPr/>
          <p:nvPr/>
        </p:nvSpPr>
        <p:spPr>
          <a:xfrm>
            <a:off x="1286540" y="1084521"/>
            <a:ext cx="489097" cy="50079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収入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水道料金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BE3832-E3C8-2B02-D863-DD782E160000}"/>
              </a:ext>
            </a:extLst>
          </p:cNvPr>
          <p:cNvSpPr/>
          <p:nvPr/>
        </p:nvSpPr>
        <p:spPr>
          <a:xfrm>
            <a:off x="9950303" y="2479157"/>
            <a:ext cx="489097" cy="36097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収入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水道料金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B904A0D-E14D-2A3A-4C99-D471632CCF6E}"/>
              </a:ext>
            </a:extLst>
          </p:cNvPr>
          <p:cNvCxnSpPr>
            <a:stCxn id="6" idx="0"/>
            <a:endCxn id="7" idx="0"/>
          </p:cNvCxnSpPr>
          <p:nvPr/>
        </p:nvCxnSpPr>
        <p:spPr>
          <a:xfrm>
            <a:off x="1531089" y="1084521"/>
            <a:ext cx="8663763" cy="1394636"/>
          </a:xfrm>
          <a:prstGeom prst="line">
            <a:avLst/>
          </a:prstGeom>
          <a:ln w="571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37EFE0-5715-7AA2-3DC2-968C451E3288}"/>
              </a:ext>
            </a:extLst>
          </p:cNvPr>
          <p:cNvSpPr txBox="1"/>
          <p:nvPr/>
        </p:nvSpPr>
        <p:spPr>
          <a:xfrm>
            <a:off x="1158949" y="606056"/>
            <a:ext cx="9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１００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06644B-ABD2-0AAA-75F1-DE2E18029180}"/>
              </a:ext>
            </a:extLst>
          </p:cNvPr>
          <p:cNvSpPr txBox="1"/>
          <p:nvPr/>
        </p:nvSpPr>
        <p:spPr>
          <a:xfrm>
            <a:off x="9959164" y="1957425"/>
            <a:ext cx="70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７０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378750-161F-D33B-C32F-1513AEF92BC0}"/>
              </a:ext>
            </a:extLst>
          </p:cNvPr>
          <p:cNvSpPr/>
          <p:nvPr/>
        </p:nvSpPr>
        <p:spPr>
          <a:xfrm>
            <a:off x="3875569" y="320675"/>
            <a:ext cx="5018566" cy="579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人口減少等で収入減：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年後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8FA707-B6B4-EB84-307F-E2E1A78D71C7}"/>
              </a:ext>
            </a:extLst>
          </p:cNvPr>
          <p:cNvSpPr/>
          <p:nvPr/>
        </p:nvSpPr>
        <p:spPr>
          <a:xfrm>
            <a:off x="1931581" y="2522575"/>
            <a:ext cx="489097" cy="36097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自治体収入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0F9349-69BA-9D57-5510-2AB82DDA77AF}"/>
              </a:ext>
            </a:extLst>
          </p:cNvPr>
          <p:cNvSpPr/>
          <p:nvPr/>
        </p:nvSpPr>
        <p:spPr>
          <a:xfrm>
            <a:off x="1917404" y="1084521"/>
            <a:ext cx="489097" cy="14380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民間収入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30</a:t>
            </a:r>
            <a:endParaRPr kumimoji="1" lang="ja-JP" altLang="en-US" sz="1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9FC2B3-51E3-092D-1C70-5E724505649A}"/>
              </a:ext>
            </a:extLst>
          </p:cNvPr>
          <p:cNvSpPr/>
          <p:nvPr/>
        </p:nvSpPr>
        <p:spPr>
          <a:xfrm>
            <a:off x="10445603" y="3359888"/>
            <a:ext cx="489097" cy="27325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自治体収入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49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FF04986-0E72-C4EF-033C-9506B9B40DAF}"/>
              </a:ext>
            </a:extLst>
          </p:cNvPr>
          <p:cNvSpPr/>
          <p:nvPr/>
        </p:nvSpPr>
        <p:spPr>
          <a:xfrm>
            <a:off x="10453577" y="2480635"/>
            <a:ext cx="489097" cy="8792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民間収入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/>
              <a:t>21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AABD82-45A7-9AA9-20BB-04B0432E7EB4}"/>
              </a:ext>
            </a:extLst>
          </p:cNvPr>
          <p:cNvSpPr txBox="1"/>
          <p:nvPr/>
        </p:nvSpPr>
        <p:spPr>
          <a:xfrm>
            <a:off x="8096694" y="1772759"/>
            <a:ext cx="70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８０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3F241E-3AC3-C60B-EFB7-4A7D7B0A6C05}"/>
              </a:ext>
            </a:extLst>
          </p:cNvPr>
          <p:cNvSpPr/>
          <p:nvPr/>
        </p:nvSpPr>
        <p:spPr>
          <a:xfrm>
            <a:off x="8146313" y="2142091"/>
            <a:ext cx="489097" cy="3986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収入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水道料金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69430-F7FF-E8B0-0502-665603090A9F}"/>
              </a:ext>
            </a:extLst>
          </p:cNvPr>
          <p:cNvSpPr/>
          <p:nvPr/>
        </p:nvSpPr>
        <p:spPr>
          <a:xfrm>
            <a:off x="8685029" y="3359889"/>
            <a:ext cx="489097" cy="27688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自治体収入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56</a:t>
            </a:r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181782-C013-3AA9-283F-69A130BB462E}"/>
              </a:ext>
            </a:extLst>
          </p:cNvPr>
          <p:cNvSpPr/>
          <p:nvPr/>
        </p:nvSpPr>
        <p:spPr>
          <a:xfrm>
            <a:off x="8685029" y="2142091"/>
            <a:ext cx="489097" cy="1249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民間収入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/>
              <a:t>24</a:t>
            </a:r>
            <a:endParaRPr kumimoji="1" lang="ja-JP" altLang="en-US" sz="12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FD10667-6425-17D5-61F3-B380B3837338}"/>
              </a:ext>
            </a:extLst>
          </p:cNvPr>
          <p:cNvSpPr/>
          <p:nvPr/>
        </p:nvSpPr>
        <p:spPr>
          <a:xfrm>
            <a:off x="2964711" y="2326757"/>
            <a:ext cx="4722629" cy="3762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24</a:t>
            </a:r>
            <a:r>
              <a:rPr kumimoji="1" lang="ja-JP" altLang="en-US" sz="1400" dirty="0"/>
              <a:t>が採算ラインなら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料金収入が</a:t>
            </a:r>
            <a:r>
              <a:rPr kumimoji="1" lang="en-US" altLang="ja-JP" sz="1400" dirty="0"/>
              <a:t>80%</a:t>
            </a:r>
            <a:r>
              <a:rPr kumimoji="1" lang="ja-JP" altLang="en-US" sz="1400" dirty="0"/>
              <a:t>になった時点で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利用料金改定を提案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一方、公共側の採算ラインが</a:t>
            </a:r>
            <a:r>
              <a:rPr kumimoji="1" lang="en-US" altLang="ja-JP" sz="1400" dirty="0"/>
              <a:t>60</a:t>
            </a:r>
            <a:r>
              <a:rPr kumimoji="1" lang="ja-JP" altLang="en-US" sz="1400" dirty="0"/>
              <a:t>なら、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公共側の利用料金改定ニーズがこれ以前に発生。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途中で、更新が発生すれば、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公共側、民間側双方に利用料金改定ニーズが生じる。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このニーズの水準如何によっては、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公共側の値上げニーズ水準と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民間側の値上げニーズに差が出る。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したがって、値上げ条項だけでなく、公民の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分配の見直しも必要になる</a:t>
            </a:r>
            <a:endParaRPr kumimoji="1" lang="en-US" altLang="ja-JP" sz="1400" dirty="0"/>
          </a:p>
        </p:txBody>
      </p:sp>
      <p:sp>
        <p:nvSpPr>
          <p:cNvPr id="25" name="矢印: U ターン 24">
            <a:extLst>
              <a:ext uri="{FF2B5EF4-FFF2-40B4-BE49-F238E27FC236}">
                <a16:creationId xmlns:a16="http://schemas.microsoft.com/office/drawing/2014/main" id="{F3AF34F5-EC9A-05E1-A2CF-6951D59F18D9}"/>
              </a:ext>
            </a:extLst>
          </p:cNvPr>
          <p:cNvSpPr/>
          <p:nvPr/>
        </p:nvSpPr>
        <p:spPr>
          <a:xfrm>
            <a:off x="5220586" y="1041103"/>
            <a:ext cx="3864935" cy="1285654"/>
          </a:xfrm>
          <a:prstGeom prst="uturnArrow">
            <a:avLst>
              <a:gd name="adj1" fmla="val 20127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EAE98144-A09E-4094-A0A0-2A863FC8B942}"/>
              </a:ext>
            </a:extLst>
          </p:cNvPr>
          <p:cNvSpPr/>
          <p:nvPr/>
        </p:nvSpPr>
        <p:spPr>
          <a:xfrm>
            <a:off x="7336465" y="1259958"/>
            <a:ext cx="294169" cy="7602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B8C761D-0B48-E14F-445B-13B93701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1CEE1B-E979-C47C-11D1-69D0D449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28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270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DBBBA8-9815-71A3-387E-69EE93DE2B86}"/>
              </a:ext>
            </a:extLst>
          </p:cNvPr>
          <p:cNvSpPr txBox="1"/>
          <p:nvPr/>
        </p:nvSpPr>
        <p:spPr>
          <a:xfrm>
            <a:off x="1904473" y="2490952"/>
            <a:ext cx="792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民間は何をいつ準備していけばいいのか？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F71772DB-72AE-2CE9-2D01-837A672F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45521442-86C5-106B-21C6-B41A238F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29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B86DD66-4C89-CF4F-B2FB-DD3DB96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solidFill>
                  <a:schemeClr val="bg1"/>
                </a:solidFill>
              </a:rPr>
              <a:t>ウオーター</a:t>
            </a:r>
            <a:r>
              <a:rPr lang="en-US" altLang="ja-JP" dirty="0">
                <a:solidFill>
                  <a:schemeClr val="bg1"/>
                </a:solidFill>
              </a:rPr>
              <a:t>PPP</a:t>
            </a:r>
            <a:r>
              <a:rPr lang="ja-JP" altLang="en-US" dirty="0">
                <a:solidFill>
                  <a:schemeClr val="bg1"/>
                </a:solidFill>
              </a:rPr>
              <a:t>のとらえ方の整理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dirty="0">
              <a:solidFill>
                <a:schemeClr val="bg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B4D1AFE-4AC5-DF13-7D8D-E42BEBFBF77D}"/>
              </a:ext>
            </a:extLst>
          </p:cNvPr>
          <p:cNvSpPr/>
          <p:nvPr/>
        </p:nvSpPr>
        <p:spPr>
          <a:xfrm>
            <a:off x="1252451" y="14020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１．水道事業の概要：現状と課題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DC483F-9040-4074-9D73-BEF3769AF9E6}"/>
              </a:ext>
            </a:extLst>
          </p:cNvPr>
          <p:cNvSpPr/>
          <p:nvPr/>
        </p:nvSpPr>
        <p:spPr>
          <a:xfrm>
            <a:off x="1252450" y="22656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２．公民連携</a:t>
            </a:r>
            <a:r>
              <a:rPr kumimoji="1" lang="en-US" altLang="ja-JP" sz="3600" dirty="0"/>
              <a:t>:</a:t>
            </a:r>
            <a:r>
              <a:rPr kumimoji="1" lang="ja-JP" altLang="en-US" sz="3600" dirty="0"/>
              <a:t>国の推進方針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1660162-0604-18EA-1497-370E6244D902}"/>
              </a:ext>
            </a:extLst>
          </p:cNvPr>
          <p:cNvSpPr/>
          <p:nvPr/>
        </p:nvSpPr>
        <p:spPr>
          <a:xfrm>
            <a:off x="1252450" y="31292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３．民間はどのように考えて取り組むか？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E6BDC91B-D116-346A-7553-327E789B25EE}"/>
              </a:ext>
            </a:extLst>
          </p:cNvPr>
          <p:cNvSpPr txBox="1">
            <a:spLocks/>
          </p:cNvSpPr>
          <p:nvPr/>
        </p:nvSpPr>
        <p:spPr>
          <a:xfrm>
            <a:off x="386866" y="6225726"/>
            <a:ext cx="1284615" cy="2636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/>
              <a:t>ウオーター</a:t>
            </a:r>
            <a:r>
              <a:rPr lang="en-US" sz="1200" dirty="0"/>
              <a:t>PPP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39EF5BDE-0CF6-8C92-F5C9-5C62C6226CDB}"/>
              </a:ext>
            </a:extLst>
          </p:cNvPr>
          <p:cNvSpPr txBox="1">
            <a:spLocks/>
          </p:cNvSpPr>
          <p:nvPr/>
        </p:nvSpPr>
        <p:spPr>
          <a:xfrm>
            <a:off x="11204583" y="6225726"/>
            <a:ext cx="593166" cy="3937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2BEA90-E6BE-45F4-8D5D-C2E01FE3DBCB}" type="slidenum">
              <a:rPr lang="en-US" altLang="ja-JP" smtClean="0"/>
              <a:pPr/>
              <a:t>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03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1289063" y="5744619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7778197" y="66674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民間のチームに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何らかの立場で参加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自社の担当する分野で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チーム提案に貢献し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66794"/>
            <a:ext cx="6992496" cy="581662"/>
          </a:xfrm>
          <a:solidFill>
            <a:srgbClr val="BDD9EB">
              <a:alpha val="45098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kumimoji="1" lang="ja-JP" altLang="en-US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4910137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52401" y="129540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486568" y="3382403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4818" y="339192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2943226" y="3639580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486650" y="51398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00486" y="850792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3290283" y="899829"/>
            <a:ext cx="3191479" cy="513368"/>
          </a:xfrm>
          <a:prstGeom prst="ellipse">
            <a:avLst/>
          </a:prstGeom>
          <a:solidFill>
            <a:srgbClr val="FFCC00">
              <a:alpha val="4117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11" name="フッター プレースホルダー 1">
            <a:extLst>
              <a:ext uri="{FF2B5EF4-FFF2-40B4-BE49-F238E27FC236}">
                <a16:creationId xmlns:a16="http://schemas.microsoft.com/office/drawing/2014/main" id="{C1890F15-0541-619E-E129-D81EBC14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52" y="6372639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8733EFCA-8250-E4CC-F8A8-EF7A2F87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6039334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30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F4F5BE-9AFA-E8C9-3B94-4F583C56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0676"/>
            <a:ext cx="8534400" cy="63156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民間事業者準備手順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51F2EC1-4013-2F41-6319-CA5C61AC3B9E}"/>
              </a:ext>
            </a:extLst>
          </p:cNvPr>
          <p:cNvSpPr/>
          <p:nvPr/>
        </p:nvSpPr>
        <p:spPr>
          <a:xfrm>
            <a:off x="592782" y="1021607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発注予定事業に必要とされる能力、機能の分析（水事業では何ができないといけないか）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DDC8C13-012B-384F-6750-1003FC69E3D2}"/>
              </a:ext>
            </a:extLst>
          </p:cNvPr>
          <p:cNvSpPr/>
          <p:nvPr/>
        </p:nvSpPr>
        <p:spPr>
          <a:xfrm>
            <a:off x="592782" y="1991053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粗々の自社の立ち位置：事業主体・一部機能充足企業・さらに下請け企業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A9EE24A-B792-95AB-0266-714BE3367A01}"/>
              </a:ext>
            </a:extLst>
          </p:cNvPr>
          <p:cNvSpPr/>
          <p:nvPr/>
        </p:nvSpPr>
        <p:spPr>
          <a:xfrm>
            <a:off x="592784" y="2959452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事業を実施する組織図のどの箱に入るメンバーの招集・リクルート活動（相手企業へのインセンティブ）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1FF749-9136-F688-EBA8-A8D5A9944252}"/>
              </a:ext>
            </a:extLst>
          </p:cNvPr>
          <p:cNvSpPr/>
          <p:nvPr/>
        </p:nvSpPr>
        <p:spPr>
          <a:xfrm>
            <a:off x="583848" y="4045169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コンソーシャムのキックオフ：提案構築・提案作成に向けての会議設定・作業スケジュール決定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869A87A-E0C9-9AC0-D27E-6F0ADAB50033}"/>
              </a:ext>
            </a:extLst>
          </p:cNvPr>
          <p:cNvSpPr/>
          <p:nvPr/>
        </p:nvSpPr>
        <p:spPr>
          <a:xfrm>
            <a:off x="592782" y="5054668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企業間協定書締結・提案策定コンソーシャムチーム予算の分担の決定・提案書策定・提出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402BA61-3665-D2DD-0C73-90C46D6CC66C}"/>
              </a:ext>
            </a:extLst>
          </p:cNvPr>
          <p:cNvSpPr/>
          <p:nvPr/>
        </p:nvSpPr>
        <p:spPr>
          <a:xfrm>
            <a:off x="5719730" y="1447671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FD529AC-16F2-7382-A945-449168B9783C}"/>
              </a:ext>
            </a:extLst>
          </p:cNvPr>
          <p:cNvSpPr/>
          <p:nvPr/>
        </p:nvSpPr>
        <p:spPr>
          <a:xfrm>
            <a:off x="5719730" y="2360905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EB92E80-0D7C-EC94-4C7B-DFDD6E9E493D}"/>
              </a:ext>
            </a:extLst>
          </p:cNvPr>
          <p:cNvSpPr/>
          <p:nvPr/>
        </p:nvSpPr>
        <p:spPr>
          <a:xfrm>
            <a:off x="5719730" y="3401623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1DCC3F60-71F4-2126-09FA-65E660805F46}"/>
              </a:ext>
            </a:extLst>
          </p:cNvPr>
          <p:cNvSpPr/>
          <p:nvPr/>
        </p:nvSpPr>
        <p:spPr>
          <a:xfrm>
            <a:off x="5719729" y="4465434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4BDAD968-B916-EFB2-E606-52C60504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15" name="スライド番号プレースホルダー 2">
            <a:extLst>
              <a:ext uri="{FF2B5EF4-FFF2-40B4-BE49-F238E27FC236}">
                <a16:creationId xmlns:a16="http://schemas.microsoft.com/office/drawing/2014/main" id="{63C47BD0-86CE-CBF1-A058-0AAC340A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31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094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特定公園施設分融資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提案自主事業分融資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</a:rPr>
              <a:t>出資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C90E308-CDE9-42B3-9A70-90A743FD1C4B}"/>
              </a:ext>
            </a:extLst>
          </p:cNvPr>
          <p:cNvSpPr/>
          <p:nvPr/>
        </p:nvSpPr>
        <p:spPr>
          <a:xfrm>
            <a:off x="383474" y="3406263"/>
            <a:ext cx="5380134" cy="571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水案件だったらどうなるか？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作ってみて下さい。</a:t>
            </a:r>
          </a:p>
        </p:txBody>
      </p:sp>
      <p:sp>
        <p:nvSpPr>
          <p:cNvPr id="65" name="フッター プレースホルダー 1">
            <a:extLst>
              <a:ext uri="{FF2B5EF4-FFF2-40B4-BE49-F238E27FC236}">
                <a16:creationId xmlns:a16="http://schemas.microsoft.com/office/drawing/2014/main" id="{F58492EE-0803-3309-C82C-83497D92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66" name="スライド番号プレースホルダー 2">
            <a:extLst>
              <a:ext uri="{FF2B5EF4-FFF2-40B4-BE49-F238E27FC236}">
                <a16:creationId xmlns:a16="http://schemas.microsoft.com/office/drawing/2014/main" id="{69EFD1C8-C353-71BF-516C-F4F8C54A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32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AA6A411-FA1E-4241-4D65-2462E5B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43" y="320675"/>
            <a:ext cx="3976076" cy="727218"/>
          </a:xfrm>
        </p:spPr>
        <p:txBody>
          <a:bodyPr/>
          <a:lstStyle/>
          <a:p>
            <a:r>
              <a:rPr lang="ja-JP" altLang="en-US" dirty="0"/>
              <a:t>提案作成の手順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EB3B2C-6CFE-1161-2C92-96B8248C9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8812" y="1152141"/>
            <a:ext cx="8669338" cy="52026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/>
              <a:t>①　提案のコンセプトの作成</a:t>
            </a:r>
            <a:br>
              <a:rPr lang="ja-JP" altLang="en-US" dirty="0"/>
            </a:br>
            <a:r>
              <a:rPr lang="ja-JP" altLang="en-US" dirty="0"/>
              <a:t>		目論見書の作成</a:t>
            </a:r>
            <a:br>
              <a:rPr lang="ja-JP" altLang="en-US" dirty="0"/>
            </a:br>
            <a:r>
              <a:rPr lang="en-US" altLang="ja-JP" dirty="0"/>
              <a:t>			</a:t>
            </a:r>
            <a:r>
              <a:rPr lang="ja-JP" altLang="en-US" dirty="0"/>
              <a:t>その１。類似案件の審査基準の分析</a:t>
            </a:r>
            <a:br>
              <a:rPr lang="ja-JP" altLang="en-US" dirty="0"/>
            </a:br>
            <a:r>
              <a:rPr lang="en-US" altLang="ja-JP" dirty="0"/>
              <a:t>			</a:t>
            </a:r>
            <a:r>
              <a:rPr lang="ja-JP" altLang="en-US" dirty="0"/>
              <a:t>その２。そのうち対象案件の審査基準の検討</a:t>
            </a:r>
            <a:endParaRPr lang="en-US" altLang="ja-JP" dirty="0"/>
          </a:p>
          <a:p>
            <a:r>
              <a:rPr lang="ja-JP" altLang="en-US" dirty="0"/>
              <a:t>②　コンセプトからの論理展開シナリオ</a:t>
            </a:r>
            <a:br>
              <a:rPr lang="ja-JP" altLang="en-US" dirty="0"/>
            </a:br>
            <a:r>
              <a:rPr lang="ja-JP" altLang="en-US" dirty="0"/>
              <a:t>		各項目について作成</a:t>
            </a:r>
            <a:endParaRPr lang="en-US" altLang="ja-JP" dirty="0"/>
          </a:p>
          <a:p>
            <a:r>
              <a:rPr lang="ja-JP" altLang="en-US" dirty="0"/>
              <a:t>③　同種の案件の審査基準・審査講評のまとめ</a:t>
            </a:r>
            <a:br>
              <a:rPr lang="ja-JP" altLang="en-US" dirty="0"/>
            </a:br>
            <a:r>
              <a:rPr lang="ja-JP" altLang="en-US" dirty="0"/>
              <a:t>　　　　　同種案件のデータは可能な限り収集・整理</a:t>
            </a:r>
            <a:br>
              <a:rPr lang="ja-JP" altLang="en-US" dirty="0"/>
            </a:br>
            <a:r>
              <a:rPr lang="ja-JP" altLang="en-US" dirty="0"/>
              <a:t>		  評価されたコンテンツは洗い出し・整理</a:t>
            </a:r>
            <a:endParaRPr lang="en-US" altLang="ja-JP" dirty="0"/>
          </a:p>
          <a:p>
            <a:r>
              <a:rPr lang="ja-JP" altLang="en-US" dirty="0"/>
              <a:t>④　メンバーへのコンテンツ出しの指示</a:t>
            </a:r>
            <a:br>
              <a:rPr lang="ja-JP" altLang="en-US" dirty="0"/>
            </a:br>
            <a:r>
              <a:rPr lang="ja-JP" altLang="en-US" dirty="0"/>
              <a:t>	各コンテンツは担当企業が、</a:t>
            </a:r>
            <a:r>
              <a:rPr lang="en-US" altLang="ja-JP" dirty="0"/>
              <a:t>1</a:t>
            </a:r>
            <a:r>
              <a:rPr lang="ja-JP" altLang="en-US" dirty="0"/>
              <a:t>次情報出しが必要</a:t>
            </a:r>
            <a:br>
              <a:rPr lang="ja-JP" altLang="en-US" dirty="0"/>
            </a:br>
            <a:r>
              <a:rPr lang="ja-JP" altLang="en-US" dirty="0"/>
              <a:t>　　 これまでに話した情報を共有したうえで作成指示出し</a:t>
            </a:r>
            <a:endParaRPr lang="en-US" altLang="ja-JP" dirty="0"/>
          </a:p>
          <a:p>
            <a:r>
              <a:rPr lang="ja-JP" altLang="en-US" dirty="0"/>
              <a:t>⑤　様式の意匠・フォント・項目立ての素案</a:t>
            </a:r>
            <a:endParaRPr lang="en-US" altLang="ja-JP" dirty="0"/>
          </a:p>
          <a:p>
            <a:r>
              <a:rPr lang="ja-JP" altLang="en-US" dirty="0"/>
              <a:t>⑥　様式集と審査基準にあわせ編集</a:t>
            </a:r>
            <a:endParaRPr lang="en-US" altLang="ja-JP" dirty="0"/>
          </a:p>
          <a:p>
            <a:r>
              <a:rPr lang="ja-JP" altLang="en-US" dirty="0"/>
              <a:t>⑦　最後のチェック・読み合わせ</a:t>
            </a:r>
          </a:p>
          <a:p>
            <a:endParaRPr lang="ja-JP" altLang="en-US" dirty="0"/>
          </a:p>
        </p:txBody>
      </p:sp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DD6B8348-6D43-4C50-ECCC-64B6EAD1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91E8888A-57B7-7863-AA27-08129654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33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60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59972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ja-JP" dirty="0"/>
              <a:t>SPC</a:t>
            </a:r>
            <a:r>
              <a:rPr lang="ja-JP" altLang="en-US" dirty="0"/>
              <a:t>とは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415481" y="1124745"/>
            <a:ext cx="9242912" cy="4895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lvl="0"/>
            <a:r>
              <a:rPr lang="en-US" altLang="ja-JP" dirty="0"/>
              <a:t>SPC</a:t>
            </a:r>
            <a:r>
              <a:rPr lang="ja-JP" altLang="en-US" dirty="0"/>
              <a:t>はビークル（ビークルは多様な意味でつかわれる）</a:t>
            </a:r>
          </a:p>
          <a:p>
            <a:pPr lvl="1" rtl="0"/>
            <a:r>
              <a:rPr lang="ja-JP" altLang="en-US" b="0" i="0" u="sng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特定目的会社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等の会社組織（</a:t>
            </a:r>
            <a:r>
              <a:rPr lang="en-US" altLang="ja-JP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PPP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では特別目的会社）</a:t>
            </a:r>
            <a:endParaRPr lang="en-US" altLang="ja-JP" b="0" i="0" dirty="0">
              <a:solidFill>
                <a:srgbClr val="FF99FF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特定目的信託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等の信託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匿名組合等の組合組織など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</a:rPr>
              <a:t>PPP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事業においては、：</a:t>
            </a:r>
            <a:r>
              <a:rPr lang="ja-JP" altLang="en-US" sz="3200" b="1" dirty="0">
                <a:solidFill>
                  <a:srgbClr val="FF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特別目的会社　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の　意味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その主要な機能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リスクを資産・</a:t>
            </a:r>
            <a:r>
              <a:rPr lang="ja-JP" altLang="en-US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（当該事業）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の範囲に限定すること（</a:t>
            </a:r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倒産隔離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機能）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生じる利益に対する二重課税を回避すること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3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（パススルー機能、</a:t>
            </a:r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導管体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機能などと呼ばれる）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3"/>
            <a:r>
              <a:rPr lang="ja-JP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金融の世界の特定目的会社は、課税免除。</a:t>
            </a:r>
            <a:r>
              <a:rPr lang="en-US" altLang="ja-JP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における特別目的会社は課税。</a:t>
            </a:r>
            <a:endParaRPr lang="en-US" altLang="ja-JP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/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SPC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においては　もう一つ重要な機能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自治体・金融機関の公共事業受託企業（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SPC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）の事業監査・会計監査業務を軽減する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660A3B0-F6FD-3ADA-D43E-68793E92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3266BE-E0BA-E196-FBE5-7DA7D3BB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34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DE102-B1CE-4724-9391-EA836A9D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743744"/>
          </a:xfrm>
        </p:spPr>
        <p:txBody>
          <a:bodyPr/>
          <a:lstStyle/>
          <a:p>
            <a:r>
              <a:rPr kumimoji="1" lang="ja-JP" altLang="en-US" dirty="0"/>
              <a:t>我々が経営する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473058-BA36-4495-9DE7-F4AC9169C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25" y="1253851"/>
            <a:ext cx="10412783" cy="53034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自治体・金融機関の監査（事業・会計）（モニタリング）の簡素化</a:t>
            </a:r>
            <a:endParaRPr kumimoji="1" lang="en-US" altLang="ja-JP" dirty="0"/>
          </a:p>
          <a:p>
            <a:pPr lvl="1"/>
            <a:r>
              <a:rPr lang="ja-JP" altLang="en-US" dirty="0"/>
              <a:t>一般の企業だと、当該事業（当該</a:t>
            </a:r>
            <a:r>
              <a:rPr lang="en-US" altLang="ja-JP" dirty="0"/>
              <a:t>PFI</a:t>
            </a:r>
            <a:r>
              <a:rPr lang="ja-JP" altLang="en-US" dirty="0"/>
              <a:t>事業）以外の事業全般のチェックが必要</a:t>
            </a:r>
            <a:endParaRPr lang="en-US" altLang="ja-JP" dirty="0"/>
          </a:p>
          <a:p>
            <a:pPr lvl="2"/>
            <a:r>
              <a:rPr kumimoji="1" lang="ja-JP" altLang="en-US" dirty="0"/>
              <a:t>当該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事業以外のリスク・失敗で、契約相手先が倒産の恐れ</a:t>
            </a:r>
            <a:endParaRPr kumimoji="1"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は、当該</a:t>
            </a:r>
            <a:r>
              <a:rPr lang="en-US" altLang="ja-JP" dirty="0"/>
              <a:t>PFI</a:t>
            </a:r>
            <a:r>
              <a:rPr lang="ja-JP" altLang="en-US" dirty="0"/>
              <a:t>事業以外は、できないので、関係のないことで倒産の恐れなし。</a:t>
            </a:r>
            <a:endParaRPr lang="en-US" altLang="ja-JP" dirty="0"/>
          </a:p>
          <a:p>
            <a:pPr lvl="3"/>
            <a:r>
              <a:rPr kumimoji="1" lang="ja-JP" altLang="en-US" dirty="0"/>
              <a:t>なので、監査（モニタリング）は、当該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事業のことだけで済む。</a:t>
            </a:r>
            <a:endParaRPr kumimoji="1" lang="en-US" altLang="ja-JP" dirty="0"/>
          </a:p>
          <a:p>
            <a:r>
              <a:rPr lang="ja-JP" altLang="en-US" dirty="0"/>
              <a:t>自治体・収益事業等からの収入、金融機関・委託企業への支出監理</a:t>
            </a:r>
            <a:endParaRPr lang="en-US" altLang="ja-JP" dirty="0"/>
          </a:p>
          <a:p>
            <a:r>
              <a:rPr kumimoji="1" lang="ja-JP" altLang="en-US" dirty="0"/>
              <a:t>委託企業の業務実施状況のモニタリング・自治体への報告</a:t>
            </a:r>
            <a:r>
              <a:rPr kumimoji="1" lang="en-US" altLang="ja-JP" dirty="0"/>
              <a:t>(</a:t>
            </a:r>
            <a:r>
              <a:rPr kumimoji="1" lang="ja-JP" altLang="en-US" dirty="0"/>
              <a:t>セルフモニター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出資者への配当</a:t>
            </a:r>
            <a:endParaRPr lang="en-US" altLang="ja-JP" dirty="0"/>
          </a:p>
          <a:p>
            <a:pPr lvl="1"/>
            <a:r>
              <a:rPr kumimoji="1" lang="ja-JP" altLang="en-US" dirty="0"/>
              <a:t>公共事業なので適正な水準である必要。</a:t>
            </a:r>
            <a:r>
              <a:rPr kumimoji="1" lang="en-US" altLang="ja-JP" dirty="0"/>
              <a:t>100%</a:t>
            </a:r>
            <a:r>
              <a:rPr kumimoji="1" lang="ja-JP" altLang="en-US" dirty="0"/>
              <a:t>サービス対価型だと、もらってるのは税金！</a:t>
            </a:r>
            <a:endParaRPr kumimoji="1" lang="en-US" altLang="ja-JP" dirty="0"/>
          </a:p>
          <a:p>
            <a:pPr lvl="1"/>
            <a:r>
              <a:rPr lang="ja-JP" altLang="en-US" dirty="0"/>
              <a:t>剰余金は、違約金以上・銀行返済（元利）の２％～５％くらい</a:t>
            </a:r>
            <a:endParaRPr lang="en-US" altLang="ja-JP" dirty="0"/>
          </a:p>
          <a:p>
            <a:pPr lvl="2"/>
            <a:r>
              <a:rPr kumimoji="1" lang="ja-JP" altLang="en-US" dirty="0"/>
              <a:t>なので、銀行借り入れが多いと、配当増える。１０億（２～５千万）３０億（６～</a:t>
            </a:r>
            <a:r>
              <a:rPr kumimoji="1" lang="en-US" altLang="ja-JP" dirty="0"/>
              <a:t>15</a:t>
            </a:r>
            <a:r>
              <a:rPr kumimoji="1" lang="ja-JP" altLang="en-US" dirty="0"/>
              <a:t>千万）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9B5CB2C1-7335-C816-AA41-FD147C57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7340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381694BF-2D81-3A65-1F9B-DEE6D544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552" y="5887415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35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3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B87AB-F160-45C2-B97C-2C6D711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612" y="381000"/>
            <a:ext cx="9134391" cy="671736"/>
          </a:xfrm>
        </p:spPr>
        <p:txBody>
          <a:bodyPr/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に関し提案時に設定した考え方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FE6568-E8FA-495C-92C5-9E95314C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269504"/>
            <a:ext cx="8810864" cy="51838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はリスク「０」が望ましい。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は投資しない。：回収不能のリスク</a:t>
            </a:r>
            <a:endParaRPr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は資産を持たない：毀損のリスク</a:t>
            </a:r>
            <a:endParaRPr lang="en-US" altLang="ja-JP" dirty="0"/>
          </a:p>
          <a:p>
            <a:pPr lvl="1"/>
            <a:r>
              <a:rPr kumimoji="1" lang="en-US" altLang="ja-JP" dirty="0"/>
              <a:t>SPC</a:t>
            </a:r>
            <a:r>
              <a:rPr kumimoji="1" lang="ja-JP" altLang="en-US" dirty="0"/>
              <a:t>は業務を自らしない。：失敗のリスク・業務責任　　</a:t>
            </a:r>
            <a:endParaRPr kumimoji="1" lang="en-US" altLang="ja-JP" dirty="0"/>
          </a:p>
          <a:p>
            <a:pPr lvl="1"/>
            <a:r>
              <a:rPr lang="ja-JP" altLang="en-US" dirty="0"/>
              <a:t>　　　　　　　　　　</a:t>
            </a:r>
            <a:r>
              <a:rPr kumimoji="1" lang="ja-JP" altLang="en-US" dirty="0"/>
              <a:t>など　　すべてのリスクを誰かに負ってもらう。</a:t>
            </a:r>
            <a:endParaRPr kumimoji="1" lang="en-US" altLang="ja-JP" dirty="0"/>
          </a:p>
          <a:p>
            <a:r>
              <a:rPr lang="en-US" altLang="ja-JP" dirty="0"/>
              <a:t>SPC</a:t>
            </a:r>
            <a:r>
              <a:rPr lang="ja-JP" altLang="en-US" dirty="0"/>
              <a:t>の仕事</a:t>
            </a:r>
            <a:endParaRPr lang="en-US" altLang="ja-JP" dirty="0"/>
          </a:p>
          <a:p>
            <a:pPr lvl="1"/>
            <a:r>
              <a:rPr kumimoji="1" lang="ja-JP" altLang="en-US" dirty="0"/>
              <a:t>行政からのサービス対価・提案事業からの収入の分配業務</a:t>
            </a:r>
            <a:endParaRPr kumimoji="1" lang="en-US" altLang="ja-JP" dirty="0"/>
          </a:p>
          <a:p>
            <a:pPr lvl="2"/>
            <a:r>
              <a:rPr lang="ja-JP" altLang="en-US" dirty="0"/>
              <a:t>銀行返済・委託業務（アウトソーシング）の支払・出資者への配当</a:t>
            </a:r>
            <a:endParaRPr lang="en-US" altLang="ja-JP" dirty="0"/>
          </a:p>
          <a:p>
            <a:pPr lvl="1"/>
            <a:r>
              <a:rPr lang="ja-JP" altLang="en-US" dirty="0"/>
              <a:t>委託企業の業務監査・委託企業の経営健全性の把握（セルフモニタリング）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自治体への報告・折衝（これらもできるだけ分担企業にアウトソーシング）</a:t>
            </a:r>
            <a:endParaRPr kumimoji="1"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重課税となるので、できるだけ課税前に出資企業への業務委託を構築</a:t>
            </a:r>
            <a:endParaRPr lang="en-US" altLang="ja-JP" dirty="0"/>
          </a:p>
          <a:p>
            <a:pPr lvl="2"/>
            <a:r>
              <a:rPr kumimoji="1" lang="ja-JP" altLang="en-US" dirty="0"/>
              <a:t>業務実行で稼いでいただくようなスキーム構築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29E9A4E2-792A-1FF6-C16E-5826C2F4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92" y="6088211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6BF3DA61-8805-00AB-CFE1-753C8B15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36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提案時整理しておくこと</a:t>
            </a:r>
            <a:br>
              <a:rPr kumimoji="1" lang="en-US" altLang="ja-JP" dirty="0"/>
            </a:br>
            <a:r>
              <a:rPr kumimoji="1" lang="ja-JP" altLang="en-US" dirty="0"/>
              <a:t>長期収支表の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の剰余金の考え方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412777"/>
            <a:ext cx="9134391" cy="4546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銀行からの要求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の財政健全性維持：</a:t>
            </a:r>
            <a:r>
              <a:rPr lang="en-US" altLang="ja-JP" dirty="0"/>
              <a:t>DSCR</a:t>
            </a:r>
            <a:r>
              <a:rPr lang="ja-JP" altLang="en-US" dirty="0"/>
              <a:t>：</a:t>
            </a:r>
            <a:r>
              <a:rPr lang="en-US" altLang="ja-JP" dirty="0"/>
              <a:t>1.0</a:t>
            </a:r>
            <a:r>
              <a:rPr lang="ja-JP" altLang="en-US" dirty="0"/>
              <a:t>以上できれば</a:t>
            </a:r>
            <a:r>
              <a:rPr lang="en-US" altLang="ja-JP" dirty="0"/>
              <a:t>1.02</a:t>
            </a:r>
            <a:r>
              <a:rPr lang="ja-JP" altLang="en-US" dirty="0"/>
              <a:t>～</a:t>
            </a:r>
            <a:r>
              <a:rPr lang="en-US" altLang="ja-JP" dirty="0"/>
              <a:t>1.05</a:t>
            </a:r>
            <a:r>
              <a:rPr lang="ja-JP" altLang="en-US" dirty="0"/>
              <a:t>くらい</a:t>
            </a:r>
            <a:endParaRPr lang="en-US" altLang="ja-JP" dirty="0"/>
          </a:p>
          <a:p>
            <a:pPr lvl="1"/>
            <a:r>
              <a:rPr kumimoji="1" lang="ja-JP" altLang="en-US" dirty="0"/>
              <a:t>毎年の剰余金積み上げを銀行返済元利合計より</a:t>
            </a:r>
            <a:r>
              <a:rPr kumimoji="1" lang="en-US" altLang="ja-JP" dirty="0"/>
              <a:t>2</a:t>
            </a:r>
            <a:r>
              <a:rPr kumimoji="1" lang="ja-JP" altLang="en-US" dirty="0"/>
              <a:t>～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％多めに。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リスクヘッジからの要求</a:t>
            </a:r>
            <a:endParaRPr lang="en-US" altLang="ja-JP" dirty="0"/>
          </a:p>
          <a:p>
            <a:pPr lvl="1"/>
            <a:r>
              <a:rPr kumimoji="1" lang="ja-JP" altLang="en-US" dirty="0"/>
              <a:t>違約金は少なくとも、手元資金で払えるように。累積剰余金は違約金より多く。</a:t>
            </a:r>
            <a:endParaRPr kumimoji="1" lang="en-US" altLang="ja-JP" dirty="0"/>
          </a:p>
          <a:p>
            <a:pPr lvl="2"/>
            <a:r>
              <a:rPr lang="ja-JP" altLang="en-US" dirty="0"/>
              <a:t>違約金の設定についての事業契約はしっかり読み込むこと</a:t>
            </a:r>
            <a:endParaRPr lang="en-US" altLang="ja-JP" dirty="0"/>
          </a:p>
          <a:p>
            <a:pPr lvl="3"/>
            <a:r>
              <a:rPr kumimoji="1" lang="ja-JP" altLang="en-US" dirty="0"/>
              <a:t>事業費の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％みたいなことになってないか？</a:t>
            </a:r>
            <a:endParaRPr kumimoji="1" lang="en-US" altLang="ja-JP" dirty="0"/>
          </a:p>
          <a:p>
            <a:pPr lvl="3"/>
            <a:r>
              <a:rPr lang="ja-JP" altLang="en-US" dirty="0"/>
              <a:t>建設期間中は：建設費の</a:t>
            </a:r>
            <a:r>
              <a:rPr lang="en-US" altLang="ja-JP" dirty="0"/>
              <a:t>5</a:t>
            </a:r>
            <a:r>
              <a:rPr lang="ja-JP" altLang="en-US" dirty="0"/>
              <a:t>％～</a:t>
            </a:r>
            <a:r>
              <a:rPr lang="en-US" altLang="ja-JP" dirty="0"/>
              <a:t>10</a:t>
            </a:r>
            <a:r>
              <a:rPr lang="ja-JP" altLang="en-US" dirty="0"/>
              <a:t>％</a:t>
            </a:r>
            <a:endParaRPr lang="en-US" altLang="ja-JP" dirty="0"/>
          </a:p>
          <a:p>
            <a:pPr lvl="3"/>
            <a:r>
              <a:rPr kumimoji="1" lang="ja-JP" altLang="en-US" dirty="0"/>
              <a:t>維持管理・運営期間中は：年間維持管理・運営費の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％～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　　なら　　妥当</a:t>
            </a:r>
            <a:endParaRPr kumimoji="1" lang="en-US" altLang="ja-JP" dirty="0"/>
          </a:p>
          <a:p>
            <a:pPr lvl="4"/>
            <a:r>
              <a:rPr lang="ja-JP" altLang="en-US" dirty="0"/>
              <a:t>期間中の維持管理・運営費の</a:t>
            </a:r>
            <a:r>
              <a:rPr lang="en-US" altLang="ja-JP" dirty="0"/>
              <a:t>10</a:t>
            </a:r>
            <a:r>
              <a:rPr lang="ja-JP" altLang="en-US" dirty="0"/>
              <a:t>％みたいなことになってないか？</a:t>
            </a:r>
            <a:endParaRPr kumimoji="1" lang="ja-JP" altLang="en-US" dirty="0"/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08122F58-6554-2B6F-A480-38488639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89EAEF7E-4609-3F8B-DAFF-8603C4F2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37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9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落札後の業務の整理</a:t>
            </a:r>
            <a:br>
              <a:rPr kumimoji="1" lang="en-US" altLang="ja-JP" dirty="0"/>
            </a:br>
            <a:r>
              <a:rPr lang="ja-JP" altLang="en-US" dirty="0"/>
              <a:t>事業契約までの流れ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48" y="1339156"/>
            <a:ext cx="9602952" cy="51378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の設立手続き（登記：法務局の混み具合：２～３週間）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登記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口座設定・出資金の払い込み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役員の決定</a:t>
            </a:r>
            <a:endParaRPr kumimoji="1" lang="en-US" altLang="ja-JP" dirty="0"/>
          </a:p>
          <a:p>
            <a:pPr lvl="1"/>
            <a:r>
              <a:rPr lang="ja-JP" altLang="en-US" dirty="0"/>
              <a:t>設立前に基本協定（事業契約締結に向けて協調して努力する、という規定）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自治体と民間事業者の協議の場の設定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SPC</a:t>
            </a:r>
            <a:r>
              <a:rPr kumimoji="1" lang="ja-JP" altLang="en-US" dirty="0"/>
              <a:t>の経営をアウトソーシングする場合は、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と受託企業・個人と受委託契約</a:t>
            </a:r>
            <a:endParaRPr kumimoji="1" lang="en-US" altLang="ja-JP" dirty="0"/>
          </a:p>
          <a:p>
            <a:r>
              <a:rPr kumimoji="1" lang="en-US" altLang="ja-JP" dirty="0"/>
              <a:t>SPC</a:t>
            </a:r>
            <a:r>
              <a:rPr kumimoji="1" lang="ja-JP" altLang="en-US" dirty="0"/>
              <a:t>設立後業務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契約に向けての自治体と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の協議・決定・契約文言の確定</a:t>
            </a:r>
            <a:endParaRPr kumimoji="1" lang="en-US" altLang="ja-JP" dirty="0"/>
          </a:p>
          <a:p>
            <a:pPr lvl="1"/>
            <a:r>
              <a:rPr lang="ja-JP" altLang="en-US" dirty="0"/>
              <a:t>設計業務計画の協議（基本設計・実施設計）</a:t>
            </a:r>
            <a:endParaRPr lang="en-US" altLang="ja-JP" dirty="0"/>
          </a:p>
          <a:p>
            <a:pPr lvl="2"/>
            <a:r>
              <a:rPr lang="ja-JP" altLang="en-US" dirty="0"/>
              <a:t>リスクが少ないので、契約前から基本設計の開始　など　の提案　と実際の業務遂行</a:t>
            </a:r>
            <a:endParaRPr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と設計企業との請負・受委託契約の締結を急ぐ：発注書・請書などのやりとり</a:t>
            </a:r>
            <a:endParaRPr lang="en-US" altLang="ja-JP" dirty="0"/>
          </a:p>
          <a:p>
            <a:pPr lvl="2"/>
            <a:endParaRPr lang="en-US" altLang="ja-JP" dirty="0"/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CA9D7092-76C4-35B0-AD1B-8DDDB868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64" y="6111875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B7AE6018-8B45-79EC-6616-A652978A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38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8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提案時整理しておくべきこと</a:t>
            </a:r>
            <a:br>
              <a:rPr kumimoji="1" lang="en-US" altLang="ja-JP" dirty="0"/>
            </a:br>
            <a:r>
              <a:rPr kumimoji="1" lang="en-US" altLang="ja-JP" dirty="0"/>
              <a:t>SPC</a:t>
            </a:r>
            <a:r>
              <a:rPr kumimoji="1" lang="ja-JP" altLang="en-US" dirty="0"/>
              <a:t>の内部統制の充実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268760"/>
            <a:ext cx="9602952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の自己モニターと第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者モニター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リスクのあることをやろうとしてないかの監視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メンバーでの監視・第３者組織での監視</a:t>
            </a:r>
            <a:endParaRPr kumimoji="1" lang="en-US" altLang="ja-JP" dirty="0"/>
          </a:p>
          <a:p>
            <a:pPr lvl="1"/>
            <a:r>
              <a:rPr lang="ja-JP" altLang="en-US" dirty="0"/>
              <a:t>銀行とビークルとしての</a:t>
            </a:r>
            <a:r>
              <a:rPr lang="en-US" altLang="ja-JP" dirty="0"/>
              <a:t>SPC</a:t>
            </a:r>
            <a:r>
              <a:rPr lang="ja-JP" altLang="en-US" dirty="0"/>
              <a:t>の協議・協力しての社会性の強い公共事業の推進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剰余金の確保と配当・資金の流れ</a:t>
            </a:r>
            <a:endParaRPr lang="en-US" altLang="ja-JP" dirty="0"/>
          </a:p>
          <a:p>
            <a:pPr lvl="1"/>
            <a:r>
              <a:rPr kumimoji="1" lang="ja-JP" altLang="en-US" dirty="0"/>
              <a:t>提案時書くかどうか</a:t>
            </a:r>
            <a:endParaRPr kumimoji="1" lang="en-US" altLang="ja-JP" dirty="0"/>
          </a:p>
          <a:p>
            <a:pPr lvl="2"/>
            <a:r>
              <a:rPr lang="ja-JP" altLang="en-US" dirty="0"/>
              <a:t>必要な累積剰余金の確保</a:t>
            </a:r>
            <a:endParaRPr lang="en-US" altLang="ja-JP" dirty="0"/>
          </a:p>
          <a:p>
            <a:pPr lvl="2"/>
            <a:r>
              <a:rPr kumimoji="1" lang="en-US" altLang="ja-JP" dirty="0"/>
              <a:t>DSCR</a:t>
            </a:r>
            <a:r>
              <a:rPr kumimoji="1" lang="ja-JP" altLang="en-US" dirty="0"/>
              <a:t>の確保</a:t>
            </a:r>
            <a:endParaRPr kumimoji="1" lang="en-US" altLang="ja-JP" dirty="0"/>
          </a:p>
          <a:p>
            <a:pPr lvl="2"/>
            <a:r>
              <a:rPr lang="ja-JP" altLang="en-US" dirty="0"/>
              <a:t>課税前にできるだけ出資者の利益マックス（</a:t>
            </a:r>
            <a:r>
              <a:rPr lang="en-US" altLang="ja-JP" dirty="0"/>
              <a:t>SPC</a:t>
            </a:r>
            <a:r>
              <a:rPr lang="ja-JP" altLang="en-US" dirty="0"/>
              <a:t>で法人税</a:t>
            </a:r>
            <a:r>
              <a:rPr lang="en-US" altLang="ja-JP" dirty="0"/>
              <a:t>MIN</a:t>
            </a:r>
            <a:r>
              <a:rPr lang="ja-JP" altLang="en-US" dirty="0"/>
              <a:t>・出資企業で納税のスキーム）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自治体との協業・協力関係の考え方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E18321D7-1DBA-FCC8-0B17-8FEB4125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60" y="6104282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E07539DF-8D5A-426A-CA67-9E670238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39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C130B0-262E-92F7-31BE-2FB7BD7BA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66" y="277090"/>
            <a:ext cx="9145752" cy="610534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6A9587E-F29D-4731-CB09-77A0AE134A7D}"/>
              </a:ext>
            </a:extLst>
          </p:cNvPr>
          <p:cNvSpPr txBox="1">
            <a:spLocks/>
          </p:cNvSpPr>
          <p:nvPr/>
        </p:nvSpPr>
        <p:spPr>
          <a:xfrm>
            <a:off x="386866" y="6369847"/>
            <a:ext cx="1284615" cy="2636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/>
              <a:t>ウオーター</a:t>
            </a:r>
            <a:r>
              <a:rPr lang="en-US" sz="1200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08D76C-CEA6-CD87-695D-08EAC01DD93B}"/>
              </a:ext>
            </a:extLst>
          </p:cNvPr>
          <p:cNvSpPr txBox="1">
            <a:spLocks/>
          </p:cNvSpPr>
          <p:nvPr/>
        </p:nvSpPr>
        <p:spPr>
          <a:xfrm>
            <a:off x="11204583" y="6369847"/>
            <a:ext cx="593166" cy="3937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2BEA90-E6BE-45F4-8D5D-C2E01FE3DBCB}" type="slidenum">
              <a:rPr lang="en-US" altLang="ja-JP" smtClean="0"/>
              <a:pPr/>
              <a:t>4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760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CB0234-F740-2D21-2A79-87AE3CEA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10" y="1060450"/>
            <a:ext cx="10194990" cy="51117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671CD-C270-85E9-7A11-4021F1E5D8E1}"/>
              </a:ext>
            </a:extLst>
          </p:cNvPr>
          <p:cNvSpPr txBox="1"/>
          <p:nvPr/>
        </p:nvSpPr>
        <p:spPr>
          <a:xfrm>
            <a:off x="4203700" y="43371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リスク分析・管理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87B699-F2C8-375C-9D52-54B3E1AA4504}"/>
              </a:ext>
            </a:extLst>
          </p:cNvPr>
          <p:cNvSpPr/>
          <p:nvPr/>
        </p:nvSpPr>
        <p:spPr>
          <a:xfrm>
            <a:off x="6426200" y="1244600"/>
            <a:ext cx="4762500" cy="485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リスクは発注案件ごとに違う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コンセッションの場合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長期の収入変動の見誤り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不可抗力発生時の取り扱い</a:t>
            </a:r>
            <a:endParaRPr kumimoji="1" lang="en-US" altLang="ja-JP" dirty="0"/>
          </a:p>
          <a:p>
            <a:r>
              <a:rPr kumimoji="1" lang="ja-JP" altLang="en-US" dirty="0"/>
              <a:t>金利変動・物価変動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変動時の取り扱いに注意</a:t>
            </a:r>
            <a:endParaRPr kumimoji="1" lang="en-US" altLang="ja-JP" dirty="0"/>
          </a:p>
          <a:p>
            <a:r>
              <a:rPr kumimoji="1" lang="ja-JP" altLang="en-US" dirty="0"/>
              <a:t>契約に関する自治体の認識の甘さ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契約順守を自治体に迫る覚悟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一つ一つの議事録確認・承認ルール</a:t>
            </a:r>
            <a:endParaRPr kumimoji="1" lang="en-US" altLang="ja-JP" dirty="0"/>
          </a:p>
          <a:p>
            <a:r>
              <a:rPr kumimoji="1" lang="ja-JP" altLang="en-US" dirty="0"/>
              <a:t>コンソーシャムチーム企業の破綻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バックアップサービサーの確保・契約</a:t>
            </a:r>
            <a:endParaRPr kumimoji="1" lang="en-US" altLang="ja-JP" dirty="0"/>
          </a:p>
          <a:p>
            <a:r>
              <a:rPr kumimoji="1" lang="ja-JP" altLang="en-US" dirty="0"/>
              <a:t>資金余裕の考え方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十分な余裕と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への支援体制確立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89AAA9C-50F1-446A-4F07-50C8622F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02D8FB-3A63-F66E-1651-5E52C262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9031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40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672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EF9D6F-2B62-53CF-29ED-716C4FD298EE}"/>
              </a:ext>
            </a:extLst>
          </p:cNvPr>
          <p:cNvSpPr/>
          <p:nvPr/>
        </p:nvSpPr>
        <p:spPr>
          <a:xfrm>
            <a:off x="731520" y="609600"/>
            <a:ext cx="10184524" cy="60555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公共の施設を使って、民間がサービス提供して、利益を上げる。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たとえて言うなら</a:t>
            </a:r>
            <a:endParaRPr kumimoji="1" lang="en-US" altLang="ja-JP" dirty="0"/>
          </a:p>
          <a:p>
            <a:r>
              <a:rPr kumimoji="1" lang="ja-JP" altLang="en-US" dirty="0"/>
              <a:t>　　店舗不動産を所有するおじさんが、カリスマシェフを雇って、フランス料理屋をやる。</a:t>
            </a:r>
            <a:endParaRPr kumimoji="1" lang="en-US" altLang="ja-JP" dirty="0"/>
          </a:p>
          <a:p>
            <a:r>
              <a:rPr kumimoji="1" lang="ja-JP" altLang="en-US" dirty="0"/>
              <a:t>その場合　　</a:t>
            </a:r>
            <a:endParaRPr kumimoji="1" lang="en-US" altLang="ja-JP" dirty="0"/>
          </a:p>
          <a:p>
            <a:r>
              <a:rPr kumimoji="1" lang="ja-JP" altLang="en-US" dirty="0"/>
              <a:t>　　客の入り（店の経営・収入・経理等）はカリスマシェフさんの責任</a:t>
            </a:r>
            <a:endParaRPr kumimoji="1" lang="en-US" altLang="ja-JP" dirty="0"/>
          </a:p>
          <a:p>
            <a:r>
              <a:rPr kumimoji="1" lang="ja-JP" altLang="en-US" dirty="0"/>
              <a:t>　　おじさんは、店舗の家賃と条件によっては利益分配をうける。</a:t>
            </a:r>
            <a:endParaRPr kumimoji="1" lang="en-US" altLang="ja-JP" dirty="0"/>
          </a:p>
          <a:p>
            <a:r>
              <a:rPr kumimoji="1" lang="ja-JP" altLang="en-US" dirty="0"/>
              <a:t>　　厨房機器やテーブル・イス・壁紙・内装・什器の劣化や更新はカリスマシェフさんが実施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（この費用は誰が持つかは契約による。しっかり契約の確認が必要）　　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で、民間が取り組むにあたって</a:t>
            </a:r>
            <a:endParaRPr kumimoji="1" lang="en-US" altLang="ja-JP" dirty="0"/>
          </a:p>
          <a:p>
            <a:r>
              <a:rPr kumimoji="1" lang="ja-JP" altLang="en-US" dirty="0"/>
              <a:t>　　事業が採算に乗るものか、乗るためにどんな条件が必要か？しっかり確認</a:t>
            </a:r>
            <a:endParaRPr kumimoji="1" lang="en-US" altLang="ja-JP" dirty="0"/>
          </a:p>
          <a:p>
            <a:r>
              <a:rPr kumimoji="1" lang="ja-JP" altLang="en-US" dirty="0"/>
              <a:t>　　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のうち、業務委託・一括委託・指定管理・維持管理・運営一体型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等は、　</a:t>
            </a:r>
            <a:endParaRPr kumimoji="1" lang="en-US" altLang="ja-JP" dirty="0"/>
          </a:p>
          <a:p>
            <a:r>
              <a:rPr kumimoji="1" lang="ja-JP" altLang="en-US" dirty="0"/>
              <a:t>　　サービス対価型で、公共が支払ってくれる安全な事業（見積間違えないように）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　　コンセッションは、独立採算（上記の場合も一部独立採算の場合がある：応募条件確認）</a:t>
            </a:r>
            <a:endParaRPr kumimoji="1" lang="en-US" altLang="ja-JP" dirty="0"/>
          </a:p>
          <a:p>
            <a:r>
              <a:rPr kumimoji="1" lang="ja-JP" altLang="en-US" dirty="0"/>
              <a:t>　　長期にわたる採算性のできる限りの確認。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ただし</a:t>
            </a:r>
            <a:endParaRPr kumimoji="1" lang="en-US" altLang="ja-JP" dirty="0"/>
          </a:p>
          <a:p>
            <a:r>
              <a:rPr kumimoji="1" lang="ja-JP" altLang="en-US" dirty="0"/>
              <a:t>　　今まで水道・下水道事業で仕事をしている企業は、取り組んでいかないと仕事がなくなる。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PPP</a:t>
            </a:r>
            <a:r>
              <a:rPr kumimoji="1" lang="ja-JP" altLang="en-US" dirty="0"/>
              <a:t>（どのような形態の事業でも）応札・落札すれば、仕事は長期安定的に独占。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68B04E-D947-C221-EB4C-64B311E1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84" y="192806"/>
            <a:ext cx="8534400" cy="58285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運営権方式：コンセッションの本質</a:t>
            </a:r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C216DC16-6622-8C67-266C-45888501F61C}"/>
              </a:ext>
            </a:extLst>
          </p:cNvPr>
          <p:cNvSpPr txBox="1">
            <a:spLocks/>
          </p:cNvSpPr>
          <p:nvPr/>
        </p:nvSpPr>
        <p:spPr>
          <a:xfrm>
            <a:off x="78753" y="6362700"/>
            <a:ext cx="114224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E14132D4-9A0A-99E2-A7EB-1511060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41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868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826D0-985C-4984-9C10-2B85BB0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PPP/PFI</a:t>
            </a:r>
            <a:r>
              <a:rPr kumimoji="1" lang="ja-JP" altLang="en-US" sz="3200" dirty="0"/>
              <a:t>を採用する際大切なキーワードと行政の姿勢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6CFB21-9DDE-4BDE-9181-23848226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136073"/>
            <a:ext cx="11349643" cy="504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包括する</a:t>
            </a:r>
            <a:endParaRPr kumimoji="1" lang="en-US" altLang="ja-JP" dirty="0"/>
          </a:p>
          <a:p>
            <a:pPr lvl="1"/>
            <a:r>
              <a:rPr lang="ja-JP" altLang="en-US" dirty="0"/>
              <a:t>時間を包括する：単年度でなく長期の事業をまとめて発注する</a:t>
            </a:r>
            <a:endParaRPr lang="en-US" altLang="ja-JP" dirty="0"/>
          </a:p>
          <a:p>
            <a:pPr lvl="1"/>
            <a:r>
              <a:rPr kumimoji="1" lang="ja-JP" altLang="en-US" dirty="0"/>
              <a:t>施設を包括する：１施設づつの発注でなく、複合化、複数をまとめて事業化する</a:t>
            </a:r>
            <a:endParaRPr kumimoji="1" lang="en-US" altLang="ja-JP" dirty="0"/>
          </a:p>
          <a:p>
            <a:pPr lvl="1"/>
            <a:r>
              <a:rPr lang="ja-JP" altLang="en-US" dirty="0"/>
              <a:t>業務を包括する：業務ごとの分離発注でなく、一括で発注する</a:t>
            </a:r>
            <a:endParaRPr lang="en-US" altLang="ja-JP" dirty="0"/>
          </a:p>
          <a:p>
            <a:pPr lvl="1"/>
            <a:r>
              <a:rPr kumimoji="1" lang="ja-JP" altLang="en-US" dirty="0"/>
              <a:t>地域を包括する：広域で、公共的資産を合理的に整備する</a:t>
            </a:r>
            <a:endParaRPr kumimoji="1" lang="en-US" altLang="ja-JP" dirty="0"/>
          </a:p>
          <a:p>
            <a:r>
              <a:rPr lang="ja-JP" altLang="en-US" dirty="0"/>
              <a:t>事業・手法の評価は（自治体としての）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自治体の財政負担の削減を実現する発注になっているか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自治体収入・歳入が増えるように発注されているか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　　　　　　　　　　　　（交付税・固定資産税・消費税・住民税・交付金・法人税等）</a:t>
            </a:r>
            <a:endParaRPr kumimoji="1" lang="en-US" altLang="ja-JP" dirty="0"/>
          </a:p>
          <a:p>
            <a:pPr lvl="1"/>
            <a:r>
              <a:rPr lang="ja-JP" altLang="en-US" dirty="0"/>
              <a:t>地元企業や地元経済が活性化する発注になっているか</a:t>
            </a:r>
            <a:endParaRPr lang="en-US" altLang="ja-JP" dirty="0"/>
          </a:p>
          <a:p>
            <a:pPr lvl="1"/>
            <a:r>
              <a:rPr kumimoji="1" lang="ja-JP" altLang="en-US" dirty="0"/>
              <a:t>サービスの質が直轄でやるより向上する発注になっているか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06E0B617-CBAE-EE62-4CFE-C34B9CB3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342825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9B1A6E1C-EBA1-250E-C6F5-F531740E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855462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42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5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32038B-31EA-49B5-839A-4CEF2192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646" y="1690688"/>
            <a:ext cx="9251206" cy="48594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AD01CCD-AE01-4C56-87A9-0E4EB4530BE2}"/>
              </a:ext>
            </a:extLst>
          </p:cNvPr>
          <p:cNvSpPr txBox="1">
            <a:spLocks/>
          </p:cNvSpPr>
          <p:nvPr/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en-US" altLang="ja-JP" dirty="0"/>
              <a:t>18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月実施方針　高知県須崎市</a:t>
            </a:r>
            <a:br>
              <a:rPr lang="en-US" altLang="ja-JP" dirty="0"/>
            </a:br>
            <a:r>
              <a:rPr lang="ja-JP" altLang="en-US" dirty="0"/>
              <a:t>公共下水道等運営事業（混合方式）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26FF63-4EC5-477A-A5ED-2DF4FCE5640C}"/>
              </a:ext>
            </a:extLst>
          </p:cNvPr>
          <p:cNvSpPr/>
          <p:nvPr/>
        </p:nvSpPr>
        <p:spPr>
          <a:xfrm>
            <a:off x="3808949" y="2333003"/>
            <a:ext cx="7889064" cy="1710966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C5F74B-85E0-66E1-7FB4-7C75AC48ED29}"/>
              </a:ext>
            </a:extLst>
          </p:cNvPr>
          <p:cNvSpPr/>
          <p:nvPr/>
        </p:nvSpPr>
        <p:spPr>
          <a:xfrm>
            <a:off x="245942" y="2692751"/>
            <a:ext cx="3405351" cy="2238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民間提案からスタート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処理場の建て替え計画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ダウンサイジングを含む提案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複数の施設（省庁横断）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提案企業グループが受注（１者）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複数の方式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運営権・業務委託・包括委託</a:t>
            </a:r>
          </a:p>
        </p:txBody>
      </p:sp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572CAAB9-84D9-3CFD-C96C-D5AFB2DC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323E6746-945C-1E7B-7290-24042CC5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891" y="6134445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43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4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47200" y="202487"/>
            <a:ext cx="9901800" cy="438805"/>
          </a:xfrm>
        </p:spPr>
        <p:txBody>
          <a:bodyPr/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包括的民間委託</a:t>
            </a:r>
            <a:r>
              <a:rPr lang="en-US" altLang="ja-JP" sz="2000" dirty="0"/>
              <a:t>】</a:t>
            </a:r>
            <a:r>
              <a:rPr lang="ja-JP" altLang="en-US" sz="2000" dirty="0"/>
              <a:t>かほく市上下水道施設維持管理業務委託（石川県かほく市）</a:t>
            </a: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1343472" y="706590"/>
            <a:ext cx="940945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0000"/>
                </a:solidFill>
              </a:rPr>
              <a:t> 水道事業・下水道事業・農業集落排水事業の３事業の維持管理を一体で委託。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 bwMode="auto">
          <a:xfrm>
            <a:off x="1343472" y="1082570"/>
            <a:ext cx="926940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ja-JP" altLang="en-US" sz="1600" b="1" dirty="0"/>
              <a:t>≪事業概要≫</a:t>
            </a:r>
            <a:endParaRPr lang="en-US" altLang="ja-JP" sz="1600" b="1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事業期間</a:t>
            </a:r>
            <a:r>
              <a:rPr lang="en-US" altLang="ja-JP" sz="1600" dirty="0"/>
              <a:t>】</a:t>
            </a:r>
            <a:r>
              <a:rPr lang="ja-JP" altLang="en-US" sz="1600" dirty="0"/>
              <a:t>５年３か月（Ｈ２２契約）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契約金額</a:t>
            </a:r>
            <a:r>
              <a:rPr lang="en-US" altLang="ja-JP" sz="1600" dirty="0"/>
              <a:t>】</a:t>
            </a:r>
            <a:r>
              <a:rPr lang="ja-JP" altLang="en-US" sz="1600" dirty="0"/>
              <a:t>約８．４億円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事業期間</a:t>
            </a:r>
            <a:r>
              <a:rPr lang="en-US" altLang="ja-JP" sz="1600" dirty="0"/>
              <a:t>】</a:t>
            </a:r>
            <a:r>
              <a:rPr lang="ja-JP" altLang="en-US" sz="1600" dirty="0"/>
              <a:t>Ｈ２５～Ｈ３０（５年間）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事業者の業務</a:t>
            </a:r>
            <a:r>
              <a:rPr lang="en-US" altLang="ja-JP" sz="1600" dirty="0"/>
              <a:t>】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○運転管理（運転監視、水質管理、調達管理、文書管理、保安管理）</a:t>
            </a:r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○保全管理（保守点検・整備、補修、管路調査）</a:t>
            </a:r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○その他（各種清掃、芝生管理、汚泥運搬、見学者対応、地域サービス関連業務 等）</a:t>
            </a:r>
            <a:endParaRPr lang="en-US" altLang="ja-JP" sz="16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562329" y="4068708"/>
          <a:ext cx="878226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事業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対象施設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①水道事業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浄水施設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ヶ所・送水施設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ヶ所・配水施設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ヶ所・深井戸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②公共下水道事業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処理場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ヶ所・ポンプ場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ヶ所・マンホールポンプ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ヶ所・管路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250km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③農業集落排水事業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処理場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ヶ所・マンホールポンプ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46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ヶ所・管路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343472" y="5327097"/>
            <a:ext cx="925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ja-JP" altLang="en-US" sz="1600" b="1" dirty="0"/>
              <a:t>≪効果≫</a:t>
            </a:r>
            <a:endParaRPr lang="en-US" altLang="ja-JP" sz="1600" b="1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b="1" dirty="0">
                <a:solidFill>
                  <a:srgbClr val="FF0000"/>
                </a:solidFill>
              </a:rPr>
              <a:t>○５年総額約</a:t>
            </a:r>
            <a:r>
              <a:rPr lang="en-US" altLang="ja-JP" sz="1600" b="1" dirty="0">
                <a:solidFill>
                  <a:srgbClr val="FF0000"/>
                </a:solidFill>
              </a:rPr>
              <a:t>7,500</a:t>
            </a:r>
            <a:r>
              <a:rPr lang="ja-JP" altLang="en-US" sz="1600" b="1" dirty="0">
                <a:solidFill>
                  <a:srgbClr val="FF0000"/>
                </a:solidFill>
              </a:rPr>
              <a:t>万円の委託費の削減</a:t>
            </a:r>
            <a:r>
              <a:rPr lang="ja-JP" altLang="en-US" sz="1600" dirty="0"/>
              <a:t>（契約規模の増大による一般管理費用の削減、複数年契約により薬品等の大量購入が可能に）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○民間事業者の提案による手法の導入（赤外線サーもグラフィ、ベアリングモニター、スマートフォンを活用した管理システム）</a:t>
            </a:r>
            <a:endParaRPr lang="en-US" altLang="ja-JP" sz="1600" dirty="0"/>
          </a:p>
        </p:txBody>
      </p:sp>
      <p:sp>
        <p:nvSpPr>
          <p:cNvPr id="2" name="正方形/長方形 1"/>
          <p:cNvSpPr/>
          <p:nvPr/>
        </p:nvSpPr>
        <p:spPr>
          <a:xfrm>
            <a:off x="1343472" y="368328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対象施設</a:t>
            </a:r>
            <a:r>
              <a:rPr lang="en-US" altLang="ja-JP" sz="1600" dirty="0"/>
              <a:t>】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9AA9490-1E97-497E-8749-8AC7E27DB35E}"/>
              </a:ext>
            </a:extLst>
          </p:cNvPr>
          <p:cNvSpPr/>
          <p:nvPr/>
        </p:nvSpPr>
        <p:spPr>
          <a:xfrm rot="10800000" flipV="1">
            <a:off x="8900160" y="1180602"/>
            <a:ext cx="2479040" cy="7693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国交省資料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525032F-CE31-BE8E-E8AC-45099266D2C6}"/>
              </a:ext>
            </a:extLst>
          </p:cNvPr>
          <p:cNvSpPr/>
          <p:nvPr/>
        </p:nvSpPr>
        <p:spPr>
          <a:xfrm>
            <a:off x="8053026" y="2358520"/>
            <a:ext cx="3884624" cy="10704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１００％サービス対価型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見積さえ間違えなければ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リスクはない。</a:t>
            </a:r>
          </a:p>
        </p:txBody>
      </p:sp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E08862A2-FB6D-52AA-B7B3-A77334B1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24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52CF05F7-A332-0887-04EA-F606EDF6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44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6CCAE3A-2464-40D7-853B-D7BD6276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05" y="1463040"/>
            <a:ext cx="11556787" cy="5100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0685" indent="0">
              <a:lnSpc>
                <a:spcPct val="110000"/>
              </a:lnSpc>
              <a:spcAft>
                <a:spcPts val="385"/>
              </a:spcAft>
              <a:buNone/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ア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：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義務事業とは、業務の遂行が運営権者の義務となる事業。</a:t>
            </a: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経営に係る業務 </a:t>
            </a:r>
            <a:r>
              <a:rPr lang="ja-JP" altLang="en-US" sz="1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・事業計画書の作成、実施体制の確保、財務管理、内部統制、情報公開 託等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　　　　　　　　　　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・利用料金の収受・モニタリング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危機管理及び技術管理・環境対策及び地域貢献 </a:t>
            </a: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 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改築に係る企画、調整、実施に関する業務 </a:t>
            </a: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:</a:t>
            </a:r>
            <a:r>
              <a:rPr lang="ja-JP" alt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・更新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長寿命化・附設 </a:t>
            </a:r>
          </a:p>
          <a:p>
            <a:pPr marL="0" lv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 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維持管理に係る企画、調整、実施に関する業務 </a:t>
            </a: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: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・修繕 ・維持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0" lv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イ 附帯事業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endParaRPr lang="ja-JP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1495" indent="133985">
              <a:lnSpc>
                <a:spcPct val="139000"/>
              </a:lnSpc>
              <a:spcAft>
                <a:spcPts val="385"/>
              </a:spcAft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附帯事業とは、既存の処理工程に捉われない新たな処理工程を導入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1495" indent="133985">
              <a:lnSpc>
                <a:spcPct val="139000"/>
              </a:lnSpc>
              <a:spcAft>
                <a:spcPts val="385"/>
              </a:spcAft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義務事業と一体的に行うことにより費用縮減、収益発生、環境負荷低減等の効用が発揮される事業。 </a:t>
            </a:r>
          </a:p>
          <a:p>
            <a:pPr algn="just">
              <a:lnSpc>
                <a:spcPct val="107000"/>
              </a:lnSpc>
            </a:pP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附帯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事業の例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：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汚泥処理と一体的に行う消化ガス発電事業や固形燃料化事業など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>
              <a:lnSpc>
                <a:spcPct val="107000"/>
              </a:lnSpc>
            </a:pPr>
            <a:endParaRPr lang="en-US" altLang="ja-JP" sz="1800" kern="1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Century" panose="020406040505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endParaRPr lang="ja-JP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C590608-B739-4B78-BF5A-DAB086E1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16819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最たるものは運営権事業（</a:t>
            </a:r>
            <a:r>
              <a:rPr kumimoji="1" lang="en-US" altLang="ja-JP" dirty="0"/>
              <a:t>PFI</a:t>
            </a:r>
            <a:r>
              <a:rPr kumimoji="1" lang="ja-JP" altLang="en-US" dirty="0"/>
              <a:t>法第</a:t>
            </a:r>
            <a:r>
              <a:rPr kumimoji="1" lang="en-US" altLang="ja-JP" dirty="0"/>
              <a:t>16</a:t>
            </a:r>
            <a:r>
              <a:rPr kumimoji="1" lang="ja-JP" altLang="en-US" dirty="0"/>
              <a:t>条）</a:t>
            </a:r>
            <a:br>
              <a:rPr kumimoji="1" lang="en-US" altLang="ja-JP" dirty="0"/>
            </a:br>
            <a:r>
              <a:rPr kumimoji="1" lang="ja-JP" altLang="en-US" dirty="0"/>
              <a:t>浜松市下水道事業：運営権の例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798158E5-41F5-782E-419C-39ED819C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C9E6D938-5C0C-0DBF-AB02-2E48BAEF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45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0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181" y="28135"/>
            <a:ext cx="7939294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400" dirty="0"/>
              <a:t>【</a:t>
            </a:r>
            <a:r>
              <a:rPr lang="ja-JP" altLang="en-US" sz="2400" dirty="0"/>
              <a:t>包括的民間委託</a:t>
            </a:r>
            <a:r>
              <a:rPr lang="en-US" altLang="ja-JP" sz="2400" dirty="0"/>
              <a:t>】</a:t>
            </a:r>
            <a:r>
              <a:rPr lang="ja-JP" altLang="en-US" sz="2400" dirty="0"/>
              <a:t>道路包括的民間委託（東京都府中市）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9" y="1657136"/>
            <a:ext cx="5899898" cy="510359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62737" y="6384882"/>
            <a:ext cx="457168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</a:pPr>
            <a:r>
              <a:rPr lang="ja-JP" altLang="en-US" sz="1050" dirty="0">
                <a:latin typeface="+mn-ea"/>
              </a:rPr>
              <a:t>出典：「府中市道路等包括管理事業推進方針」（平成</a:t>
            </a:r>
            <a:r>
              <a:rPr lang="en-US" altLang="ja-JP" sz="1050" dirty="0">
                <a:latin typeface="+mn-ea"/>
              </a:rPr>
              <a:t>29</a:t>
            </a:r>
            <a:r>
              <a:rPr lang="ja-JP" altLang="en-US" sz="1050" dirty="0">
                <a:latin typeface="+mn-ea"/>
              </a:rPr>
              <a:t>年</a:t>
            </a:r>
            <a:r>
              <a:rPr lang="en-US" altLang="ja-JP" sz="1050" dirty="0">
                <a:latin typeface="+mn-ea"/>
              </a:rPr>
              <a:t>4</a:t>
            </a:r>
            <a:r>
              <a:rPr lang="ja-JP" altLang="en-US" sz="1050" dirty="0">
                <a:latin typeface="+mn-ea"/>
              </a:rPr>
              <a:t>月府中市）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7898" y="536778"/>
            <a:ext cx="1056270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・平成</a:t>
            </a:r>
            <a:r>
              <a:rPr lang="en-US" altLang="ja-JP" sz="1600" dirty="0">
                <a:latin typeface="+mn-ea"/>
              </a:rPr>
              <a:t>26</a:t>
            </a:r>
            <a:r>
              <a:rPr lang="ja-JP" altLang="en-US" sz="1600" dirty="0">
                <a:latin typeface="+mn-ea"/>
              </a:rPr>
              <a:t>年度から</a:t>
            </a:r>
            <a:r>
              <a:rPr lang="en-US" altLang="ja-JP" sz="1600" dirty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年間、けやき並木通りにおいて、包括管理事業を実施。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・受託者は、前田道路・ケイミックス・第一造園共同企業体。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・コスト削減効果として約</a:t>
            </a:r>
            <a:r>
              <a:rPr lang="en-US" altLang="ja-JP" sz="1600" dirty="0">
                <a:latin typeface="+mn-ea"/>
              </a:rPr>
              <a:t>7.4</a:t>
            </a:r>
            <a:r>
              <a:rPr lang="ja-JP" altLang="en-US" sz="1600" dirty="0">
                <a:latin typeface="+mn-ea"/>
              </a:rPr>
              <a:t>％を得ることができたほか、苦情要望件数も減少（</a:t>
            </a:r>
            <a:r>
              <a:rPr lang="en-US" altLang="ja-JP" sz="1600" dirty="0">
                <a:latin typeface="+mn-ea"/>
              </a:rPr>
              <a:t>H25:87</a:t>
            </a:r>
            <a:r>
              <a:rPr lang="ja-JP" altLang="en-US" sz="1600" dirty="0">
                <a:latin typeface="+mn-ea"/>
              </a:rPr>
              <a:t>件⇒</a:t>
            </a:r>
            <a:r>
              <a:rPr lang="en-US" altLang="ja-JP" sz="1600" dirty="0">
                <a:latin typeface="+mn-ea"/>
              </a:rPr>
              <a:t>H28:40</a:t>
            </a:r>
            <a:r>
              <a:rPr lang="ja-JP" altLang="en-US" sz="1600" dirty="0">
                <a:latin typeface="+mn-ea"/>
              </a:rPr>
              <a:t>件）。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・来年度からは、更に区域を広げて事業を実施予定。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83" y="2266254"/>
            <a:ext cx="3643532" cy="243075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92532" y="475684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けやき並木通り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22CB2-11FF-4572-8202-10E0A9C20920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3465FE2-393A-4138-A133-C68C5BA5734E}"/>
              </a:ext>
            </a:extLst>
          </p:cNvPr>
          <p:cNvSpPr/>
          <p:nvPr/>
        </p:nvSpPr>
        <p:spPr>
          <a:xfrm rot="10800000" flipV="1">
            <a:off x="8666480" y="205242"/>
            <a:ext cx="2479040" cy="7693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国交省資料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27341D-5312-4778-9D11-713AA2BA79CA}"/>
              </a:ext>
            </a:extLst>
          </p:cNvPr>
          <p:cNvSpPr/>
          <p:nvPr/>
        </p:nvSpPr>
        <p:spPr>
          <a:xfrm>
            <a:off x="7356156" y="5092853"/>
            <a:ext cx="4571684" cy="118602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こういう一括化公民連携事業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実現までのコンサルティング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実行主体の民間コンソーシャム構築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民間がこの能力を！！</a:t>
            </a:r>
          </a:p>
        </p:txBody>
      </p:sp>
      <p:sp>
        <p:nvSpPr>
          <p:cNvPr id="9" name="フッター プレースホルダー 1">
            <a:extLst>
              <a:ext uri="{FF2B5EF4-FFF2-40B4-BE49-F238E27FC236}">
                <a16:creationId xmlns:a16="http://schemas.microsoft.com/office/drawing/2014/main" id="{F36FC1FA-8021-136D-42A4-5D547912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6" y="6187110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FC64AF0D-BBF7-CD4B-0F55-5D7A0CC5E753}"/>
              </a:ext>
            </a:extLst>
          </p:cNvPr>
          <p:cNvSpPr txBox="1">
            <a:spLocks/>
          </p:cNvSpPr>
          <p:nvPr/>
        </p:nvSpPr>
        <p:spPr>
          <a:xfrm>
            <a:off x="10839480" y="603470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2BEA90-E6BE-45F4-8D5D-C2E01FE3DBCB}" type="slidenum">
              <a:rPr lang="en-US" altLang="ja-JP" sz="1800" smtClean="0"/>
              <a:pPr/>
              <a:t>46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2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CB3ED5-D171-45E5-A058-24B2DB9F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83" y="212178"/>
            <a:ext cx="6845112" cy="636244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EAF80D-0EF4-4901-A215-F10CAB8FF8D3}"/>
              </a:ext>
            </a:extLst>
          </p:cNvPr>
          <p:cNvSpPr/>
          <p:nvPr/>
        </p:nvSpPr>
        <p:spPr>
          <a:xfrm>
            <a:off x="243445" y="1025877"/>
            <a:ext cx="4004440" cy="554874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県内各所の１７駐在所</a:t>
            </a:r>
            <a:endParaRPr kumimoji="1" lang="en-US" altLang="ja-JP" dirty="0"/>
          </a:p>
          <a:p>
            <a:r>
              <a:rPr kumimoji="1" lang="ja-JP" altLang="en-US" dirty="0"/>
              <a:t>　　地域が散ってる：ＪＶが有効</a:t>
            </a:r>
            <a:endParaRPr kumimoji="1" lang="en-US" altLang="ja-JP" dirty="0"/>
          </a:p>
          <a:p>
            <a:r>
              <a:rPr kumimoji="1" lang="ja-JP" altLang="en-US" dirty="0"/>
              <a:t>　　ＪＶ構築努力・多業種・多地域</a:t>
            </a:r>
            <a:endParaRPr kumimoji="1" lang="en-US" altLang="ja-JP" dirty="0"/>
          </a:p>
          <a:p>
            <a:r>
              <a:rPr kumimoji="1" lang="ja-JP" altLang="en-US" dirty="0"/>
              <a:t>広域・包括・一括・多業務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回の入札で</a:t>
            </a:r>
            <a:endParaRPr kumimoji="1" lang="en-US" altLang="ja-JP" dirty="0"/>
          </a:p>
          <a:p>
            <a:r>
              <a:rPr kumimoji="1" lang="ja-JP" altLang="en-US" dirty="0"/>
              <a:t>通常だと１７</a:t>
            </a:r>
            <a:r>
              <a:rPr kumimoji="1" lang="en-US" altLang="ja-JP" dirty="0"/>
              <a:t>×</a:t>
            </a:r>
            <a:r>
              <a:rPr kumimoji="1" lang="ja-JP" altLang="en-US" dirty="0"/>
              <a:t>少なくとも</a:t>
            </a:r>
            <a:r>
              <a:rPr kumimoji="1" lang="en-US" altLang="ja-JP" dirty="0"/>
              <a:t>5</a:t>
            </a:r>
            <a:r>
              <a:rPr kumimoji="1" lang="ja-JP" altLang="en-US" dirty="0"/>
              <a:t>回</a:t>
            </a:r>
            <a:endParaRPr kumimoji="1" lang="en-US" altLang="ja-JP" dirty="0"/>
          </a:p>
          <a:p>
            <a:r>
              <a:rPr kumimoji="1" lang="en-US" altLang="ja-JP" dirty="0"/>
              <a:t>		85</a:t>
            </a:r>
            <a:r>
              <a:rPr kumimoji="1" lang="ja-JP" altLang="en-US" dirty="0"/>
              <a:t>回の入札業務</a:t>
            </a:r>
            <a:endParaRPr kumimoji="1" lang="en-US" altLang="ja-JP" dirty="0"/>
          </a:p>
          <a:p>
            <a:r>
              <a:rPr kumimoji="1" lang="ja-JP" altLang="en-US" dirty="0"/>
              <a:t>民間：小さいけれど</a:t>
            </a:r>
            <a:r>
              <a:rPr kumimoji="1" lang="en-US" altLang="ja-JP" dirty="0"/>
              <a:t>17</a:t>
            </a:r>
            <a:r>
              <a:rPr kumimoji="1" lang="ja-JP" altLang="en-US" dirty="0"/>
              <a:t>回のチャンス</a:t>
            </a:r>
            <a:endParaRPr kumimoji="1" lang="en-US" altLang="ja-JP" dirty="0"/>
          </a:p>
          <a:p>
            <a:r>
              <a:rPr kumimoji="1" lang="ja-JP" altLang="en-US" dirty="0"/>
              <a:t>　　　</a:t>
            </a:r>
            <a:r>
              <a:rPr kumimoji="1" lang="en-US" altLang="ja-JP" dirty="0"/>
              <a:t>17</a:t>
            </a:r>
            <a:r>
              <a:rPr kumimoji="1" lang="ja-JP" altLang="en-US" dirty="0"/>
              <a:t>回分の受注が！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１）  解体業務  </a:t>
            </a:r>
          </a:p>
          <a:p>
            <a:r>
              <a:rPr kumimoji="1" lang="ja-JP" altLang="en-US" dirty="0"/>
              <a:t>２）調査・  設計・工事監理業務</a:t>
            </a:r>
            <a:endParaRPr kumimoji="1" lang="en-US" altLang="ja-JP" dirty="0"/>
          </a:p>
          <a:p>
            <a:r>
              <a:rPr kumimoji="1" lang="ja-JP" altLang="en-US" dirty="0"/>
              <a:t>３）  建設業務 </a:t>
            </a:r>
          </a:p>
          <a:p>
            <a:r>
              <a:rPr kumimoji="1" lang="ja-JP" altLang="en-US" dirty="0"/>
              <a:t>４）  維持管理業務 </a:t>
            </a:r>
          </a:p>
          <a:p>
            <a:r>
              <a:rPr kumimoji="1" lang="ja-JP" altLang="en-US" dirty="0"/>
              <a:t>　　　　  建築物修繕業務 </a:t>
            </a:r>
          </a:p>
          <a:p>
            <a:r>
              <a:rPr kumimoji="1" lang="ja-JP" altLang="en-US" dirty="0"/>
              <a:t>　　　　  建築設備修繕・更新業務 </a:t>
            </a:r>
          </a:p>
          <a:p>
            <a:r>
              <a:rPr kumimoji="1" lang="ja-JP" altLang="en-US" dirty="0"/>
              <a:t>　　　　  点検業務（定期点検）</a:t>
            </a:r>
            <a:r>
              <a:rPr kumimoji="1" lang="en-US" altLang="ja-JP" dirty="0"/>
              <a:t>  </a:t>
            </a:r>
          </a:p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  </a:t>
            </a:r>
            <a:r>
              <a:rPr kumimoji="1" lang="ja-JP" altLang="en-US" dirty="0"/>
              <a:t>外構の修繕業務 </a:t>
            </a:r>
          </a:p>
          <a:p>
            <a:r>
              <a:rPr kumimoji="1" lang="ja-JP" altLang="en-US" dirty="0"/>
              <a:t>　　　　　　　　　　　　　　　　　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E5FE1DD-956C-46F4-B10C-8DFB62E51C30}"/>
              </a:ext>
            </a:extLst>
          </p:cNvPr>
          <p:cNvSpPr/>
          <p:nvPr/>
        </p:nvSpPr>
        <p:spPr>
          <a:xfrm>
            <a:off x="8881110" y="182880"/>
            <a:ext cx="2446020" cy="11430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徳島県県警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駐在所建替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4DE0132-10CD-4123-A259-7E43AC15FCD5}"/>
              </a:ext>
            </a:extLst>
          </p:cNvPr>
          <p:cNvSpPr/>
          <p:nvPr/>
        </p:nvSpPr>
        <p:spPr>
          <a:xfrm>
            <a:off x="150558" y="99542"/>
            <a:ext cx="4190214" cy="89177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施設包括・業務包括</a:t>
            </a:r>
          </a:p>
        </p:txBody>
      </p:sp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B94AAA3E-15D0-D8F5-E7B5-1A5CAB5D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45" y="6609182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010958E8-64A2-AA21-3147-F23B8F58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9940" y="5904698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47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5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FACF8-449A-436A-89B5-C328E466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都市公園（</a:t>
            </a:r>
            <a:r>
              <a:rPr kumimoji="1" lang="en-US" altLang="ja-JP" dirty="0"/>
              <a:t>Park-PFI</a:t>
            </a:r>
            <a:r>
              <a:rPr kumimoji="1" lang="ja-JP" altLang="en-US" dirty="0"/>
              <a:t>）もそもそも、民間包括委託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654AC2-84BE-47D3-BC7E-DCEE0F9B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69" y="780768"/>
            <a:ext cx="8063600" cy="5813645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73A66A89-D1BC-DD7D-BC1D-BECA3DE81721}"/>
              </a:ext>
            </a:extLst>
          </p:cNvPr>
          <p:cNvSpPr/>
          <p:nvPr/>
        </p:nvSpPr>
        <p:spPr>
          <a:xfrm>
            <a:off x="334431" y="2082249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今ある公有施設で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資産運用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00F68F1-2375-920B-2C45-0188942C615C}"/>
              </a:ext>
            </a:extLst>
          </p:cNvPr>
          <p:cNvSpPr/>
          <p:nvPr/>
        </p:nvSpPr>
        <p:spPr>
          <a:xfrm>
            <a:off x="334431" y="3813597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民間の活用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3C5D4B7-113E-78BD-52F2-34F0374C6F83}"/>
              </a:ext>
            </a:extLst>
          </p:cNvPr>
          <p:cNvSpPr/>
          <p:nvPr/>
        </p:nvSpPr>
        <p:spPr>
          <a:xfrm>
            <a:off x="251791" y="5395292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都市公園の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魅力度向上に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柔軟な発想</a:t>
            </a: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215D64C9-5D9D-DD64-1254-BC0F702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332885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1E3F2802-1005-AF30-E06C-1631668C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845522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48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55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D04A075-4E2A-FD66-543F-09416C8D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1" y="1147400"/>
            <a:ext cx="7259639" cy="2281600"/>
          </a:xfrm>
        </p:spPr>
        <p:txBody>
          <a:bodyPr/>
          <a:lstStyle/>
          <a:p>
            <a:r>
              <a:rPr lang="ja-JP" altLang="en-US" b="1" dirty="0"/>
              <a:t>ご清聴ありがとうございました。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89319A-925D-9C87-0F09-5221D5DEE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0913" y="4196125"/>
            <a:ext cx="5202237" cy="1498600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文責：　一般社団法人　国土政策研究会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理事：　　伊庭良知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				y.iba.jj2.@gmail.com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1C1124EE-103C-98ED-C7B9-60CEE7D2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18" y="6104283"/>
            <a:ext cx="1142245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FDF205BF-C731-5ACC-7421-948FAC68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969" y="561692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49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4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888E6-B547-7E8E-70F0-FF0EB5BA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72" y="153631"/>
            <a:ext cx="8534400" cy="577890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水道事業の概要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259E55-5BB9-CA9D-0F52-94430DA1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FF5335-F49E-3B2B-C97C-BCCC563F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939" y="5883275"/>
            <a:ext cx="460601" cy="669925"/>
          </a:xfrm>
        </p:spPr>
        <p:txBody>
          <a:bodyPr/>
          <a:lstStyle/>
          <a:p>
            <a:r>
              <a:rPr lang="en-US" altLang="en-US" dirty="0">
                <a:ea typeface="Meiryo UI" panose="020B0604030504040204" pitchFamily="50" charset="-128"/>
              </a:rPr>
              <a:t>3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B30C32-7DD3-BEBD-FD3C-0AF31D53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59" y="232757"/>
            <a:ext cx="8868804" cy="651040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C72FF3-84EF-B541-148F-3C790C7F4C05}"/>
              </a:ext>
            </a:extLst>
          </p:cNvPr>
          <p:cNvSpPr/>
          <p:nvPr/>
        </p:nvSpPr>
        <p:spPr>
          <a:xfrm>
            <a:off x="260465" y="1080655"/>
            <a:ext cx="2631117" cy="52314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水道事業　</a:t>
            </a:r>
            <a:r>
              <a:rPr kumimoji="1" lang="en-US" altLang="ja-JP" dirty="0"/>
              <a:t>1263</a:t>
            </a: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簡易水道　　</a:t>
            </a:r>
            <a:r>
              <a:rPr kumimoji="1" lang="en-US" altLang="ja-JP" dirty="0"/>
              <a:t>702 </a:t>
            </a:r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水道用水供給事業</a:t>
            </a:r>
          </a:p>
        </p:txBody>
      </p:sp>
    </p:spTree>
    <p:extLst>
      <p:ext uri="{BB962C8B-B14F-4D97-AF65-F5344CB8AC3E}">
        <p14:creationId xmlns:p14="http://schemas.microsoft.com/office/powerpoint/2010/main" val="418515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E7B2A7-4E56-C479-D547-BB966C95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ja-JP" alt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ウオーター</a:t>
            </a: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66EB5B-9E81-3DBE-92B5-F25699CD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altLang="ja-JP" sz="1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C8FE0A-7F57-EE1A-B4C7-EAFE5A71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16" y="206329"/>
            <a:ext cx="9679709" cy="58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D041B1-129F-EAB8-A40A-05D4BB68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19058-6CCC-8A22-48C3-FD4265B3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543" y="5638110"/>
            <a:ext cx="1142245" cy="669925"/>
          </a:xfrm>
        </p:spPr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7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8ABE09-7719-BAB8-B78A-6BEDF92C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24" y="387476"/>
            <a:ext cx="8567686" cy="58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2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8F1B49-FDB6-771A-3672-67F8B8EE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AF4C2F-A569-8EF1-3D30-0B6A6C25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ja-JP" alt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ウオーター</a:t>
            </a: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8AC7C-F0FF-1D92-5FA3-FC6CDB98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7139" y="6400357"/>
            <a:ext cx="1142245" cy="416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altLang="ja-JP" sz="1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0E9BD30-89DA-B26A-0B76-C728BE66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87" y="320676"/>
            <a:ext cx="8534400" cy="672448"/>
          </a:xfrm>
        </p:spPr>
        <p:txBody>
          <a:bodyPr/>
          <a:lstStyle/>
          <a:p>
            <a:r>
              <a:rPr lang="ja-JP" altLang="en-US">
                <a:solidFill>
                  <a:schemeClr val="bg1"/>
                </a:solidFill>
              </a:rPr>
              <a:t>経営状況（平成</a:t>
            </a:r>
            <a:r>
              <a:rPr lang="en-US" altLang="ja-JP">
                <a:solidFill>
                  <a:schemeClr val="bg1"/>
                </a:solidFill>
              </a:rPr>
              <a:t>28</a:t>
            </a:r>
            <a:r>
              <a:rPr lang="ja-JP" altLang="en-US">
                <a:solidFill>
                  <a:schemeClr val="bg1"/>
                </a:solidFill>
              </a:rPr>
              <a:t>年）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A1054C-680F-4631-477B-C1A4346D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A173FD-ED38-A1E1-F15F-A897FA14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z="1800" smtClean="0"/>
              <a:pPr/>
              <a:t>9</a:t>
            </a:fld>
            <a:endParaRPr lang="en-US" altLang="en-US" sz="1800" dirty="0"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472C94-EDF1-9C66-7A6F-1CED5F2A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4" y="993124"/>
            <a:ext cx="9241897" cy="4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4874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Meiryo UI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Meiryo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1188</TotalTime>
  <Words>4946</Words>
  <Application>Microsoft Office PowerPoint</Application>
  <PresentationFormat>ワイド画面</PresentationFormat>
  <Paragraphs>774</Paragraphs>
  <Slides>49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HGｺﾞｼｯｸM</vt:lpstr>
      <vt:lpstr>Meiryo UI</vt:lpstr>
      <vt:lpstr>ＭＳ 明朝</vt:lpstr>
      <vt:lpstr>Meiryo</vt:lpstr>
      <vt:lpstr>Century Gothic</vt:lpstr>
      <vt:lpstr>Wingdings 3</vt:lpstr>
      <vt:lpstr>スライス</vt:lpstr>
      <vt:lpstr>ウオーターPPP事業推進の実務 ～民間の取り組みについての提言:その２～</vt:lpstr>
      <vt:lpstr>国の方針</vt:lpstr>
      <vt:lpstr>ウオーターPPPのとらえ方の整理 </vt:lpstr>
      <vt:lpstr>PowerPoint プレゼンテーション</vt:lpstr>
      <vt:lpstr>水道事業の概要</vt:lpstr>
      <vt:lpstr>PowerPoint プレゼンテーション</vt:lpstr>
      <vt:lpstr>PowerPoint プレゼンテーション</vt:lpstr>
      <vt:lpstr>PowerPoint プレゼンテーション</vt:lpstr>
      <vt:lpstr>経営状況（平成28年）</vt:lpstr>
      <vt:lpstr>国の推進方針</vt:lpstr>
      <vt:lpstr>民間としての事業のとらえ方</vt:lpstr>
      <vt:lpstr>民間としての事業のとらえ方：その２</vt:lpstr>
      <vt:lpstr>国が設定したウオーターPPPの進め方の意味</vt:lpstr>
      <vt:lpstr>民間側のとらえ方</vt:lpstr>
      <vt:lpstr>公共マネージメント・コンサルの識見の大切さ</vt:lpstr>
      <vt:lpstr>公共マネージメント・コンサルの識見の大切さ</vt:lpstr>
      <vt:lpstr>浜松市下水道運営権事業を参考に</vt:lpstr>
      <vt:lpstr>PowerPoint プレゼンテーション</vt:lpstr>
      <vt:lpstr>公民連携（ＰＰＰ・ＰＦＩ）とは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浜松に学ぶこと</vt:lpstr>
      <vt:lpstr>PowerPoint プレゼンテーション</vt:lpstr>
      <vt:lpstr>PowerPoint プレゼンテーション</vt:lpstr>
      <vt:lpstr>自治体発注の段階と民間の業務の流れ</vt:lpstr>
      <vt:lpstr>民間事業者準備手順</vt:lpstr>
      <vt:lpstr>PowerPoint プレゼンテーション</vt:lpstr>
      <vt:lpstr>提案作成の手順</vt:lpstr>
      <vt:lpstr>SPCとは</vt:lpstr>
      <vt:lpstr>我々が経営するSPCの目的</vt:lpstr>
      <vt:lpstr>SPCに関し提案時に設定した考え方</vt:lpstr>
      <vt:lpstr>提案時整理しておくこと 長期収支表のSPCの剰余金の考え方</vt:lpstr>
      <vt:lpstr>落札後の業務の整理 事業契約までの流れ</vt:lpstr>
      <vt:lpstr>提案時整理しておくべきこと SPCの内部統制の充実</vt:lpstr>
      <vt:lpstr>PowerPoint プレゼンテーション</vt:lpstr>
      <vt:lpstr>運営権方式：コンセッションの本質</vt:lpstr>
      <vt:lpstr>PPP/PFIを採用する際大切なキーワードと行政の姿勢</vt:lpstr>
      <vt:lpstr>PowerPoint プレゼンテーション</vt:lpstr>
      <vt:lpstr>【包括的民間委託】かほく市上下水道施設維持管理業務委託（石川県かほく市）</vt:lpstr>
      <vt:lpstr>最たるものは運営権事業（PFI法第16条） 浜松市下水道事業：運営権の例</vt:lpstr>
      <vt:lpstr>【包括的民間委託】道路包括的民間委託（東京都府中市）</vt:lpstr>
      <vt:lpstr>PowerPoint プレゼンテーション</vt:lpstr>
      <vt:lpstr>都市公園（Park-PFI）もそもそも、民間包括委託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ウオーターPPP事業推進の実務 ～民間の取り組みについての提言～</dc:title>
  <dc:creator>良知 伊庭</dc:creator>
  <cp:lastModifiedBy>良知 伊庭</cp:lastModifiedBy>
  <cp:revision>37</cp:revision>
  <dcterms:created xsi:type="dcterms:W3CDTF">2023-11-30T23:22:21Z</dcterms:created>
  <dcterms:modified xsi:type="dcterms:W3CDTF">2024-04-17T08:18:52Z</dcterms:modified>
</cp:coreProperties>
</file>