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  <p:sldMasterId id="2147483685" r:id="rId3"/>
    <p:sldMasterId id="2147483697" r:id="rId4"/>
  </p:sldMasterIdLst>
  <p:notesMasterIdLst>
    <p:notesMasterId r:id="rId59"/>
  </p:notesMasterIdLst>
  <p:sldIdLst>
    <p:sldId id="256" r:id="rId5"/>
    <p:sldId id="1869" r:id="rId6"/>
    <p:sldId id="1877" r:id="rId7"/>
    <p:sldId id="1892" r:id="rId8"/>
    <p:sldId id="1833" r:id="rId9"/>
    <p:sldId id="1879" r:id="rId10"/>
    <p:sldId id="1874" r:id="rId11"/>
    <p:sldId id="1875" r:id="rId12"/>
    <p:sldId id="1891" r:id="rId13"/>
    <p:sldId id="259" r:id="rId14"/>
    <p:sldId id="1870" r:id="rId15"/>
    <p:sldId id="1871" r:id="rId16"/>
    <p:sldId id="1872" r:id="rId17"/>
    <p:sldId id="1890" r:id="rId18"/>
    <p:sldId id="1822" r:id="rId19"/>
    <p:sldId id="288" r:id="rId20"/>
    <p:sldId id="300" r:id="rId21"/>
    <p:sldId id="1823" r:id="rId22"/>
    <p:sldId id="1881" r:id="rId23"/>
    <p:sldId id="267" r:id="rId24"/>
    <p:sldId id="268" r:id="rId25"/>
    <p:sldId id="269" r:id="rId26"/>
    <p:sldId id="1893" r:id="rId27"/>
    <p:sldId id="1851" r:id="rId28"/>
    <p:sldId id="1894" r:id="rId29"/>
    <p:sldId id="1852" r:id="rId30"/>
    <p:sldId id="1853" r:id="rId31"/>
    <p:sldId id="1854" r:id="rId32"/>
    <p:sldId id="1855" r:id="rId33"/>
    <p:sldId id="1895" r:id="rId34"/>
    <p:sldId id="287" r:id="rId35"/>
    <p:sldId id="1857" r:id="rId36"/>
    <p:sldId id="1900" r:id="rId37"/>
    <p:sldId id="1866" r:id="rId38"/>
    <p:sldId id="1859" r:id="rId39"/>
    <p:sldId id="1896" r:id="rId40"/>
    <p:sldId id="1860" r:id="rId41"/>
    <p:sldId id="1861" r:id="rId42"/>
    <p:sldId id="1897" r:id="rId43"/>
    <p:sldId id="1862" r:id="rId44"/>
    <p:sldId id="1865" r:id="rId45"/>
    <p:sldId id="1863" r:id="rId46"/>
    <p:sldId id="1898" r:id="rId47"/>
    <p:sldId id="1899" r:id="rId48"/>
    <p:sldId id="1827" r:id="rId49"/>
    <p:sldId id="1867" r:id="rId50"/>
    <p:sldId id="1868" r:id="rId51"/>
    <p:sldId id="1882" r:id="rId52"/>
    <p:sldId id="1837" r:id="rId53"/>
    <p:sldId id="1876" r:id="rId54"/>
    <p:sldId id="1838" r:id="rId55"/>
    <p:sldId id="1839" r:id="rId56"/>
    <p:sldId id="388" r:id="rId57"/>
    <p:sldId id="340" r:id="rId5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B9BD5"/>
    <a:srgbClr val="FFCC66"/>
    <a:srgbClr val="CCFFFF"/>
    <a:srgbClr val="FFFFCC"/>
    <a:srgbClr val="FFCCCC"/>
    <a:srgbClr val="CC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08" autoAdjust="0"/>
    <p:restoredTop sz="94660"/>
  </p:normalViewPr>
  <p:slideViewPr>
    <p:cSldViewPr snapToGrid="0">
      <p:cViewPr varScale="1">
        <p:scale>
          <a:sx n="88" d="100"/>
          <a:sy n="88" d="100"/>
        </p:scale>
        <p:origin x="41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0DF37-9A09-4D4C-A415-9671782230D2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C8699-273E-4E9C-B5EA-7785870C06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037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Mincho" panose="02020609040205080304" pitchFamily="17" charset="-128"/>
                <a:ea typeface="MS Mincho" panose="02020609040205080304" pitchFamily="17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Mincho" panose="02020609040205080304" pitchFamily="17" charset="-128"/>
              <a:ea typeface="MS Mincho" panose="02020609040205080304" pitchFamily="1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97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Mincho" panose="02020609040205080304" pitchFamily="17" charset="-128"/>
                <a:ea typeface="MS Mincho" panose="02020609040205080304" pitchFamily="17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Mincho" panose="02020609040205080304" pitchFamily="17" charset="-128"/>
              <a:ea typeface="MS Mincho" panose="02020609040205080304" pitchFamily="1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999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ED0C2E-D043-4235-9A33-791557908BA7}" type="slidenum">
              <a:rPr lang="en-US" altLang="ja-JP" smtClean="0"/>
              <a:pPr>
                <a:defRPr/>
              </a:pPr>
              <a:t>54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474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3C1EFA-293F-4FB4-9DF8-5F88ABEE6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67FC779-9C67-4C9A-BDD0-101866220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031396-8FC9-4899-BE8F-28C4A1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FF2A-8E53-4F41-8127-45D98A382F46}" type="datetime1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3500E3-93EE-4774-89AC-91B594E86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673435-2AFE-42BB-B042-0A466CEA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610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0A2FED-DC90-4849-BE5B-9A94A65D7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C60DE86-5804-4D51-8840-D2D8D5AB7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8A0A80-9D7B-4593-BD86-084D44340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1FD0F-ADFE-4FDB-91E2-FEFFF183E0E8}" type="datetime1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91DEE3-56E7-4446-820C-1289E804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308B14-F0F6-4C44-9F17-A6CA0753B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102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C2767E7-63F8-4DB6-AFC8-957610F0D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6A44658-4687-46BF-945B-6B0D6A814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8A0D72-147B-4572-BD02-93C0E8497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B5F8-F3C6-49B9-A18F-6A72A8742605}" type="datetime1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716984-DD00-4A0D-AE6C-902CE243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FA970E-1D5D-42D2-ACE3-1271BDC46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339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ADE1A8-B2D0-4DD0-A919-519492956835}" type="datetime1">
              <a:rPr lang="ja-JP" altLang="en-US" noProof="0" smtClean="0"/>
              <a:t>2025/4/4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936230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CC5E94-5BDE-4D33-A5B1-AA758122BAC1}" type="datetime1">
              <a:rPr lang="ja-JP" altLang="en-US" noProof="0" smtClean="0"/>
              <a:t>2025/4/4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4146344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64C70D-3141-41CB-BAB8-B5D7D08BF4B3}" type="datetime1">
              <a:rPr lang="ja-JP" altLang="en-US" noProof="0" smtClean="0"/>
              <a:t>2025/4/4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836605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C58646-EAEB-42A6-A9BB-640BD3369B4F}" type="datetime1">
              <a:rPr lang="ja-JP" altLang="en-US" noProof="0" smtClean="0"/>
              <a:t>2025/4/4</a:t>
            </a:fld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767327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DE2105-FC34-441F-A0BB-2563E995F222}" type="datetime1">
              <a:rPr lang="ja-JP" altLang="en-US" noProof="0" smtClean="0"/>
              <a:t>2025/4/4</a:t>
            </a:fld>
            <a:endParaRPr lang="ja-JP" altLang="en-US" noProof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6142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21831B-3D60-48F4-8245-95EB346A638A}" type="datetime1">
              <a:rPr lang="ja-JP" altLang="en-US" noProof="0" smtClean="0"/>
              <a:t>2025/4/4</a:t>
            </a:fld>
            <a:endParaRPr lang="ja-JP" altLang="en-US" noProof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555363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A77ED3-D17D-4556-B858-7A3BB5FFD3A9}" type="datetime1">
              <a:rPr lang="ja-JP" altLang="en-US" noProof="0" smtClean="0"/>
              <a:t>2025/4/4</a:t>
            </a:fld>
            <a:endParaRPr lang="ja-JP" altLang="en-US" noProof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826960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86A6AB-9571-4914-968B-A1E8784F3558}" type="datetime1">
              <a:rPr lang="ja-JP" altLang="en-US" noProof="0" smtClean="0"/>
              <a:t>2025/4/4</a:t>
            </a:fld>
            <a:endParaRPr lang="ja-JP" altLang="en-US" noProof="0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465447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EA16C2-922E-4BAB-AE38-05EBCEA5C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E99AF13-21F5-423D-8ED0-1CD4E9BE2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DC9214-CF6F-4CCA-BF61-B56F6630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7090-0927-4446-BC43-1317A5CFC1AF}" type="datetime1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34ECA9-6B00-42E9-98F3-2C12E10DA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1B246F-A5C1-44F1-A667-D7AAC092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532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2BC8D0-E3ED-4BB7-8537-6ACB2222606E}" type="datetime1">
              <a:rPr lang="ja-JP" altLang="en-US" noProof="0" smtClean="0"/>
              <a:t>2025/4/4</a:t>
            </a:fld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526644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741893-F2A7-4038-93FC-89F5DD47958F}" type="datetime1">
              <a:rPr lang="ja-JP" altLang="en-US" noProof="0" smtClean="0"/>
              <a:t>2025/4/4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663959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EA13F4-DDF9-4E6C-BD1E-988996E37CA7}" type="datetime1">
              <a:rPr lang="ja-JP" altLang="en-US" noProof="0" smtClean="0"/>
              <a:t>2025/4/4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010240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34D9-E289-451A-816F-22C5AC989BD1}" type="datetime1">
              <a:rPr lang="ja-JP" altLang="en-US" smtClean="0"/>
              <a:t>2025/4/4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346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フリーフォーム(F)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" name="フリーフォーム(F)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" name="フリーフォーム(F)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" name="フリーフォーム(F)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" name="フリーフォーム(F)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" name="フリーフォーム(F)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" name="フリーフォーム(F)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" name="フリーフォーム(F)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" name="フリーフォーム(F)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" name="フリーフォーム(F)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" name="フリーフォーム(F)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" name="フリーフォーム(F)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" name="フリーフォーム(F)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8" name="フリーフォーム(F)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9" name="フリーフォーム(F)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0" name="フリーフォーム(F)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1" name="フリーフォーム(F)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2" name="フリーフォーム(F)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3" name="フリーフォーム(F)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4" name="フリーフォーム(F)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5" name="フリーフォーム(F)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6" name="フリーフォーム(F)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7" name="フリーフォーム(F)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8" name="フリーフォーム(F)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9" name="フリーフォーム(F)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0" name="フリーフォーム(F)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1" name="フリーフォーム(F)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2" name="フリーフォーム(F)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3" name="フリーフォーム(F)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4" name="フリーフォーム(F)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5" name="フリーフォーム(F)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6" name="フリーフォーム(F)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7" name="フリーフォーム(F)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8" name="フリーフォーム(F)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9" name="フリーフォーム(F)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40" name="グループ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フリーフォーム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2" name="フリーフォーム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3" name="フリーフォーム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4" name="フリーフォーム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5" name="フリーフォーム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6" name="フリーフォーム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7" name="フリーフォーム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8" name="フリーフォーム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sp>
        <p:nvSpPr>
          <p:cNvPr id="49" name="フリーフォーム(F)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ja-JP" altLang="en-US" noProof="0" dirty="0">
              <a:latin typeface="MS Mincho" panose="02020609040205080304" pitchFamily="17" charset="-128"/>
              <a:ea typeface="MS Mincho" panose="02020609040205080304" pitchFamily="17" charset="-128"/>
            </a:endParaRPr>
          </a:p>
        </p:txBody>
      </p:sp>
      <p:grpSp>
        <p:nvGrpSpPr>
          <p:cNvPr id="50" name="グループ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フリーフォーム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2" name="フリーフォーム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3" name="フリーフォーム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4" name="フリーフォーム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5" name="フリーフォーム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6" name="フリーフォーム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7" name="フリーフォーム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8" name="フリーフォーム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sp>
        <p:nvSpPr>
          <p:cNvPr id="59" name="フリーフォーム(F)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ja-JP" altLang="en-US" noProof="0" dirty="0">
              <a:latin typeface="MS Mincho" panose="02020609040205080304" pitchFamily="17" charset="-128"/>
              <a:ea typeface="MS Mincho" panose="02020609040205080304" pitchFamily="17" charset="-128"/>
            </a:endParaRPr>
          </a:p>
        </p:txBody>
      </p:sp>
      <p:sp>
        <p:nvSpPr>
          <p:cNvPr id="60" name="フリーフォーム(F)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ja-JP" altLang="en-US" noProof="0" dirty="0">
              <a:latin typeface="MS Mincho" panose="02020609040205080304" pitchFamily="17" charset="-128"/>
              <a:ea typeface="MS Mincho" panose="02020609040205080304" pitchFamily="17" charset="-128"/>
            </a:endParaRPr>
          </a:p>
        </p:txBody>
      </p:sp>
      <p:grpSp>
        <p:nvGrpSpPr>
          <p:cNvPr id="61" name="グループ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フリーフォーム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3" name="フリーフォーム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4" name="フリーフォーム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5" name="フリーフォーム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6" name="フリーフォーム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7" name="フリーフォーム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8" name="フリーフォーム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9" name="フリーフォーム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0" name="フリーフォーム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1" name="フリーフォーム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2" name="フリーフォーム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3" name="フリーフォーム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4" name="フリーフォーム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5" name="フリーフォーム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6" name="フリーフォーム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7" name="フリーフォーム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8" name="フリーフォーム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9" name="フリーフォーム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0" name="フリーフォーム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81" name="グループ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フリーフォーム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3" name="フリーフォーム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4" name="フリーフォーム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5" name="フリーフォーム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6" name="フリーフォーム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87" name="グループ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フリーフォーム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9" name="フリーフォーム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0" name="フリーフォーム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1" name="フリーフォーム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2" name="フリーフォーム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3" name="フリーフォーム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94" name="グループ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フリーフォーム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6" name="フリーフォーム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7" name="フリーフォーム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8" name="フリーフォーム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99" name="グループ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フリーフォーム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1" name="フリーフォーム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2" name="フリーフォーム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3" name="フリーフォーム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4" name="フリーフォーム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5" name="フリーフォーム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106" name="グループ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フリーフォーム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8" name="フリーフォーム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9" name="フリーフォーム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0" name="フリーフォーム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1" name="フリーフォーム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2" name="フリーフォーム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3" name="フリーフォーム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4" name="フリーフォーム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sp>
        <p:nvSpPr>
          <p:cNvPr id="115" name="フリーフォーム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ja-JP" altLang="en-US" noProof="0" dirty="0">
              <a:latin typeface="MS Mincho" panose="02020609040205080304" pitchFamily="17" charset="-128"/>
              <a:ea typeface="MS Mincho" panose="02020609040205080304" pitchFamily="17" charset="-128"/>
            </a:endParaRPr>
          </a:p>
        </p:txBody>
      </p:sp>
      <p:sp>
        <p:nvSpPr>
          <p:cNvPr id="116" name="フリーフォーム(F)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S Mincho" panose="02020609040205080304" pitchFamily="17" charset="-128"/>
              <a:ea typeface="MS Mincho" panose="02020609040205080304" pitchFamily="17" charset="-128"/>
            </a:endParaRPr>
          </a:p>
        </p:txBody>
      </p:sp>
      <p:grpSp>
        <p:nvGrpSpPr>
          <p:cNvPr id="117" name="グループ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フリーフォーム(F)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9" name="フリーフォーム(F)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0" name="フリーフォーム(F)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1" name="フリーフォーム(F)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2" name="フリーフォーム(F)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3" name="フリーフォーム(F)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4" name="フリーフォーム(F)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5" name="フリーフォーム(F)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6" name="フリーフォーム(F)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7" name="フリーフォーム(F)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8" name="フリーフォーム(F)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9" name="フリーフォーム(F)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0" name="フリーフォーム(F)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1" name="フリーフォーム(F)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2" name="フリーフォーム(F)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3" name="フリーフォーム(F)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4" name="フリーフォーム(F)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5" name="フリーフォーム(F)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6" name="フリーフォーム(F)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7" name="フリーフォーム(F)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8" name="フリーフォーム(F)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9" name="フリーフォーム(F)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0" name="フリーフォーム(F)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1" name="フリーフォーム(F)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2" name="フリーフォーム(F)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3" name="フリーフォーム(F)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4" name="フリーフォーム(F)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5" name="フリーフォーム(F)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146" name="グループ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フリーフォーム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8" name="フリーフォーム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9" name="フリーフォーム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0" name="フリーフォーム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1" name="フリーフォーム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2" name="フリーフォーム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3" name="フリーフォーム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4" name="フリーフォーム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5" name="フリーフォーム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6" name="フリーフォーム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7" name="フリーフォーム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8" name="フリーフォーム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9" name="フリーフォーム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0" name="フリーフォーム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1" name="フリーフォーム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2" name="フリーフォーム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3" name="フリーフォーム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4" name="フリーフォーム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5" name="フリーフォーム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6" name="フリーフォーム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7" name="フリーフォーム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8" name="フリーフォーム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9" name="フリーフォーム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0" name="フリーフォーム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171" name="グループ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フリーフォーム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3" name="フリーフォーム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4" name="フリーフォーム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5" name="フリーフォーム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6" name="フリーフォーム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7" name="フリーフォーム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8" name="フリーフォーム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9" name="フリーフォーム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>
              <a:lnSpc>
                <a:spcPct val="75000"/>
              </a:lnSpc>
              <a:defRPr sz="6600"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lnSpc>
                <a:spcPts val="5000"/>
              </a:lnSpc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65069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  <a:lvl2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2pPr>
            <a:lvl3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3pPr>
            <a:lvl4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4pPr>
            <a:lvl5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fld id="{D82EE15D-58C2-46D7-83E1-8577540BFFE5}" type="datetime1">
              <a:rPr lang="ja-JP" altLang="en-US" smtClean="0"/>
              <a:t>2025/4/4</a:t>
            </a:fld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fld id="{CA8D9AD5-F248-4919-864A-CFD76CC027D6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2922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0755E5-4F85-459D-AB11-98662086F359}" type="datetime1">
              <a:rPr lang="ja-JP" altLang="en-US" noProof="0" smtClean="0"/>
              <a:t>2025/4/4</a:t>
            </a:fld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ja-JP" noProof="0" smtClean="0"/>
              <a:t>‹#›</a:t>
            </a:fld>
            <a:endParaRPr lang="en-US" altLang="ja-JP" noProof="0" dirty="0"/>
          </a:p>
        </p:txBody>
      </p:sp>
    </p:spTree>
    <p:extLst>
      <p:ext uri="{BB962C8B-B14F-4D97-AF65-F5344CB8AC3E}">
        <p14:creationId xmlns:p14="http://schemas.microsoft.com/office/powerpoint/2010/main" val="423149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7BEA64-C84E-49E2-8C75-D0AE7DAF4496}" type="datetime1">
              <a:rPr lang="ja-JP" altLang="en-US" noProof="0" smtClean="0"/>
              <a:t>2025/4/4</a:t>
            </a:fld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3411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D159CF-AE88-401D-A5EB-95E34AEBFBE3}" type="datetime1">
              <a:rPr lang="ja-JP" altLang="en-US" noProof="0" smtClean="0"/>
              <a:t>2025/4/4</a:t>
            </a:fld>
            <a:endParaRPr lang="ja-JP" altLang="en-US" noProof="0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8136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リーフォーム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ja-JP" altLang="en-US" noProof="0" dirty="0">
              <a:latin typeface="MS Mincho" panose="02020609040205080304" pitchFamily="17" charset="-128"/>
              <a:ea typeface="MS Mincho" panose="02020609040205080304" pitchFamily="17" charset="-128"/>
            </a:endParaRPr>
          </a:p>
        </p:txBody>
      </p:sp>
      <p:sp>
        <p:nvSpPr>
          <p:cNvPr id="7" name="フリーフォーム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ja-JP" altLang="en-US" noProof="0" dirty="0">
              <a:latin typeface="MS Mincho" panose="02020609040205080304" pitchFamily="17" charset="-128"/>
              <a:ea typeface="MS Mincho" panose="02020609040205080304" pitchFamily="17" charset="-128"/>
            </a:endParaRPr>
          </a:p>
        </p:txBody>
      </p:sp>
      <p:sp>
        <p:nvSpPr>
          <p:cNvPr id="8" name="フリーフォーム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ja-JP" altLang="en-US" noProof="0" dirty="0">
              <a:latin typeface="MS Mincho" panose="02020609040205080304" pitchFamily="17" charset="-128"/>
              <a:ea typeface="MS Mincho" panose="02020609040205080304" pitchFamily="17" charset="-128"/>
            </a:endParaRPr>
          </a:p>
        </p:txBody>
      </p:sp>
      <p:grpSp>
        <p:nvGrpSpPr>
          <p:cNvPr id="9" name="グループ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フリーフォーム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" name="フリーフォーム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" name="フリーフォーム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" name="フリーフォーム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" name="フリーフォーム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" name="フリーフォーム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" name="フリーフォーム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" name="フリーフォーム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8" name="フリーフォーム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9" name="フリーフォーム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0" name="フリーフォーム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1" name="フリーフォーム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2" name="フリーフォーム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3" name="フリーフォーム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4" name="フリーフォーム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5" name="フリーフォーム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6" name="フリーフォーム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7" name="フリーフォーム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8" name="フリーフォーム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9" name="フリーフォーム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0" name="フリーフォーム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1" name="フリーフォーム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2" name="フリーフォーム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3" name="フリーフォーム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4" name="フリーフォーム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5" name="フリーフォーム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6" name="フリーフォーム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7" name="フリーフォーム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8" name="フリーフォーム(F)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9" name="フリーフォーム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0" name="フリーフォーム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1" name="フリーフォーム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2" name="フリーフォーム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3" name="フリーフォーム(F)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4" name="フリーフォーム(F)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5" name="フリーフォーム(F)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6" name="フリーフォーム(F)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7" name="フリーフォーム(F)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8" name="フリーフォーム(F)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9" name="フリーフォーム(F)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0" name="フリーフォーム(F)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1" name="フリーフォーム(F)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2" name="フリーフォーム(F)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3" name="フリーフォーム(F)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4" name="フリーフォーム(F)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5" name="フリーフォーム(F)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6" name="フリーフォーム(F)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7" name="フリーフォーム(F)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8" name="フリーフォーム(F)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9" name="フリーフォーム(F)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0" name="フリーフォーム(F)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1" name="フリーフォーム(F)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2" name="フリーフォーム(F)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3" name="フリーフォーム(F)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4" name="フリーフォーム(F)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5" name="フリーフォーム(F)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6" name="フリーフォーム(F)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7" name="フリーフォーム(F)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8" name="フリーフォーム(F)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9" name="フリーフォーム(F)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0" name="フリーフォーム(F)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1" name="フリーフォーム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2" name="フリーフォーム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3" name="フリーフォーム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4" name="フリーフォーム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5" name="フリーフォーム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6" name="フリーフォーム(F)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7" name="フリーフォーム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8" name="フリーフォーム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9" name="フリーフォーム(F)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0" name="フリーフォーム(F)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1" name="フリーフォーム(F)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2" name="フリーフォーム(F)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3" name="フリーフォーム(F)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4" name="フリーフォーム(F)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5" name="フリーフォーム(F)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6" name="フリーフォーム(F)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7" name="フリーフォーム(F)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8" name="フリーフォーム(F)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9" name="フリーフォーム(F)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0" name="フリーフォーム(F)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1" name="フリーフォーム(F)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2" name="フリーフォーム(F)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93" name="グループ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フリーフォーム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5" name="フリーフォーム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6" name="フリーフォーム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7" name="フリーフォーム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8" name="フリーフォーム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9" name="フリーフォーム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0" name="フリーフォーム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1" name="フリーフォーム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2" name="フリーフォーム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3" name="フリーフォーム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4" name="フリーフォーム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5" name="フリーフォーム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6" name="フリーフォーム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7" name="フリーフォーム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8" name="フリーフォーム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9" name="フリーフォーム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0" name="フリーフォーム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1" name="フリーフォーム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2" name="フリーフォーム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3" name="フリーフォーム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4" name="フリーフォーム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5" name="フリーフォーム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6" name="フリーフォーム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7" name="フリーフォーム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8" name="フリーフォーム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9" name="フリーフォーム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0" name="フリーフォーム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1" name="フリーフォーム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2" name="フリーフォーム(F)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3" name="フリーフォーム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4" name="フリーフォーム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5" name="フリーフォーム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6" name="フリーフォーム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7" name="フリーフォーム(F)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8" name="フリーフォーム(F)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9" name="フリーフォーム(F)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0" name="フリーフォーム(F)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1" name="フリーフォーム(F)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2" name="フリーフォーム(F)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3" name="フリーフォーム(F)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4" name="フリーフォーム(F)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5" name="フリーフォーム(F)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6" name="フリーフォーム(F)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7" name="フリーフォーム(F)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8" name="フリーフォーム(F)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9" name="フリーフォーム(F)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0" name="フリーフォーム(F)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1" name="フリーフォーム(F)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2" name="フリーフォーム(F)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3" name="フリーフォーム(F)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4" name="フリーフォーム(F)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5" name="フリーフォーム(F)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6" name="フリーフォーム(F)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7" name="フリーフォーム(F)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8" name="フリーフォーム(F)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9" name="フリーフォーム(F)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0" name="フリーフォーム(F)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1" name="フリーフォーム(F)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2" name="フリーフォーム(F)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3" name="フリーフォーム(F)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4" name="フリーフォーム(F)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5" name="フリーフォーム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6" name="フリーフォーム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7" name="フリーフォーム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8" name="フリーフォーム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9" name="フリーフォーム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0" name="フリーフォーム(F)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1" name="フリーフォーム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2" name="フリーフォーム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3" name="フリーフォーム(F)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4" name="フリーフォーム(F)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5" name="フリーフォーム(F)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6" name="フリーフォーム(F)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7" name="フリーフォーム(F)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8" name="フリーフォーム(F)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9" name="フリーフォーム(F)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0" name="フリーフォーム(F)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1" name="フリーフォーム(F)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2" name="フリーフォーム(F)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3" name="フリーフォーム(F)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4" name="フリーフォーム(F)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5" name="フリーフォーム(F)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6" name="フリーフォーム(F)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177" name="グループ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フリーフォーム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9" name="フリーフォーム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80" name="フリーフォーム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81" name="フリーフォーム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82" name="フリーフォーム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83" name="フリーフォーム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84" name="フリーフォーム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85" name="フリーフォーム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86" name="フリーフォーム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87" name="フリーフォーム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88" name="フリーフォーム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89" name="フリーフォーム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90" name="フリーフォーム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91" name="フリーフォーム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92" name="フリーフォーム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93" name="フリーフォーム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94" name="フリーフォーム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95" name="フリーフォーム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96" name="フリーフォーム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97" name="フリーフォーム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98" name="フリーフォーム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99" name="フリーフォーム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00" name="フリーフォーム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01" name="フリーフォーム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02" name="フリーフォーム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03" name="フリーフォーム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04" name="フリーフォーム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05" name="フリーフォーム(F)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06" name="フリーフォーム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07" name="フリーフォーム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08" name="フリーフォーム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09" name="フリーフォーム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10" name="フリーフォーム(F)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11" name="フリーフォーム(F)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12" name="フリーフォーム(F)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13" name="フリーフォーム(F)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14" name="フリーフォーム(F)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15" name="フリーフォーム(F)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16" name="フリーフォーム(F)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17" name="フリーフォーム(F)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18" name="フリーフォーム(F)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19" name="フリーフォーム(F)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20" name="フリーフォーム(F)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21" name="フリーフォーム(F)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22" name="フリーフォーム(F)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23" name="フリーフォーム(F)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24" name="フリーフォーム(F)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25" name="フリーフォーム(F)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26" name="フリーフォーム(F)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27" name="フリーフォーム(F)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28" name="フリーフォーム(F)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29" name="フリーフォーム(F)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30" name="フリーフォーム(F)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31" name="フリーフォーム(F)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32" name="フリーフォーム(F)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33" name="フリーフォーム(F)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34" name="フリーフォーム(F)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35" name="フリーフォーム(F)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36" name="フリーフォーム(F)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37" name="フリーフォーム(F)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38" name="フリーフォーム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39" name="フリーフォーム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40" name="フリーフォーム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41" name="フリーフォーム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42" name="フリーフォーム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43" name="フリーフォーム(F)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44" name="フリーフォーム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45" name="フリーフォーム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46" name="フリーフォーム(F)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47" name="フリーフォーム(F)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48" name="フリーフォーム(F)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49" name="フリーフォーム(F)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50" name="フリーフォーム(F)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51" name="フリーフォーム(F)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52" name="フリーフォーム(F)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53" name="フリーフォーム(F)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54" name="フリーフォーム(F)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55" name="フリーフォーム(F)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56" name="フリーフォーム(F)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57" name="フリーフォーム(F)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58" name="フリーフォーム(F)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59" name="フリーフォーム(F)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260" name="グループ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フリーフォーム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62" name="フリーフォーム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63" name="フリーフォーム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64" name="フリーフォーム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65" name="フリーフォーム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66" name="フリーフォーム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67" name="フリーフォーム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68" name="フリーフォーム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69" name="フリーフォーム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70" name="フリーフォーム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71" name="フリーフォーム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72" name="フリーフォーム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73" name="フリーフォーム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solidFill>
                  <a:schemeClr val="accent6"/>
                </a:solidFill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74" name="フリーフォーム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75" name="フリーフォーム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76" name="フリーフォーム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77" name="フリーフォーム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solidFill>
                  <a:schemeClr val="accent6"/>
                </a:solidFill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78" name="フリーフォーム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79" name="フリーフォーム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80" name="フリーフォーム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81" name="フリーフォーム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82" name="フリーフォーム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83" name="フリーフォーム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84" name="フリーフォーム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solidFill>
                  <a:schemeClr val="accent6">
                    <a:lumMod val="75000"/>
                  </a:schemeClr>
                </a:solidFill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85" name="フリーフォーム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solidFill>
                  <a:schemeClr val="accent6">
                    <a:lumMod val="75000"/>
                  </a:schemeClr>
                </a:solidFill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86" name="フリーフォーム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87" name="フリーフォーム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88" name="フリーフォーム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289" name="グループ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フリーフォーム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91" name="円/楕円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92" name="フリーフォーム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93" name="フリーフォーム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94" name="フリーフォーム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95" name="フリーフォーム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96" name="フリーフォーム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97" name="フリーフォーム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98" name="フリーフォーム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99" name="フリーフォーム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00" name="フリーフォーム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01" name="フリーフォーム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02" name="フリーフォーム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03" name="フリーフォーム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04" name="フリーフォーム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05" name="フリーフォーム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06" name="フリーフォーム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07" name="フリーフォーム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08" name="フリーフォーム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09" name="フリーフォーム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sp>
        <p:nvSpPr>
          <p:cNvPr id="310" name="フリーフォーム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ja-JP" altLang="en-US" noProof="0" dirty="0">
              <a:latin typeface="MS Mincho" panose="02020609040205080304" pitchFamily="17" charset="-128"/>
              <a:ea typeface="MS Mincho" panose="02020609040205080304" pitchFamily="17" charset="-128"/>
            </a:endParaRPr>
          </a:p>
        </p:txBody>
      </p:sp>
      <p:grpSp>
        <p:nvGrpSpPr>
          <p:cNvPr id="311" name="グループ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フリーフォーム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13" name="フリーフォーム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14" name="フリーフォーム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15" name="フリーフォーム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16" name="フリーフォーム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17" name="フリーフォーム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18" name="フリーフォーム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19" name="フリーフォーム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20" name="フリーフォーム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21" name="フリーフォーム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22" name="フリーフォーム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23" name="フリーフォーム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24" name="フリーフォーム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25" name="フリーフォーム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26" name="フリーフォーム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27" name="フリーフォーム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28" name="フリーフォーム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29" name="フリーフォーム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30" name="フリーフォーム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31" name="フリーフォーム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32" name="フリーフォーム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33" name="フリーフォーム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34" name="フリーフォーム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35" name="フリーフォーム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36" name="フリーフォーム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37" name="フリーフォーム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38" name="フリーフォーム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39" name="フリーフォーム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40" name="フリーフォーム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41" name="フリーフォーム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42" name="フリーフォーム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43" name="フリーフォーム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44" name="フリーフォーム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45" name="フリーフォーム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46" name="フリーフォーム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47" name="フリーフォーム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348" name="グループ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グループ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フリーフォーム(F)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76" name="フリーフォーム(F)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77" name="フリーフォーム(F)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78" name="フリーフォーム(F)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79" name="フリーフォーム(F)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80" name="フリーフォーム(F)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81" name="フリーフォーム(F)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82" name="フリーフォーム(F)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83" name="フリーフォーム(F)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84" name="フリーフォーム(F)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85" name="フリーフォーム(F)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86" name="フリーフォーム(F)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87" name="フリーフォーム(F)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88" name="フリーフォーム(F)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89" name="フリーフォーム(F)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90" name="フリーフォーム(F)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91" name="フリーフォーム(F)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92" name="フリーフォーム(F)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93" name="フリーフォーム(F)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94" name="フリーフォーム(F)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95" name="フリーフォーム(F)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96" name="フリーフォーム(F)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97" name="フリーフォーム(F)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98" name="フリーフォーム(F)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99" name="フリーフォーム(F)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00" name="フリーフォーム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01" name="フリーフォーム(F)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02" name="フリーフォーム(F)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03" name="フリーフォーム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04" name="フリーフォーム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05" name="フリーフォーム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06" name="フリーフォーム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07" name="フリーフォーム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08" name="フリーフォーム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09" name="フリーフォーム(F)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10" name="フリーフォーム(F)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11" name="フリーフォーム(F)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12" name="フリーフォーム(F)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13" name="フリーフォーム(F)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14" name="フリーフォーム(F)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15" name="フリーフォーム(F)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16" name="フリーフォーム(F)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17" name="フリーフォーム(F)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18" name="フリーフォーム(F)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19" name="フリーフォーム(F)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20" name="フリーフォーム(F)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21" name="フリーフォーム(F)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</p:grpSp>
        <p:grpSp>
          <p:nvGrpSpPr>
            <p:cNvPr id="350" name="グループ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フリーフォーム(F)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67" name="フリーフォーム(F)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68" name="フリーフォーム(F)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69" name="フリーフォーム(F)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70" name="フリーフォーム(F)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71" name="フリーフォーム(F)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72" name="フリーフォーム(F)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73" name="フリーフォーム(F)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74" name="フリーフォーム(F)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</p:grpSp>
        <p:grpSp>
          <p:nvGrpSpPr>
            <p:cNvPr id="351" name="グループ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フリーフォーム(F)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60" name="フリーフォーム(F)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61" name="フリーフォーム(F)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62" name="フリーフォーム(F)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63" name="フリーフォーム(F)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64" name="フリーフォーム(F)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65" name="フリーフォーム(F)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</p:grpSp>
        <p:grpSp>
          <p:nvGrpSpPr>
            <p:cNvPr id="352" name="グループ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フリーフォーム(F)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54" name="フリーフォーム(F)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55" name="フリーフォーム(F)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56" name="フリーフォーム(F)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57" name="フリーフォーム(F)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58" name="フリーフォーム(F)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</p:grpSp>
      </p:grpSp>
      <p:grpSp>
        <p:nvGrpSpPr>
          <p:cNvPr id="422" name="グループ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フリーフォーム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24" name="フリーフォーム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25" name="フリーフォーム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26" name="フリーフォーム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27" name="フリーフォーム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28" name="フリーフォーム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29" name="フリーフォーム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30" name="フリーフォーム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431" name="グループ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フリーフォーム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33" name="フリーフォーム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34" name="フリーフォーム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35" name="フリーフォーム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36" name="フリーフォーム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37" name="フリーフォーム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38" name="フリーフォーム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39" name="フリーフォーム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440" name="グループ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フリーフォーム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42" name="フリーフォーム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43" name="フリーフォーム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44" name="フリーフォーム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45" name="フリーフォーム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46" name="フリーフォーム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47" name="フリーフォーム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48" name="フリーフォーム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fld id="{D0C0AE5A-9B3E-4995-92EA-D158F5F9F899}" type="datetime1">
              <a:rPr lang="ja-JP" altLang="en-US" smtClean="0"/>
              <a:t>2025/4/4</a:t>
            </a:fld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fld id="{CA8D9AD5-F248-4919-864A-CFD76CC027D6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3729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4FEC90-F1A2-41B2-9F06-68CCB024C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A4ABA5-C6B4-4A2B-8A86-11EC0FA2D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E631E2-4A16-4DFA-BBAF-BB0425061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6A2E-6AD3-4CFA-962B-EC4FF071E679}" type="datetime1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3922F4-F86C-4522-AF93-064D2A2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6DE5E2-6D13-4000-BB8C-41A2C8A19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21243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fld id="{208CB07F-9810-4E09-AB7C-58F289BD8EC1}" type="datetime1">
              <a:rPr lang="ja-JP" altLang="en-US" smtClean="0"/>
              <a:t>2025/4/4</a:t>
            </a:fld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fld id="{CA8D9AD5-F248-4919-864A-CFD76CC027D6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9223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CEC184-1FF0-485A-9833-4E121261002D}" type="datetime1">
              <a:rPr lang="ja-JP" altLang="en-US" noProof="0" smtClean="0"/>
              <a:t>2025/4/4</a:t>
            </a:fld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ja-JP" noProof="0" smtClean="0"/>
              <a:t>‹#›</a:t>
            </a:fld>
            <a:endParaRPr lang="en-US" altLang="ja-JP" noProof="0" dirty="0"/>
          </a:p>
        </p:txBody>
      </p:sp>
    </p:spTree>
    <p:extLst>
      <p:ext uri="{BB962C8B-B14F-4D97-AF65-F5344CB8AC3E}">
        <p14:creationId xmlns:p14="http://schemas.microsoft.com/office/powerpoint/2010/main" val="417496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図プレースホルダー 2" descr="画像を追加する空のプレースホルダー。プレースホルダーをクリックし、追加する画像を選択します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C75A31-60E8-4F89-A484-3B220634827E}" type="datetime1">
              <a:rPr lang="ja-JP" altLang="en-US" noProof="0" smtClean="0"/>
              <a:t>2025/4/4</a:t>
            </a:fld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ja-JP" noProof="0" smtClean="0"/>
              <a:t>‹#›</a:t>
            </a:fld>
            <a:endParaRPr lang="en-US" altLang="ja-JP" noProof="0" dirty="0"/>
          </a:p>
        </p:txBody>
      </p:sp>
    </p:spTree>
    <p:extLst>
      <p:ext uri="{BB962C8B-B14F-4D97-AF65-F5344CB8AC3E}">
        <p14:creationId xmlns:p14="http://schemas.microsoft.com/office/powerpoint/2010/main" val="11758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ja-JP" altLang="en-US" noProof="0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03C80C-3FD0-4D01-94A1-FAA23661F7EC}" type="datetime1">
              <a:rPr lang="ja-JP" altLang="en-US" noProof="0" smtClean="0"/>
              <a:t>2025/4/4</a:t>
            </a:fld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ja-JP" noProof="0" smtClean="0"/>
              <a:t>‹#›</a:t>
            </a:fld>
            <a:endParaRPr lang="en-US" altLang="ja-JP" noProof="0" dirty="0"/>
          </a:p>
        </p:txBody>
      </p:sp>
    </p:spTree>
    <p:extLst>
      <p:ext uri="{BB962C8B-B14F-4D97-AF65-F5344CB8AC3E}">
        <p14:creationId xmlns:p14="http://schemas.microsoft.com/office/powerpoint/2010/main" val="309684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ja-JP" altLang="en-US" noProof="0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DA3093-1D96-495A-8EBA-3C3255ADCFA5}" type="datetime1">
              <a:rPr lang="ja-JP" altLang="en-US" noProof="0" smtClean="0"/>
              <a:t>2025/4/4</a:t>
            </a:fld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ja-JP" noProof="0" smtClean="0"/>
              <a:t>‹#›</a:t>
            </a:fld>
            <a:endParaRPr lang="en-US" altLang="ja-JP" noProof="0" dirty="0"/>
          </a:p>
        </p:txBody>
      </p:sp>
    </p:spTree>
    <p:extLst>
      <p:ext uri="{BB962C8B-B14F-4D97-AF65-F5344CB8AC3E}">
        <p14:creationId xmlns:p14="http://schemas.microsoft.com/office/powerpoint/2010/main" val="137460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3C1EFA-293F-4FB4-9DF8-5F88ABEE6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67FC779-9C67-4C9A-BDD0-101866220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031396-8FC9-4899-BE8F-28C4A1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FF2A-8E53-4F41-8127-45D98A382F46}" type="datetime1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3500E3-93EE-4774-89AC-91B594E86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673435-2AFE-42BB-B042-0A466CEA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35017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EA16C2-922E-4BAB-AE38-05EBCEA5C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E99AF13-21F5-423D-8ED0-1CD4E9BE2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DC9214-CF6F-4CCA-BF61-B56F6630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7090-0927-4446-BC43-1317A5CFC1AF}" type="datetime1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34ECA9-6B00-42E9-98F3-2C12E10DA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1B246F-A5C1-44F1-A667-D7AAC092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4133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4FEC90-F1A2-41B2-9F06-68CCB024C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A4ABA5-C6B4-4A2B-8A86-11EC0FA2D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E631E2-4A16-4DFA-BBAF-BB0425061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6A2E-6AD3-4CFA-962B-EC4FF071E679}" type="datetime1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3922F4-F86C-4522-AF93-064D2A2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6DE5E2-6D13-4000-BB8C-41A2C8A19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7931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469022-BECA-4D88-948A-00ABD5653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E20AC3-A456-4667-B4B5-F8CC06048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1BEB188-70B6-489F-AD0C-7E61314A9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4E85C47-9336-4FF2-AC69-513043838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EC11-F609-4800-B172-3B0060CE7DDA}" type="datetime1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D67B07-217D-4DE9-A11F-B188F5183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7DB29AF-98B9-4533-A40C-EE2F653B7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85622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34BD0C-3523-43F1-8E03-E05163CB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FBC529B-7CB6-4F36-8FD6-FA0F43B47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A5284E0-D314-4DA9-B5D6-DDA0C4028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5599717-2BBB-4669-8CF0-A423B6073E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32FAEB9-6728-4DB2-AFA4-3105BAF19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1E97F94-329F-46C3-9789-E35816CB7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90BC-8C28-43F8-9667-940C428F5C24}" type="datetime1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8A2AD5F-9E9E-402C-B71B-65F8BFC14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030D2A0-5429-4156-8533-DA4CC84B8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776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469022-BECA-4D88-948A-00ABD5653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E20AC3-A456-4667-B4B5-F8CC06048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1BEB188-70B6-489F-AD0C-7E61314A9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4E85C47-9336-4FF2-AC69-513043838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EC11-F609-4800-B172-3B0060CE7DDA}" type="datetime1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D67B07-217D-4DE9-A11F-B188F5183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7DB29AF-98B9-4533-A40C-EE2F653B7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2906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825E9F-37A2-457F-B74F-A1DB39520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0FB00E3-4D91-4D11-BFFF-AD71EC0F7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E98E-49C1-4443-A0C2-B6B23D02547D}" type="datetime1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4C56BAD-F9DE-4D0B-B2B0-C78462684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94014B1-2E3D-4508-9440-73A5A7BB8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01385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949CB00-EC83-40A0-9851-12FEF0915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0708-8B1A-4211-9921-4CAF22326716}" type="datetime1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EF9E8F6-D457-47C3-BD16-F921FCCF5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4824ED-F2D6-4890-8656-47109F9F3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60654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8CBAA9-9127-4F09-948F-BE8BF2BA2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F9771B5-7E8E-46DA-8F0C-658D75421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C048CB-224D-4D03-872E-C1DBD2958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074CCF3-7D8F-4F9B-85BC-044B68098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23E8-6F34-44BA-BA6B-F13918573776}" type="datetime1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5F24380-9168-46F6-91D8-C2FD272C6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A2D6787-6C77-48E6-BEC0-83D03E685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03260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348805-0A4D-4FEF-95BB-4E5B2BB6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1088C94-98D6-453A-9166-C6C3DB2661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4EBA786-05E5-4E45-80CB-8F836F68C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4267735-BE2E-4566-87ED-E5C393F9C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FFA9-AC0E-49AE-8D76-70A67465F9E9}" type="datetime1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725FA0-0718-408C-83BF-C73A56DC1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1848B9F-E782-4158-97CF-0E8B3E0EA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4716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0A2FED-DC90-4849-BE5B-9A94A65D7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C60DE86-5804-4D51-8840-D2D8D5AB7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8A0A80-9D7B-4593-BD86-084D44340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1FD0F-ADFE-4FDB-91E2-FEFFF183E0E8}" type="datetime1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91DEE3-56E7-4446-820C-1289E804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308B14-F0F6-4C44-9F17-A6CA0753B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19246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C2767E7-63F8-4DB6-AFC8-957610F0D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6A44658-4687-46BF-945B-6B0D6A814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8A0D72-147B-4572-BD02-93C0E8497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B5F8-F3C6-49B9-A18F-6A72A8742605}" type="datetime1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716984-DD00-4A0D-AE6C-902CE243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FA970E-1D5D-42D2-ACE3-1271BDC46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083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34BD0C-3523-43F1-8E03-E05163CB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FBC529B-7CB6-4F36-8FD6-FA0F43B47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A5284E0-D314-4DA9-B5D6-DDA0C4028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5599717-2BBB-4669-8CF0-A423B6073E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32FAEB9-6728-4DB2-AFA4-3105BAF19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1E97F94-329F-46C3-9789-E35816CB7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90BC-8C28-43F8-9667-940C428F5C24}" type="datetime1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8A2AD5F-9E9E-402C-B71B-65F8BFC14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030D2A0-5429-4156-8533-DA4CC84B8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23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825E9F-37A2-457F-B74F-A1DB39520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0FB00E3-4D91-4D11-BFFF-AD71EC0F7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E98E-49C1-4443-A0C2-B6B23D02547D}" type="datetime1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4C56BAD-F9DE-4D0B-B2B0-C78462684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94014B1-2E3D-4508-9440-73A5A7BB8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478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949CB00-EC83-40A0-9851-12FEF0915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0708-8B1A-4211-9921-4CAF22326716}" type="datetime1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EF9E8F6-D457-47C3-BD16-F921FCCF5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4824ED-F2D6-4890-8656-47109F9F3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7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8CBAA9-9127-4F09-948F-BE8BF2BA2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F9771B5-7E8E-46DA-8F0C-658D75421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C048CB-224D-4D03-872E-C1DBD2958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074CCF3-7D8F-4F9B-85BC-044B68098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23E8-6F34-44BA-BA6B-F13918573776}" type="datetime1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5F24380-9168-46F6-91D8-C2FD272C6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A2D6787-6C77-48E6-BEC0-83D03E685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522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348805-0A4D-4FEF-95BB-4E5B2BB6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1088C94-98D6-453A-9166-C6C3DB2661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4EBA786-05E5-4E45-80CB-8F836F68C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4267735-BE2E-4566-87ED-E5C393F9C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FFA9-AC0E-49AE-8D76-70A67465F9E9}" type="datetime1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725FA0-0718-408C-83BF-C73A56DC1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1848B9F-E782-4158-97CF-0E8B3E0EA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86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9B78EC1-06FF-424E-B37C-114DF513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0E87E63-91BE-4EAA-B61A-C310D9DC6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DE3180-6B99-460B-AB49-91B089804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8ECBA-C932-4754-8DB1-5E75E5352340}" type="datetime1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30D3BB-9F9B-477E-9B83-1E90AB56F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0E3794-C52E-43C2-8B47-DAD4287AE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109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735B227-4CD0-4A7A-B01E-B1E9B06A5B65}" type="datetime1">
              <a:rPr lang="ja-JP" altLang="en-US" noProof="0" smtClean="0"/>
              <a:t>2025/4/4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62D6987-FB6D-4DB8-81B8-AD0F35E3BB5F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24107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ja-JP" altLang="en-US" noProof="0" dirty="0">
              <a:latin typeface="MS Mincho" panose="02020609040205080304" pitchFamily="17" charset="-128"/>
              <a:ea typeface="MS Mincho" panose="02020609040205080304" pitchFamily="17" charset="-128"/>
            </a:endParaRPr>
          </a:p>
        </p:txBody>
      </p:sp>
      <p:sp>
        <p:nvSpPr>
          <p:cNvPr id="8" name="フリーフォーム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ja-JP" altLang="en-US" noProof="0" dirty="0">
              <a:latin typeface="MS Mincho" panose="02020609040205080304" pitchFamily="17" charset="-128"/>
              <a:ea typeface="MS Mincho" panose="02020609040205080304" pitchFamily="17" charset="-128"/>
            </a:endParaRPr>
          </a:p>
        </p:txBody>
      </p:sp>
      <p:sp>
        <p:nvSpPr>
          <p:cNvPr id="9" name="フリーフォーム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ja-JP" altLang="en-US" noProof="0" dirty="0">
              <a:latin typeface="MS Mincho" panose="02020609040205080304" pitchFamily="17" charset="-128"/>
              <a:ea typeface="MS Mincho" panose="02020609040205080304" pitchFamily="17" charset="-128"/>
            </a:endParaRPr>
          </a:p>
        </p:txBody>
      </p:sp>
      <p:grpSp>
        <p:nvGrpSpPr>
          <p:cNvPr id="10" name="グループ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フリーフォーム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" name="フリーフォーム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" name="フリーフォーム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" name="フリーフォーム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" name="フリーフォーム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" name="フリーフォーム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" name="フリーフォーム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8" name="フリーフォーム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19" name="グループ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フリーフォーム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1" name="フリーフォーム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2" name="フリーフォーム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3" name="フリーフォーム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4" name="フリーフォーム(F)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5" name="フリーフォーム(F)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26" name="グループ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フリーフォーム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8" name="フリーフォーム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9" name="フリーフォーム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0" name="フリーフォーム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1" name="フリーフォーム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2" name="フリーフォーム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3" name="フリーフォーム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34" name="グループ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フリーフォーム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6" name="フリーフォーム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7" name="フリーフォーム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8" name="フリーフォーム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9" name="フリーフォーム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0" name="フリーフォーム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1" name="フリーフォーム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2" name="フリーフォーム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43" name="グループ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フリーフォーム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5" name="フリーフォーム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6" name="フリーフォーム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7" name="フリーフォーム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8" name="フリーフォーム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9" name="フリーフォーム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0" name="フリーフォーム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1" name="フリーフォーム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52" name="グループ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フリーフォーム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4" name="フリーフォーム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5" name="フリーフォーム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6" name="フリーフォーム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7" name="フリーフォーム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8" name="フリーフォーム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9" name="フリーフォーム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0" name="フリーフォーム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61" name="グループ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フリーフォーム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3" name="フリーフォーム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4" name="フリーフォーム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5" name="フリーフォーム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6" name="フリーフォーム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7" name="フリーフォーム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8" name="フリーフォーム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9" name="フリーフォーム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ja-JP" altLang="en-US" noProof="0" dirty="0"/>
              <a:t>クリックしてマスター タイトルのスタイルを編集する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622288" y="6601968"/>
            <a:ext cx="1332000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fld id="{1B30A35A-B77E-4991-99F9-F661EABF7AD1}" type="datetime1">
              <a:rPr lang="ja-JP" altLang="en-US" smtClean="0"/>
              <a:t>2025/4/4</a:t>
            </a:fld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fld id="{CA8D9AD5-F248-4919-864A-CFD76CC027D6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192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kumimoji="1" sz="3400" kern="1200">
          <a:solidFill>
            <a:schemeClr val="tx1"/>
          </a:solidFill>
          <a:latin typeface="MS Mincho" panose="02020609040205080304" pitchFamily="17" charset="-128"/>
          <a:ea typeface="MS Mincho" panose="02020609040205080304" pitchFamily="17" charset="-128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kumimoji="1" sz="2000" kern="1200">
          <a:solidFill>
            <a:schemeClr val="tx1"/>
          </a:solidFill>
          <a:latin typeface="MS Mincho" panose="02020609040205080304" pitchFamily="17" charset="-128"/>
          <a:ea typeface="MS Mincho" panose="02020609040205080304" pitchFamily="17" charset="-128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kumimoji="1" sz="1800" kern="1200">
          <a:solidFill>
            <a:schemeClr val="tx1"/>
          </a:solidFill>
          <a:latin typeface="MS Mincho" panose="02020609040205080304" pitchFamily="17" charset="-128"/>
          <a:ea typeface="MS Mincho" panose="02020609040205080304" pitchFamily="17" charset="-128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kumimoji="1" sz="1600" kern="1200">
          <a:solidFill>
            <a:schemeClr val="tx1"/>
          </a:solidFill>
          <a:latin typeface="MS Mincho" panose="02020609040205080304" pitchFamily="17" charset="-128"/>
          <a:ea typeface="MS Mincho" panose="02020609040205080304" pitchFamily="17" charset="-128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kumimoji="1" sz="1400" kern="1200">
          <a:solidFill>
            <a:schemeClr val="tx1"/>
          </a:solidFill>
          <a:latin typeface="MS Mincho" panose="02020609040205080304" pitchFamily="17" charset="-128"/>
          <a:ea typeface="MS Mincho" panose="02020609040205080304" pitchFamily="17" charset="-128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kumimoji="1" sz="1400" kern="1200">
          <a:solidFill>
            <a:schemeClr val="tx1"/>
          </a:solidFill>
          <a:latin typeface="MS Mincho" panose="02020609040205080304" pitchFamily="17" charset="-128"/>
          <a:ea typeface="MS Mincho" panose="02020609040205080304" pitchFamily="17" charset="-128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384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9B78EC1-06FF-424E-B37C-114DF513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0E87E63-91BE-4EAA-B61A-C310D9DC6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DE3180-6B99-460B-AB49-91B089804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8ECBA-C932-4754-8DB1-5E75E5352340}" type="datetime1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30D3BB-9F9B-477E-9B83-1E90AB56F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0E3794-C52E-43C2-8B47-DAD4287AE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385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.docs.live.net/c7586bdb585fbab6/&#12487;&#12473;&#12463;&#12488;&#12483;&#12503;/210525&#12371;&#12358;&#12365;&#12423;&#12358;&#12475;&#12511;&#12490;&#12540;/&#20225;&#26989;&#38291;&#21332;&#23450;&#12402;&#12394;&#24418;.doc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.docs.live.net/c7586bdb585fbab6/&#12487;&#12473;&#12463;&#12488;&#12483;&#12503;/210525&#12371;&#12358;&#12365;&#12423;&#12358;&#12475;&#12511;&#12490;&#12540;/&#36039;&#26009;&#12540;6&#20225;&#26989;&#38291;&#21332;&#23450;&#26360;&#12304;&#26696;&#12305;&#12486;&#12531;&#12503;&#12524;&#12540;&#12488;.doc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y.iba.jj2@gmail.co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FFABE2-8D5C-4D33-A697-81A63FE30C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0" y="17477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E5D70FB-8EB6-4EB9-920B-87D5437B5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2317" y="518388"/>
            <a:ext cx="9938664" cy="1834056"/>
          </a:xfrm>
        </p:spPr>
        <p:txBody>
          <a:bodyPr>
            <a:normAutofit/>
          </a:bodyPr>
          <a:lstStyle/>
          <a:p>
            <a:pPr algn="r"/>
            <a:r>
              <a:rPr kumimoji="1" lang="en-US" altLang="ja-JP" sz="4000" dirty="0"/>
              <a:t>PPP</a:t>
            </a:r>
            <a:r>
              <a:rPr kumimoji="1" lang="ja-JP" altLang="en-US" sz="4000" dirty="0"/>
              <a:t>・</a:t>
            </a:r>
            <a:r>
              <a:rPr kumimoji="1" lang="en-US" altLang="ja-JP" sz="4000" dirty="0"/>
              <a:t>PFI</a:t>
            </a:r>
            <a:r>
              <a:rPr kumimoji="1" lang="ja-JP" altLang="en-US" sz="4000" dirty="0"/>
              <a:t>プロジェクトマネージャー養成</a:t>
            </a:r>
            <a:br>
              <a:rPr kumimoji="1" lang="en-US" altLang="ja-JP" sz="4000" dirty="0"/>
            </a:br>
            <a:r>
              <a:rPr kumimoji="1" lang="ja-JP" altLang="en-US" sz="4000" dirty="0"/>
              <a:t>専門講座シリーズ　全７回</a:t>
            </a:r>
            <a:br>
              <a:rPr kumimoji="1" lang="en-US" altLang="ja-JP" sz="4000" dirty="0"/>
            </a:br>
            <a:r>
              <a:rPr kumimoji="1" lang="ja-JP" altLang="en-US" sz="4000" dirty="0"/>
              <a:t>第</a:t>
            </a:r>
            <a:r>
              <a:rPr kumimoji="1" lang="en-US" altLang="ja-JP" sz="4000" dirty="0"/>
              <a:t>3</a:t>
            </a:r>
            <a:r>
              <a:rPr kumimoji="1" lang="ja-JP" altLang="en-US" sz="4000" dirty="0"/>
              <a:t>回　提案作成の詳細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33CC19-36A0-414C-BE86-ED0CE65FB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526" y="4801231"/>
            <a:ext cx="9422261" cy="1769308"/>
          </a:xfrm>
        </p:spPr>
        <p:txBody>
          <a:bodyPr>
            <a:normAutofit/>
          </a:bodyPr>
          <a:lstStyle/>
          <a:p>
            <a:pPr algn="r"/>
            <a:r>
              <a:rPr kumimoji="1" lang="en-US" altLang="ja-JP" sz="2000" dirty="0"/>
              <a:t>2025</a:t>
            </a:r>
            <a:r>
              <a:rPr kumimoji="1" lang="ja-JP" altLang="en-US" sz="2000" dirty="0"/>
              <a:t>年</a:t>
            </a:r>
            <a:r>
              <a:rPr kumimoji="1" lang="en-US" altLang="ja-JP" sz="2000" dirty="0"/>
              <a:t>4</a:t>
            </a:r>
            <a:r>
              <a:rPr kumimoji="1" lang="ja-JP" altLang="en-US" sz="2000" dirty="0"/>
              <a:t>月</a:t>
            </a:r>
            <a:r>
              <a:rPr kumimoji="1" lang="en-US" altLang="ja-JP" sz="2000" dirty="0"/>
              <a:t>16</a:t>
            </a:r>
            <a:r>
              <a:rPr kumimoji="1" lang="ja-JP" altLang="en-US" sz="2000" dirty="0"/>
              <a:t>日</a:t>
            </a:r>
            <a:endParaRPr kumimoji="1" lang="en-US" altLang="ja-JP" sz="2000" dirty="0"/>
          </a:p>
          <a:p>
            <a:pPr algn="r"/>
            <a:r>
              <a:rPr lang="ja-JP" altLang="en-US" sz="2000" dirty="0"/>
              <a:t>一般社団法人　国土政策研究会　理事　伊庭　良知</a:t>
            </a:r>
            <a:endParaRPr lang="en-US" altLang="ja-JP" sz="2000" dirty="0"/>
          </a:p>
          <a:p>
            <a:pPr algn="r"/>
            <a:r>
              <a:rPr kumimoji="1" lang="ja-JP" altLang="en-US" sz="2000" dirty="0"/>
              <a:t>連絡・質問：　</a:t>
            </a:r>
            <a:r>
              <a:rPr kumimoji="1" lang="en-US" altLang="ja-JP" sz="2000" dirty="0"/>
              <a:t>y.iba.jj2@gmail.com</a:t>
            </a:r>
            <a:endParaRPr kumimoji="1" lang="ja-JP" altLang="en-US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855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2523" y="1764406"/>
            <a:ext cx="7596119" cy="31396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ja-JP" sz="4000" b="1" kern="1200" dirty="0">
                <a:solidFill>
                  <a:schemeClr val="tx2"/>
                </a:solidFill>
                <a:latin typeface="+mj-ea"/>
                <a:cs typeface="+mj-cs"/>
              </a:rPr>
              <a:t>①</a:t>
            </a:r>
            <a:r>
              <a:rPr lang="ja-JP" altLang="en-US" sz="4000" b="1" kern="1200" dirty="0">
                <a:solidFill>
                  <a:schemeClr val="tx2"/>
                </a:solidFill>
                <a:latin typeface="+mj-ea"/>
                <a:cs typeface="+mj-cs"/>
              </a:rPr>
              <a:t>　提案のコンセプトの作成</a:t>
            </a:r>
            <a:br>
              <a:rPr lang="en-US" altLang="ja-JP" sz="25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altLang="ja-JP" sz="25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  <a:r>
              <a:rPr lang="ja-JP" altLang="en-US" sz="25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ja-JP" alt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目論見書の作成</a:t>
            </a:r>
            <a:br>
              <a:rPr lang="en-US" altLang="ja-JP" sz="25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altLang="ja-JP" sz="25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ja-JP" altLang="en-US" sz="25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その１．類似案件の審査基準の分析</a:t>
            </a:r>
            <a:br>
              <a:rPr lang="en-US" altLang="ja-JP" sz="25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ja-JP" altLang="en-US" sz="25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その２．そのうち対象案件の審査基準の検討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26126C3E-AED2-4463-B006-8C172212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CBE0B6B-AA1C-4A08-8C69-36F95E8FD104}" type="slidenum">
              <a:rPr kumimoji="1" lang="en-US" altLang="ja-JP" smtClean="0"/>
              <a:pPr>
                <a:spcAft>
                  <a:spcPts val="600"/>
                </a:spcAft>
              </a:pPr>
              <a:t>10</a:t>
            </a:fld>
            <a:endParaRPr kumimoji="1" lang="en-US" altLang="ja-JP"/>
          </a:p>
        </p:txBody>
      </p:sp>
    </p:spTree>
    <p:extLst>
      <p:ext uri="{BB962C8B-B14F-4D97-AF65-F5344CB8AC3E}">
        <p14:creationId xmlns:p14="http://schemas.microsoft.com/office/powerpoint/2010/main" val="2261493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05C36214-1938-4BB6-BCE1-CCE314FD0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59" y="2543342"/>
            <a:ext cx="3083943" cy="3643282"/>
          </a:xfrm>
        </p:spPr>
        <p:txBody>
          <a:bodyPr>
            <a:normAutofit/>
          </a:bodyPr>
          <a:lstStyle/>
          <a:p>
            <a:r>
              <a:rPr lang="ja-JP" altLang="en-US" dirty="0"/>
              <a:t>審査基準例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sz="2800" b="1" dirty="0"/>
              <a:t>地域優良賃貸住宅</a:t>
            </a:r>
            <a:br>
              <a:rPr lang="en-US" altLang="ja-JP" sz="2800" b="1" dirty="0"/>
            </a:br>
            <a:r>
              <a:rPr lang="ja-JP" altLang="en-US" sz="2800" b="1" dirty="0"/>
              <a:t>定住促進住宅案件</a:t>
            </a:r>
            <a:br>
              <a:rPr lang="en-US" altLang="ja-JP" sz="2800" dirty="0"/>
            </a:b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67614B-7D42-47C4-9A09-1D8002B46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B1DC5B3-2D02-49EA-9314-F799FD105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098" y="291899"/>
            <a:ext cx="6023260" cy="6247013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7A95BDB-CCAB-3706-9E4F-A99C5352AE82}"/>
              </a:ext>
            </a:extLst>
          </p:cNvPr>
          <p:cNvSpPr/>
          <p:nvPr/>
        </p:nvSpPr>
        <p:spPr>
          <a:xfrm>
            <a:off x="432619" y="516194"/>
            <a:ext cx="3185652" cy="17993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コンセプト作成にあたり</a:t>
            </a:r>
            <a:endParaRPr kumimoji="1" lang="en-US" altLang="ja-JP" dirty="0"/>
          </a:p>
          <a:p>
            <a:pPr algn="ctr"/>
            <a:r>
              <a:rPr lang="ja-JP" altLang="en-US" dirty="0"/>
              <a:t>検討すべき事項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3923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CEFF076B-C29B-443D-8AF1-DD1D922DB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6528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高得点配点による重要項目の分析と対策（３３点）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5FD4B04-A938-4E34-A20C-CD66980E7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E2EC1825-B924-45CD-B950-AF466C8CA326}"/>
              </a:ext>
            </a:extLst>
          </p:cNvPr>
          <p:cNvSpPr/>
          <p:nvPr/>
        </p:nvSpPr>
        <p:spPr>
          <a:xfrm>
            <a:off x="471577" y="1132936"/>
            <a:ext cx="833887" cy="13025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６点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46C0E470-F500-4043-9A0F-FA80B95D31C0}"/>
              </a:ext>
            </a:extLst>
          </p:cNvPr>
          <p:cNvSpPr/>
          <p:nvPr/>
        </p:nvSpPr>
        <p:spPr>
          <a:xfrm>
            <a:off x="1518248" y="1132936"/>
            <a:ext cx="3306793" cy="6268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入居者募集の確実性・具体性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4F997A8-7962-4826-BB6A-5C3A71792396}"/>
              </a:ext>
            </a:extLst>
          </p:cNvPr>
          <p:cNvSpPr/>
          <p:nvPr/>
        </p:nvSpPr>
        <p:spPr>
          <a:xfrm>
            <a:off x="1518247" y="1808673"/>
            <a:ext cx="3306793" cy="6268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村内企業の受注額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E3866559-EC22-4BC5-8AEB-80C6B65EF0EA}"/>
              </a:ext>
            </a:extLst>
          </p:cNvPr>
          <p:cNvSpPr/>
          <p:nvPr/>
        </p:nvSpPr>
        <p:spPr>
          <a:xfrm>
            <a:off x="5112589" y="1132935"/>
            <a:ext cx="2892724" cy="6268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類似案件の</a:t>
            </a:r>
            <a:r>
              <a:rPr kumimoji="1" lang="en-US" altLang="ja-JP" dirty="0"/>
              <a:t>1</a:t>
            </a:r>
            <a:r>
              <a:rPr kumimoji="1" lang="ja-JP" altLang="en-US" dirty="0"/>
              <a:t>番のリスク</a:t>
            </a:r>
            <a:endParaRPr kumimoji="1" lang="en-US" altLang="ja-JP" dirty="0"/>
          </a:p>
          <a:p>
            <a:pPr algn="ctr"/>
            <a:r>
              <a:rPr lang="ja-JP" altLang="en-US" dirty="0"/>
              <a:t>入居者の未達</a:t>
            </a:r>
            <a:endParaRPr kumimoji="1" lang="ja-JP" altLang="en-US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5358E89F-018E-4034-89E5-C9B948485D08}"/>
              </a:ext>
            </a:extLst>
          </p:cNvPr>
          <p:cNvSpPr/>
          <p:nvPr/>
        </p:nvSpPr>
        <p:spPr>
          <a:xfrm>
            <a:off x="5112589" y="1808673"/>
            <a:ext cx="2892724" cy="6268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地域振興・議会対策</a:t>
            </a:r>
            <a:endParaRPr kumimoji="1" lang="en-US" altLang="ja-JP" dirty="0"/>
          </a:p>
          <a:p>
            <a:pPr algn="ctr"/>
            <a:r>
              <a:rPr lang="ja-JP" altLang="en-US" dirty="0"/>
              <a:t>有権者への配慮</a:t>
            </a:r>
            <a:endParaRPr kumimoji="1"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48ED5502-16A2-43D6-9BDE-A44DA008154B}"/>
              </a:ext>
            </a:extLst>
          </p:cNvPr>
          <p:cNvSpPr/>
          <p:nvPr/>
        </p:nvSpPr>
        <p:spPr>
          <a:xfrm>
            <a:off x="8146211" y="1132934"/>
            <a:ext cx="3574212" cy="62685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特徴のある入居募集策の工夫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魅力ある住環境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64898C44-5BD4-4F7E-B824-7FEF3AED81A2}"/>
              </a:ext>
            </a:extLst>
          </p:cNvPr>
          <p:cNvSpPr/>
          <p:nvPr/>
        </p:nvSpPr>
        <p:spPr>
          <a:xfrm>
            <a:off x="8146211" y="1808673"/>
            <a:ext cx="3574212" cy="62685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村内企業でできる業務洗い出し</a:t>
            </a:r>
            <a:endParaRPr kumimoji="1" lang="en-US" altLang="ja-JP" dirty="0"/>
          </a:p>
          <a:p>
            <a:pPr algn="ctr"/>
            <a:r>
              <a:rPr lang="ja-JP" altLang="en-US" dirty="0"/>
              <a:t>村内企業の調査・勧誘・交渉</a:t>
            </a:r>
            <a:endParaRPr kumimoji="1" lang="ja-JP" altLang="en-US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23F6E6BA-99EE-4BA7-91DF-28A946B99F74}"/>
              </a:ext>
            </a:extLst>
          </p:cNvPr>
          <p:cNvSpPr/>
          <p:nvPr/>
        </p:nvSpPr>
        <p:spPr>
          <a:xfrm>
            <a:off x="471577" y="2592175"/>
            <a:ext cx="833887" cy="56652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５点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7A109382-7B51-4EE2-B7CD-4B5DA30F6A46}"/>
              </a:ext>
            </a:extLst>
          </p:cNvPr>
          <p:cNvSpPr/>
          <p:nvPr/>
        </p:nvSpPr>
        <p:spPr>
          <a:xfrm>
            <a:off x="1518247" y="2562013"/>
            <a:ext cx="3306793" cy="6268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全体計画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子育て世帯への配慮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49269095-BD27-4702-ABE9-87E99611894E}"/>
              </a:ext>
            </a:extLst>
          </p:cNvPr>
          <p:cNvSpPr/>
          <p:nvPr/>
        </p:nvSpPr>
        <p:spPr>
          <a:xfrm>
            <a:off x="5112589" y="2531851"/>
            <a:ext cx="2892724" cy="6268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団地全体での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子供・子供の親への配慮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73404558-4C07-4758-B95C-B32FF1A7A8D7}"/>
              </a:ext>
            </a:extLst>
          </p:cNvPr>
          <p:cNvSpPr/>
          <p:nvPr/>
        </p:nvSpPr>
        <p:spPr>
          <a:xfrm>
            <a:off x="8143334" y="2501667"/>
            <a:ext cx="3574212" cy="62685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子供の安全な遊び場</a:t>
            </a:r>
            <a:endParaRPr lang="en-US" altLang="ja-JP" dirty="0"/>
          </a:p>
          <a:p>
            <a:pPr algn="ctr"/>
            <a:r>
              <a:rPr kumimoji="1" lang="ja-JP" altLang="en-US" dirty="0"/>
              <a:t>子育ての親への利便性配慮</a:t>
            </a:r>
            <a:endParaRPr kumimoji="1" lang="en-US" altLang="ja-JP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454B0DD1-EFD7-468A-8E08-5E5878C88E80}"/>
              </a:ext>
            </a:extLst>
          </p:cNvPr>
          <p:cNvSpPr/>
          <p:nvPr/>
        </p:nvSpPr>
        <p:spPr>
          <a:xfrm>
            <a:off x="471577" y="3315354"/>
            <a:ext cx="833887" cy="30237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４点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021C18A5-CD9E-4240-8949-EA70B4F299C8}"/>
              </a:ext>
            </a:extLst>
          </p:cNvPr>
          <p:cNvSpPr/>
          <p:nvPr/>
        </p:nvSpPr>
        <p:spPr>
          <a:xfrm>
            <a:off x="1518246" y="3355711"/>
            <a:ext cx="3306793" cy="6268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建設戸数と配置計画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3920D481-7D2D-4B0F-8853-5A212C7D6156}"/>
              </a:ext>
            </a:extLst>
          </p:cNvPr>
          <p:cNvSpPr/>
          <p:nvPr/>
        </p:nvSpPr>
        <p:spPr>
          <a:xfrm>
            <a:off x="1518246" y="4109051"/>
            <a:ext cx="3306793" cy="6268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住戸の快適性・安全性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CDC95CE4-1996-4857-A1C2-8E378AF4042D}"/>
              </a:ext>
            </a:extLst>
          </p:cNvPr>
          <p:cNvSpPr/>
          <p:nvPr/>
        </p:nvSpPr>
        <p:spPr>
          <a:xfrm>
            <a:off x="1518245" y="4910674"/>
            <a:ext cx="3306793" cy="6268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住棟・住戸の魅力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0E30750-45B9-43FA-96A1-D21E562DFA73}"/>
              </a:ext>
            </a:extLst>
          </p:cNvPr>
          <p:cNvSpPr/>
          <p:nvPr/>
        </p:nvSpPr>
        <p:spPr>
          <a:xfrm>
            <a:off x="1518244" y="5712297"/>
            <a:ext cx="3306793" cy="6268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住民サービスへの対応</a:t>
            </a:r>
            <a:endParaRPr kumimoji="1" lang="ja-JP" altLang="en-US" dirty="0"/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3CE4DD0F-46CE-4AFD-BC18-4D2B226D6CD0}"/>
              </a:ext>
            </a:extLst>
          </p:cNvPr>
          <p:cNvSpPr/>
          <p:nvPr/>
        </p:nvSpPr>
        <p:spPr>
          <a:xfrm>
            <a:off x="5119521" y="3353420"/>
            <a:ext cx="2892724" cy="6268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狭い面積での最適配置</a:t>
            </a:r>
            <a:endParaRPr kumimoji="1" lang="en-US" altLang="ja-JP" dirty="0"/>
          </a:p>
          <a:p>
            <a:pPr algn="ctr"/>
            <a:r>
              <a:rPr lang="ja-JP" altLang="en-US" dirty="0"/>
              <a:t>戸数を増やす工夫</a:t>
            </a:r>
            <a:endParaRPr kumimoji="1" lang="ja-JP" altLang="en-US" dirty="0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C744E65B-8F26-4972-B3AF-DC67A34ADECF}"/>
              </a:ext>
            </a:extLst>
          </p:cNvPr>
          <p:cNvSpPr/>
          <p:nvPr/>
        </p:nvSpPr>
        <p:spPr>
          <a:xfrm>
            <a:off x="5134765" y="4108488"/>
            <a:ext cx="2892724" cy="6268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子育て世帯向きの</a:t>
            </a:r>
            <a:endParaRPr kumimoji="1" lang="en-US" altLang="ja-JP" dirty="0"/>
          </a:p>
          <a:p>
            <a:pPr algn="ctr"/>
            <a:r>
              <a:rPr lang="ja-JP" altLang="en-US" dirty="0"/>
              <a:t>快適・安全な住戸</a:t>
            </a:r>
            <a:endParaRPr kumimoji="1" lang="ja-JP" altLang="en-US" dirty="0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050413EB-9787-4FDE-A1BE-CB728B9DCF1F}"/>
              </a:ext>
            </a:extLst>
          </p:cNvPr>
          <p:cNvSpPr/>
          <p:nvPr/>
        </p:nvSpPr>
        <p:spPr>
          <a:xfrm>
            <a:off x="5116754" y="4909275"/>
            <a:ext cx="2892724" cy="6268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入居したくなる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外観・住戸の工夫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FF8FDA71-1867-47B7-886F-BB4D20532625}"/>
              </a:ext>
            </a:extLst>
          </p:cNvPr>
          <p:cNvSpPr/>
          <p:nvPr/>
        </p:nvSpPr>
        <p:spPr>
          <a:xfrm>
            <a:off x="5107053" y="5735007"/>
            <a:ext cx="2892724" cy="6268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新規入居者の地域への溶け込み</a:t>
            </a:r>
            <a:endParaRPr kumimoji="1" lang="en-US" altLang="ja-JP" sz="1400" dirty="0"/>
          </a:p>
          <a:p>
            <a:pPr algn="ctr"/>
            <a:r>
              <a:rPr lang="ja-JP" altLang="en-US" sz="1400" dirty="0"/>
              <a:t>新たな土地での不安払しょく</a:t>
            </a:r>
            <a:endParaRPr kumimoji="1" lang="ja-JP" altLang="en-US" sz="1400" dirty="0"/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1CC36034-F57B-4BFA-A1C1-A710A5C639B8}"/>
              </a:ext>
            </a:extLst>
          </p:cNvPr>
          <p:cNvSpPr/>
          <p:nvPr/>
        </p:nvSpPr>
        <p:spPr>
          <a:xfrm>
            <a:off x="8143334" y="3338340"/>
            <a:ext cx="3574212" cy="62685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最適配置の要件整理</a:t>
            </a:r>
            <a:endParaRPr kumimoji="1" lang="en-US" altLang="ja-JP" dirty="0"/>
          </a:p>
          <a:p>
            <a:pPr algn="ctr"/>
            <a:r>
              <a:rPr lang="ja-JP" altLang="en-US" dirty="0"/>
              <a:t>設計で具現化</a:t>
            </a:r>
            <a:endParaRPr kumimoji="1" lang="en-US" altLang="ja-JP" dirty="0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29F7995B-AB5B-4144-BF2F-826DE6EEDB63}"/>
              </a:ext>
            </a:extLst>
          </p:cNvPr>
          <p:cNvSpPr/>
          <p:nvPr/>
        </p:nvSpPr>
        <p:spPr>
          <a:xfrm>
            <a:off x="8143334" y="4060173"/>
            <a:ext cx="3574212" cy="62685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対象世代の生活パターンにとって快適・安全な住戸とは</a:t>
            </a:r>
            <a:endParaRPr lang="en-US" altLang="ja-JP" dirty="0"/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7D3D9C93-5E24-4763-9C61-7C6C13353C10}"/>
              </a:ext>
            </a:extLst>
          </p:cNvPr>
          <p:cNvSpPr/>
          <p:nvPr/>
        </p:nvSpPr>
        <p:spPr>
          <a:xfrm>
            <a:off x="8143334" y="4913108"/>
            <a:ext cx="3574212" cy="62685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対象世代の生活パターンにとって魅力的な住戸とは</a:t>
            </a:r>
            <a:endParaRPr lang="en-US" altLang="ja-JP" dirty="0"/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00239210-AC3A-42D4-86E9-4C1EA29F235E}"/>
              </a:ext>
            </a:extLst>
          </p:cNvPr>
          <p:cNvSpPr/>
          <p:nvPr/>
        </p:nvSpPr>
        <p:spPr>
          <a:xfrm>
            <a:off x="8143334" y="5729497"/>
            <a:ext cx="3574212" cy="62685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入居者の求めるサービスは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74303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7A8A3A-D30A-4134-8345-A9C039AF4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821"/>
          </a:xfrm>
        </p:spPr>
        <p:txBody>
          <a:bodyPr/>
          <a:lstStyle/>
          <a:p>
            <a:r>
              <a:rPr kumimoji="1" lang="ja-JP" altLang="en-US" dirty="0"/>
              <a:t>この高位７項目で</a:t>
            </a:r>
            <a:r>
              <a:rPr kumimoji="1" lang="en-US" altLang="ja-JP" dirty="0"/>
              <a:t>1</a:t>
            </a:r>
            <a:r>
              <a:rPr kumimoji="1" lang="ja-JP" altLang="en-US" dirty="0"/>
              <a:t>ランク負けると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4FF88B-47D7-41D7-8408-169A3BE57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293" y="1114023"/>
            <a:ext cx="10587507" cy="5378852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/>
              <a:t>点数のつけ方：大体</a:t>
            </a:r>
            <a:r>
              <a:rPr kumimoji="1" lang="en-US" altLang="ja-JP" dirty="0"/>
              <a:t>4</a:t>
            </a:r>
            <a:r>
              <a:rPr kumimoji="1" lang="ja-JP" altLang="en-US" dirty="0"/>
              <a:t>ランク、</a:t>
            </a:r>
            <a:r>
              <a:rPr kumimoji="1" lang="en-US" altLang="ja-JP" dirty="0"/>
              <a:t>5</a:t>
            </a:r>
            <a:r>
              <a:rPr kumimoji="1" lang="ja-JP" altLang="en-US" dirty="0"/>
              <a:t>ランクが多い。</a:t>
            </a:r>
            <a:endParaRPr kumimoji="1" lang="en-US" altLang="ja-JP" dirty="0"/>
          </a:p>
          <a:p>
            <a:r>
              <a:rPr lang="en-US" altLang="ja-JP" dirty="0"/>
              <a:t>4</a:t>
            </a:r>
            <a:r>
              <a:rPr lang="ja-JP" altLang="en-US" dirty="0"/>
              <a:t>ランクで</a:t>
            </a:r>
            <a:r>
              <a:rPr lang="en-US" altLang="ja-JP" dirty="0"/>
              <a:t>1</a:t>
            </a:r>
            <a:r>
              <a:rPr lang="ja-JP" altLang="en-US" dirty="0"/>
              <a:t>ランク負けると、２５％の差がつく。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この</a:t>
            </a:r>
            <a:r>
              <a:rPr lang="en-US" altLang="ja-JP" dirty="0"/>
              <a:t>6</a:t>
            </a:r>
            <a:r>
              <a:rPr lang="ja-JP" altLang="en-US" dirty="0"/>
              <a:t>項目で、全部</a:t>
            </a:r>
            <a:r>
              <a:rPr lang="en-US" altLang="ja-JP" dirty="0"/>
              <a:t>1</a:t>
            </a:r>
            <a:r>
              <a:rPr lang="ja-JP" altLang="en-US" dirty="0"/>
              <a:t>ランク負けると・・・</a:t>
            </a:r>
            <a:r>
              <a:rPr lang="en-US" altLang="ja-JP" dirty="0"/>
              <a:t>8.25</a:t>
            </a:r>
            <a:r>
              <a:rPr lang="ja-JP" altLang="en-US" dirty="0"/>
              <a:t>点の差が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審査点</a:t>
            </a:r>
            <a:r>
              <a:rPr lang="en-US" altLang="ja-JP" dirty="0"/>
              <a:t>80</a:t>
            </a:r>
            <a:r>
              <a:rPr lang="ja-JP" altLang="en-US" dirty="0"/>
              <a:t>点満点の、</a:t>
            </a:r>
            <a:r>
              <a:rPr lang="en-US" altLang="ja-JP" dirty="0"/>
              <a:t>10</a:t>
            </a:r>
            <a:r>
              <a:rPr lang="ja-JP" altLang="en-US" dirty="0"/>
              <a:t>％以上の差がついてしまう。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en-US" altLang="ja-JP" dirty="0"/>
              <a:t>1</a:t>
            </a:r>
            <a:r>
              <a:rPr lang="ja-JP" altLang="en-US" dirty="0"/>
              <a:t>点の配点の項目で</a:t>
            </a:r>
            <a:r>
              <a:rPr lang="en-US" altLang="ja-JP" dirty="0"/>
              <a:t>1</a:t>
            </a:r>
            <a:r>
              <a:rPr lang="ja-JP" altLang="en-US" dirty="0"/>
              <a:t>ランクづつ負けても、</a:t>
            </a:r>
            <a:r>
              <a:rPr lang="en-US" altLang="ja-JP" dirty="0"/>
              <a:t>25</a:t>
            </a:r>
            <a:r>
              <a:rPr lang="ja-JP" altLang="en-US" dirty="0"/>
              <a:t>項目分。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なので、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  高配点の項目は、特に力を入れて、提案作成に挑む。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D16DBF-FE09-4C31-851E-A26067EC3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245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D9CFBE-A18A-0FA9-2FC9-F1D900159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B3921D-6F5F-0D51-8747-523618FA0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A79D04-7D01-2C30-E340-2E43FCE43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AB59B02-456B-0045-4C61-EFBA7FF86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2426179"/>
            <a:ext cx="8124628" cy="190089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j-cs"/>
              </a:rPr>
              <a:t>コンセプトの検討・構成</a:t>
            </a:r>
            <a:b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j-cs"/>
              </a:rPr>
            </a:b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j-cs"/>
              </a:rPr>
              <a:t>A.</a:t>
            </a: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j-cs"/>
              </a:rPr>
              <a:t>目論見書の例</a:t>
            </a:r>
            <a:endParaRPr lang="ja-JP" altLang="en-US" sz="52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9DD8500-48EC-552D-3E16-6B21D63DE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782F828-4DFC-A9F3-FD02-3B1935122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A9F0C96-55CA-1CB5-F2F8-0E91A2692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2910E3E-8818-9C9C-4F4D-AE9CC6E59C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0227349-4A87-66F0-2870-C4F95EDF04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D8C2AA5-255E-8220-E703-8EEEC0D3D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933B65B-C849-DD2A-A6D8-217428C13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1B283C5-2F1F-7C1C-BB10-5990FE96D7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E004014-5DDD-97BE-25C0-04D623041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7E92ED6-6668-52C6-C9A1-5477C588E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CBF4FDE-D67F-7B97-7C7E-B28E22172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CBE0B6B-AA1C-4A08-8C69-36F95E8FD104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345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47281" y="882351"/>
            <a:ext cx="9360418" cy="2263258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3600" dirty="0"/>
              <a:t>読谷村</a:t>
            </a:r>
            <a:br>
              <a:rPr lang="en-US" altLang="ja-JP" sz="3600" dirty="0"/>
            </a:br>
            <a:r>
              <a:rPr lang="ja-JP" altLang="en-US" sz="3600" dirty="0"/>
              <a:t>総合情報センター及び周辺環境整備事業</a:t>
            </a:r>
            <a:br>
              <a:rPr lang="en-US" altLang="ja-JP" sz="3600" dirty="0"/>
            </a:br>
            <a:r>
              <a:rPr lang="ja-JP" altLang="en-US" sz="3600" dirty="0"/>
              <a:t>企画書</a:t>
            </a: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5350160" y="4015764"/>
            <a:ext cx="5062971" cy="1443484"/>
          </a:xfrm>
        </p:spPr>
        <p:txBody>
          <a:bodyPr rtlCol="0">
            <a:normAutofit/>
          </a:bodyPr>
          <a:lstStyle/>
          <a:p>
            <a:pPr rtl="0"/>
            <a:r>
              <a:rPr lang="en-US" altLang="ja-JP" sz="2000" dirty="0"/>
              <a:t>2021</a:t>
            </a:r>
            <a:r>
              <a:rPr lang="ja-JP" altLang="en-US" sz="2000" dirty="0"/>
              <a:t>年</a:t>
            </a:r>
            <a:r>
              <a:rPr lang="en-US" altLang="ja-JP" sz="2000" dirty="0"/>
              <a:t>5</a:t>
            </a:r>
            <a:r>
              <a:rPr lang="ja-JP" altLang="en-US" sz="2000" dirty="0"/>
              <a:t>月</a:t>
            </a:r>
            <a:r>
              <a:rPr lang="en-US" altLang="ja-JP" sz="2000" dirty="0"/>
              <a:t>14</a:t>
            </a:r>
            <a:r>
              <a:rPr lang="ja-JP" altLang="en-US" sz="2000" dirty="0"/>
              <a:t>日</a:t>
            </a:r>
            <a:endParaRPr lang="en-US" altLang="ja-JP" sz="2000" dirty="0"/>
          </a:p>
          <a:p>
            <a:pPr rtl="0"/>
            <a:r>
              <a:rPr lang="ja-JP" altLang="en-US" sz="2000" dirty="0"/>
              <a:t>一般社団法人　国土政策研究会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BD8A5147-DC02-4F26-B80E-3A120D62735A}"/>
              </a:ext>
            </a:extLst>
          </p:cNvPr>
          <p:cNvSpPr/>
          <p:nvPr/>
        </p:nvSpPr>
        <p:spPr>
          <a:xfrm>
            <a:off x="1686910" y="354724"/>
            <a:ext cx="4792718" cy="15450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募集要項でたあとなら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どんどん詳しく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以下は抜粋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ABD8C4D3-E22D-6756-B2DD-5C8422911F74}"/>
              </a:ext>
            </a:extLst>
          </p:cNvPr>
          <p:cNvSpPr/>
          <p:nvPr/>
        </p:nvSpPr>
        <p:spPr>
          <a:xfrm>
            <a:off x="7615084" y="354724"/>
            <a:ext cx="4292615" cy="124301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第１回セミナー</a:t>
            </a:r>
            <a:endParaRPr kumimoji="1" lang="en-US" altLang="ja-JP" dirty="0"/>
          </a:p>
          <a:p>
            <a:pPr algn="ctr"/>
            <a:r>
              <a:rPr lang="ja-JP" altLang="en-US" dirty="0"/>
              <a:t>内容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コンテンツ プレースホルダー 13"/>
          <p:cNvSpPr>
            <a:spLocks noGrp="1"/>
          </p:cNvSpPr>
          <p:nvPr>
            <p:ph idx="1"/>
          </p:nvPr>
        </p:nvSpPr>
        <p:spPr>
          <a:xfrm>
            <a:off x="954657" y="1006416"/>
            <a:ext cx="10288437" cy="5216106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dirty="0"/>
              <a:t>知の拠点、文化・情報発信の拠点機能が発揮できる施設</a:t>
            </a:r>
            <a:endParaRPr lang="en-US" altLang="ja-JP" dirty="0"/>
          </a:p>
          <a:p>
            <a:pPr lvl="1"/>
            <a:r>
              <a:rPr lang="ja-JP" altLang="en-US" dirty="0"/>
              <a:t>図書館、村史編集室、行政文書保管庫、青少年センター等を複合した読谷村総合情報センター、広場・水辺空間及び駐車場の整備</a:t>
            </a:r>
            <a:endParaRPr lang="en-US" altLang="ja-JP" dirty="0"/>
          </a:p>
          <a:p>
            <a:pPr lvl="1"/>
            <a:r>
              <a:rPr lang="ja-JP" altLang="en-US" dirty="0"/>
              <a:t>余剰地を活用し、民間収益施設の設置を行うことによる賑わいの創出を目的</a:t>
            </a:r>
            <a:endParaRPr lang="en-US" altLang="ja-JP" dirty="0"/>
          </a:p>
          <a:p>
            <a:pPr lvl="1"/>
            <a:r>
              <a:rPr lang="ja-JP" altLang="en-US" dirty="0"/>
              <a:t>図書館運営の民間委託により、従来の図書館にない民間の創意工夫を凝らしたサービスの提供を実現</a:t>
            </a:r>
          </a:p>
          <a:p>
            <a:pPr rtl="0"/>
            <a:r>
              <a:rPr lang="ja-JP" altLang="en-US" dirty="0"/>
              <a:t>魅力的なランドマークの創出</a:t>
            </a:r>
            <a:endParaRPr lang="en-US" altLang="ja-JP" dirty="0"/>
          </a:p>
          <a:p>
            <a:pPr lvl="1"/>
            <a:r>
              <a:rPr lang="ja-JP" altLang="en-US" dirty="0"/>
              <a:t>村民センター地区の活性化、村民、村外からも利用者が訪れる</a:t>
            </a:r>
            <a:endParaRPr lang="en-US" altLang="ja-JP" dirty="0"/>
          </a:p>
          <a:p>
            <a:pPr rtl="0"/>
            <a:r>
              <a:rPr lang="en-US" altLang="ja-JP" dirty="0"/>
              <a:t>PFI </a:t>
            </a:r>
            <a:r>
              <a:rPr lang="ja-JP" altLang="en-US" dirty="0"/>
              <a:t>方式</a:t>
            </a:r>
            <a:endParaRPr lang="en-US" altLang="ja-JP" dirty="0"/>
          </a:p>
          <a:p>
            <a:pPr lvl="1"/>
            <a:r>
              <a:rPr lang="ja-JP" altLang="en-US" dirty="0"/>
              <a:t>民間の資金、技術的能力の活用、効率的・効果的な施設整備、その後の維持管理・運営を行うこと</a:t>
            </a:r>
            <a:endParaRPr lang="en-US" altLang="ja-JP" dirty="0"/>
          </a:p>
          <a:p>
            <a:pPr lvl="1"/>
            <a:r>
              <a:rPr lang="ja-JP" altLang="en-US" dirty="0"/>
              <a:t>公募対象地に設置する民間収益施設からの収益還元、定期借地料、家賃、固定資産税、地方法人税、地方消費税等により、本村の財政負担の低減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2940334-95F8-4F79-B05F-616DE90B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135" y="-392667"/>
            <a:ext cx="9133730" cy="1233424"/>
          </a:xfrm>
        </p:spPr>
        <p:txBody>
          <a:bodyPr/>
          <a:lstStyle/>
          <a:p>
            <a:r>
              <a:rPr lang="ja-JP" altLang="en-US" dirty="0"/>
              <a:t>事業の目的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F12BBC6-DB78-479D-9BD3-8FB5CD99C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D9AD5-F248-4919-864A-CFD76CC027D6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Mincho" panose="02020609040205080304" pitchFamily="17" charset="-128"/>
                <a:ea typeface="MS Mincho" panose="02020609040205080304" pitchFamily="17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Mincho" panose="02020609040205080304" pitchFamily="17" charset="-128"/>
              <a:ea typeface="MS Mincho" panose="02020609040205080304" pitchFamily="1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72A272-A957-465C-BD2D-588EB7229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37069"/>
            <a:ext cx="8793192" cy="53595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本施設の規模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CABD01-8F78-4AD9-A380-CE8B9FE72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567" y="1485900"/>
            <a:ext cx="3502324" cy="36933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ja-JP" altLang="en-US" dirty="0"/>
              <a:t>３）本施設の規模 </a:t>
            </a:r>
          </a:p>
          <a:p>
            <a:pPr lvl="1"/>
            <a:r>
              <a:rPr kumimoji="1" lang="ja-JP" altLang="en-US" dirty="0"/>
              <a:t>本施設に係る施設規模を以下に示す。施設規模は、「（仮称）読谷村総合情報センター基本計画 報告書（</a:t>
            </a:r>
            <a:r>
              <a:rPr kumimoji="1" lang="en-US" altLang="ja-JP" dirty="0"/>
              <a:t>H24.3</a:t>
            </a:r>
            <a:r>
              <a:rPr kumimoji="1" lang="ja-JP" altLang="en-US" dirty="0"/>
              <a:t>）」を参考に導き出したものである。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施設規模は、</a:t>
            </a:r>
            <a:r>
              <a:rPr kumimoji="1" lang="en-US" altLang="ja-JP" dirty="0"/>
              <a:t>PFI</a:t>
            </a:r>
            <a:r>
              <a:rPr kumimoji="1" lang="ja-JP" altLang="en-US" dirty="0"/>
              <a:t>事業者の提案により、</a:t>
            </a:r>
            <a:endParaRPr kumimoji="1" lang="en-US" altLang="ja-JP" dirty="0"/>
          </a:p>
          <a:p>
            <a:pPr lvl="1"/>
            <a:r>
              <a:rPr kumimoji="1" lang="ja-JP" altLang="en-US" sz="2800" b="1" dirty="0">
                <a:solidFill>
                  <a:srgbClr val="FF0000"/>
                </a:solidFill>
              </a:rPr>
              <a:t>変更可能とする</a:t>
            </a:r>
            <a:r>
              <a:rPr kumimoji="1" lang="ja-JP" altLang="en-US" dirty="0"/>
              <a:t>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4D7D19F-521F-4F16-8DD5-6922BE0EAF57}"/>
              </a:ext>
            </a:extLst>
          </p:cNvPr>
          <p:cNvSpPr txBox="1"/>
          <p:nvPr/>
        </p:nvSpPr>
        <p:spPr>
          <a:xfrm>
            <a:off x="4134928" y="1485900"/>
            <a:ext cx="7033403" cy="36933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 ① （仮称）読谷村総合情報センター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3,180 ㎡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程度 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　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ⅰ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） 図書館機能 　　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		2,100 ㎡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程度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　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ⅱ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） 村史編集室機能  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		    245 ㎡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程度 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     ⅲ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） 行政文書保管庫機能                   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735 ㎡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程度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    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ⅳ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） 青少年センター機能                   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100 ㎡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程度 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 ② 広場・水辺空間機能          面積は応募者の提案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 ③ 駐車場機能（本施設用） 面積は応募者の提案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読谷村総合情報センター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3,180 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          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通路、トイレ、サーバー室等の共用施 設は含まない面積。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 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広場・水辺空間の水辺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　　低水位で幼児でも安全に水遊びが楽しめる親水空間を想 定。 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A7191C-9C0D-4577-B0AE-613224DCB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D9AD5-F248-4919-864A-CFD76CC027D6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Mincho" panose="02020609040205080304" pitchFamily="17" charset="-128"/>
                <a:ea typeface="MS Mincho" panose="02020609040205080304" pitchFamily="17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Mincho" panose="02020609040205080304" pitchFamily="17" charset="-128"/>
              <a:ea typeface="MS Mincho" panose="02020609040205080304" pitchFamily="1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46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4">
            <a:extLst>
              <a:ext uri="{FF2B5EF4-FFF2-40B4-BE49-F238E27FC236}">
                <a16:creationId xmlns:a16="http://schemas.microsoft.com/office/drawing/2014/main" id="{07C4DDBD-9644-48F3-916E-E9148133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6200000">
            <a:off x="9847263" y="4700878"/>
            <a:ext cx="2274381" cy="1279339"/>
          </a:xfrm>
          <a:prstGeom prst="rect">
            <a:avLst/>
          </a:prstGeom>
        </p:spPr>
      </p:pic>
      <p:pic>
        <p:nvPicPr>
          <p:cNvPr id="76" name="Picture 4">
            <a:extLst>
              <a:ext uri="{FF2B5EF4-FFF2-40B4-BE49-F238E27FC236}">
                <a16:creationId xmlns:a16="http://schemas.microsoft.com/office/drawing/2014/main" id="{9B2B091D-6FD9-4E30-9FC9-BAC4517E25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6200000">
            <a:off x="-302452" y="4368190"/>
            <a:ext cx="2274381" cy="1279339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0D57090-E9F9-41A0-A08E-CBE9F7FB8D3B}"/>
              </a:ext>
            </a:extLst>
          </p:cNvPr>
          <p:cNvSpPr/>
          <p:nvPr/>
        </p:nvSpPr>
        <p:spPr>
          <a:xfrm>
            <a:off x="5471573" y="390474"/>
            <a:ext cx="805660" cy="1927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自治体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5F1C0F0B-AF9C-472E-B010-A0489BDBF1DE}"/>
              </a:ext>
            </a:extLst>
          </p:cNvPr>
          <p:cNvSpPr/>
          <p:nvPr/>
        </p:nvSpPr>
        <p:spPr>
          <a:xfrm>
            <a:off x="5471573" y="883920"/>
            <a:ext cx="805660" cy="1927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SPC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DD79D00-D4CA-45B9-B02A-12E598D58924}"/>
              </a:ext>
            </a:extLst>
          </p:cNvPr>
          <p:cNvSpPr/>
          <p:nvPr/>
        </p:nvSpPr>
        <p:spPr>
          <a:xfrm>
            <a:off x="2861825" y="583239"/>
            <a:ext cx="1313936" cy="19276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第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3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者監視委員会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307143B-A568-438F-B93B-C8F7F250DBF9}"/>
              </a:ext>
            </a:extLst>
          </p:cNvPr>
          <p:cNvSpPr/>
          <p:nvPr/>
        </p:nvSpPr>
        <p:spPr>
          <a:xfrm>
            <a:off x="484385" y="929227"/>
            <a:ext cx="2753085" cy="23922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コンソーシャムチーム</a:t>
            </a: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9A00D09-4DC8-42C7-88EA-6E60D1BC7E63}"/>
              </a:ext>
            </a:extLst>
          </p:cNvPr>
          <p:cNvSpPr/>
          <p:nvPr/>
        </p:nvSpPr>
        <p:spPr>
          <a:xfrm>
            <a:off x="1898001" y="957236"/>
            <a:ext cx="1215905" cy="66808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構成員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〇〇〇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B0DB0B59-B8B0-44FA-AF71-DD885B7C42B1}"/>
              </a:ext>
            </a:extLst>
          </p:cNvPr>
          <p:cNvSpPr/>
          <p:nvPr/>
        </p:nvSpPr>
        <p:spPr>
          <a:xfrm>
            <a:off x="583240" y="980302"/>
            <a:ext cx="1215906" cy="108327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構成企業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9BB60A7-A0D2-48B0-92C6-E0AB0FB28423}"/>
              </a:ext>
            </a:extLst>
          </p:cNvPr>
          <p:cNvSpPr/>
          <p:nvPr/>
        </p:nvSpPr>
        <p:spPr>
          <a:xfrm>
            <a:off x="598891" y="2178083"/>
            <a:ext cx="2515015" cy="82707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協力企業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75D3F34A-BB9A-489F-B417-8E0A13E4D508}"/>
              </a:ext>
            </a:extLst>
          </p:cNvPr>
          <p:cNvSpPr/>
          <p:nvPr/>
        </p:nvSpPr>
        <p:spPr>
          <a:xfrm>
            <a:off x="3370100" y="2028978"/>
            <a:ext cx="3798422" cy="2446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特定公園施設事業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9241303-CA22-4435-BF02-512E1D430281}"/>
              </a:ext>
            </a:extLst>
          </p:cNvPr>
          <p:cNvSpPr/>
          <p:nvPr/>
        </p:nvSpPr>
        <p:spPr>
          <a:xfrm>
            <a:off x="3370101" y="2495239"/>
            <a:ext cx="589004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設計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工事管理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1E9FA5EA-F816-4DDA-AE60-CA0BE80C4F20}"/>
              </a:ext>
            </a:extLst>
          </p:cNvPr>
          <p:cNvSpPr/>
          <p:nvPr/>
        </p:nvSpPr>
        <p:spPr>
          <a:xfrm>
            <a:off x="3370100" y="3021635"/>
            <a:ext cx="589004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〇〇設計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F80DBFE-FA3B-4606-9DE6-9D17F940A69D}"/>
              </a:ext>
            </a:extLst>
          </p:cNvPr>
          <p:cNvSpPr/>
          <p:nvPr/>
        </p:nvSpPr>
        <p:spPr>
          <a:xfrm>
            <a:off x="2410392" y="3874255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建築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〇〇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設計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E4B45CAE-5B5A-488E-AA6F-7FAC7B1B82EC}"/>
              </a:ext>
            </a:extLst>
          </p:cNvPr>
          <p:cNvSpPr/>
          <p:nvPr/>
        </p:nvSpPr>
        <p:spPr>
          <a:xfrm>
            <a:off x="2696245" y="3874255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景観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◎◎設計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87C17D33-DBCC-4A6C-8F5E-9F31A77D7FE8}"/>
              </a:ext>
            </a:extLst>
          </p:cNvPr>
          <p:cNvSpPr/>
          <p:nvPr/>
        </p:nvSpPr>
        <p:spPr>
          <a:xfrm>
            <a:off x="1525648" y="5395783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構造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設計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A69758E2-84BA-4E22-956A-79F26A12018D}"/>
              </a:ext>
            </a:extLst>
          </p:cNvPr>
          <p:cNvSpPr/>
          <p:nvPr/>
        </p:nvSpPr>
        <p:spPr>
          <a:xfrm>
            <a:off x="1799146" y="5395783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設備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設計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136D88B4-A335-4563-B40C-988B84E2AC6A}"/>
              </a:ext>
            </a:extLst>
          </p:cNvPr>
          <p:cNvSpPr/>
          <p:nvPr/>
        </p:nvSpPr>
        <p:spPr>
          <a:xfrm>
            <a:off x="2696245" y="5395783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庭園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◎◎設計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E5AFD7F3-CF75-4ED0-AF6C-A02A36AC2D02}"/>
              </a:ext>
            </a:extLst>
          </p:cNvPr>
          <p:cNvSpPr/>
          <p:nvPr/>
        </p:nvSpPr>
        <p:spPr>
          <a:xfrm>
            <a:off x="4091736" y="2495239"/>
            <a:ext cx="655028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建設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EEB46874-57E1-4758-A046-71FAB0F1D716}"/>
              </a:ext>
            </a:extLst>
          </p:cNvPr>
          <p:cNvSpPr/>
          <p:nvPr/>
        </p:nvSpPr>
        <p:spPr>
          <a:xfrm>
            <a:off x="4091734" y="3029348"/>
            <a:ext cx="655030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〇〇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建設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338B1488-0F87-4FA2-8C4F-FF36468CAF89}"/>
              </a:ext>
            </a:extLst>
          </p:cNvPr>
          <p:cNvSpPr/>
          <p:nvPr/>
        </p:nvSpPr>
        <p:spPr>
          <a:xfrm>
            <a:off x="3470190" y="3874254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建築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〇〇建設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3DB87622-66D7-4C80-83A1-DDFA6624E5C4}"/>
              </a:ext>
            </a:extLst>
          </p:cNvPr>
          <p:cNvSpPr/>
          <p:nvPr/>
        </p:nvSpPr>
        <p:spPr>
          <a:xfrm>
            <a:off x="4310449" y="3852407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造成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◎◎建設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F2CC46CB-9A2F-4CE6-830D-25381EDC34B8}"/>
              </a:ext>
            </a:extLst>
          </p:cNvPr>
          <p:cNvSpPr/>
          <p:nvPr/>
        </p:nvSpPr>
        <p:spPr>
          <a:xfrm>
            <a:off x="3470190" y="5395783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設備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◎◎建設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D7D7C696-C3A0-44A6-A0BF-24E25D8E0F95}"/>
              </a:ext>
            </a:extLst>
          </p:cNvPr>
          <p:cNvSpPr/>
          <p:nvPr/>
        </p:nvSpPr>
        <p:spPr>
          <a:xfrm>
            <a:off x="3731819" y="5395782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内装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◎◎建設</a:t>
            </a: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CB43734A-48BB-49EE-876B-480551E7377B}"/>
              </a:ext>
            </a:extLst>
          </p:cNvPr>
          <p:cNvSpPr/>
          <p:nvPr/>
        </p:nvSpPr>
        <p:spPr>
          <a:xfrm>
            <a:off x="2072644" y="5395782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店舗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○○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設計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9708FA4C-080E-4567-8C23-F5C0DDA73FE7}"/>
              </a:ext>
            </a:extLst>
          </p:cNvPr>
          <p:cNvSpPr/>
          <p:nvPr/>
        </p:nvSpPr>
        <p:spPr>
          <a:xfrm>
            <a:off x="2971266" y="5395782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道路外構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○○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設計</a:t>
            </a: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62F16FF2-CCDA-4B10-A21A-E1946FF6D76E}"/>
              </a:ext>
            </a:extLst>
          </p:cNvPr>
          <p:cNvSpPr/>
          <p:nvPr/>
        </p:nvSpPr>
        <p:spPr>
          <a:xfrm>
            <a:off x="4879395" y="2495239"/>
            <a:ext cx="655028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建築物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維持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管理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1F2336EF-7CA3-4A22-B18C-B5F7E91FE69D}"/>
              </a:ext>
            </a:extLst>
          </p:cNvPr>
          <p:cNvSpPr/>
          <p:nvPr/>
        </p:nvSpPr>
        <p:spPr>
          <a:xfrm>
            <a:off x="5622205" y="2495239"/>
            <a:ext cx="655028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庭園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維持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管理</a:t>
            </a: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416B0649-5ADC-4368-B8D9-AD9AD06D80A0}"/>
              </a:ext>
            </a:extLst>
          </p:cNvPr>
          <p:cNvSpPr/>
          <p:nvPr/>
        </p:nvSpPr>
        <p:spPr>
          <a:xfrm>
            <a:off x="6365015" y="2495239"/>
            <a:ext cx="655028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運営</a:t>
            </a: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84C5D68A-4CF3-45F9-9764-E0EF732D0475}"/>
              </a:ext>
            </a:extLst>
          </p:cNvPr>
          <p:cNvSpPr/>
          <p:nvPr/>
        </p:nvSpPr>
        <p:spPr>
          <a:xfrm>
            <a:off x="7301151" y="2028978"/>
            <a:ext cx="4483277" cy="2446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公募対象公園提案事業</a:t>
            </a: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CCA5F62C-7EC5-48D6-93DE-D74BF27707D7}"/>
              </a:ext>
            </a:extLst>
          </p:cNvPr>
          <p:cNvSpPr/>
          <p:nvPr/>
        </p:nvSpPr>
        <p:spPr>
          <a:xfrm>
            <a:off x="7346828" y="2491654"/>
            <a:ext cx="589004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設計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工事管理</a:t>
            </a: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C73B4306-ED1C-4048-91EE-1759D5BED7DB}"/>
              </a:ext>
            </a:extLst>
          </p:cNvPr>
          <p:cNvSpPr/>
          <p:nvPr/>
        </p:nvSpPr>
        <p:spPr>
          <a:xfrm>
            <a:off x="7346827" y="3018050"/>
            <a:ext cx="589004" cy="4073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◎◎設計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3BC4C59C-F148-49A2-BA14-DE87C6DB35BB}"/>
              </a:ext>
            </a:extLst>
          </p:cNvPr>
          <p:cNvSpPr/>
          <p:nvPr/>
        </p:nvSpPr>
        <p:spPr>
          <a:xfrm>
            <a:off x="6387119" y="3870670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建築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〇〇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設計</a:t>
            </a:r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9AAC8506-4096-44B1-ADFA-ECDC83642CF3}"/>
              </a:ext>
            </a:extLst>
          </p:cNvPr>
          <p:cNvSpPr/>
          <p:nvPr/>
        </p:nvSpPr>
        <p:spPr>
          <a:xfrm>
            <a:off x="6672972" y="3870670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景観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◎◎設計</a:t>
            </a: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AF1F0531-94C2-4D21-8EC3-3CF97A835557}"/>
              </a:ext>
            </a:extLst>
          </p:cNvPr>
          <p:cNvSpPr/>
          <p:nvPr/>
        </p:nvSpPr>
        <p:spPr>
          <a:xfrm>
            <a:off x="5502375" y="539219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構造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設計</a:t>
            </a:r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9A97DE58-8F64-4208-969D-A39BB6A48678}"/>
              </a:ext>
            </a:extLst>
          </p:cNvPr>
          <p:cNvSpPr/>
          <p:nvPr/>
        </p:nvSpPr>
        <p:spPr>
          <a:xfrm>
            <a:off x="5775873" y="539219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設備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設計</a:t>
            </a: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E08D4D41-2F60-4597-8E1D-7C3DC111571D}"/>
              </a:ext>
            </a:extLst>
          </p:cNvPr>
          <p:cNvSpPr/>
          <p:nvPr/>
        </p:nvSpPr>
        <p:spPr>
          <a:xfrm>
            <a:off x="6672972" y="539219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庭園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◎◎設計</a:t>
            </a:r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A6BF274D-0C4F-4DBB-85BB-17246070E490}"/>
              </a:ext>
            </a:extLst>
          </p:cNvPr>
          <p:cNvSpPr/>
          <p:nvPr/>
        </p:nvSpPr>
        <p:spPr>
          <a:xfrm>
            <a:off x="8068463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建設</a:t>
            </a:r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CC618BB6-8CC1-49D6-8C11-7CD7A3D85180}"/>
              </a:ext>
            </a:extLst>
          </p:cNvPr>
          <p:cNvSpPr/>
          <p:nvPr/>
        </p:nvSpPr>
        <p:spPr>
          <a:xfrm>
            <a:off x="8068461" y="3025763"/>
            <a:ext cx="655030" cy="4073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建設</a:t>
            </a:r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D1E40A8B-0AAB-430A-91E8-4427087BEE8F}"/>
              </a:ext>
            </a:extLst>
          </p:cNvPr>
          <p:cNvSpPr/>
          <p:nvPr/>
        </p:nvSpPr>
        <p:spPr>
          <a:xfrm>
            <a:off x="7446917" y="3870669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建築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〇〇建設</a:t>
            </a:r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D5E6FC82-D347-47A6-A4A3-023F81E95352}"/>
              </a:ext>
            </a:extLst>
          </p:cNvPr>
          <p:cNvSpPr/>
          <p:nvPr/>
        </p:nvSpPr>
        <p:spPr>
          <a:xfrm>
            <a:off x="8287176" y="3848822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造成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◎◎建設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4630B86B-168F-4C58-9E26-E002EDF48C49}"/>
              </a:ext>
            </a:extLst>
          </p:cNvPr>
          <p:cNvSpPr/>
          <p:nvPr/>
        </p:nvSpPr>
        <p:spPr>
          <a:xfrm>
            <a:off x="7446917" y="539219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設備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◎◎建設</a:t>
            </a:r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1DD15B25-8251-4867-A6DA-CF60ED0E040D}"/>
              </a:ext>
            </a:extLst>
          </p:cNvPr>
          <p:cNvSpPr/>
          <p:nvPr/>
        </p:nvSpPr>
        <p:spPr>
          <a:xfrm>
            <a:off x="7708546" y="5392197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内装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◎◎建設</a:t>
            </a: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4A4CB700-16D0-4AB5-9567-AD9C709C265C}"/>
              </a:ext>
            </a:extLst>
          </p:cNvPr>
          <p:cNvSpPr/>
          <p:nvPr/>
        </p:nvSpPr>
        <p:spPr>
          <a:xfrm>
            <a:off x="6049371" y="5392197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店舗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○○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設計</a:t>
            </a:r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EA24E782-07ED-44E4-9EB7-9E8A0A7FFDDA}"/>
              </a:ext>
            </a:extLst>
          </p:cNvPr>
          <p:cNvSpPr/>
          <p:nvPr/>
        </p:nvSpPr>
        <p:spPr>
          <a:xfrm>
            <a:off x="6947993" y="5392197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道路外構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○○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設計</a:t>
            </a:r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C1C8E825-35A8-429E-9D96-B34D24311ECC}"/>
              </a:ext>
            </a:extLst>
          </p:cNvPr>
          <p:cNvSpPr/>
          <p:nvPr/>
        </p:nvSpPr>
        <p:spPr>
          <a:xfrm>
            <a:off x="8856122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建築物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維持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管理</a:t>
            </a:r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582BA776-B09B-43C9-8AFD-BFA0FD8E3323}"/>
              </a:ext>
            </a:extLst>
          </p:cNvPr>
          <p:cNvSpPr/>
          <p:nvPr/>
        </p:nvSpPr>
        <p:spPr>
          <a:xfrm>
            <a:off x="9598932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運営</a:t>
            </a:r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7F0E567F-92A2-48F9-AB8C-10954188127A}"/>
              </a:ext>
            </a:extLst>
          </p:cNvPr>
          <p:cNvSpPr/>
          <p:nvPr/>
        </p:nvSpPr>
        <p:spPr>
          <a:xfrm>
            <a:off x="10341742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施設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運営</a:t>
            </a:r>
          </a:p>
        </p:txBody>
      </p: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7B5EFA0E-85F3-451F-A6F8-E469180DCEAA}"/>
              </a:ext>
            </a:extLst>
          </p:cNvPr>
          <p:cNvSpPr/>
          <p:nvPr/>
        </p:nvSpPr>
        <p:spPr>
          <a:xfrm>
            <a:off x="11129401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施設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保有</a:t>
            </a:r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5ED53737-DBB9-4F94-9600-F1DC9F182CA1}"/>
              </a:ext>
            </a:extLst>
          </p:cNvPr>
          <p:cNvSpPr/>
          <p:nvPr/>
        </p:nvSpPr>
        <p:spPr>
          <a:xfrm>
            <a:off x="4879394" y="3043337"/>
            <a:ext cx="655030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〇〇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管理</a:t>
            </a:r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2591FF4A-B402-46F6-85C2-E57B1D9BBFD0}"/>
              </a:ext>
            </a:extLst>
          </p:cNvPr>
          <p:cNvSpPr/>
          <p:nvPr/>
        </p:nvSpPr>
        <p:spPr>
          <a:xfrm>
            <a:off x="5637955" y="3084256"/>
            <a:ext cx="655030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○○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造園</a:t>
            </a:r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1A8EDFF2-AC13-4C6D-B26D-1E978087F654}"/>
              </a:ext>
            </a:extLst>
          </p:cNvPr>
          <p:cNvSpPr/>
          <p:nvPr/>
        </p:nvSpPr>
        <p:spPr>
          <a:xfrm>
            <a:off x="6365015" y="3073745"/>
            <a:ext cx="655030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</a:t>
            </a:r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CD52B9E9-3A9B-43A4-8FBE-36A9AB583841}"/>
              </a:ext>
            </a:extLst>
          </p:cNvPr>
          <p:cNvSpPr/>
          <p:nvPr/>
        </p:nvSpPr>
        <p:spPr>
          <a:xfrm>
            <a:off x="10341738" y="3073744"/>
            <a:ext cx="655030" cy="5117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○○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産業</a:t>
            </a:r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CEA1C1CD-716C-4A1C-BD1A-7B472839CB9D}"/>
              </a:ext>
            </a:extLst>
          </p:cNvPr>
          <p:cNvSpPr/>
          <p:nvPr/>
        </p:nvSpPr>
        <p:spPr>
          <a:xfrm>
            <a:off x="11129398" y="3084256"/>
            <a:ext cx="655030" cy="5012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○○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不動産</a:t>
            </a:r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6353B416-C6A8-405E-B317-B76D92FA82D5}"/>
              </a:ext>
            </a:extLst>
          </p:cNvPr>
          <p:cNvSpPr/>
          <p:nvPr/>
        </p:nvSpPr>
        <p:spPr>
          <a:xfrm>
            <a:off x="9684402" y="3848822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スポーツ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3872F961-9635-471B-A7AD-C2715093DF9B}"/>
              </a:ext>
            </a:extLst>
          </p:cNvPr>
          <p:cNvSpPr/>
          <p:nvPr/>
        </p:nvSpPr>
        <p:spPr>
          <a:xfrm>
            <a:off x="9948880" y="3848821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イベント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50824F7C-BB0D-433B-AFF5-B7D87B587478}"/>
              </a:ext>
            </a:extLst>
          </p:cNvPr>
          <p:cNvSpPr/>
          <p:nvPr/>
        </p:nvSpPr>
        <p:spPr>
          <a:xfrm>
            <a:off x="9948880" y="534054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○○システム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9" name="四角形: 角を丸くする 58">
            <a:extLst>
              <a:ext uri="{FF2B5EF4-FFF2-40B4-BE49-F238E27FC236}">
                <a16:creationId xmlns:a16="http://schemas.microsoft.com/office/drawing/2014/main" id="{FA5D07E0-F36C-43E5-A4E3-14C1EA1D15C9}"/>
              </a:ext>
            </a:extLst>
          </p:cNvPr>
          <p:cNvSpPr/>
          <p:nvPr/>
        </p:nvSpPr>
        <p:spPr>
          <a:xfrm>
            <a:off x="8856117" y="3043337"/>
            <a:ext cx="655030" cy="5117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○○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産業</a:t>
            </a: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B522E58B-3C06-4407-9259-5AF33B078974}"/>
              </a:ext>
            </a:extLst>
          </p:cNvPr>
          <p:cNvSpPr/>
          <p:nvPr/>
        </p:nvSpPr>
        <p:spPr>
          <a:xfrm>
            <a:off x="9684402" y="690449"/>
            <a:ext cx="2043379" cy="5898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金融機関</a:t>
            </a:r>
          </a:p>
        </p:txBody>
      </p: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701EB25C-BB24-482B-A085-AA0753205E9B}"/>
              </a:ext>
            </a:extLst>
          </p:cNvPr>
          <p:cNvCxnSpPr>
            <a:stCxn id="60" idx="1"/>
            <a:endCxn id="5" idx="3"/>
          </p:cNvCxnSpPr>
          <p:nvPr/>
        </p:nvCxnSpPr>
        <p:spPr>
          <a:xfrm flipH="1" flipV="1">
            <a:off x="6277233" y="980303"/>
            <a:ext cx="3407169" cy="5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2F18E52C-6DE7-48D3-AAAC-759E268B753D}"/>
              </a:ext>
            </a:extLst>
          </p:cNvPr>
          <p:cNvSpPr txBox="1"/>
          <p:nvPr/>
        </p:nvSpPr>
        <p:spPr>
          <a:xfrm>
            <a:off x="7301151" y="725062"/>
            <a:ext cx="1493225" cy="250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特定公園施設分融資</a:t>
            </a:r>
          </a:p>
        </p:txBody>
      </p: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1F644D9A-C59C-45F4-A000-2B02B68AB615}"/>
              </a:ext>
            </a:extLst>
          </p:cNvPr>
          <p:cNvCxnSpPr>
            <a:cxnSpLocks/>
            <a:endCxn id="55" idx="0"/>
          </p:cNvCxnSpPr>
          <p:nvPr/>
        </p:nvCxnSpPr>
        <p:spPr>
          <a:xfrm flipH="1">
            <a:off x="11456913" y="1280327"/>
            <a:ext cx="2" cy="1803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A95FC270-F0D6-40CF-9090-7B2B385511DA}"/>
              </a:ext>
            </a:extLst>
          </p:cNvPr>
          <p:cNvSpPr txBox="1"/>
          <p:nvPr/>
        </p:nvSpPr>
        <p:spPr>
          <a:xfrm>
            <a:off x="10597562" y="1632096"/>
            <a:ext cx="1352553" cy="255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提案自主事業分融資</a:t>
            </a:r>
          </a:p>
        </p:txBody>
      </p: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7B266C77-6F0D-4797-AEAC-3C364C2D799D}"/>
              </a:ext>
            </a:extLst>
          </p:cNvPr>
          <p:cNvCxnSpPr>
            <a:cxnSpLocks/>
            <a:stCxn id="5" idx="2"/>
            <a:endCxn id="12" idx="0"/>
          </p:cNvCxnSpPr>
          <p:nvPr/>
        </p:nvCxnSpPr>
        <p:spPr>
          <a:xfrm flipH="1">
            <a:off x="3664603" y="1076685"/>
            <a:ext cx="2209800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F4702ADF-21AC-43A1-A642-7C256D61D73D}"/>
              </a:ext>
            </a:extLst>
          </p:cNvPr>
          <p:cNvCxnSpPr>
            <a:cxnSpLocks/>
            <a:stCxn id="5" idx="2"/>
            <a:endCxn id="20" idx="0"/>
          </p:cNvCxnSpPr>
          <p:nvPr/>
        </p:nvCxnSpPr>
        <p:spPr>
          <a:xfrm flipH="1">
            <a:off x="4419250" y="1076685"/>
            <a:ext cx="1455153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399B5123-67CC-4742-9BDD-61FCB9A9B32B}"/>
              </a:ext>
            </a:extLst>
          </p:cNvPr>
          <p:cNvCxnSpPr>
            <a:cxnSpLocks/>
            <a:stCxn id="5" idx="2"/>
            <a:endCxn id="28" idx="0"/>
          </p:cNvCxnSpPr>
          <p:nvPr/>
        </p:nvCxnSpPr>
        <p:spPr>
          <a:xfrm flipH="1">
            <a:off x="5206909" y="1076685"/>
            <a:ext cx="667494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EDC2148C-C83A-4E04-A616-A777534894EB}"/>
              </a:ext>
            </a:extLst>
          </p:cNvPr>
          <p:cNvCxnSpPr>
            <a:cxnSpLocks/>
            <a:stCxn id="8" idx="3"/>
            <a:endCxn id="5" idx="1"/>
          </p:cNvCxnSpPr>
          <p:nvPr/>
        </p:nvCxnSpPr>
        <p:spPr>
          <a:xfrm flipV="1">
            <a:off x="3113906" y="980303"/>
            <a:ext cx="2357667" cy="310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4A4ADE56-8BEB-46E2-B8D1-BA64F448ABDC}"/>
              </a:ext>
            </a:extLst>
          </p:cNvPr>
          <p:cNvSpPr txBox="1"/>
          <p:nvPr/>
        </p:nvSpPr>
        <p:spPr>
          <a:xfrm>
            <a:off x="3697613" y="1076685"/>
            <a:ext cx="11817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出資</a:t>
            </a:r>
          </a:p>
        </p:txBody>
      </p: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098EFD38-88E0-4623-90BD-03AA05F385C6}"/>
              </a:ext>
            </a:extLst>
          </p:cNvPr>
          <p:cNvCxnSpPr>
            <a:cxnSpLocks/>
            <a:stCxn id="5" idx="2"/>
            <a:endCxn id="29" idx="0"/>
          </p:cNvCxnSpPr>
          <p:nvPr/>
        </p:nvCxnSpPr>
        <p:spPr>
          <a:xfrm>
            <a:off x="5874403" y="1076685"/>
            <a:ext cx="75316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A7E83067-085A-4C8C-81AA-2D5FEA4F68CE}"/>
              </a:ext>
            </a:extLst>
          </p:cNvPr>
          <p:cNvCxnSpPr>
            <a:cxnSpLocks/>
            <a:stCxn id="5" idx="2"/>
            <a:endCxn id="30" idx="0"/>
          </p:cNvCxnSpPr>
          <p:nvPr/>
        </p:nvCxnSpPr>
        <p:spPr>
          <a:xfrm>
            <a:off x="5874403" y="1076685"/>
            <a:ext cx="818126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9D9DEF98-9262-4953-8282-9EFA211D6B8B}"/>
              </a:ext>
            </a:extLst>
          </p:cNvPr>
          <p:cNvCxnSpPr>
            <a:cxnSpLocks/>
          </p:cNvCxnSpPr>
          <p:nvPr/>
        </p:nvCxnSpPr>
        <p:spPr>
          <a:xfrm>
            <a:off x="5901321" y="1103208"/>
            <a:ext cx="1766927" cy="14149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90">
            <a:extLst>
              <a:ext uri="{FF2B5EF4-FFF2-40B4-BE49-F238E27FC236}">
                <a16:creationId xmlns:a16="http://schemas.microsoft.com/office/drawing/2014/main" id="{5A32BC70-5967-4024-870A-226B5FCE4C74}"/>
              </a:ext>
            </a:extLst>
          </p:cNvPr>
          <p:cNvCxnSpPr>
            <a:cxnSpLocks/>
            <a:stCxn id="5" idx="2"/>
            <a:endCxn id="39" idx="0"/>
          </p:cNvCxnSpPr>
          <p:nvPr/>
        </p:nvCxnSpPr>
        <p:spPr>
          <a:xfrm>
            <a:off x="5874403" y="1076685"/>
            <a:ext cx="2521574" cy="14149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矢印コネクタ 93">
            <a:extLst>
              <a:ext uri="{FF2B5EF4-FFF2-40B4-BE49-F238E27FC236}">
                <a16:creationId xmlns:a16="http://schemas.microsoft.com/office/drawing/2014/main" id="{A5FA3AEF-9665-4F11-81D7-EBCF29858B6F}"/>
              </a:ext>
            </a:extLst>
          </p:cNvPr>
          <p:cNvCxnSpPr>
            <a:cxnSpLocks/>
            <a:stCxn id="5" idx="2"/>
            <a:endCxn id="47" idx="0"/>
          </p:cNvCxnSpPr>
          <p:nvPr/>
        </p:nvCxnSpPr>
        <p:spPr>
          <a:xfrm>
            <a:off x="5874403" y="1076685"/>
            <a:ext cx="3309233" cy="14149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>
            <a:extLst>
              <a:ext uri="{FF2B5EF4-FFF2-40B4-BE49-F238E27FC236}">
                <a16:creationId xmlns:a16="http://schemas.microsoft.com/office/drawing/2014/main" id="{7AE53B77-E165-4970-8DCB-FDF8D01D2D08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874403" y="1076685"/>
            <a:ext cx="4081632" cy="14271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03">
            <a:extLst>
              <a:ext uri="{FF2B5EF4-FFF2-40B4-BE49-F238E27FC236}">
                <a16:creationId xmlns:a16="http://schemas.microsoft.com/office/drawing/2014/main" id="{C94B826B-8485-4C04-B005-88853A6ADADC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874403" y="1076685"/>
            <a:ext cx="4809361" cy="1400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矢印コネクタ 104">
            <a:extLst>
              <a:ext uri="{FF2B5EF4-FFF2-40B4-BE49-F238E27FC236}">
                <a16:creationId xmlns:a16="http://schemas.microsoft.com/office/drawing/2014/main" id="{A044FC15-0DDA-42A4-969C-D1BFD60F183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874403" y="1076685"/>
            <a:ext cx="5597020" cy="1400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4959A85F-FB43-413B-897E-1E6F2A220790}"/>
              </a:ext>
            </a:extLst>
          </p:cNvPr>
          <p:cNvSpPr/>
          <p:nvPr/>
        </p:nvSpPr>
        <p:spPr>
          <a:xfrm>
            <a:off x="6476302" y="189178"/>
            <a:ext cx="5308126" cy="3458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仮でもなんでもいい加減でも　組織図想定する。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1FBD14A-2FDB-45ED-802A-EF82C2444A84}"/>
              </a:ext>
            </a:extLst>
          </p:cNvPr>
          <p:cNvSpPr/>
          <p:nvPr/>
        </p:nvSpPr>
        <p:spPr>
          <a:xfrm>
            <a:off x="3000377" y="1296609"/>
            <a:ext cx="5954155" cy="6204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あなたの会社にここに入ってほしい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ついては、条件協議したい！！</a:t>
            </a:r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43F8CCB9-7D2E-4783-AAC2-8419FBB88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E0B6B-AA1C-4A08-8C69-36F95E8FD10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44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040D5BF0-3CF1-9D3D-639F-1328CB72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1005" y="2487386"/>
            <a:ext cx="7334162" cy="21723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ja-JP" altLang="en-US" sz="5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コンセプトの構成・検討</a:t>
            </a:r>
            <a:br>
              <a:rPr lang="en-US" altLang="ja-JP" sz="5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altLang="ja-JP" sz="5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altLang="ja-JP" sz="5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</a:t>
            </a:r>
            <a:r>
              <a:rPr lang="en-US" altLang="ja-JP" sz="5200" b="1" dirty="0">
                <a:solidFill>
                  <a:schemeClr val="tx2"/>
                </a:solidFill>
              </a:rPr>
              <a:t>.</a:t>
            </a:r>
            <a:r>
              <a:rPr lang="ja-JP" altLang="en-US" sz="5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コンセプト例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40E0FDB-0BC9-507E-365D-C849F67A2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CBE0B6B-AA1C-4A08-8C69-36F95E8FD104}" type="slidenum">
              <a:rPr kumimoji="1" lang="en-US" altLang="ja-JP" smtClean="0"/>
              <a:pPr>
                <a:spcAft>
                  <a:spcPts val="600"/>
                </a:spcAft>
              </a:pPr>
              <a:t>19</a:t>
            </a:fld>
            <a:endParaRPr kumimoji="1" lang="en-US" altLang="ja-JP"/>
          </a:p>
        </p:txBody>
      </p:sp>
    </p:spTree>
    <p:extLst>
      <p:ext uri="{BB962C8B-B14F-4D97-AF65-F5344CB8AC3E}">
        <p14:creationId xmlns:p14="http://schemas.microsoft.com/office/powerpoint/2010/main" val="2914170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229AB2A9-0370-4104-91EB-49047464C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705525" y="0"/>
            <a:ext cx="2736427" cy="153924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9CBBD30-28ED-4E65-B115-AC6A6D5E5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119" y="4626291"/>
            <a:ext cx="4625621" cy="153924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42491AF-FA8E-4FFD-B4D2-BD11FDDA6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2" y="-1"/>
            <a:ext cx="3179632" cy="178854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46A3CA5-A161-452B-9825-716C53B3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31838"/>
          </a:xfrm>
        </p:spPr>
        <p:txBody>
          <a:bodyPr/>
          <a:lstStyle/>
          <a:p>
            <a:r>
              <a:rPr kumimoji="1" lang="ja-JP" altLang="en-US" dirty="0"/>
              <a:t>　　　　　　全７回の内容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D71EBC8C-646C-4EC9-9150-1B6588100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2516" y="1462089"/>
            <a:ext cx="5779684" cy="4727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第</a:t>
            </a:r>
            <a:r>
              <a:rPr lang="en-US" altLang="ja-JP" dirty="0"/>
              <a:t>1</a:t>
            </a:r>
            <a:r>
              <a:rPr lang="ja-JP" altLang="en-US" dirty="0"/>
              <a:t>回　チーム編成と運営の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プロセス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第</a:t>
            </a:r>
            <a:r>
              <a:rPr lang="en-US" altLang="ja-JP" dirty="0"/>
              <a:t>2</a:t>
            </a:r>
            <a:r>
              <a:rPr lang="ja-JP" altLang="en-US" dirty="0"/>
              <a:t>回　審査委員会と審査の実際　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3600" b="1" dirty="0">
                <a:solidFill>
                  <a:srgbClr val="FF0000"/>
                </a:solidFill>
              </a:rPr>
              <a:t>第</a:t>
            </a:r>
            <a:r>
              <a:rPr lang="en-US" altLang="ja-JP" sz="3600" b="1" dirty="0">
                <a:solidFill>
                  <a:srgbClr val="FF0000"/>
                </a:solidFill>
              </a:rPr>
              <a:t>3</a:t>
            </a:r>
            <a:r>
              <a:rPr lang="ja-JP" altLang="en-US" sz="3600" b="1" dirty="0">
                <a:solidFill>
                  <a:srgbClr val="FF0000"/>
                </a:solidFill>
              </a:rPr>
              <a:t>回　提案作成の詳細</a:t>
            </a:r>
            <a:endParaRPr lang="en-US" altLang="ja-JP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第</a:t>
            </a:r>
            <a:r>
              <a:rPr lang="en-US" altLang="ja-JP" dirty="0"/>
              <a:t>4</a:t>
            </a:r>
            <a:r>
              <a:rPr lang="ja-JP" altLang="en-US" dirty="0"/>
              <a:t>回</a:t>
            </a:r>
            <a:r>
              <a:rPr lang="en-US" altLang="ja-JP" dirty="0"/>
              <a:t>	</a:t>
            </a:r>
            <a:r>
              <a:rPr lang="ja-JP" altLang="en-US" dirty="0"/>
              <a:t>　提案金額の成り立ち　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2E9C8D53-EF85-4582-82D3-F28C84674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25705" y="1462089"/>
            <a:ext cx="5779683" cy="47275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第</a:t>
            </a:r>
            <a:r>
              <a:rPr lang="en-US" altLang="ja-JP" dirty="0"/>
              <a:t>5</a:t>
            </a:r>
            <a:r>
              <a:rPr lang="ja-JP" altLang="en-US" dirty="0"/>
              <a:t>回　金融機関の選定と資金調達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第６回　プレゼンテーション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第７回　事業契約と</a:t>
            </a:r>
            <a:r>
              <a:rPr lang="en-US" altLang="ja-JP" dirty="0"/>
              <a:t>SPC</a:t>
            </a:r>
            <a:r>
              <a:rPr lang="ja-JP" altLang="en-US" dirty="0"/>
              <a:t>の経営</a:t>
            </a:r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F61FBBE1-224D-4819-A7F1-F1DA8D409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5700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>
            <a:extLst>
              <a:ext uri="{FF2B5EF4-FFF2-40B4-BE49-F238E27FC236}">
                <a16:creationId xmlns:a16="http://schemas.microsoft.com/office/drawing/2014/main" id="{01761079-B416-430C-9123-A6ADC6BA572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35186" y="274639"/>
            <a:ext cx="7921625" cy="777875"/>
          </a:xfr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ja-JP" altLang="en-US" dirty="0"/>
              <a:t> 提案コンセプト</a:t>
            </a:r>
          </a:p>
        </p:txBody>
      </p:sp>
      <p:sp>
        <p:nvSpPr>
          <p:cNvPr id="13317" name="AutoShape 5">
            <a:extLst>
              <a:ext uri="{FF2B5EF4-FFF2-40B4-BE49-F238E27FC236}">
                <a16:creationId xmlns:a16="http://schemas.microsoft.com/office/drawing/2014/main" id="{3510F95C-DAD1-40D4-B469-BB33F2C13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1484313"/>
            <a:ext cx="7921625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ja-JP" altLang="en-US"/>
              <a:t>１．安全・安心でおいしい給食の提供のための施設整備・維持管理・運営</a:t>
            </a:r>
          </a:p>
        </p:txBody>
      </p:sp>
      <p:sp>
        <p:nvSpPr>
          <p:cNvPr id="13318" name="AutoShape 6">
            <a:extLst>
              <a:ext uri="{FF2B5EF4-FFF2-40B4-BE49-F238E27FC236}">
                <a16:creationId xmlns:a16="http://schemas.microsoft.com/office/drawing/2014/main" id="{E39E1CDE-27E3-468A-9AE3-8705D1418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1989138"/>
            <a:ext cx="7921625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ja-JP" altLang="en-US"/>
              <a:t>２．児童・父兄・教職員の食育の中心となる施設・運営</a:t>
            </a:r>
          </a:p>
        </p:txBody>
      </p:sp>
      <p:sp>
        <p:nvSpPr>
          <p:cNvPr id="13319" name="AutoShape 7">
            <a:extLst>
              <a:ext uri="{FF2B5EF4-FFF2-40B4-BE49-F238E27FC236}">
                <a16:creationId xmlns:a16="http://schemas.microsoft.com/office/drawing/2014/main" id="{F86F9E54-F201-4D34-BC4E-3E3C4AF77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2492376"/>
            <a:ext cx="7921625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ja-JP" altLang="en-US" sz="1600"/>
              <a:t>３．長期にわたり安定したＳＰＣ運営のための資金・体制確保・モニタリング</a:t>
            </a:r>
          </a:p>
        </p:txBody>
      </p:sp>
      <p:sp>
        <p:nvSpPr>
          <p:cNvPr id="13320" name="AutoShape 8">
            <a:extLst>
              <a:ext uri="{FF2B5EF4-FFF2-40B4-BE49-F238E27FC236}">
                <a16:creationId xmlns:a16="http://schemas.microsoft.com/office/drawing/2014/main" id="{A97FCC5B-7D97-4154-BEE7-CB45FA2D6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2997201"/>
            <a:ext cx="7921625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ja-JP" altLang="en-US" sz="1600"/>
              <a:t>４．担当企業が責任をもって事業遂行し、市と協力できる報告・協議体制構築</a:t>
            </a:r>
          </a:p>
        </p:txBody>
      </p:sp>
      <p:sp>
        <p:nvSpPr>
          <p:cNvPr id="13321" name="AutoShape 9">
            <a:extLst>
              <a:ext uri="{FF2B5EF4-FFF2-40B4-BE49-F238E27FC236}">
                <a16:creationId xmlns:a16="http://schemas.microsoft.com/office/drawing/2014/main" id="{3F70CC53-95CB-4564-A470-A1B3EF3A7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3500438"/>
            <a:ext cx="7921625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ja-JP" altLang="en-US"/>
              <a:t>５．周囲の環境に調和した設計・施設整備・維持管理・運営</a:t>
            </a:r>
          </a:p>
        </p:txBody>
      </p:sp>
      <p:sp>
        <p:nvSpPr>
          <p:cNvPr id="13322" name="AutoShape 10">
            <a:extLst>
              <a:ext uri="{FF2B5EF4-FFF2-40B4-BE49-F238E27FC236}">
                <a16:creationId xmlns:a16="http://schemas.microsoft.com/office/drawing/2014/main" id="{CAC63FE0-FD67-4D6A-9F09-EBBE3BA40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4005263"/>
            <a:ext cx="7921625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ja-JP" altLang="en-US"/>
              <a:t>６．省エネ・省資源に徹し、ＬＣＣ最小化の施設整備・維持管理・運営</a:t>
            </a:r>
          </a:p>
        </p:txBody>
      </p:sp>
      <p:sp>
        <p:nvSpPr>
          <p:cNvPr id="13323" name="AutoShape 11">
            <a:extLst>
              <a:ext uri="{FF2B5EF4-FFF2-40B4-BE49-F238E27FC236}">
                <a16:creationId xmlns:a16="http://schemas.microsoft.com/office/drawing/2014/main" id="{C85B0792-8F62-4054-AEC3-1561577EA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4508501"/>
            <a:ext cx="7921625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ja-JP" altLang="en-US"/>
              <a:t>７．工事期間中の周辺への影響の最小化・安全・品質・環境・工程確保</a:t>
            </a:r>
          </a:p>
        </p:txBody>
      </p:sp>
      <p:sp>
        <p:nvSpPr>
          <p:cNvPr id="13324" name="AutoShape 12">
            <a:extLst>
              <a:ext uri="{FF2B5EF4-FFF2-40B4-BE49-F238E27FC236}">
                <a16:creationId xmlns:a16="http://schemas.microsoft.com/office/drawing/2014/main" id="{50B41038-99CB-46B9-B2F2-4A6204F7B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5013326"/>
            <a:ext cx="7921625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ja-JP" altLang="en-US"/>
              <a:t>８．地域に根ざした企業による設計・建設・維持管理・運営による地域貢献</a:t>
            </a:r>
          </a:p>
        </p:txBody>
      </p:sp>
      <p:sp>
        <p:nvSpPr>
          <p:cNvPr id="11" name="AutoShape 12">
            <a:extLst>
              <a:ext uri="{FF2B5EF4-FFF2-40B4-BE49-F238E27FC236}">
                <a16:creationId xmlns:a16="http://schemas.microsoft.com/office/drawing/2014/main" id="{8948C9E4-ACAF-4EE9-AF49-5606312F2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5516563"/>
            <a:ext cx="7921625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ja-JP" altLang="en-US" dirty="0"/>
              <a:t>９．構内動線は、内も外も一方向に設定：歩車分離・職員・来客分離</a:t>
            </a:r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8969BF2A-5A7D-4B18-A9B4-41B9AE73F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6021388"/>
            <a:ext cx="7921625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 dirty="0"/>
              <a:t>10</a:t>
            </a:r>
            <a:r>
              <a:rPr lang="ja-JP" altLang="en-US" dirty="0"/>
              <a:t>．内部は汚染・非汚染・アレルギーの交差無しを目標</a:t>
            </a: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391A9AEE-3E3C-438C-95B4-967D98FF907D}"/>
              </a:ext>
            </a:extLst>
          </p:cNvPr>
          <p:cNvSpPr/>
          <p:nvPr/>
        </p:nvSpPr>
        <p:spPr>
          <a:xfrm>
            <a:off x="300996" y="653055"/>
            <a:ext cx="1834190" cy="1263852"/>
          </a:xfrm>
          <a:prstGeom prst="ellipse">
            <a:avLst/>
          </a:prstGeom>
          <a:solidFill>
            <a:srgbClr val="FFFFCC">
              <a:alpha val="47059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/>
              <a:t>大項目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AutoShape 5">
            <a:extLst>
              <a:ext uri="{FF2B5EF4-FFF2-40B4-BE49-F238E27FC236}">
                <a16:creationId xmlns:a16="http://schemas.microsoft.com/office/drawing/2014/main" id="{C0C70FE6-C827-4717-B033-5F4ED352D2F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51086" y="641354"/>
            <a:ext cx="8295139" cy="561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solidFill>
              <a:schemeClr val="tx1"/>
            </a:solidFill>
            <a:round/>
            <a:headEnd/>
            <a:tailEnd/>
          </a:ln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ja-JP" altLang="en-US" sz="2000" dirty="0"/>
              <a:t>１．安全・安心でおいしい給食の提供のための施設整備・維持管理・運営</a:t>
            </a:r>
          </a:p>
        </p:txBody>
      </p:sp>
      <p:sp>
        <p:nvSpPr>
          <p:cNvPr id="15366" name="AutoShape 6">
            <a:extLst>
              <a:ext uri="{FF2B5EF4-FFF2-40B4-BE49-F238E27FC236}">
                <a16:creationId xmlns:a16="http://schemas.microsoft.com/office/drawing/2014/main" id="{B57B292C-E720-4C0B-813B-BD4474B40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1671188"/>
            <a:ext cx="829514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1-1.</a:t>
            </a:r>
            <a:r>
              <a:rPr lang="ja-JP" altLang="en-US"/>
              <a:t>戦略的なゾーニング（汚染関連・人・食材の動線設計）の明確な提示</a:t>
            </a:r>
          </a:p>
        </p:txBody>
      </p:sp>
      <p:sp>
        <p:nvSpPr>
          <p:cNvPr id="15367" name="AutoShape 7">
            <a:extLst>
              <a:ext uri="{FF2B5EF4-FFF2-40B4-BE49-F238E27FC236}">
                <a16:creationId xmlns:a16="http://schemas.microsoft.com/office/drawing/2014/main" id="{D2CE20C0-476F-4C52-852F-AD7354111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2176013"/>
            <a:ext cx="829514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1-2.</a:t>
            </a:r>
            <a:r>
              <a:rPr lang="ja-JP" altLang="en-US"/>
              <a:t>衛生環境確保のための設計・維持管理・運営の工夫の具体的な提示</a:t>
            </a:r>
          </a:p>
        </p:txBody>
      </p:sp>
      <p:sp>
        <p:nvSpPr>
          <p:cNvPr id="15368" name="AutoShape 8">
            <a:extLst>
              <a:ext uri="{FF2B5EF4-FFF2-40B4-BE49-F238E27FC236}">
                <a16:creationId xmlns:a16="http://schemas.microsoft.com/office/drawing/2014/main" id="{B12F9743-D1EB-42EB-B7AF-4224CFFA5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2679250"/>
            <a:ext cx="829514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1-3.</a:t>
            </a:r>
            <a:r>
              <a:rPr lang="ja-JP" altLang="en-US"/>
              <a:t>環境設計の明確な提示：温度湿度・風量・保管環境等明確な設計思想</a:t>
            </a:r>
          </a:p>
        </p:txBody>
      </p:sp>
      <p:sp>
        <p:nvSpPr>
          <p:cNvPr id="15369" name="AutoShape 9">
            <a:extLst>
              <a:ext uri="{FF2B5EF4-FFF2-40B4-BE49-F238E27FC236}">
                <a16:creationId xmlns:a16="http://schemas.microsoft.com/office/drawing/2014/main" id="{2EC97A4E-E9D0-4A72-89A9-789FDA22D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3182488"/>
            <a:ext cx="829514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1-4.</a:t>
            </a:r>
            <a:r>
              <a:rPr lang="ja-JP" altLang="en-US"/>
              <a:t>調理・維持管理従業員の知識・意識教育の明確な規定と実行の方策</a:t>
            </a:r>
          </a:p>
        </p:txBody>
      </p:sp>
      <p:sp>
        <p:nvSpPr>
          <p:cNvPr id="15370" name="AutoShape 10">
            <a:extLst>
              <a:ext uri="{FF2B5EF4-FFF2-40B4-BE49-F238E27FC236}">
                <a16:creationId xmlns:a16="http://schemas.microsoft.com/office/drawing/2014/main" id="{89252059-80C7-4102-A807-C4DD90A78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3687313"/>
            <a:ext cx="829514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1-5.</a:t>
            </a:r>
            <a:r>
              <a:rPr lang="ja-JP" altLang="en-US"/>
              <a:t>従業員の健康・衛生状態維持の体制・方策・マニュアルの具体的な提示</a:t>
            </a:r>
          </a:p>
        </p:txBody>
      </p:sp>
      <p:sp>
        <p:nvSpPr>
          <p:cNvPr id="15371" name="AutoShape 11">
            <a:extLst>
              <a:ext uri="{FF2B5EF4-FFF2-40B4-BE49-F238E27FC236}">
                <a16:creationId xmlns:a16="http://schemas.microsoft.com/office/drawing/2014/main" id="{6B11C927-11A1-464C-9644-6BB7CFFF3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4190550"/>
            <a:ext cx="829514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1-6.</a:t>
            </a:r>
            <a:r>
              <a:rPr lang="ja-JP" altLang="en-US"/>
              <a:t>市の職員（メニュー設定・栄養士等）との協力関係の具体的な提示</a:t>
            </a:r>
          </a:p>
        </p:txBody>
      </p:sp>
      <p:sp>
        <p:nvSpPr>
          <p:cNvPr id="15372" name="AutoShape 12">
            <a:extLst>
              <a:ext uri="{FF2B5EF4-FFF2-40B4-BE49-F238E27FC236}">
                <a16:creationId xmlns:a16="http://schemas.microsoft.com/office/drawing/2014/main" id="{926AC6DB-4DC1-472E-A4F7-7EDCAEEC9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4695375"/>
            <a:ext cx="829514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1-</a:t>
            </a:r>
            <a:r>
              <a:rPr lang="ja-JP" altLang="en-US"/>
              <a:t>７</a:t>
            </a:r>
            <a:r>
              <a:rPr lang="en-US" altLang="ja-JP"/>
              <a:t>.</a:t>
            </a:r>
            <a:r>
              <a:rPr lang="ja-JP" altLang="en-US"/>
              <a:t>配送職員の受け渡し業務態勢と協会との協力のあり方・交通安全対策</a:t>
            </a:r>
          </a:p>
        </p:txBody>
      </p:sp>
      <p:sp>
        <p:nvSpPr>
          <p:cNvPr id="15373" name="AutoShape 13">
            <a:extLst>
              <a:ext uri="{FF2B5EF4-FFF2-40B4-BE49-F238E27FC236}">
                <a16:creationId xmlns:a16="http://schemas.microsoft.com/office/drawing/2014/main" id="{F908E034-49F3-4885-A40D-6393BA0D1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7" y="5198613"/>
            <a:ext cx="8295141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 dirty="0"/>
              <a:t>1-</a:t>
            </a:r>
            <a:r>
              <a:rPr lang="ja-JP" altLang="en-US" dirty="0"/>
              <a:t>８</a:t>
            </a:r>
            <a:r>
              <a:rPr lang="en-US" altLang="ja-JP" dirty="0"/>
              <a:t>.</a:t>
            </a:r>
            <a:r>
              <a:rPr lang="ja-JP" altLang="en-US" dirty="0"/>
              <a:t>受け入れ</a:t>
            </a:r>
            <a:r>
              <a:rPr lang="en-US" altLang="ja-JP" dirty="0"/>
              <a:t>/</a:t>
            </a:r>
            <a:r>
              <a:rPr lang="ja-JP" altLang="en-US" dirty="0"/>
              <a:t>調理品</a:t>
            </a:r>
            <a:r>
              <a:rPr lang="en-US" altLang="ja-JP" dirty="0"/>
              <a:t>/</a:t>
            </a:r>
            <a:r>
              <a:rPr lang="ja-JP" altLang="en-US" dirty="0"/>
              <a:t>食器等検品体制と実施・報告・責任体制の具体的な提示</a:t>
            </a:r>
          </a:p>
        </p:txBody>
      </p:sp>
      <p:sp>
        <p:nvSpPr>
          <p:cNvPr id="15374" name="AutoShape 14">
            <a:extLst>
              <a:ext uri="{FF2B5EF4-FFF2-40B4-BE49-F238E27FC236}">
                <a16:creationId xmlns:a16="http://schemas.microsoft.com/office/drawing/2014/main" id="{A733319B-DB79-4C1B-9350-79580AC53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5703438"/>
            <a:ext cx="829514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1-9.</a:t>
            </a:r>
            <a:r>
              <a:rPr lang="ja-JP" altLang="en-US"/>
              <a:t>受け入れ</a:t>
            </a:r>
            <a:r>
              <a:rPr lang="en-US" altLang="ja-JP"/>
              <a:t>/</a:t>
            </a:r>
            <a:r>
              <a:rPr lang="ja-JP" altLang="en-US"/>
              <a:t>調理品検品体制と実施・報告・責任体制の具体的な提示</a:t>
            </a: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FCCE5217-C2CD-4F94-B93E-24E2DFAE8489}"/>
              </a:ext>
            </a:extLst>
          </p:cNvPr>
          <p:cNvSpPr/>
          <p:nvPr/>
        </p:nvSpPr>
        <p:spPr>
          <a:xfrm>
            <a:off x="300996" y="979624"/>
            <a:ext cx="1834190" cy="1263852"/>
          </a:xfrm>
          <a:prstGeom prst="ellipse">
            <a:avLst/>
          </a:prstGeom>
          <a:solidFill>
            <a:srgbClr val="FFFFCC">
              <a:alpha val="47059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/>
              <a:t>中項目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4">
            <a:extLst>
              <a:ext uri="{FF2B5EF4-FFF2-40B4-BE49-F238E27FC236}">
                <a16:creationId xmlns:a16="http://schemas.microsoft.com/office/drawing/2014/main" id="{D367D2A3-B581-41FB-8B21-9C368F14A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7" y="1687403"/>
            <a:ext cx="8365897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ja-JP" altLang="en-US"/>
              <a:t>２．児童・父兄・教職員の食育の中心となる施設・運営</a:t>
            </a:r>
          </a:p>
        </p:txBody>
      </p:sp>
      <p:sp>
        <p:nvSpPr>
          <p:cNvPr id="17413" name="AutoShape 5">
            <a:extLst>
              <a:ext uri="{FF2B5EF4-FFF2-40B4-BE49-F238E27FC236}">
                <a16:creationId xmlns:a16="http://schemas.microsoft.com/office/drawing/2014/main" id="{D944870C-65E4-4C4B-A6B8-73F091AB3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2515285"/>
            <a:ext cx="8365898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2-1.</a:t>
            </a:r>
            <a:r>
              <a:rPr lang="ja-JP" altLang="en-US"/>
              <a:t>見学通路の充実</a:t>
            </a:r>
          </a:p>
        </p:txBody>
      </p:sp>
      <p:sp>
        <p:nvSpPr>
          <p:cNvPr id="17414" name="AutoShape 6">
            <a:extLst>
              <a:ext uri="{FF2B5EF4-FFF2-40B4-BE49-F238E27FC236}">
                <a16:creationId xmlns:a16="http://schemas.microsoft.com/office/drawing/2014/main" id="{7F27338C-DBCE-4390-80BC-E2D756B68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3018522"/>
            <a:ext cx="8365898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2-2.</a:t>
            </a:r>
            <a:r>
              <a:rPr lang="ja-JP" altLang="en-US"/>
              <a:t>児童・父兄・教職員・市民・見学者の試食スペースの充実</a:t>
            </a:r>
          </a:p>
        </p:txBody>
      </p:sp>
      <p:sp>
        <p:nvSpPr>
          <p:cNvPr id="17415" name="AutoShape 7">
            <a:extLst>
              <a:ext uri="{FF2B5EF4-FFF2-40B4-BE49-F238E27FC236}">
                <a16:creationId xmlns:a16="http://schemas.microsoft.com/office/drawing/2014/main" id="{8CA0FC18-F9B5-4375-9A1F-8DDC35C12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3523347"/>
            <a:ext cx="8365898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2-3.</a:t>
            </a:r>
            <a:r>
              <a:rPr lang="ja-JP" altLang="en-US"/>
              <a:t>児童・父兄・教職員・市民・見学者への食育発信メディアの充実</a:t>
            </a:r>
          </a:p>
        </p:txBody>
      </p:sp>
      <p:sp>
        <p:nvSpPr>
          <p:cNvPr id="17416" name="AutoShape 8">
            <a:extLst>
              <a:ext uri="{FF2B5EF4-FFF2-40B4-BE49-F238E27FC236}">
                <a16:creationId xmlns:a16="http://schemas.microsoft.com/office/drawing/2014/main" id="{8A293A17-13FF-4E9A-A94A-9488AD982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4028172"/>
            <a:ext cx="8365898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 dirty="0"/>
              <a:t>2-4.</a:t>
            </a:r>
            <a:r>
              <a:rPr lang="ja-JP" altLang="en-US" dirty="0"/>
              <a:t>市・市職員への提言・提案ができる有識者や父兄による勉強・研修の組織化</a:t>
            </a:r>
          </a:p>
        </p:txBody>
      </p:sp>
      <p:sp>
        <p:nvSpPr>
          <p:cNvPr id="17417" name="AutoShape 9">
            <a:extLst>
              <a:ext uri="{FF2B5EF4-FFF2-40B4-BE49-F238E27FC236}">
                <a16:creationId xmlns:a16="http://schemas.microsoft.com/office/drawing/2014/main" id="{8155030B-F74D-4E98-B513-505A9BA37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7" y="4532997"/>
            <a:ext cx="8365897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2-5.</a:t>
            </a:r>
            <a:r>
              <a:rPr lang="ja-JP" altLang="en-US"/>
              <a:t>運営企業によるメニュー提案や新しい調理法の市への提案活動</a:t>
            </a: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226650A2-7951-492B-952D-910FA4A55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7" y="5034647"/>
            <a:ext cx="8365897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 dirty="0"/>
              <a:t>2-6.</a:t>
            </a:r>
            <a:r>
              <a:rPr lang="ja-JP" altLang="en-US" dirty="0"/>
              <a:t>体験型見学：調理現場の体感・調理体験・ＶＲ・ＩＴなどの駆使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FABE5A-1166-66DC-7B55-9B76C98E4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0DA5BCE1-4470-298E-0133-6303D5C29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1212C3-A1F6-6BE6-1604-A2598E215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167AAE-7BC3-9F7F-28D2-4D33BBE1C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2D5197-CC3C-B01A-7C24-7DD8E9B01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B09540A-9088-DA41-8AA8-E1F0A1AD4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618F48E-AE14-25FC-7BE9-D443E5658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CE1CE1F-EF15-FAB3-1881-B94F7DA5F4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CF5427B-2E28-1A34-834C-2F7C349CCD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78D77D-9B2B-0653-01F2-5F4CA0E95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B75B53-6C69-1556-13C8-066A3F5DD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タイトル 5">
            <a:extLst>
              <a:ext uri="{FF2B5EF4-FFF2-40B4-BE49-F238E27FC236}">
                <a16:creationId xmlns:a16="http://schemas.microsoft.com/office/drawing/2014/main" id="{53D5177C-77B1-4B31-9C05-2FB8DE80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946" y="1764406"/>
            <a:ext cx="9610321" cy="31396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j-cs"/>
              </a:rPr>
              <a:t>②　コンセプトからの論理展開</a:t>
            </a:r>
            <a:b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j-cs"/>
              </a:rPr>
            </a:b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j-cs"/>
              </a:rPr>
              <a:t>シナリオ</a:t>
            </a:r>
            <a:b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j-cs"/>
              </a:rPr>
            </a:br>
            <a:b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j-cs"/>
              </a:rPr>
            </a:b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j-cs"/>
              </a:rPr>
              <a:t>	 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j-cs"/>
              </a:rPr>
              <a:t>各項目について作成</a:t>
            </a:r>
            <a:endParaRPr lang="ja-JP" altLang="en-US" sz="25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65630024-898F-12C9-8751-7A7953599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CBE0B6B-AA1C-4A08-8C69-36F95E8FD104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034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21DE8FAD-2D45-42DA-8AB1-A54B3732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98" y="428889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ja-JP" alt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②論理展開シナリオ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9FF608-2F81-4F2E-93A5-5145D58DE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BE0B6B-AA1C-4A08-8C69-36F95E8FD104}" type="slidenum">
              <a:rPr kumimoji="1" lang="ja-JP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24</a:t>
            </a:fld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609FB66-9FC3-4C5C-AC5C-E2D8620B5543}"/>
              </a:ext>
            </a:extLst>
          </p:cNvPr>
          <p:cNvSpPr/>
          <p:nvPr/>
        </p:nvSpPr>
        <p:spPr>
          <a:xfrm>
            <a:off x="576596" y="465738"/>
            <a:ext cx="2655837" cy="13798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市が行う</a:t>
            </a:r>
            <a:endParaRPr lang="en-US" altLang="ja-JP" dirty="0"/>
          </a:p>
          <a:p>
            <a:pPr algn="ctr"/>
            <a:r>
              <a:rPr kumimoji="1" lang="ja-JP" altLang="en-US" dirty="0"/>
              <a:t>食育支援について</a:t>
            </a:r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r>
              <a:rPr kumimoji="1" lang="ja-JP" altLang="en-US" dirty="0"/>
              <a:t>市がやりやすいように</a:t>
            </a:r>
          </a:p>
        </p:txBody>
      </p:sp>
      <p:sp>
        <p:nvSpPr>
          <p:cNvPr id="20" name="AutoShape 5">
            <a:extLst>
              <a:ext uri="{FF2B5EF4-FFF2-40B4-BE49-F238E27FC236}">
                <a16:creationId xmlns:a16="http://schemas.microsoft.com/office/drawing/2014/main" id="{C4521213-6399-484C-9625-279C4A0AD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2671" y="2621392"/>
            <a:ext cx="8354785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 dirty="0"/>
              <a:t>2-1.</a:t>
            </a:r>
            <a:r>
              <a:rPr lang="ja-JP" altLang="en-US" dirty="0"/>
              <a:t>見学通路の充実：充実って。見やすく・広く・全部見える　　とか</a:t>
            </a:r>
          </a:p>
        </p:txBody>
      </p:sp>
      <p:sp>
        <p:nvSpPr>
          <p:cNvPr id="21" name="AutoShape 6">
            <a:extLst>
              <a:ext uri="{FF2B5EF4-FFF2-40B4-BE49-F238E27FC236}">
                <a16:creationId xmlns:a16="http://schemas.microsoft.com/office/drawing/2014/main" id="{D2BC1579-6C84-40B5-9DB6-3A105AEF3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199" y="3124629"/>
            <a:ext cx="8354785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 dirty="0"/>
              <a:t>2-2.</a:t>
            </a:r>
            <a:r>
              <a:rPr lang="ja-JP" altLang="en-US" dirty="0"/>
              <a:t>児童・父兄・教職員・市民・見学者の試食スペースの充実</a:t>
            </a:r>
          </a:p>
        </p:txBody>
      </p:sp>
      <p:sp>
        <p:nvSpPr>
          <p:cNvPr id="22" name="AutoShape 7">
            <a:extLst>
              <a:ext uri="{FF2B5EF4-FFF2-40B4-BE49-F238E27FC236}">
                <a16:creationId xmlns:a16="http://schemas.microsoft.com/office/drawing/2014/main" id="{8D101AA2-C9A4-47B0-90D1-CC8F444B9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199" y="3629454"/>
            <a:ext cx="8354785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2-3.</a:t>
            </a:r>
            <a:r>
              <a:rPr lang="ja-JP" altLang="en-US"/>
              <a:t>児童・父兄・教職員・市民・見学者への食育発信メディアの充実</a:t>
            </a:r>
          </a:p>
        </p:txBody>
      </p:sp>
      <p:sp>
        <p:nvSpPr>
          <p:cNvPr id="23" name="AutoShape 8">
            <a:extLst>
              <a:ext uri="{FF2B5EF4-FFF2-40B4-BE49-F238E27FC236}">
                <a16:creationId xmlns:a16="http://schemas.microsoft.com/office/drawing/2014/main" id="{E1A3B59D-11D2-4011-B3F6-7E5E48739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134279"/>
            <a:ext cx="8354786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 dirty="0"/>
              <a:t>2-4.</a:t>
            </a:r>
            <a:r>
              <a:rPr lang="ja-JP" altLang="en-US" dirty="0"/>
              <a:t>市・市職員への提言・提案ができる有識者や父兄による勉強・研修の組織化</a:t>
            </a:r>
          </a:p>
        </p:txBody>
      </p:sp>
      <p:sp>
        <p:nvSpPr>
          <p:cNvPr id="24" name="AutoShape 9">
            <a:extLst>
              <a:ext uri="{FF2B5EF4-FFF2-40B4-BE49-F238E27FC236}">
                <a16:creationId xmlns:a16="http://schemas.microsoft.com/office/drawing/2014/main" id="{85D7F99C-F988-44A0-BFEE-22918BAA5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199" y="4639104"/>
            <a:ext cx="8354785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2-5.</a:t>
            </a:r>
            <a:r>
              <a:rPr lang="ja-JP" altLang="en-US"/>
              <a:t>運営企業によるメニュー提案や新しい調理法の市への提案活動</a:t>
            </a:r>
          </a:p>
        </p:txBody>
      </p:sp>
      <p:sp>
        <p:nvSpPr>
          <p:cNvPr id="25" name="AutoShape 9">
            <a:extLst>
              <a:ext uri="{FF2B5EF4-FFF2-40B4-BE49-F238E27FC236}">
                <a16:creationId xmlns:a16="http://schemas.microsoft.com/office/drawing/2014/main" id="{3F16A339-CC15-4451-B61C-2F2EFDB65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199" y="5140754"/>
            <a:ext cx="8354785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 dirty="0"/>
              <a:t>2-6.</a:t>
            </a:r>
            <a:r>
              <a:rPr lang="ja-JP" altLang="en-US" dirty="0"/>
              <a:t>体験型見学：調理現場の体感・調理体験・ＶＲ・ＩＴなどの駆使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29BA6A27-2C41-45D6-A350-120A7AAC3B8F}"/>
              </a:ext>
            </a:extLst>
          </p:cNvPr>
          <p:cNvSpPr/>
          <p:nvPr/>
        </p:nvSpPr>
        <p:spPr>
          <a:xfrm>
            <a:off x="518354" y="2089716"/>
            <a:ext cx="2714079" cy="101372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見学通路での</a:t>
            </a:r>
            <a:endParaRPr kumimoji="1" lang="en-US" altLang="ja-JP" dirty="0"/>
          </a:p>
          <a:p>
            <a:pPr algn="ctr"/>
            <a:r>
              <a:rPr lang="ja-JP" altLang="en-US" dirty="0"/>
              <a:t>工夫による支援</a:t>
            </a:r>
            <a:endParaRPr kumimoji="1" lang="ja-JP" altLang="en-US" dirty="0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87EA2E81-ADD0-436A-9E9B-6446A36D48DA}"/>
              </a:ext>
            </a:extLst>
          </p:cNvPr>
          <p:cNvSpPr/>
          <p:nvPr/>
        </p:nvSpPr>
        <p:spPr>
          <a:xfrm>
            <a:off x="576596" y="3386080"/>
            <a:ext cx="2655837" cy="101372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市の試食イベントへの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支援</a:t>
            </a: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D3763C5C-EF8C-462B-A981-4ACE23C92301}"/>
              </a:ext>
            </a:extLst>
          </p:cNvPr>
          <p:cNvSpPr/>
          <p:nvPr/>
        </p:nvSpPr>
        <p:spPr>
          <a:xfrm>
            <a:off x="285386" y="4674696"/>
            <a:ext cx="2655837" cy="101372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市への</a:t>
            </a:r>
            <a:r>
              <a:rPr lang="en-US" altLang="ja-JP" dirty="0"/>
              <a:t>IT</a:t>
            </a:r>
            <a:r>
              <a:rPr lang="ja-JP" altLang="en-US" dirty="0"/>
              <a:t>ツール</a:t>
            </a:r>
            <a:endParaRPr lang="en-US" altLang="ja-JP" dirty="0"/>
          </a:p>
          <a:p>
            <a:pPr algn="ctr"/>
            <a:r>
              <a:rPr lang="ja-JP" altLang="en-US" dirty="0"/>
              <a:t>など教育ツールの</a:t>
            </a:r>
            <a:r>
              <a:rPr kumimoji="1" lang="ja-JP" altLang="en-US" dirty="0"/>
              <a:t>支援</a:t>
            </a:r>
          </a:p>
        </p:txBody>
      </p:sp>
      <p:sp>
        <p:nvSpPr>
          <p:cNvPr id="9" name="乗算記号 8">
            <a:extLst>
              <a:ext uri="{FF2B5EF4-FFF2-40B4-BE49-F238E27FC236}">
                <a16:creationId xmlns:a16="http://schemas.microsoft.com/office/drawing/2014/main" id="{5FC89B0A-88C9-4796-9C66-1BAAD7D71D50}"/>
              </a:ext>
            </a:extLst>
          </p:cNvPr>
          <p:cNvSpPr/>
          <p:nvPr/>
        </p:nvSpPr>
        <p:spPr>
          <a:xfrm>
            <a:off x="2984902" y="3997012"/>
            <a:ext cx="730940" cy="63380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乗算記号 27">
            <a:extLst>
              <a:ext uri="{FF2B5EF4-FFF2-40B4-BE49-F238E27FC236}">
                <a16:creationId xmlns:a16="http://schemas.microsoft.com/office/drawing/2014/main" id="{4ADA52BA-39BF-417B-8CF8-4237DB6C9739}"/>
              </a:ext>
            </a:extLst>
          </p:cNvPr>
          <p:cNvSpPr/>
          <p:nvPr/>
        </p:nvSpPr>
        <p:spPr>
          <a:xfrm>
            <a:off x="2984902" y="4494343"/>
            <a:ext cx="730940" cy="63380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4F6E82EA-3944-457D-A15A-5C4D196604D6}"/>
              </a:ext>
            </a:extLst>
          </p:cNvPr>
          <p:cNvSpPr/>
          <p:nvPr/>
        </p:nvSpPr>
        <p:spPr>
          <a:xfrm>
            <a:off x="7799579" y="1287563"/>
            <a:ext cx="2969374" cy="101372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市の</a:t>
            </a:r>
            <a:r>
              <a:rPr lang="ja-JP" altLang="en-US" dirty="0"/>
              <a:t>情報発信</a:t>
            </a:r>
            <a:endParaRPr lang="en-US" altLang="ja-JP" dirty="0"/>
          </a:p>
          <a:p>
            <a:pPr algn="ctr"/>
            <a:r>
              <a:rPr lang="ja-JP" altLang="en-US" dirty="0"/>
              <a:t>のお手伝い支援</a:t>
            </a:r>
            <a:endParaRPr kumimoji="1" lang="ja-JP" altLang="en-US" dirty="0"/>
          </a:p>
        </p:txBody>
      </p:sp>
      <p:sp>
        <p:nvSpPr>
          <p:cNvPr id="10" name="爆発: 8 pt 9">
            <a:extLst>
              <a:ext uri="{FF2B5EF4-FFF2-40B4-BE49-F238E27FC236}">
                <a16:creationId xmlns:a16="http://schemas.microsoft.com/office/drawing/2014/main" id="{2D00FA3B-EAA8-4822-BD57-C9256D53A252}"/>
              </a:ext>
            </a:extLst>
          </p:cNvPr>
          <p:cNvSpPr/>
          <p:nvPr/>
        </p:nvSpPr>
        <p:spPr>
          <a:xfrm>
            <a:off x="3263008" y="465738"/>
            <a:ext cx="4634612" cy="2954784"/>
          </a:xfrm>
          <a:prstGeom prst="irregularSeal1">
            <a:avLst/>
          </a:prstGeom>
          <a:solidFill>
            <a:srgbClr val="CCFFFF">
              <a:alpha val="41176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食育は市がやるから、あんたらは支援しな！</a:t>
            </a:r>
            <a:endParaRPr kumimoji="1" lang="en-US" altLang="ja-JP" dirty="0"/>
          </a:p>
          <a:p>
            <a:pPr algn="ctr"/>
            <a:r>
              <a:rPr lang="ja-JP" altLang="en-US" dirty="0"/>
              <a:t>でしゃばるなよ！</a:t>
            </a:r>
            <a:endParaRPr kumimoji="1" lang="ja-JP" altLang="en-US" dirty="0"/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A4894CA2-766B-4522-BB93-A05027EAAABD}"/>
              </a:ext>
            </a:extLst>
          </p:cNvPr>
          <p:cNvCxnSpPr>
            <a:cxnSpLocks/>
            <a:stCxn id="29" idx="4"/>
          </p:cNvCxnSpPr>
          <p:nvPr/>
        </p:nvCxnSpPr>
        <p:spPr>
          <a:xfrm flipH="1">
            <a:off x="8474218" y="2301284"/>
            <a:ext cx="810048" cy="13281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7A78AB4C-9F5F-46AF-893A-C145AEA07A22}"/>
              </a:ext>
            </a:extLst>
          </p:cNvPr>
          <p:cNvCxnSpPr>
            <a:cxnSpLocks/>
            <a:stCxn id="8" idx="6"/>
            <a:endCxn id="20" idx="1"/>
          </p:cNvCxnSpPr>
          <p:nvPr/>
        </p:nvCxnSpPr>
        <p:spPr>
          <a:xfrm>
            <a:off x="3232433" y="2596577"/>
            <a:ext cx="290238" cy="2042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772BAAD1-BFA0-40B8-B964-F4FF87923067}"/>
              </a:ext>
            </a:extLst>
          </p:cNvPr>
          <p:cNvCxnSpPr>
            <a:cxnSpLocks/>
            <a:stCxn id="26" idx="6"/>
            <a:endCxn id="21" idx="1"/>
          </p:cNvCxnSpPr>
          <p:nvPr/>
        </p:nvCxnSpPr>
        <p:spPr>
          <a:xfrm flipV="1">
            <a:off x="3232433" y="3304017"/>
            <a:ext cx="272766" cy="5889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BD1FB8B9-3F58-4300-AF67-45D7B09BC203}"/>
              </a:ext>
            </a:extLst>
          </p:cNvPr>
          <p:cNvCxnSpPr>
            <a:cxnSpLocks/>
            <a:stCxn id="27" idx="6"/>
            <a:endCxn id="25" idx="1"/>
          </p:cNvCxnSpPr>
          <p:nvPr/>
        </p:nvCxnSpPr>
        <p:spPr>
          <a:xfrm>
            <a:off x="2941223" y="5181557"/>
            <a:ext cx="563976" cy="1385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9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095393-D518-7587-253F-CB0D99ECC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65087E02-3775-9A04-F02D-F0171D7EC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4DACCF-916B-7928-18C8-0D176FE26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B90E792-A199-7C79-E63A-753115C30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00A273B-9352-E3B4-72F5-C5F7A187F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7DA1357-3968-C2B8-B359-EB5F0B87A7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8E79A9B-2F34-5E83-8E37-304F5467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A3E7A5A-EECF-82A7-E587-BE4BE4ED8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171F1AA-1273-41C3-52E3-447C7A150F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2294D29-5B00-F831-2AAD-73FC7B8C1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12C2177-7D85-EAB0-866C-4C50F09B3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タイトル 5">
            <a:extLst>
              <a:ext uri="{FF2B5EF4-FFF2-40B4-BE49-F238E27FC236}">
                <a16:creationId xmlns:a16="http://schemas.microsoft.com/office/drawing/2014/main" id="{BDF0ABD8-22D8-8A24-0D06-92D21EEFE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946" y="1764406"/>
            <a:ext cx="9610321" cy="31396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③　同種の案件の審査基準・審査講評のまとめ</a:t>
            </a:r>
            <a:b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</a:br>
            <a:b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</a:b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　　同種案件のデータは可能な限り収集・整理</a:t>
            </a:r>
            <a:b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</a:b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	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評価されたコンテンツは洗い出し・整理</a:t>
            </a:r>
            <a:b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</a:br>
            <a:endParaRPr lang="ja-JP" altLang="en-US" sz="32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45578454-169C-3EAF-9076-AFABD8BD3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CBE0B6B-AA1C-4A08-8C69-36F95E8FD104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28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2B55B9A-129E-4483-BF0B-1647A4FE0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26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0622958-EE1E-4DC4-9208-6E2E6E1A1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20" y="207247"/>
            <a:ext cx="9837174" cy="642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93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BC542A0-68E7-4387-A025-6CF2FC815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27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F2A0DA2-F6FB-487A-92FD-B0D32C900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052" y="213219"/>
            <a:ext cx="7785252" cy="6431561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C5EFC91-74F1-2768-237A-BEB0012955EC}"/>
              </a:ext>
            </a:extLst>
          </p:cNvPr>
          <p:cNvSpPr/>
          <p:nvPr/>
        </p:nvSpPr>
        <p:spPr>
          <a:xfrm>
            <a:off x="3813948" y="298483"/>
            <a:ext cx="1828800" cy="3065372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ここが空欄</a:t>
            </a:r>
            <a:endParaRPr kumimoji="1" lang="en-US" altLang="ja-JP" dirty="0"/>
          </a:p>
          <a:p>
            <a:pPr algn="ctr"/>
            <a:r>
              <a:rPr lang="ja-JP" altLang="en-US" dirty="0"/>
              <a:t>なので</a:t>
            </a:r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r>
              <a:rPr kumimoji="1" lang="ja-JP" altLang="en-US" dirty="0"/>
              <a:t>提案がないように見えてしまう</a:t>
            </a:r>
          </a:p>
        </p:txBody>
      </p:sp>
    </p:spTree>
    <p:extLst>
      <p:ext uri="{BB962C8B-B14F-4D97-AF65-F5344CB8AC3E}">
        <p14:creationId xmlns:p14="http://schemas.microsoft.com/office/powerpoint/2010/main" val="4187355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8E165D-71F6-4CED-9138-35712761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1A0A0C0-043F-4501-A205-D46345429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583" y="53975"/>
            <a:ext cx="9376833" cy="6667500"/>
          </a:xfrm>
          <a:prstGeom prst="rect">
            <a:avLst/>
          </a:prstGeom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05650D03-7EE1-4EC9-AF31-D7948F78A4B5}"/>
              </a:ext>
            </a:extLst>
          </p:cNvPr>
          <p:cNvSpPr/>
          <p:nvPr/>
        </p:nvSpPr>
        <p:spPr>
          <a:xfrm>
            <a:off x="7093527" y="376052"/>
            <a:ext cx="2814452" cy="45522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南向き・明るい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C92CACDF-579D-4312-8D38-A41A0DE952F9}"/>
              </a:ext>
            </a:extLst>
          </p:cNvPr>
          <p:cNvSpPr/>
          <p:nvPr/>
        </p:nvSpPr>
        <p:spPr>
          <a:xfrm>
            <a:off x="7203374" y="904504"/>
            <a:ext cx="2814452" cy="45522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浴室に窓</a:t>
            </a: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DB9B89A5-8929-4F90-A02F-62F3B8F61B3C}"/>
              </a:ext>
            </a:extLst>
          </p:cNvPr>
          <p:cNvSpPr/>
          <p:nvPr/>
        </p:nvSpPr>
        <p:spPr>
          <a:xfrm>
            <a:off x="7093527" y="1432956"/>
            <a:ext cx="2814452" cy="45522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引き戸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6D213E56-F972-46FE-916A-2602B8A7B739}"/>
              </a:ext>
            </a:extLst>
          </p:cNvPr>
          <p:cNvSpPr/>
          <p:nvPr/>
        </p:nvSpPr>
        <p:spPr>
          <a:xfrm>
            <a:off x="7093527" y="1961408"/>
            <a:ext cx="2814452" cy="45522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家事動線の短縮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5E5AAB1B-3D19-4C42-B7FB-2DDC61E64BA6}"/>
              </a:ext>
            </a:extLst>
          </p:cNvPr>
          <p:cNvSpPr/>
          <p:nvPr/>
        </p:nvSpPr>
        <p:spPr>
          <a:xfrm>
            <a:off x="7093527" y="2489860"/>
            <a:ext cx="2814452" cy="45522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可変性の高い住戸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A642AED7-52CC-4EAE-AA80-18A43DC75957}"/>
              </a:ext>
            </a:extLst>
          </p:cNvPr>
          <p:cNvSpPr/>
          <p:nvPr/>
        </p:nvSpPr>
        <p:spPr>
          <a:xfrm>
            <a:off x="7131132" y="3049980"/>
            <a:ext cx="2814452" cy="45522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多様な住戸タイプ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1E1CA1A-C643-4A48-B580-7BE331C086E4}"/>
              </a:ext>
            </a:extLst>
          </p:cNvPr>
          <p:cNvSpPr/>
          <p:nvPr/>
        </p:nvSpPr>
        <p:spPr>
          <a:xfrm>
            <a:off x="5255879" y="3964961"/>
            <a:ext cx="5286615" cy="19885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どんなことを評価したか？</a:t>
            </a:r>
            <a:endParaRPr kumimoji="1" lang="en-US" altLang="ja-JP" sz="2800" dirty="0"/>
          </a:p>
          <a:p>
            <a:pPr algn="ctr"/>
            <a:r>
              <a:rPr lang="ja-JP" altLang="en-US" sz="2800" dirty="0"/>
              <a:t>まとめて抽出</a:t>
            </a:r>
            <a:endParaRPr kumimoji="1" lang="ja-JP" altLang="en-US" sz="2800" dirty="0"/>
          </a:p>
        </p:txBody>
      </p:sp>
      <p:sp>
        <p:nvSpPr>
          <p:cNvPr id="12" name="右中かっこ 11">
            <a:extLst>
              <a:ext uri="{FF2B5EF4-FFF2-40B4-BE49-F238E27FC236}">
                <a16:creationId xmlns:a16="http://schemas.microsoft.com/office/drawing/2014/main" id="{E02AA51B-7C69-4E16-9BA5-D2DD2671E985}"/>
              </a:ext>
            </a:extLst>
          </p:cNvPr>
          <p:cNvSpPr/>
          <p:nvPr/>
        </p:nvSpPr>
        <p:spPr>
          <a:xfrm>
            <a:off x="6247119" y="413076"/>
            <a:ext cx="645459" cy="3015924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625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C1C152E-C1CE-467E-9A52-E67052F24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29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DC162C8-72AD-4C3B-8D80-4197F4E9A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702" y="293323"/>
            <a:ext cx="8654197" cy="6428152"/>
          </a:xfrm>
          <a:prstGeom prst="rect">
            <a:avLst/>
          </a:prstGeom>
        </p:spPr>
      </p:pic>
      <p:sp>
        <p:nvSpPr>
          <p:cNvPr id="4" name="右中かっこ 3">
            <a:extLst>
              <a:ext uri="{FF2B5EF4-FFF2-40B4-BE49-F238E27FC236}">
                <a16:creationId xmlns:a16="http://schemas.microsoft.com/office/drawing/2014/main" id="{765C1A22-A583-2A7B-9E39-88825E9A6BC1}"/>
              </a:ext>
            </a:extLst>
          </p:cNvPr>
          <p:cNvSpPr/>
          <p:nvPr/>
        </p:nvSpPr>
        <p:spPr>
          <a:xfrm>
            <a:off x="5040138" y="1771923"/>
            <a:ext cx="525013" cy="2445692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0FC4680-04EF-9A1E-A822-9D827B312058}"/>
              </a:ext>
            </a:extLst>
          </p:cNvPr>
          <p:cNvSpPr/>
          <p:nvPr/>
        </p:nvSpPr>
        <p:spPr>
          <a:xfrm>
            <a:off x="5919537" y="2436942"/>
            <a:ext cx="3412593" cy="12644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一見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他のチームは</a:t>
            </a:r>
            <a:endParaRPr kumimoji="1" lang="en-US" altLang="ja-JP" dirty="0"/>
          </a:p>
          <a:p>
            <a:pPr algn="ctr"/>
            <a:r>
              <a:rPr lang="ja-JP" altLang="en-US" dirty="0"/>
              <a:t>この提案がないように見える</a:t>
            </a:r>
            <a:endParaRPr kumimoji="1" lang="ja-JP" altLang="en-US" dirty="0"/>
          </a:p>
        </p:txBody>
      </p:sp>
      <p:sp>
        <p:nvSpPr>
          <p:cNvPr id="6" name="右中かっこ 5">
            <a:extLst>
              <a:ext uri="{FF2B5EF4-FFF2-40B4-BE49-F238E27FC236}">
                <a16:creationId xmlns:a16="http://schemas.microsoft.com/office/drawing/2014/main" id="{AAC8B080-1CF2-5587-B467-E1CEBFC31D33}"/>
              </a:ext>
            </a:extLst>
          </p:cNvPr>
          <p:cNvSpPr/>
          <p:nvPr/>
        </p:nvSpPr>
        <p:spPr>
          <a:xfrm>
            <a:off x="6329616" y="4562524"/>
            <a:ext cx="525013" cy="1710356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B6D2DCC-EF7C-BF29-D643-29D2CB5EA979}"/>
              </a:ext>
            </a:extLst>
          </p:cNvPr>
          <p:cNvSpPr/>
          <p:nvPr/>
        </p:nvSpPr>
        <p:spPr>
          <a:xfrm>
            <a:off x="7209015" y="4987125"/>
            <a:ext cx="3412593" cy="8842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一見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他のチームは</a:t>
            </a:r>
            <a:endParaRPr kumimoji="1" lang="en-US" altLang="ja-JP" dirty="0"/>
          </a:p>
          <a:p>
            <a:pPr algn="ctr"/>
            <a:r>
              <a:rPr lang="ja-JP" altLang="en-US" dirty="0"/>
              <a:t>この提案がないように見える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4098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74380B2C-4D0A-AFC2-DE57-48E71C83F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297" y="345531"/>
            <a:ext cx="10515600" cy="764811"/>
          </a:xfrm>
        </p:spPr>
        <p:txBody>
          <a:bodyPr>
            <a:normAutofit/>
          </a:bodyPr>
          <a:lstStyle/>
          <a:p>
            <a:r>
              <a:rPr lang="ja-JP" altLang="en-US" dirty="0"/>
              <a:t>取り組み開始から提案までの流れ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83FB673-58CD-92E0-C0E1-52FC92E7E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071A83F-BAA2-1002-8424-BE755353178B}"/>
              </a:ext>
            </a:extLst>
          </p:cNvPr>
          <p:cNvSpPr txBox="1"/>
          <p:nvPr/>
        </p:nvSpPr>
        <p:spPr>
          <a:xfrm>
            <a:off x="1525756" y="2069686"/>
            <a:ext cx="461665" cy="4286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提案提出チーム（コンソーシャム）編成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C72C106-9780-158D-AA96-2A77F7D59223}"/>
              </a:ext>
            </a:extLst>
          </p:cNvPr>
          <p:cNvSpPr txBox="1"/>
          <p:nvPr/>
        </p:nvSpPr>
        <p:spPr>
          <a:xfrm>
            <a:off x="4339341" y="2069686"/>
            <a:ext cx="461665" cy="4286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参加表明書提出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2DB0899-79A1-5715-D452-037D3D5A6AE7}"/>
              </a:ext>
            </a:extLst>
          </p:cNvPr>
          <p:cNvSpPr txBox="1"/>
          <p:nvPr/>
        </p:nvSpPr>
        <p:spPr>
          <a:xfrm>
            <a:off x="2505659" y="2069686"/>
            <a:ext cx="481799" cy="4286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次企業間協定書締結・</a:t>
            </a:r>
            <a:r>
              <a:rPr kumimoji="1" lang="en-US" altLang="ja-JP" dirty="0"/>
              <a:t>PM</a:t>
            </a:r>
            <a:r>
              <a:rPr kumimoji="1" lang="ja-JP" altLang="en-US" dirty="0"/>
              <a:t>の決定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472DF0C-C7F0-B468-BD44-BB20A69BBF2C}"/>
              </a:ext>
            </a:extLst>
          </p:cNvPr>
          <p:cNvSpPr txBox="1"/>
          <p:nvPr/>
        </p:nvSpPr>
        <p:spPr>
          <a:xfrm>
            <a:off x="3445095" y="2069686"/>
            <a:ext cx="461665" cy="4286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キックオフ会議開催　分科会の発足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0E42568-F50C-2F6A-23CF-61F84CD7F5F2}"/>
              </a:ext>
            </a:extLst>
          </p:cNvPr>
          <p:cNvSpPr txBox="1"/>
          <p:nvPr/>
        </p:nvSpPr>
        <p:spPr>
          <a:xfrm>
            <a:off x="5291969" y="2069686"/>
            <a:ext cx="461665" cy="4286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基本コンセプト決定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459953A-67E1-A85E-1D69-AA59AD4CF933}"/>
              </a:ext>
            </a:extLst>
          </p:cNvPr>
          <p:cNvSpPr txBox="1"/>
          <p:nvPr/>
        </p:nvSpPr>
        <p:spPr>
          <a:xfrm>
            <a:off x="6207893" y="2069686"/>
            <a:ext cx="461665" cy="4286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全体配置計画図の概略決定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2243233-6B55-F022-AB42-4A96B370919A}"/>
              </a:ext>
            </a:extLst>
          </p:cNvPr>
          <p:cNvSpPr txBox="1"/>
          <p:nvPr/>
        </p:nvSpPr>
        <p:spPr>
          <a:xfrm>
            <a:off x="7126063" y="2069686"/>
            <a:ext cx="461665" cy="4286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コンテンツ出し・基本設計・概略コスト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8DBCFA9-FBCC-6771-4404-53BF8972D1E5}"/>
              </a:ext>
            </a:extLst>
          </p:cNvPr>
          <p:cNvSpPr txBox="1"/>
          <p:nvPr/>
        </p:nvSpPr>
        <p:spPr>
          <a:xfrm>
            <a:off x="8018535" y="2069686"/>
            <a:ext cx="461665" cy="4286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概略コスト概算・銀行交渉開始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9D44238-C701-959D-3AEF-E2A52998F740}"/>
              </a:ext>
            </a:extLst>
          </p:cNvPr>
          <p:cNvSpPr txBox="1"/>
          <p:nvPr/>
        </p:nvSpPr>
        <p:spPr>
          <a:xfrm>
            <a:off x="8928021" y="2069686"/>
            <a:ext cx="461665" cy="4286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提案書案作成・提案金額戦略検討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3C2F113-DA3F-762B-1A28-A271328F9C2F}"/>
              </a:ext>
            </a:extLst>
          </p:cNvPr>
          <p:cNvSpPr txBox="1"/>
          <p:nvPr/>
        </p:nvSpPr>
        <p:spPr>
          <a:xfrm>
            <a:off x="9841031" y="2069686"/>
            <a:ext cx="461665" cy="4286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提案書・融資確約書提出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6882EF0-F7FE-3AC8-8881-872D0E97B587}"/>
              </a:ext>
            </a:extLst>
          </p:cNvPr>
          <p:cNvSpPr txBox="1"/>
          <p:nvPr/>
        </p:nvSpPr>
        <p:spPr>
          <a:xfrm>
            <a:off x="10743721" y="2069686"/>
            <a:ext cx="461665" cy="4286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プレゼンテーション準備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5289E5E-5034-F175-4F3B-F2EFB56DCD01}"/>
              </a:ext>
            </a:extLst>
          </p:cNvPr>
          <p:cNvSpPr txBox="1"/>
          <p:nvPr/>
        </p:nvSpPr>
        <p:spPr>
          <a:xfrm>
            <a:off x="582476" y="2069686"/>
            <a:ext cx="400110" cy="4286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eaVert" wrap="square" rtlCol="0">
            <a:spAutoFit/>
          </a:bodyPr>
          <a:lstStyle/>
          <a:p>
            <a:r>
              <a:rPr kumimoji="1" lang="ja-JP" altLang="en-US" sz="1400" dirty="0"/>
              <a:t>取り組み案件・自社立ち位置調査・検討・決定</a:t>
            </a:r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0D30B3EE-E128-2BC0-D0A7-BFD3C4D40D0C}"/>
              </a:ext>
            </a:extLst>
          </p:cNvPr>
          <p:cNvSpPr/>
          <p:nvPr/>
        </p:nvSpPr>
        <p:spPr>
          <a:xfrm>
            <a:off x="3524865" y="1435510"/>
            <a:ext cx="7680521" cy="585019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提案作成プロセス</a:t>
            </a:r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86AF6002-B96F-A2B7-4DCC-10EB92AE69E6}"/>
              </a:ext>
            </a:extLst>
          </p:cNvPr>
          <p:cNvSpPr/>
          <p:nvPr/>
        </p:nvSpPr>
        <p:spPr>
          <a:xfrm>
            <a:off x="650190" y="1479754"/>
            <a:ext cx="2794905" cy="496529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第１回チーム編成講座内容</a:t>
            </a:r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4C8A015E-5869-8640-CC6A-8372C75B2299}"/>
              </a:ext>
            </a:extLst>
          </p:cNvPr>
          <p:cNvSpPr/>
          <p:nvPr/>
        </p:nvSpPr>
        <p:spPr>
          <a:xfrm>
            <a:off x="1054323" y="3950111"/>
            <a:ext cx="461665" cy="47686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868BDF80-6301-36A9-CA63-36EEBE4DBEB4}"/>
              </a:ext>
            </a:extLst>
          </p:cNvPr>
          <p:cNvSpPr/>
          <p:nvPr/>
        </p:nvSpPr>
        <p:spPr>
          <a:xfrm>
            <a:off x="2050219" y="3932904"/>
            <a:ext cx="461665" cy="47686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3B999722-FC9D-60BB-CD35-43B50E502FDC}"/>
              </a:ext>
            </a:extLst>
          </p:cNvPr>
          <p:cNvSpPr/>
          <p:nvPr/>
        </p:nvSpPr>
        <p:spPr>
          <a:xfrm>
            <a:off x="3006993" y="3950111"/>
            <a:ext cx="461665" cy="47686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344BAB33-2539-E835-FDFD-2394193E59CF}"/>
              </a:ext>
            </a:extLst>
          </p:cNvPr>
          <p:cNvSpPr/>
          <p:nvPr/>
        </p:nvSpPr>
        <p:spPr>
          <a:xfrm>
            <a:off x="10313867" y="4102511"/>
            <a:ext cx="461665" cy="47686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矢印: 右 29">
            <a:extLst>
              <a:ext uri="{FF2B5EF4-FFF2-40B4-BE49-F238E27FC236}">
                <a16:creationId xmlns:a16="http://schemas.microsoft.com/office/drawing/2014/main" id="{66B14A2E-C847-AE2D-0134-913699B87A1B}"/>
              </a:ext>
            </a:extLst>
          </p:cNvPr>
          <p:cNvSpPr/>
          <p:nvPr/>
        </p:nvSpPr>
        <p:spPr>
          <a:xfrm>
            <a:off x="6661482" y="4077931"/>
            <a:ext cx="461665" cy="47686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矢印: 右 30">
            <a:extLst>
              <a:ext uri="{FF2B5EF4-FFF2-40B4-BE49-F238E27FC236}">
                <a16:creationId xmlns:a16="http://schemas.microsoft.com/office/drawing/2014/main" id="{5FDB826F-E117-FE4F-6AAA-AE410D6B705D}"/>
              </a:ext>
            </a:extLst>
          </p:cNvPr>
          <p:cNvSpPr/>
          <p:nvPr/>
        </p:nvSpPr>
        <p:spPr>
          <a:xfrm>
            <a:off x="5737729" y="4043519"/>
            <a:ext cx="461665" cy="47686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矢印: 右 31">
            <a:extLst>
              <a:ext uri="{FF2B5EF4-FFF2-40B4-BE49-F238E27FC236}">
                <a16:creationId xmlns:a16="http://schemas.microsoft.com/office/drawing/2014/main" id="{9D7ACBED-03DD-ACC6-0942-E291BD8CD9ED}"/>
              </a:ext>
            </a:extLst>
          </p:cNvPr>
          <p:cNvSpPr/>
          <p:nvPr/>
        </p:nvSpPr>
        <p:spPr>
          <a:xfrm>
            <a:off x="4837387" y="4016479"/>
            <a:ext cx="461665" cy="47686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矢印: 右 32">
            <a:extLst>
              <a:ext uri="{FF2B5EF4-FFF2-40B4-BE49-F238E27FC236}">
                <a16:creationId xmlns:a16="http://schemas.microsoft.com/office/drawing/2014/main" id="{C73ED684-7A4C-ED8C-8F67-E86C6EBCEB60}"/>
              </a:ext>
            </a:extLst>
          </p:cNvPr>
          <p:cNvSpPr/>
          <p:nvPr/>
        </p:nvSpPr>
        <p:spPr>
          <a:xfrm>
            <a:off x="3916479" y="3994357"/>
            <a:ext cx="461665" cy="47686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矢印: 右 33">
            <a:extLst>
              <a:ext uri="{FF2B5EF4-FFF2-40B4-BE49-F238E27FC236}">
                <a16:creationId xmlns:a16="http://schemas.microsoft.com/office/drawing/2014/main" id="{2BB8AEB0-5435-6B20-BA80-B16BCD902094}"/>
              </a:ext>
            </a:extLst>
          </p:cNvPr>
          <p:cNvSpPr/>
          <p:nvPr/>
        </p:nvSpPr>
        <p:spPr>
          <a:xfrm>
            <a:off x="9384254" y="4090222"/>
            <a:ext cx="461665" cy="47686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矢印: 右 34">
            <a:extLst>
              <a:ext uri="{FF2B5EF4-FFF2-40B4-BE49-F238E27FC236}">
                <a16:creationId xmlns:a16="http://schemas.microsoft.com/office/drawing/2014/main" id="{B800817A-D012-7F0A-401E-0152B21F6429}"/>
              </a:ext>
            </a:extLst>
          </p:cNvPr>
          <p:cNvSpPr/>
          <p:nvPr/>
        </p:nvSpPr>
        <p:spPr>
          <a:xfrm>
            <a:off x="8509527" y="4102511"/>
            <a:ext cx="461665" cy="47686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矢印: 右 35">
            <a:extLst>
              <a:ext uri="{FF2B5EF4-FFF2-40B4-BE49-F238E27FC236}">
                <a16:creationId xmlns:a16="http://schemas.microsoft.com/office/drawing/2014/main" id="{39F2D0E5-BA97-1768-3A80-FD5A1F095F72}"/>
              </a:ext>
            </a:extLst>
          </p:cNvPr>
          <p:cNvSpPr/>
          <p:nvPr/>
        </p:nvSpPr>
        <p:spPr>
          <a:xfrm>
            <a:off x="7595673" y="4060722"/>
            <a:ext cx="461665" cy="47686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008FC44C-B8EC-4991-9B9A-55ADAB5962A6}"/>
              </a:ext>
            </a:extLst>
          </p:cNvPr>
          <p:cNvSpPr/>
          <p:nvPr/>
        </p:nvSpPr>
        <p:spPr>
          <a:xfrm>
            <a:off x="3445095" y="1479753"/>
            <a:ext cx="7908705" cy="4950543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151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1D4A53-F39E-40B5-82CC-11DD8E7EC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8D4990C3-A5FD-5ED3-07AB-5627C2C37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9BB1C6-FE0E-4BCC-7C17-95E2824B0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144FDE-5C87-93EA-2930-A585688E3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2586F9-0140-B78C-A8FC-995F4FEB8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633D6CE-DB70-5ACA-833D-AB33A1635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DC45E5A-6721-7ED8-CBE0-F5E7DC21F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2FF4079-FD8B-BFDD-7121-161FC5287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A4F5101-F40B-9A46-8052-2CFDEEBC2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7A259F5-FF1F-B046-DCC9-2B09E4A6E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EB43A53-DC8F-4DCF-BAE1-EE14357736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タイトル 5">
            <a:extLst>
              <a:ext uri="{FF2B5EF4-FFF2-40B4-BE49-F238E27FC236}">
                <a16:creationId xmlns:a16="http://schemas.microsoft.com/office/drawing/2014/main" id="{31E543E4-F3D2-80AD-4A16-C42899DC2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946" y="1764406"/>
            <a:ext cx="9610321" cy="31396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j-cs"/>
              </a:rPr>
              <a:t>④　メンバーへのコンテンツ出しの指示</a:t>
            </a:r>
            <a:b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j-cs"/>
              </a:rPr>
            </a:br>
            <a:b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j-cs"/>
              </a:rPr>
            </a:b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j-cs"/>
              </a:rPr>
              <a:t>	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j-cs"/>
              </a:rPr>
              <a:t>各コンテンツは担当企業が、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j-cs"/>
              </a:rPr>
              <a:t>1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j-cs"/>
              </a:rPr>
              <a:t>次情報出しが必要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j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j-cs"/>
              </a:rPr>
              <a:t>　　これまでに話した情報を共有したうえで作成・指示出し</a:t>
            </a:r>
            <a:b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j-cs"/>
              </a:rPr>
            </a:br>
            <a:endParaRPr lang="ja-JP" altLang="en-US" sz="25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ABAD5EBD-B4E3-DC8A-F58C-419BB6A15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CBE0B6B-AA1C-4A08-8C69-36F95E8FD104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944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>
            <a:extLst>
              <a:ext uri="{FF2B5EF4-FFF2-40B4-BE49-F238E27FC236}">
                <a16:creationId xmlns:a16="http://schemas.microsoft.com/office/drawing/2014/main" id="{3BF54123-0FAB-4FC0-A8F2-0D3E552D2C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490537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提案策定時コンソーシアム組織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581FEB1-CE66-4EE2-9B9E-825858875DCC}"/>
              </a:ext>
            </a:extLst>
          </p:cNvPr>
          <p:cNvSpPr/>
          <p:nvPr/>
        </p:nvSpPr>
        <p:spPr>
          <a:xfrm>
            <a:off x="4727574" y="1051719"/>
            <a:ext cx="3024947" cy="7770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プロジェクトリーダー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委託（誰から）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80B998E-8A4C-4372-BA18-D2D7AB310A3F}"/>
              </a:ext>
            </a:extLst>
          </p:cNvPr>
          <p:cNvSpPr/>
          <p:nvPr/>
        </p:nvSpPr>
        <p:spPr>
          <a:xfrm>
            <a:off x="1774825" y="1074738"/>
            <a:ext cx="1828800" cy="698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代表企業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Ａ社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A5D497D9-F7E3-4112-9475-A5CBF1DC6357}"/>
              </a:ext>
            </a:extLst>
          </p:cNvPr>
          <p:cNvCxnSpPr>
            <a:cxnSpLocks/>
            <a:stCxn id="4" idx="3"/>
            <a:endCxn id="3" idx="1"/>
          </p:cNvCxnSpPr>
          <p:nvPr/>
        </p:nvCxnSpPr>
        <p:spPr>
          <a:xfrm>
            <a:off x="3603625" y="1423988"/>
            <a:ext cx="1123949" cy="162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A26A647-4126-4BE9-BC9E-525F5733E99B}"/>
              </a:ext>
            </a:extLst>
          </p:cNvPr>
          <p:cNvSpPr/>
          <p:nvPr/>
        </p:nvSpPr>
        <p:spPr>
          <a:xfrm>
            <a:off x="733647" y="3671888"/>
            <a:ext cx="2314575" cy="28844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情報分析分科会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Ｄ建設がリーダー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地元情報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審査員情報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敵対企業情報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先行事例収集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先行落札金額収集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その他データ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F258805-2594-4794-8912-6B34DC649AF7}"/>
              </a:ext>
            </a:extLst>
          </p:cNvPr>
          <p:cNvSpPr/>
          <p:nvPr/>
        </p:nvSpPr>
        <p:spPr>
          <a:xfrm>
            <a:off x="3434244" y="3671888"/>
            <a:ext cx="2314575" cy="293846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設計建設分科会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Ａ建設がリーダー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Ｂ設計がサブ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提案設計コンセプト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配置図・概略図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設計見積もり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見積もり作成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D32388D-BA6C-47A0-85EC-304348F0584E}"/>
              </a:ext>
            </a:extLst>
          </p:cNvPr>
          <p:cNvSpPr/>
          <p:nvPr/>
        </p:nvSpPr>
        <p:spPr>
          <a:xfrm>
            <a:off x="6240047" y="3671888"/>
            <a:ext cx="2933519" cy="293846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維持管理・運営分科会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Ｅビル管がリーダー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Ｆ企画がサブ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維持・運営コンセプト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体制・提案コンセプト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見積もり作成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A2804E5-7D82-44B3-BEBA-7BB093467921}"/>
              </a:ext>
            </a:extLst>
          </p:cNvPr>
          <p:cNvSpPr/>
          <p:nvPr/>
        </p:nvSpPr>
        <p:spPr>
          <a:xfrm>
            <a:off x="3473087" y="2230438"/>
            <a:ext cx="5543550" cy="866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全体会議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誰が出るか？設定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分科会長と分科会長の指示した人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413A311-7865-40C1-80EF-48740ED4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2D6987-FB6D-4DB8-81B8-AD0F35E3BB5F}" type="slidenum">
              <a:rPr lang="en-US" altLang="ja-JP" noProof="0" smtClean="0"/>
              <a:t>31</a:t>
            </a:fld>
            <a:endParaRPr lang="ja-JP" altLang="en-US" noProof="0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FD22AFB3-055D-41FB-8080-5570D9C8F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8000"/>
          </a:blip>
          <a:srcRect t="7704" b="459"/>
          <a:stretch/>
        </p:blipFill>
        <p:spPr>
          <a:xfrm rot="10800000">
            <a:off x="8488273" y="246698"/>
            <a:ext cx="3223260" cy="1813084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658C21C-44F0-41C5-8F32-D844C7C575D5}"/>
              </a:ext>
            </a:extLst>
          </p:cNvPr>
          <p:cNvSpPr/>
          <p:nvPr/>
        </p:nvSpPr>
        <p:spPr>
          <a:xfrm>
            <a:off x="9664794" y="3654424"/>
            <a:ext cx="2314575" cy="28844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独立採算事業分科会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G</a:t>
            </a:r>
            <a:r>
              <a:rPr kumimoji="0" lang="ja-JP" altLang="en-US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デベ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がリーダー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独立採算事業企画</a:t>
            </a:r>
            <a:endParaRPr kumimoji="0" lang="en-US" altLang="ja-JP" dirty="0">
              <a:solidFill>
                <a:prstClr val="black"/>
              </a:solidFill>
              <a:latin typeface="Century Gothic" panose="020B0502020202020204"/>
              <a:ea typeface="ＭＳ ゴシック" panose="020B0609070205080204" pitchFamily="49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テナント誘致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設計・建設企業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資金調達</a:t>
            </a:r>
            <a:endParaRPr kumimoji="0" lang="en-US" altLang="ja-JP" dirty="0">
              <a:solidFill>
                <a:prstClr val="black"/>
              </a:solidFill>
              <a:latin typeface="Century Gothic" panose="020B0502020202020204"/>
              <a:ea typeface="ＭＳ ゴシック" panose="020B0609070205080204" pitchFamily="49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リート設定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採算計算チェック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8E8EA9E-85DA-4B12-BC1B-DF1A6C308051}"/>
              </a:ext>
            </a:extLst>
          </p:cNvPr>
          <p:cNvSpPr/>
          <p:nvPr/>
        </p:nvSpPr>
        <p:spPr>
          <a:xfrm>
            <a:off x="8488273" y="1089384"/>
            <a:ext cx="2495107" cy="701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スポンサー</a:t>
            </a:r>
            <a:endParaRPr kumimoji="1" lang="en-US" altLang="ja-JP" dirty="0"/>
          </a:p>
          <a:p>
            <a:pPr algn="ctr"/>
            <a:r>
              <a:rPr lang="ja-JP" altLang="en-US" dirty="0"/>
              <a:t>コンソチーム</a:t>
            </a:r>
            <a:r>
              <a:rPr lang="en-US" altLang="ja-JP" dirty="0"/>
              <a:t>G</a:t>
            </a:r>
            <a:endParaRPr kumimoji="1" lang="ja-JP" altLang="en-US" dirty="0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5469C67D-8CDE-4137-BB83-DC3A497ED888}"/>
              </a:ext>
            </a:extLst>
          </p:cNvPr>
          <p:cNvCxnSpPr>
            <a:cxnSpLocks/>
            <a:stCxn id="8" idx="1"/>
            <a:endCxn id="3" idx="3"/>
          </p:cNvCxnSpPr>
          <p:nvPr/>
        </p:nvCxnSpPr>
        <p:spPr>
          <a:xfrm flipH="1">
            <a:off x="7752521" y="1440259"/>
            <a:ext cx="735752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0772EE31-D324-499F-8F90-F23765808DBA}"/>
              </a:ext>
            </a:extLst>
          </p:cNvPr>
          <p:cNvCxnSpPr>
            <a:cxnSpLocks/>
            <a:stCxn id="3" idx="2"/>
            <a:endCxn id="12" idx="0"/>
          </p:cNvCxnSpPr>
          <p:nvPr/>
        </p:nvCxnSpPr>
        <p:spPr>
          <a:xfrm>
            <a:off x="6240048" y="1828800"/>
            <a:ext cx="4814" cy="4016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864BBD9-DB58-4DD5-86E9-D89C541617F1}"/>
              </a:ext>
            </a:extLst>
          </p:cNvPr>
          <p:cNvSpPr txBox="1"/>
          <p:nvPr/>
        </p:nvSpPr>
        <p:spPr>
          <a:xfrm>
            <a:off x="6372447" y="1828800"/>
            <a:ext cx="235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会議主宰・主導</a:t>
            </a: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ED59E6A3-4EB3-49FA-931E-CBE1685C0115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6244862" y="3097213"/>
            <a:ext cx="4577220" cy="5572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B35AE766-9CB2-44C0-976B-170A1A1B8A41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>
          <a:xfrm>
            <a:off x="6244862" y="3097213"/>
            <a:ext cx="1461945" cy="5746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A7921844-F16D-485D-88C1-B987E1149892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 flipH="1">
            <a:off x="4591532" y="3097213"/>
            <a:ext cx="1653330" cy="5746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FF49EA7B-CF3E-4AF6-89FB-92EF2B55AE00}"/>
              </a:ext>
            </a:extLst>
          </p:cNvPr>
          <p:cNvCxnSpPr>
            <a:cxnSpLocks/>
            <a:stCxn id="12" idx="2"/>
            <a:endCxn id="9" idx="0"/>
          </p:cNvCxnSpPr>
          <p:nvPr/>
        </p:nvCxnSpPr>
        <p:spPr>
          <a:xfrm flipH="1">
            <a:off x="1890935" y="3097213"/>
            <a:ext cx="4353927" cy="5746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9E995951-2FCC-4501-9774-B88BD4220B12}"/>
              </a:ext>
            </a:extLst>
          </p:cNvPr>
          <p:cNvSpPr/>
          <p:nvPr/>
        </p:nvSpPr>
        <p:spPr>
          <a:xfrm>
            <a:off x="311888" y="1701209"/>
            <a:ext cx="3024947" cy="1953215"/>
          </a:xfrm>
          <a:prstGeom prst="rect">
            <a:avLst/>
          </a:prstGeom>
          <a:solidFill>
            <a:srgbClr val="CCFF99">
              <a:alpha val="49804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メンバー各社が</a:t>
            </a:r>
            <a:endParaRPr kumimoji="1" lang="en-US" altLang="ja-JP" dirty="0"/>
          </a:p>
          <a:p>
            <a:pPr algn="ctr"/>
            <a:r>
              <a:rPr lang="ja-JP" altLang="en-US" dirty="0"/>
              <a:t>お客様にならないように</a:t>
            </a:r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lang="ja-JP" altLang="en-US" dirty="0"/>
              <a:t>責任を持たせる</a:t>
            </a:r>
            <a:endParaRPr lang="en-US" altLang="ja-JP" dirty="0"/>
          </a:p>
          <a:p>
            <a:pPr algn="ctr"/>
            <a:r>
              <a:rPr kumimoji="1" lang="ja-JP" altLang="en-US" dirty="0"/>
              <a:t>当事者意識の醸成</a:t>
            </a:r>
            <a:endParaRPr kumimoji="1" lang="en-US" altLang="ja-JP" dirty="0"/>
          </a:p>
          <a:p>
            <a:pPr algn="ctr"/>
            <a:r>
              <a:rPr lang="ja-JP" altLang="en-US" dirty="0"/>
              <a:t>活動によりレベルアップ</a:t>
            </a:r>
            <a:endParaRPr lang="en-US" altLang="ja-JP" dirty="0"/>
          </a:p>
          <a:p>
            <a:pPr algn="ctr"/>
            <a:r>
              <a:rPr kumimoji="1" lang="ja-JP" altLang="en-US" dirty="0"/>
              <a:t>プロジェクトの面白さ</a:t>
            </a: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7EF3124B-5431-4D3E-A1B6-26D12BBE8334}"/>
              </a:ext>
            </a:extLst>
          </p:cNvPr>
          <p:cNvSpPr/>
          <p:nvPr/>
        </p:nvSpPr>
        <p:spPr>
          <a:xfrm>
            <a:off x="8818157" y="1982916"/>
            <a:ext cx="3223260" cy="1438828"/>
          </a:xfrm>
          <a:prstGeom prst="ellipse">
            <a:avLst/>
          </a:prstGeom>
          <a:solidFill>
            <a:srgbClr val="CCFF99">
              <a:alpha val="40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分科会長を人選</a:t>
            </a:r>
            <a:endParaRPr kumimoji="1" lang="en-US" altLang="ja-JP" dirty="0"/>
          </a:p>
          <a:p>
            <a:pPr algn="ctr"/>
            <a:r>
              <a:rPr lang="ja-JP" altLang="en-US" dirty="0"/>
              <a:t>任命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A3BC2D0-B24A-4868-BFE6-331DB910A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2D6987-FB6D-4DB8-81B8-AD0F35E3BB5F}" type="slidenum">
              <a:rPr lang="en-US" altLang="ja-JP" noProof="0" smtClean="0"/>
              <a:t>32</a:t>
            </a:fld>
            <a:endParaRPr lang="ja-JP" altLang="en-US" noProof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9FDFB78-3FA0-4574-9981-FF00F249A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830" y="310242"/>
            <a:ext cx="4502661" cy="637630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C909834-1D91-4A6D-A5D0-D134CCD83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493" y="355146"/>
            <a:ext cx="4488084" cy="633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75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214BE-A3B4-C3F6-DC64-E91331511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A1F3488-225A-6044-DF0A-E67D0630C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2D6987-FB6D-4DB8-81B8-AD0F35E3BB5F}" type="slidenum">
              <a:rPr lang="en-US" altLang="ja-JP" noProof="0" smtClean="0"/>
              <a:t>33</a:t>
            </a:fld>
            <a:endParaRPr lang="ja-JP" altLang="en-US" noProof="0" dirty="0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D26B1F87-BE06-39B1-1699-D157FA356F84}"/>
              </a:ext>
            </a:extLst>
          </p:cNvPr>
          <p:cNvSpPr/>
          <p:nvPr/>
        </p:nvSpPr>
        <p:spPr>
          <a:xfrm>
            <a:off x="691869" y="3305596"/>
            <a:ext cx="1408014" cy="3277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大項目</a:t>
            </a:r>
            <a:endParaRPr kumimoji="1" lang="ja-JP" altLang="en-US" dirty="0"/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257718CD-1D33-BCE9-DCA7-365016B75B07}"/>
              </a:ext>
            </a:extLst>
          </p:cNvPr>
          <p:cNvSpPr/>
          <p:nvPr/>
        </p:nvSpPr>
        <p:spPr>
          <a:xfrm>
            <a:off x="431528" y="3859900"/>
            <a:ext cx="1904214" cy="48463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dirty="0"/>
              <a:t>入居者の</a:t>
            </a:r>
            <a:br>
              <a:rPr lang="en-US" altLang="ja-JP" sz="1100" dirty="0"/>
            </a:br>
            <a:r>
              <a:rPr lang="ja-JP" altLang="en-US" sz="1100" dirty="0"/>
              <a:t>安全の確保</a:t>
            </a:r>
            <a:endParaRPr kumimoji="1" lang="ja-JP" altLang="en-US" sz="1100" dirty="0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50937DC1-10FA-D36A-2EEF-46CEB725DD16}"/>
              </a:ext>
            </a:extLst>
          </p:cNvPr>
          <p:cNvSpPr/>
          <p:nvPr/>
        </p:nvSpPr>
        <p:spPr>
          <a:xfrm>
            <a:off x="2198505" y="3305596"/>
            <a:ext cx="1408014" cy="3277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中項目</a:t>
            </a:r>
            <a:endParaRPr kumimoji="1" lang="ja-JP" altLang="en-US" dirty="0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34EC1729-7E8A-2D58-9E65-10D8C6D74ADF}"/>
              </a:ext>
            </a:extLst>
          </p:cNvPr>
          <p:cNvSpPr/>
          <p:nvPr/>
        </p:nvSpPr>
        <p:spPr>
          <a:xfrm>
            <a:off x="3680134" y="3305596"/>
            <a:ext cx="1408014" cy="3277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小項目</a:t>
            </a:r>
            <a:endParaRPr kumimoji="1" lang="ja-JP" altLang="en-US" dirty="0"/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F6CD2CAE-9E04-097A-F901-14B04CFA91EE}"/>
              </a:ext>
            </a:extLst>
          </p:cNvPr>
          <p:cNvSpPr/>
          <p:nvPr/>
        </p:nvSpPr>
        <p:spPr>
          <a:xfrm>
            <a:off x="436844" y="4675222"/>
            <a:ext cx="1904214" cy="48463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dirty="0"/>
              <a:t>入居者の</a:t>
            </a:r>
            <a:endParaRPr lang="en-US" altLang="ja-JP" sz="1100" dirty="0"/>
          </a:p>
          <a:p>
            <a:pPr algn="ctr"/>
            <a:r>
              <a:rPr lang="ja-JP" altLang="en-US" sz="1100" dirty="0"/>
              <a:t>快適性の確保</a:t>
            </a:r>
            <a:endParaRPr kumimoji="1" lang="ja-JP" altLang="en-US" sz="1100" dirty="0"/>
          </a:p>
        </p:txBody>
      </p:sp>
      <p:sp>
        <p:nvSpPr>
          <p:cNvPr id="50" name="矢印: 左 49">
            <a:extLst>
              <a:ext uri="{FF2B5EF4-FFF2-40B4-BE49-F238E27FC236}">
                <a16:creationId xmlns:a16="http://schemas.microsoft.com/office/drawing/2014/main" id="{9A303143-CAC1-A00A-5FBF-B02DC6245DB2}"/>
              </a:ext>
            </a:extLst>
          </p:cNvPr>
          <p:cNvSpPr/>
          <p:nvPr/>
        </p:nvSpPr>
        <p:spPr>
          <a:xfrm>
            <a:off x="1193575" y="5435028"/>
            <a:ext cx="359213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矢印: 左 50">
            <a:extLst>
              <a:ext uri="{FF2B5EF4-FFF2-40B4-BE49-F238E27FC236}">
                <a16:creationId xmlns:a16="http://schemas.microsoft.com/office/drawing/2014/main" id="{21A34ED5-E83F-1D90-AFEB-ADE843BE00BD}"/>
              </a:ext>
            </a:extLst>
          </p:cNvPr>
          <p:cNvSpPr/>
          <p:nvPr/>
        </p:nvSpPr>
        <p:spPr>
          <a:xfrm rot="10800000">
            <a:off x="1193575" y="6031450"/>
            <a:ext cx="359213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1999ED7-666B-BA95-F43A-3A1899C1D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85" y="89000"/>
            <a:ext cx="8858315" cy="71438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231B1B6-4F66-A8E7-C63F-0CD9CF696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85" y="881619"/>
            <a:ext cx="7826627" cy="458833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5585F6C5-5095-A501-D7C7-FE239E4DA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679" y="1437741"/>
            <a:ext cx="2018804" cy="1607126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71D6E5DC-16DB-15ED-F3CF-ABF8683257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7614" y="1446276"/>
            <a:ext cx="4654273" cy="1663847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C7C7456-5AF6-1A85-11EB-1CC1443C7D8E}"/>
              </a:ext>
            </a:extLst>
          </p:cNvPr>
          <p:cNvSpPr txBox="1"/>
          <p:nvPr/>
        </p:nvSpPr>
        <p:spPr>
          <a:xfrm>
            <a:off x="5247447" y="3721342"/>
            <a:ext cx="2554851" cy="30777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２．入居者の安全性の確保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E5B5180-360B-5E3B-2EA1-40275C9FAB32}"/>
              </a:ext>
            </a:extLst>
          </p:cNvPr>
          <p:cNvSpPr txBox="1"/>
          <p:nvPr/>
        </p:nvSpPr>
        <p:spPr>
          <a:xfrm>
            <a:off x="5247447" y="4507815"/>
            <a:ext cx="2554851" cy="30777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ja-JP" altLang="en-US" sz="1400" b="1" dirty="0"/>
              <a:t>３</a:t>
            </a:r>
            <a:r>
              <a:rPr kumimoji="1" lang="ja-JP" altLang="en-US" sz="1400" b="1" dirty="0"/>
              <a:t>．入居者の快適性の確保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363FB77-AB1F-1141-DBBA-FBD5D4D3734D}"/>
              </a:ext>
            </a:extLst>
          </p:cNvPr>
          <p:cNvSpPr txBox="1"/>
          <p:nvPr/>
        </p:nvSpPr>
        <p:spPr>
          <a:xfrm>
            <a:off x="5247447" y="5251859"/>
            <a:ext cx="2554851" cy="30777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ja-JP" altLang="en-US" sz="1400" b="1" dirty="0"/>
              <a:t>４</a:t>
            </a:r>
            <a:r>
              <a:rPr kumimoji="1" lang="ja-JP" altLang="en-US" sz="1400" b="1" dirty="0"/>
              <a:t>．その他の提案項目</a:t>
            </a:r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0E73CAA9-B060-D3B6-4599-A51A8B705967}"/>
              </a:ext>
            </a:extLst>
          </p:cNvPr>
          <p:cNvGrpSpPr/>
          <p:nvPr/>
        </p:nvGrpSpPr>
        <p:grpSpPr>
          <a:xfrm>
            <a:off x="8076973" y="2371157"/>
            <a:ext cx="3575714" cy="4230782"/>
            <a:chOff x="7962676" y="2201917"/>
            <a:chExt cx="3575714" cy="4230782"/>
          </a:xfrm>
        </p:grpSpPr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BADC3153-0987-E13D-50AC-0F1F3D292DD8}"/>
                </a:ext>
              </a:extLst>
            </p:cNvPr>
            <p:cNvSpPr/>
            <p:nvPr/>
          </p:nvSpPr>
          <p:spPr>
            <a:xfrm>
              <a:off x="7962676" y="2201917"/>
              <a:ext cx="3575714" cy="423078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6465D359-412B-3806-940D-3DC863BB1967}"/>
                </a:ext>
              </a:extLst>
            </p:cNvPr>
            <p:cNvSpPr txBox="1"/>
            <p:nvPr/>
          </p:nvSpPr>
          <p:spPr>
            <a:xfrm>
              <a:off x="8536464" y="2406650"/>
              <a:ext cx="2393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/>
                <a:t>コンテンツ</a:t>
              </a: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661EA1D5-B77A-7D14-F9D0-1EB7CD662773}"/>
                </a:ext>
              </a:extLst>
            </p:cNvPr>
            <p:cNvSpPr/>
            <p:nvPr/>
          </p:nvSpPr>
          <p:spPr>
            <a:xfrm>
              <a:off x="8261790" y="2975381"/>
              <a:ext cx="3001926" cy="1169123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200" dirty="0"/>
                <a:t>１．カギの引き渡し・保管</a:t>
              </a:r>
              <a:endParaRPr kumimoji="1" lang="en-US" altLang="ja-JP" sz="1200" dirty="0"/>
            </a:p>
            <a:p>
              <a:r>
                <a:rPr lang="ja-JP" altLang="en-US" sz="1200" dirty="0"/>
                <a:t>２．施錠定期巡回</a:t>
              </a:r>
              <a:endParaRPr lang="en-US" altLang="ja-JP" sz="1200" dirty="0"/>
            </a:p>
            <a:p>
              <a:r>
                <a:rPr kumimoji="1" lang="ja-JP" altLang="en-US" sz="1200" dirty="0"/>
                <a:t>３．防犯カメラの設置</a:t>
              </a:r>
              <a:endParaRPr kumimoji="1" lang="en-US" altLang="ja-JP" sz="1200" dirty="0"/>
            </a:p>
            <a:p>
              <a:r>
                <a:rPr lang="ja-JP" altLang="en-US" sz="1200" dirty="0"/>
                <a:t>４．建物設備の遠隔監視</a:t>
              </a:r>
              <a:endParaRPr lang="en-US" altLang="ja-JP" sz="1200" dirty="0"/>
            </a:p>
            <a:p>
              <a:r>
                <a:rPr kumimoji="1" lang="ja-JP" altLang="en-US" sz="1200" dirty="0"/>
                <a:t>５．保険加入への推奨、取次</a:t>
              </a:r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98B98083-EBD3-0B83-CD32-ECB65BC61447}"/>
                </a:ext>
              </a:extLst>
            </p:cNvPr>
            <p:cNvSpPr/>
            <p:nvPr/>
          </p:nvSpPr>
          <p:spPr>
            <a:xfrm>
              <a:off x="8261790" y="4282337"/>
              <a:ext cx="3001926" cy="609832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200" dirty="0"/>
                <a:t>１．相談窓口の開設</a:t>
              </a:r>
              <a:endParaRPr kumimoji="1" lang="en-US" altLang="ja-JP" sz="1200" dirty="0"/>
            </a:p>
            <a:p>
              <a:r>
                <a:rPr lang="ja-JP" altLang="en-US" sz="1200" dirty="0"/>
                <a:t>２．自治会の連携の強化</a:t>
              </a:r>
              <a:endParaRPr lang="en-US" altLang="ja-JP" sz="1200" dirty="0"/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5E87EDB1-BA56-DD39-CDF3-99030F3D970E}"/>
                </a:ext>
              </a:extLst>
            </p:cNvPr>
            <p:cNvSpPr/>
            <p:nvPr/>
          </p:nvSpPr>
          <p:spPr>
            <a:xfrm>
              <a:off x="8261790" y="5041505"/>
              <a:ext cx="3001926" cy="1169123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200" dirty="0"/>
                <a:t>１．自治会の経理業務の代行</a:t>
              </a:r>
              <a:endParaRPr kumimoji="1" lang="en-US" altLang="ja-JP" sz="1200" dirty="0"/>
            </a:p>
            <a:p>
              <a:r>
                <a:rPr lang="ja-JP" altLang="en-US" sz="1200" dirty="0"/>
                <a:t>２．緊急時の対応マニュアル整備</a:t>
              </a:r>
              <a:endParaRPr lang="en-US" altLang="ja-JP" sz="1200" dirty="0"/>
            </a:p>
            <a:p>
              <a:r>
                <a:rPr kumimoji="1" lang="ja-JP" altLang="en-US" sz="1200" dirty="0"/>
                <a:t>３．個人情報等の情報管理</a:t>
              </a:r>
              <a:endParaRPr kumimoji="1" lang="en-US" altLang="ja-JP" sz="1200" dirty="0"/>
            </a:p>
            <a:p>
              <a:r>
                <a:rPr lang="ja-JP" altLang="en-US" sz="1200" dirty="0"/>
                <a:t>　　</a:t>
              </a:r>
              <a:r>
                <a:rPr kumimoji="1" lang="ja-JP" altLang="en-US" sz="1200" dirty="0"/>
                <a:t>（情報の安全性確保）</a:t>
              </a:r>
              <a:endParaRPr kumimoji="1" lang="en-US" altLang="ja-JP" sz="1200" dirty="0"/>
            </a:p>
            <a:p>
              <a:r>
                <a:rPr lang="ja-JP" altLang="en-US" sz="1200" dirty="0"/>
                <a:t>４．衛生面に配慮したごみ置場・運用</a:t>
              </a:r>
              <a:endParaRPr lang="en-US" altLang="ja-JP" sz="1200" dirty="0"/>
            </a:p>
          </p:txBody>
        </p:sp>
      </p:grp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3D1B3C82-1E2B-375B-8238-40EA52517D54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7802298" y="3874597"/>
            <a:ext cx="573789" cy="634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C49B7ACA-CA20-06E3-2D0B-E0671D1D621B}"/>
              </a:ext>
            </a:extLst>
          </p:cNvPr>
          <p:cNvCxnSpPr>
            <a:cxnSpLocks/>
          </p:cNvCxnSpPr>
          <p:nvPr/>
        </p:nvCxnSpPr>
        <p:spPr>
          <a:xfrm flipV="1">
            <a:off x="7804141" y="4662307"/>
            <a:ext cx="573789" cy="634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5985583A-F2E0-C69E-5FAC-69E0E4F283C6}"/>
              </a:ext>
            </a:extLst>
          </p:cNvPr>
          <p:cNvCxnSpPr>
            <a:cxnSpLocks/>
          </p:cNvCxnSpPr>
          <p:nvPr/>
        </p:nvCxnSpPr>
        <p:spPr>
          <a:xfrm flipV="1">
            <a:off x="7800465" y="5415121"/>
            <a:ext cx="573789" cy="634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4349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DBDD6A04-C1D9-481E-AE11-33B9DE711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398"/>
            <a:ext cx="10515600" cy="7661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大項目は審査基準の項目で決まってくることが多い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BFFB8FB-555F-4E1F-AFC7-34DC5E4B2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2D6987-FB6D-4DB8-81B8-AD0F35E3BB5F}" type="slidenum">
              <a:rPr lang="en-US" altLang="ja-JP" noProof="0" smtClean="0"/>
              <a:t>34</a:t>
            </a:fld>
            <a:endParaRPr lang="ja-JP" altLang="en-US" noProof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BCC307D-D28B-4B30-A014-0F14B9801607}"/>
              </a:ext>
            </a:extLst>
          </p:cNvPr>
          <p:cNvSpPr txBox="1"/>
          <p:nvPr/>
        </p:nvSpPr>
        <p:spPr>
          <a:xfrm>
            <a:off x="838199" y="1275933"/>
            <a:ext cx="1022497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/>
              <a:t>施工計画　　配点</a:t>
            </a:r>
            <a:r>
              <a:rPr lang="en-US" altLang="ja-JP" sz="2800" dirty="0"/>
              <a:t>17</a:t>
            </a:r>
            <a:r>
              <a:rPr lang="ja-JP" altLang="en-US" sz="2800" dirty="0"/>
              <a:t>点　　</a:t>
            </a:r>
            <a:endParaRPr lang="en-US" altLang="ja-JP" sz="2800" dirty="0"/>
          </a:p>
          <a:p>
            <a:r>
              <a:rPr lang="ja-JP" altLang="en-US" sz="2800" dirty="0"/>
              <a:t>様式</a:t>
            </a:r>
            <a:r>
              <a:rPr lang="en-US" altLang="ja-JP" sz="2800" dirty="0"/>
              <a:t>2-16		</a:t>
            </a:r>
            <a:r>
              <a:rPr lang="ja-JP" altLang="en-US" sz="2800" dirty="0"/>
              <a:t>施工計画提案書　</a:t>
            </a:r>
            <a:r>
              <a:rPr lang="en-US" altLang="ja-JP" sz="2800" dirty="0"/>
              <a:t>A4</a:t>
            </a:r>
            <a:r>
              <a:rPr lang="ja-JP" altLang="en-US" sz="2800" dirty="0"/>
              <a:t>縦</a:t>
            </a:r>
            <a:r>
              <a:rPr lang="en-US" altLang="ja-JP" sz="2800" dirty="0"/>
              <a:t>	4</a:t>
            </a:r>
            <a:r>
              <a:rPr lang="ja-JP" altLang="en-US" sz="2800" dirty="0"/>
              <a:t>ページ</a:t>
            </a:r>
            <a:endParaRPr lang="en-US" altLang="ja-JP" sz="2800" dirty="0"/>
          </a:p>
          <a:p>
            <a:r>
              <a:rPr lang="ja-JP" altLang="en-US" sz="2800" dirty="0"/>
              <a:t>様式</a:t>
            </a:r>
            <a:r>
              <a:rPr lang="en-US" altLang="ja-JP" sz="2800" dirty="0"/>
              <a:t>3-12		</a:t>
            </a:r>
            <a:r>
              <a:rPr lang="ja-JP" altLang="en-US" sz="2800" dirty="0"/>
              <a:t>施工工程表</a:t>
            </a:r>
            <a:r>
              <a:rPr lang="en-US" altLang="ja-JP" sz="2800" dirty="0"/>
              <a:t>		</a:t>
            </a:r>
            <a:r>
              <a:rPr lang="ja-JP" altLang="en-US" sz="2800" dirty="0"/>
              <a:t> </a:t>
            </a:r>
            <a:r>
              <a:rPr lang="en-US" altLang="ja-JP" sz="2800" dirty="0"/>
              <a:t>A3</a:t>
            </a:r>
            <a:r>
              <a:rPr lang="ja-JP" altLang="en-US" sz="2800" dirty="0"/>
              <a:t>横</a:t>
            </a:r>
            <a:r>
              <a:rPr lang="en-US" altLang="ja-JP" sz="2800" dirty="0"/>
              <a:t>	</a:t>
            </a:r>
            <a:r>
              <a:rPr lang="ja-JP" altLang="en-US" sz="2800" dirty="0"/>
              <a:t>ページ制限なし</a:t>
            </a:r>
            <a:endParaRPr lang="en-US" altLang="ja-JP" sz="2800" dirty="0"/>
          </a:p>
          <a:p>
            <a:endParaRPr lang="en-US" altLang="ja-JP" sz="2800" dirty="0"/>
          </a:p>
          <a:p>
            <a:r>
              <a:rPr lang="ja-JP" altLang="en-US" sz="2800" dirty="0"/>
              <a:t>審査の項目</a:t>
            </a:r>
            <a:endParaRPr lang="en-US" altLang="ja-JP" sz="2800" dirty="0"/>
          </a:p>
          <a:p>
            <a:r>
              <a:rPr lang="en-US" altLang="ja-JP" sz="2800" dirty="0"/>
              <a:t>	</a:t>
            </a:r>
            <a:r>
              <a:rPr lang="ja-JP" altLang="en-US" sz="2800" dirty="0"/>
              <a:t>審査員はこの項目立てで点数をつけていく</a:t>
            </a:r>
            <a:endParaRPr lang="en-US" altLang="ja-JP" sz="2800" dirty="0"/>
          </a:p>
          <a:p>
            <a:endParaRPr lang="en-US" altLang="ja-JP" sz="2800" dirty="0"/>
          </a:p>
          <a:p>
            <a:r>
              <a:rPr lang="ja-JP" altLang="en-US" sz="2800" dirty="0"/>
              <a:t>施工中の近隣住民への配慮 </a:t>
            </a:r>
            <a:r>
              <a:rPr lang="en-US" altLang="ja-JP" sz="2800" dirty="0"/>
              <a:t>				</a:t>
            </a:r>
            <a:r>
              <a:rPr lang="ja-JP" altLang="en-US" sz="2800" dirty="0"/>
              <a:t>配点</a:t>
            </a:r>
            <a:r>
              <a:rPr lang="en-US" altLang="ja-JP" sz="2800" dirty="0"/>
              <a:t>4</a:t>
            </a:r>
            <a:r>
              <a:rPr lang="ja-JP" altLang="en-US" sz="2800" dirty="0"/>
              <a:t>点</a:t>
            </a:r>
            <a:r>
              <a:rPr lang="en-US" altLang="ja-JP" sz="2800" dirty="0"/>
              <a:t> </a:t>
            </a:r>
          </a:p>
          <a:p>
            <a:r>
              <a:rPr lang="ja-JP" altLang="en-US" sz="2800" dirty="0"/>
              <a:t>品質確保に向けた施工管理体制</a:t>
            </a:r>
            <a:r>
              <a:rPr lang="en-US" altLang="ja-JP" sz="2800" dirty="0"/>
              <a:t>			</a:t>
            </a:r>
            <a:r>
              <a:rPr lang="ja-JP" altLang="en-US" sz="2800" dirty="0"/>
              <a:t>配点</a:t>
            </a:r>
            <a:r>
              <a:rPr lang="en-US" altLang="ja-JP" sz="2800" dirty="0"/>
              <a:t>4</a:t>
            </a:r>
            <a:r>
              <a:rPr lang="ja-JP" altLang="en-US" sz="2800" dirty="0"/>
              <a:t>点</a:t>
            </a:r>
            <a:r>
              <a:rPr lang="en-US" altLang="ja-JP" sz="2800" dirty="0"/>
              <a:t> </a:t>
            </a:r>
          </a:p>
          <a:p>
            <a:r>
              <a:rPr lang="ja-JP" altLang="en-US" sz="2800" dirty="0"/>
              <a:t>工期遵守の方法 </a:t>
            </a:r>
            <a:r>
              <a:rPr lang="en-US" altLang="ja-JP" sz="2800" dirty="0"/>
              <a:t>						</a:t>
            </a:r>
            <a:r>
              <a:rPr lang="ja-JP" altLang="en-US" sz="2800" dirty="0"/>
              <a:t>配点</a:t>
            </a:r>
            <a:r>
              <a:rPr lang="en-US" altLang="ja-JP" sz="2800" dirty="0"/>
              <a:t>3</a:t>
            </a:r>
            <a:r>
              <a:rPr lang="ja-JP" altLang="en-US" sz="2800" dirty="0"/>
              <a:t>点</a:t>
            </a:r>
            <a:r>
              <a:rPr lang="en-US" altLang="ja-JP" sz="2800" dirty="0"/>
              <a:t> </a:t>
            </a:r>
          </a:p>
          <a:p>
            <a:r>
              <a:rPr lang="ja-JP" altLang="en-US" sz="2800" dirty="0"/>
              <a:t>安全対策、環境への配慮等 </a:t>
            </a:r>
            <a:r>
              <a:rPr lang="en-US" altLang="ja-JP" sz="2800" dirty="0"/>
              <a:t>				</a:t>
            </a:r>
            <a:r>
              <a:rPr lang="ja-JP" altLang="en-US" sz="2800" dirty="0"/>
              <a:t>配点</a:t>
            </a:r>
            <a:r>
              <a:rPr lang="en-US" altLang="ja-JP" sz="2800" dirty="0"/>
              <a:t>3</a:t>
            </a:r>
            <a:r>
              <a:rPr lang="ja-JP" altLang="en-US" sz="2800" dirty="0"/>
              <a:t>点</a:t>
            </a:r>
            <a:r>
              <a:rPr lang="en-US" altLang="ja-JP" sz="2800" dirty="0"/>
              <a:t> </a:t>
            </a:r>
          </a:p>
          <a:p>
            <a:r>
              <a:rPr lang="ja-JP" altLang="en-US" sz="2800" dirty="0"/>
              <a:t>施工体制の信頼性（市への報告体制等含） </a:t>
            </a:r>
            <a:r>
              <a:rPr lang="en-US" altLang="ja-JP" sz="2800" dirty="0"/>
              <a:t>	</a:t>
            </a:r>
            <a:r>
              <a:rPr lang="ja-JP" altLang="en-US" sz="2800" dirty="0"/>
              <a:t>配点</a:t>
            </a:r>
            <a:r>
              <a:rPr lang="en-US" altLang="ja-JP" sz="2800" dirty="0"/>
              <a:t>3</a:t>
            </a:r>
            <a:r>
              <a:rPr lang="ja-JP" altLang="en-US" sz="2800" dirty="0"/>
              <a:t>点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FB6A845-563F-4BA0-95A3-4B469EFA0497}"/>
              </a:ext>
            </a:extLst>
          </p:cNvPr>
          <p:cNvSpPr/>
          <p:nvPr/>
        </p:nvSpPr>
        <p:spPr>
          <a:xfrm>
            <a:off x="677732" y="4260028"/>
            <a:ext cx="7019364" cy="2404334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矢印: 右カーブ 6">
            <a:extLst>
              <a:ext uri="{FF2B5EF4-FFF2-40B4-BE49-F238E27FC236}">
                <a16:creationId xmlns:a16="http://schemas.microsoft.com/office/drawing/2014/main" id="{B156E74F-0E21-4D8F-9CCB-0E330A0128DC}"/>
              </a:ext>
            </a:extLst>
          </p:cNvPr>
          <p:cNvSpPr/>
          <p:nvPr/>
        </p:nvSpPr>
        <p:spPr>
          <a:xfrm>
            <a:off x="297628" y="779929"/>
            <a:ext cx="1036320" cy="3991087"/>
          </a:xfrm>
          <a:prstGeom prst="curvedRightArrow">
            <a:avLst/>
          </a:prstGeom>
          <a:solidFill>
            <a:srgbClr val="5B9BD5">
              <a:alpha val="4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6599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32445F29-CB9A-414A-9FB6-9BFB5B70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66" y="429862"/>
            <a:ext cx="10515600" cy="72730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コンテンツ募集の</a:t>
            </a:r>
            <a:r>
              <a:rPr lang="en-US" altLang="ja-JP" dirty="0"/>
              <a:t>2</a:t>
            </a:r>
            <a:r>
              <a:rPr lang="ja-JP" altLang="en-US" dirty="0"/>
              <a:t>方式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9BD9C26-4CC9-4864-A4A0-A0052188A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2D6987-FB6D-4DB8-81B8-AD0F35E3BB5F}" type="slidenum">
              <a:rPr lang="en-US" altLang="ja-JP" noProof="0" smtClean="0"/>
              <a:t>35</a:t>
            </a:fld>
            <a:endParaRPr lang="ja-JP" altLang="en-US" noProof="0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371D28A0-3AEE-487E-B310-2090410FD335}"/>
              </a:ext>
            </a:extLst>
          </p:cNvPr>
          <p:cNvSpPr/>
          <p:nvPr/>
        </p:nvSpPr>
        <p:spPr>
          <a:xfrm>
            <a:off x="719418" y="1344706"/>
            <a:ext cx="4161864" cy="10219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フリーでなんでもいいから</a:t>
            </a:r>
            <a:endParaRPr kumimoji="1" lang="en-US" altLang="ja-JP" dirty="0"/>
          </a:p>
          <a:p>
            <a:pPr algn="ctr"/>
            <a:r>
              <a:rPr lang="ja-JP" altLang="en-US" dirty="0"/>
              <a:t>だしてもらう</a:t>
            </a:r>
            <a:endParaRPr kumimoji="1" lang="ja-JP" altLang="en-US" dirty="0"/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9D07D955-3579-429A-86A2-0A9ECBC2C6CE}"/>
              </a:ext>
            </a:extLst>
          </p:cNvPr>
          <p:cNvSpPr/>
          <p:nvPr/>
        </p:nvSpPr>
        <p:spPr>
          <a:xfrm>
            <a:off x="2437279" y="2433276"/>
            <a:ext cx="726141" cy="6185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06C33970-9333-4AC6-8A8D-B39BE79754F9}"/>
              </a:ext>
            </a:extLst>
          </p:cNvPr>
          <p:cNvSpPr/>
          <p:nvPr/>
        </p:nvSpPr>
        <p:spPr>
          <a:xfrm>
            <a:off x="719417" y="3119718"/>
            <a:ext cx="4161864" cy="12371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統合</a:t>
            </a:r>
            <a:endParaRPr lang="en-US" altLang="ja-JP" dirty="0"/>
          </a:p>
          <a:p>
            <a:pPr algn="ctr"/>
            <a:r>
              <a:rPr kumimoji="1" lang="ja-JP" altLang="en-US" dirty="0"/>
              <a:t>取捨選択</a:t>
            </a:r>
            <a:endParaRPr kumimoji="1" lang="en-US" altLang="ja-JP" dirty="0"/>
          </a:p>
          <a:p>
            <a:pPr algn="ctr"/>
            <a:r>
              <a:rPr lang="ja-JP" altLang="en-US" dirty="0"/>
              <a:t>レイアウト・カテゴリ分類</a:t>
            </a:r>
            <a:endParaRPr kumimoji="1" lang="en-US" altLang="ja-JP" dirty="0"/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FCB78D75-CE79-4789-969A-976C84A2B20F}"/>
              </a:ext>
            </a:extLst>
          </p:cNvPr>
          <p:cNvSpPr/>
          <p:nvPr/>
        </p:nvSpPr>
        <p:spPr>
          <a:xfrm>
            <a:off x="2437279" y="4413010"/>
            <a:ext cx="726141" cy="6185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C00F1EC9-0AC3-479D-A0D5-4F5F8AC005CB}"/>
              </a:ext>
            </a:extLst>
          </p:cNvPr>
          <p:cNvSpPr/>
          <p:nvPr/>
        </p:nvSpPr>
        <p:spPr>
          <a:xfrm>
            <a:off x="719417" y="5124895"/>
            <a:ext cx="4161864" cy="15523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審査基準様式の分類に</a:t>
            </a:r>
            <a:endParaRPr lang="en-US" altLang="ja-JP" dirty="0"/>
          </a:p>
          <a:p>
            <a:pPr algn="ctr"/>
            <a:r>
              <a:rPr lang="ja-JP" altLang="en-US" dirty="0"/>
              <a:t>統合</a:t>
            </a:r>
            <a:endParaRPr lang="en-US" altLang="ja-JP" dirty="0"/>
          </a:p>
          <a:p>
            <a:pPr algn="ctr"/>
            <a:r>
              <a:rPr kumimoji="1" lang="ja-JP" altLang="en-US" dirty="0"/>
              <a:t>取捨選択</a:t>
            </a:r>
            <a:endParaRPr kumimoji="1" lang="en-US" altLang="ja-JP" dirty="0"/>
          </a:p>
          <a:p>
            <a:pPr algn="ctr"/>
            <a:r>
              <a:rPr lang="ja-JP" altLang="en-US" dirty="0"/>
              <a:t>レイアウト・カテゴリ分類</a:t>
            </a:r>
            <a:endParaRPr kumimoji="1" lang="en-US" altLang="ja-JP" dirty="0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C0CD8CF9-19BC-47BA-9794-AD0EDDE6240F}"/>
              </a:ext>
            </a:extLst>
          </p:cNvPr>
          <p:cNvSpPr/>
          <p:nvPr/>
        </p:nvSpPr>
        <p:spPr>
          <a:xfrm>
            <a:off x="6331324" y="1344706"/>
            <a:ext cx="4161864" cy="102197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審査基準・様式集</a:t>
            </a:r>
            <a:endParaRPr lang="en-US" altLang="ja-JP" dirty="0"/>
          </a:p>
          <a:p>
            <a:pPr algn="ctr"/>
            <a:r>
              <a:rPr kumimoji="1" lang="ja-JP" altLang="en-US" dirty="0"/>
              <a:t>大項目・中項目設定</a:t>
            </a:r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7BE6E31A-3B6C-4244-A333-44ECCCAE09D8}"/>
              </a:ext>
            </a:extLst>
          </p:cNvPr>
          <p:cNvSpPr/>
          <p:nvPr/>
        </p:nvSpPr>
        <p:spPr>
          <a:xfrm>
            <a:off x="8049185" y="2433276"/>
            <a:ext cx="726141" cy="618565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F5705255-AA4E-4854-B8E4-42914999312E}"/>
              </a:ext>
            </a:extLst>
          </p:cNvPr>
          <p:cNvSpPr/>
          <p:nvPr/>
        </p:nvSpPr>
        <p:spPr>
          <a:xfrm>
            <a:off x="6331323" y="3119718"/>
            <a:ext cx="4161864" cy="123712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項目ごとのお題</a:t>
            </a:r>
            <a:endParaRPr lang="en-US" altLang="ja-JP" dirty="0"/>
          </a:p>
          <a:p>
            <a:pPr algn="ctr"/>
            <a:r>
              <a:rPr kumimoji="1" lang="ja-JP" altLang="en-US" dirty="0"/>
              <a:t>お題のカテゴリを設定</a:t>
            </a:r>
            <a:endParaRPr kumimoji="1" lang="en-US" altLang="ja-JP" dirty="0"/>
          </a:p>
          <a:p>
            <a:pPr algn="ctr"/>
            <a:r>
              <a:rPr lang="ja-JP" altLang="en-US" dirty="0"/>
              <a:t>小項目地内容コンテンツ</a:t>
            </a:r>
            <a:endParaRPr lang="en-US" altLang="ja-JP" dirty="0"/>
          </a:p>
          <a:p>
            <a:pPr algn="ctr"/>
            <a:r>
              <a:rPr kumimoji="1" lang="ja-JP" altLang="en-US" dirty="0"/>
              <a:t>出し</a:t>
            </a:r>
            <a:endParaRPr kumimoji="1" lang="en-US" altLang="ja-JP" dirty="0"/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BE9891DF-0165-4B9A-B0F4-B84D6E2A39E6}"/>
              </a:ext>
            </a:extLst>
          </p:cNvPr>
          <p:cNvSpPr/>
          <p:nvPr/>
        </p:nvSpPr>
        <p:spPr>
          <a:xfrm>
            <a:off x="8049185" y="4413010"/>
            <a:ext cx="726141" cy="618565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362AD0E1-0026-4B2C-95AB-59FE8AB0257A}"/>
              </a:ext>
            </a:extLst>
          </p:cNvPr>
          <p:cNvSpPr/>
          <p:nvPr/>
        </p:nvSpPr>
        <p:spPr>
          <a:xfrm>
            <a:off x="6331323" y="5124895"/>
            <a:ext cx="4161864" cy="155235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こぼれたものこぼれるもの</a:t>
            </a:r>
            <a:endParaRPr lang="en-US" altLang="ja-JP" dirty="0"/>
          </a:p>
          <a:p>
            <a:pPr algn="ctr"/>
            <a:r>
              <a:rPr lang="ja-JP" altLang="en-US" dirty="0"/>
              <a:t>多いと項目設定に？</a:t>
            </a:r>
            <a:endParaRPr lang="en-US" altLang="ja-JP" dirty="0"/>
          </a:p>
          <a:p>
            <a:pPr algn="ctr"/>
            <a:r>
              <a:rPr lang="ja-JP" altLang="en-US" dirty="0"/>
              <a:t>項目再構築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763323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822A3F-1648-412D-0006-F1DC0472D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E5D26F53-ED26-E580-D688-FD42768A9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E3D6FF-8557-F410-A4BA-A82894030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276FFC5-28F7-C708-81B6-4B4F3216A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F99267E-D324-0F2C-77F8-F23578D41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95F23EB-42E0-8B53-807B-355CCB52F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6132930-155A-5CC4-ABB3-C3BB1A1BD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85BBADA-2A47-5701-C927-1BC6B5A31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AA4E31E-53D6-0B1C-60B8-252921545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A9123E5-6491-2057-4E9B-B0B34DA5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F3244A6-3EB3-1735-8E01-4665E35AB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タイトル 5">
            <a:extLst>
              <a:ext uri="{FF2B5EF4-FFF2-40B4-BE49-F238E27FC236}">
                <a16:creationId xmlns:a16="http://schemas.microsoft.com/office/drawing/2014/main" id="{12923541-E0AB-D8BC-7CF6-123E80807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946" y="1764406"/>
            <a:ext cx="9610321" cy="22524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j-cs"/>
              </a:rPr>
              <a:t>⑤　様式の意匠・フォント・項目立ての素案</a:t>
            </a:r>
            <a:b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j-cs"/>
              </a:rPr>
            </a:br>
            <a:endParaRPr lang="ja-JP" altLang="en-US" sz="25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4E920BBC-7ACB-2876-1639-16D1C5DF9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CBE0B6B-AA1C-4A08-8C69-36F95E8FD104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1462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668E68-6D1B-4424-9200-2E973339A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37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058CC8E-2CA3-4466-A8F0-F0C80DE37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83" y="103169"/>
            <a:ext cx="4602879" cy="6517189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AF0B9CD2-9F90-44BF-B69C-3CBFDFDDE547}"/>
              </a:ext>
            </a:extLst>
          </p:cNvPr>
          <p:cNvSpPr/>
          <p:nvPr/>
        </p:nvSpPr>
        <p:spPr>
          <a:xfrm>
            <a:off x="5869641" y="1403622"/>
            <a:ext cx="5849471" cy="3160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ヘッダーの帯の色：町のシンボル色・企業の色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BDA3A8BD-D146-43C4-BB44-B355A99372F1}"/>
              </a:ext>
            </a:extLst>
          </p:cNvPr>
          <p:cNvSpPr/>
          <p:nvPr/>
        </p:nvSpPr>
        <p:spPr>
          <a:xfrm>
            <a:off x="5869640" y="1936275"/>
            <a:ext cx="5849471" cy="3160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サイズ設定：</a:t>
            </a:r>
            <a:r>
              <a:rPr kumimoji="1" lang="en-US" altLang="ja-JP" dirty="0"/>
              <a:t>10.5/12/12/14/16</a:t>
            </a:r>
            <a:endParaRPr kumimoji="1" lang="ja-JP" altLang="en-US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CCF211E1-47D2-44E3-8AD1-71E7278AD040}"/>
              </a:ext>
            </a:extLst>
          </p:cNvPr>
          <p:cNvSpPr/>
          <p:nvPr/>
        </p:nvSpPr>
        <p:spPr>
          <a:xfrm>
            <a:off x="5869639" y="2468928"/>
            <a:ext cx="5849471" cy="3160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ナンバリング：</a:t>
            </a:r>
            <a:r>
              <a:rPr lang="en-US" altLang="ja-JP" dirty="0"/>
              <a:t>Ⅰ/1/(1)/1)/</a:t>
            </a:r>
            <a:r>
              <a:rPr lang="ja-JP" altLang="en-US" dirty="0"/>
              <a:t>①</a:t>
            </a:r>
            <a:r>
              <a:rPr lang="en-US" altLang="ja-JP" dirty="0"/>
              <a:t>/</a:t>
            </a:r>
            <a:r>
              <a:rPr lang="ja-JP" altLang="en-US" dirty="0"/>
              <a:t>ア</a:t>
            </a:r>
            <a:r>
              <a:rPr lang="en-US" altLang="ja-JP" dirty="0"/>
              <a:t>/+/</a:t>
            </a:r>
            <a:r>
              <a:rPr lang="ja-JP" altLang="en-US" dirty="0"/>
              <a:t>●</a:t>
            </a:r>
            <a:r>
              <a:rPr lang="en-US" altLang="ja-JP" dirty="0"/>
              <a:t>/</a:t>
            </a:r>
            <a:r>
              <a:rPr lang="ja-JP" altLang="en-US" dirty="0"/>
              <a:t>・</a:t>
            </a:r>
            <a:endParaRPr kumimoji="1" lang="ja-JP" altLang="en-US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C22D28C1-08D8-43B9-B889-4A5A7CFCA1AB}"/>
              </a:ext>
            </a:extLst>
          </p:cNvPr>
          <p:cNvSpPr/>
          <p:nvPr/>
        </p:nvSpPr>
        <p:spPr>
          <a:xfrm>
            <a:off x="5869638" y="3001581"/>
            <a:ext cx="5849471" cy="3160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フォント：明朝・ゴシック・</a:t>
            </a:r>
            <a:endParaRPr kumimoji="1" lang="ja-JP" altLang="en-US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B3A274B4-F97F-4FC0-9EAF-7048E7CB3559}"/>
              </a:ext>
            </a:extLst>
          </p:cNvPr>
          <p:cNvSpPr/>
          <p:nvPr/>
        </p:nvSpPr>
        <p:spPr>
          <a:xfrm>
            <a:off x="5869638" y="3534234"/>
            <a:ext cx="5849471" cy="3160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文字色：タイトル緑・協調：赤：</a:t>
            </a:r>
            <a:r>
              <a:rPr lang="en-US" altLang="ja-JP" dirty="0"/>
              <a:t>RGB131/227/202</a:t>
            </a:r>
            <a:endParaRPr kumimoji="1"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332C2AFA-147B-4758-BEDD-5BB9AD0AFA55}"/>
              </a:ext>
            </a:extLst>
          </p:cNvPr>
          <p:cNvSpPr/>
          <p:nvPr/>
        </p:nvSpPr>
        <p:spPr>
          <a:xfrm>
            <a:off x="5869637" y="4066887"/>
            <a:ext cx="5849471" cy="3160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段組み：</a:t>
            </a:r>
            <a:r>
              <a:rPr kumimoji="1" lang="en-US" altLang="ja-JP" dirty="0"/>
              <a:t>1</a:t>
            </a:r>
            <a:r>
              <a:rPr kumimoji="1" lang="ja-JP" altLang="en-US" dirty="0"/>
              <a:t>段・</a:t>
            </a:r>
            <a:r>
              <a:rPr kumimoji="1" lang="en-US" altLang="ja-JP" dirty="0"/>
              <a:t>2</a:t>
            </a:r>
            <a:r>
              <a:rPr kumimoji="1" lang="ja-JP" altLang="en-US" dirty="0"/>
              <a:t>段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8F18F163-8E24-47FA-ADD3-C9FCA1425592}"/>
              </a:ext>
            </a:extLst>
          </p:cNvPr>
          <p:cNvSpPr/>
          <p:nvPr/>
        </p:nvSpPr>
        <p:spPr>
          <a:xfrm>
            <a:off x="5869637" y="4599540"/>
            <a:ext cx="5849471" cy="3160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ページの枠の有無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C7600BF9-05ED-4FB5-A4CA-753B564194F3}"/>
              </a:ext>
            </a:extLst>
          </p:cNvPr>
          <p:cNvSpPr/>
          <p:nvPr/>
        </p:nvSpPr>
        <p:spPr>
          <a:xfrm>
            <a:off x="5869637" y="5132196"/>
            <a:ext cx="5849471" cy="3160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文字部分と写真・スケッチ・図表の比率</a:t>
            </a:r>
          </a:p>
        </p:txBody>
      </p:sp>
    </p:spTree>
    <p:extLst>
      <p:ext uri="{BB962C8B-B14F-4D97-AF65-F5344CB8AC3E}">
        <p14:creationId xmlns:p14="http://schemas.microsoft.com/office/powerpoint/2010/main" val="9474984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5FA8A0B-B42D-4A79-B1E6-42783D0F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38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C9F1FC-F95A-4F4C-9118-F335EF19C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173" y="287804"/>
            <a:ext cx="4386246" cy="628239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3BCE078-CE4A-4DF4-A0E8-4D6737D3F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49" y="256520"/>
            <a:ext cx="4437050" cy="6282392"/>
          </a:xfrm>
          <a:prstGeom prst="rect">
            <a:avLst/>
          </a:prstGeo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C0F817B5-DA2E-4DBA-AC4E-B74B8CA5244D}"/>
              </a:ext>
            </a:extLst>
          </p:cNvPr>
          <p:cNvSpPr/>
          <p:nvPr/>
        </p:nvSpPr>
        <p:spPr>
          <a:xfrm>
            <a:off x="5156947" y="934571"/>
            <a:ext cx="1687606" cy="135142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段組み</a:t>
            </a:r>
            <a:endParaRPr kumimoji="1" lang="en-US" altLang="ja-JP" dirty="0"/>
          </a:p>
          <a:p>
            <a:pPr algn="ctr"/>
            <a:r>
              <a:rPr lang="ja-JP" altLang="en-US" dirty="0"/>
              <a:t>の</a:t>
            </a:r>
            <a:endParaRPr lang="en-US" altLang="ja-JP" dirty="0"/>
          </a:p>
          <a:p>
            <a:pPr algn="ctr"/>
            <a:r>
              <a:rPr kumimoji="1" lang="ja-JP" altLang="en-US" dirty="0"/>
              <a:t>イメージ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E3FD2A8D-3E73-412D-8EB2-CDFEB5D1C0C2}"/>
              </a:ext>
            </a:extLst>
          </p:cNvPr>
          <p:cNvSpPr/>
          <p:nvPr/>
        </p:nvSpPr>
        <p:spPr>
          <a:xfrm>
            <a:off x="5156947" y="2364441"/>
            <a:ext cx="1687606" cy="135142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行間</a:t>
            </a:r>
            <a:endParaRPr kumimoji="1" lang="en-US" altLang="ja-JP" dirty="0"/>
          </a:p>
          <a:p>
            <a:pPr algn="ctr"/>
            <a:r>
              <a:rPr lang="ja-JP" altLang="en-US" dirty="0"/>
              <a:t>文字間隔</a:t>
            </a:r>
            <a:endParaRPr kumimoji="1" lang="en-US" altLang="ja-JP" dirty="0"/>
          </a:p>
          <a:p>
            <a:pPr algn="ctr"/>
            <a:r>
              <a:rPr lang="ja-JP" altLang="en-US" dirty="0"/>
              <a:t>の</a:t>
            </a:r>
            <a:endParaRPr lang="en-US" altLang="ja-JP" dirty="0"/>
          </a:p>
          <a:p>
            <a:pPr algn="ctr"/>
            <a:r>
              <a:rPr kumimoji="1" lang="ja-JP" altLang="en-US" dirty="0"/>
              <a:t>イメージ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F38EA32E-12A6-4F8B-A84F-1E0FC52DD034}"/>
              </a:ext>
            </a:extLst>
          </p:cNvPr>
          <p:cNvSpPr/>
          <p:nvPr/>
        </p:nvSpPr>
        <p:spPr>
          <a:xfrm>
            <a:off x="5030117" y="3782138"/>
            <a:ext cx="1941266" cy="135142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お題</a:t>
            </a:r>
            <a:r>
              <a:rPr lang="ja-JP" altLang="en-US" dirty="0"/>
              <a:t>と</a:t>
            </a:r>
            <a:endParaRPr lang="en-US" altLang="ja-JP" dirty="0"/>
          </a:p>
          <a:p>
            <a:pPr algn="ctr"/>
            <a:r>
              <a:rPr kumimoji="1" lang="ja-JP" altLang="en-US" dirty="0"/>
              <a:t>コンテンツ</a:t>
            </a:r>
            <a:endParaRPr kumimoji="1" lang="en-US" altLang="ja-JP" dirty="0"/>
          </a:p>
          <a:p>
            <a:pPr algn="ctr"/>
            <a:r>
              <a:rPr lang="ja-JP" altLang="en-US" dirty="0"/>
              <a:t>の</a:t>
            </a:r>
            <a:r>
              <a:rPr kumimoji="1" lang="ja-JP" altLang="en-US" dirty="0"/>
              <a:t>乖離</a:t>
            </a:r>
            <a:endParaRPr kumimoji="1" lang="en-US" altLang="ja-JP" dirty="0"/>
          </a:p>
          <a:p>
            <a:pPr algn="ctr"/>
            <a:r>
              <a:rPr lang="ja-JP" altLang="en-US" dirty="0"/>
              <a:t>防ぐ</a:t>
            </a:r>
            <a:endParaRPr kumimoji="1" lang="ja-JP" altLang="en-US" dirty="0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953D8274-94A9-4F60-B62A-6707DA9AD441}"/>
              </a:ext>
            </a:extLst>
          </p:cNvPr>
          <p:cNvSpPr/>
          <p:nvPr/>
        </p:nvSpPr>
        <p:spPr>
          <a:xfrm>
            <a:off x="5052640" y="5218767"/>
            <a:ext cx="1896219" cy="135142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項目</a:t>
            </a:r>
            <a:endParaRPr kumimoji="1" lang="en-US" altLang="ja-JP" dirty="0"/>
          </a:p>
          <a:p>
            <a:pPr algn="ctr"/>
            <a:r>
              <a:rPr lang="ja-JP" altLang="en-US" dirty="0"/>
              <a:t>タイトル</a:t>
            </a:r>
            <a:endParaRPr lang="en-US" altLang="ja-JP" dirty="0"/>
          </a:p>
          <a:p>
            <a:pPr algn="ctr"/>
            <a:r>
              <a:rPr kumimoji="1" lang="ja-JP" altLang="en-US" dirty="0"/>
              <a:t>有無・内容</a:t>
            </a:r>
          </a:p>
        </p:txBody>
      </p:sp>
    </p:spTree>
    <p:extLst>
      <p:ext uri="{BB962C8B-B14F-4D97-AF65-F5344CB8AC3E}">
        <p14:creationId xmlns:p14="http://schemas.microsoft.com/office/powerpoint/2010/main" val="11271387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AB63A9-82D3-6D34-6004-666B55468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5F3CED59-A19D-774C-BDDC-6CB0A9465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158B6C-6858-F820-F8C5-7484DDDD2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4FE307A-6172-29E8-CA96-A9C650532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F00106F-2D46-E32C-4921-1E9556C0D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85C91AF-9451-DEB0-2AE5-36A303E3B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5A95D27-7973-8FE1-8B6E-6EDED5901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E82E3B4-D31C-57CF-3DE0-96472FE0B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6E787BD-2CC8-3CEF-4F16-FE0B11C6A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7AEE894-F240-8027-AF55-15508AE89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A54EEFB-BBDD-B800-59CE-B295605FEE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タイトル 5">
            <a:extLst>
              <a:ext uri="{FF2B5EF4-FFF2-40B4-BE49-F238E27FC236}">
                <a16:creationId xmlns:a16="http://schemas.microsoft.com/office/drawing/2014/main" id="{7F258DFC-F545-64F8-BA48-9F52F076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946" y="1764406"/>
            <a:ext cx="9610321" cy="22524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j-cs"/>
              </a:rPr>
              <a:t>⑥　様式集と審査基準にあわせ編集</a:t>
            </a:r>
            <a:endParaRPr lang="ja-JP" altLang="en-US" sz="25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6DCF26DD-D813-73F9-5A53-91E42C68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CBE0B6B-AA1C-4A08-8C69-36F95E8FD104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552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523FBE-F59A-A00A-B5DD-7B40A7C64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46A5E3-2B59-DD9C-A1AF-253CEEFEE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379386-BCE0-6679-3546-EBD0ED004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2DCE6ACF-A32A-23FB-4134-8B072FDEA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585" y="3091317"/>
            <a:ext cx="8124628" cy="24656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j-cs"/>
              </a:rPr>
              <a:t>キックオフ会議</a:t>
            </a:r>
            <a:b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j-cs"/>
              </a:rPr>
            </a:br>
            <a:b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j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議題として必要なこと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企業間協定書素案提示・協議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事業実施組織表案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提案策定期間スケジュール表案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提案策定分科会設定案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</a:br>
            <a:endParaRPr lang="ja-JP" altLang="en-US" sz="52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424EA10-0510-21CC-01B8-D54DECB6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E470669-C052-1D3C-34C2-18B416A48A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C7A630-C2E2-B0E9-C9AD-B484BF467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BCD324F-11DD-26AA-91EF-EF65B8575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13E49D2-165D-5205-AF56-87D95740E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35AFF0C-6F4B-0254-4751-64BE77A2A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8637F44-5FFF-319B-0ABB-51D3111C5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F1CAB90-10D2-E898-3F9D-3E00E2A65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527ECEF-A601-5B21-1659-A0D134731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0246C6F-1DD6-DFAF-8EAC-812FC0738F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63181B7-093D-B8C8-8D20-B89C339F0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CBE0B6B-AA1C-4A08-8C69-36F95E8FD104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右中かっこ 3">
            <a:extLst>
              <a:ext uri="{FF2B5EF4-FFF2-40B4-BE49-F238E27FC236}">
                <a16:creationId xmlns:a16="http://schemas.microsoft.com/office/drawing/2014/main" id="{6892217A-1807-6A5D-C464-78C042488912}"/>
              </a:ext>
            </a:extLst>
          </p:cNvPr>
          <p:cNvSpPr/>
          <p:nvPr/>
        </p:nvSpPr>
        <p:spPr>
          <a:xfrm>
            <a:off x="8545017" y="3429000"/>
            <a:ext cx="280219" cy="732504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7A272EFA-0A3A-6BB9-4DDF-281D9C38FE96}"/>
              </a:ext>
            </a:extLst>
          </p:cNvPr>
          <p:cNvSpPr/>
          <p:nvPr/>
        </p:nvSpPr>
        <p:spPr>
          <a:xfrm>
            <a:off x="9037952" y="3607033"/>
            <a:ext cx="1788600" cy="4768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第１回講座</a:t>
            </a:r>
          </a:p>
        </p:txBody>
      </p:sp>
    </p:spTree>
    <p:extLst>
      <p:ext uri="{BB962C8B-B14F-4D97-AF65-F5344CB8AC3E}">
        <p14:creationId xmlns:p14="http://schemas.microsoft.com/office/powerpoint/2010/main" val="18474502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BF1757-CF4D-42CE-8186-511ABF9B9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40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D0C358C-C2D2-4508-BAA3-1839D254E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29" y="128133"/>
            <a:ext cx="4657120" cy="635420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2634C7E-6BA6-4766-9CEE-7C6108B2B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351" y="500882"/>
            <a:ext cx="5680115" cy="227204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427DD97-6687-45ED-A93D-0EDFB1454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3867" y="5005067"/>
            <a:ext cx="4038908" cy="183865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84EB676-1825-48CD-B3ED-1697729EB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431" y="2853860"/>
            <a:ext cx="5724035" cy="2176796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8352E95-0BF6-4DE1-9365-C93A21FDA66F}"/>
              </a:ext>
            </a:extLst>
          </p:cNvPr>
          <p:cNvSpPr txBox="1"/>
          <p:nvPr/>
        </p:nvSpPr>
        <p:spPr>
          <a:xfrm>
            <a:off x="466067" y="2324477"/>
            <a:ext cx="4541361" cy="4031873"/>
          </a:xfrm>
          <a:prstGeom prst="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dirty="0"/>
              <a:t>価格点分析</a:t>
            </a:r>
            <a:endParaRPr kumimoji="1" lang="en-US" altLang="ja-JP" sz="1600" dirty="0"/>
          </a:p>
          <a:p>
            <a:endParaRPr lang="en-US" altLang="ja-JP" sz="1600" dirty="0"/>
          </a:p>
          <a:p>
            <a:r>
              <a:rPr kumimoji="1" lang="ja-JP" altLang="en-US" sz="1600" dirty="0"/>
              <a:t>価格点</a:t>
            </a:r>
            <a:r>
              <a:rPr kumimoji="1" lang="en-US" altLang="ja-JP" sz="1600" dirty="0"/>
              <a:t>30</a:t>
            </a:r>
            <a:r>
              <a:rPr kumimoji="1" lang="ja-JP" altLang="en-US" sz="1600" dirty="0"/>
              <a:t>点：審査点</a:t>
            </a:r>
            <a:r>
              <a:rPr kumimoji="1" lang="en-US" altLang="ja-JP" sz="1600" dirty="0"/>
              <a:t>16</a:t>
            </a:r>
            <a:r>
              <a:rPr lang="en-US" altLang="ja-JP" sz="1600" dirty="0"/>
              <a:t>2</a:t>
            </a:r>
            <a:r>
              <a:rPr kumimoji="1" lang="ja-JP" altLang="en-US" sz="1600" dirty="0"/>
              <a:t>点：地域点</a:t>
            </a:r>
            <a:r>
              <a:rPr kumimoji="1" lang="en-US" altLang="ja-JP" sz="1600" dirty="0"/>
              <a:t>8</a:t>
            </a:r>
            <a:r>
              <a:rPr kumimoji="1" lang="ja-JP" altLang="en-US" sz="1600" dirty="0"/>
              <a:t>点</a:t>
            </a:r>
            <a:endParaRPr kumimoji="1" lang="en-US" altLang="ja-JP" sz="1600" dirty="0"/>
          </a:p>
          <a:p>
            <a:r>
              <a:rPr lang="ja-JP" altLang="en-US" sz="1600" dirty="0"/>
              <a:t>共通</a:t>
            </a:r>
            <a:r>
              <a:rPr lang="en-US" altLang="ja-JP" sz="1600" dirty="0"/>
              <a:t>70</a:t>
            </a:r>
            <a:r>
              <a:rPr lang="ja-JP" altLang="en-US" sz="1600" dirty="0"/>
              <a:t>点：公営</a:t>
            </a:r>
            <a:r>
              <a:rPr lang="en-US" altLang="ja-JP" sz="1600" dirty="0"/>
              <a:t>32</a:t>
            </a:r>
            <a:r>
              <a:rPr lang="ja-JP" altLang="en-US" sz="1600" dirty="0"/>
              <a:t>点：地優賃</a:t>
            </a:r>
            <a:r>
              <a:rPr lang="en-US" altLang="ja-JP" sz="1600" dirty="0"/>
              <a:t>60</a:t>
            </a:r>
            <a:r>
              <a:rPr lang="ja-JP" altLang="en-US" sz="1600" dirty="0"/>
              <a:t>点</a:t>
            </a:r>
            <a:endParaRPr lang="en-US" altLang="ja-JP" sz="1600" dirty="0"/>
          </a:p>
          <a:p>
            <a:endParaRPr kumimoji="1" lang="en-US" altLang="ja-JP" sz="1600" dirty="0"/>
          </a:p>
          <a:p>
            <a:r>
              <a:rPr lang="ja-JP" altLang="en-US" sz="1600" dirty="0"/>
              <a:t>価格点＝</a:t>
            </a:r>
            <a:r>
              <a:rPr lang="en-US" altLang="ja-JP" sz="1600" dirty="0"/>
              <a:t>14/15</a:t>
            </a:r>
            <a:r>
              <a:rPr lang="ja-JP" altLang="en-US" sz="1600" dirty="0"/>
              <a:t>✖</a:t>
            </a:r>
            <a:r>
              <a:rPr lang="en-US" altLang="ja-JP" sz="1600" dirty="0"/>
              <a:t>30=28</a:t>
            </a:r>
            <a:r>
              <a:rPr lang="ja-JP" altLang="en-US" sz="1600" dirty="0"/>
              <a:t>点</a:t>
            </a:r>
            <a:endParaRPr lang="en-US" altLang="ja-JP" sz="1600" dirty="0"/>
          </a:p>
          <a:p>
            <a:r>
              <a:rPr kumimoji="1" lang="en-US" altLang="ja-JP" sz="1600" dirty="0"/>
              <a:t>1</a:t>
            </a:r>
            <a:r>
              <a:rPr kumimoji="1" lang="ja-JP" altLang="en-US" sz="1600" dirty="0"/>
              <a:t>億ちがって</a:t>
            </a:r>
            <a:r>
              <a:rPr kumimoji="1" lang="en-US" altLang="ja-JP" sz="1600" dirty="0"/>
              <a:t>2</a:t>
            </a:r>
            <a:r>
              <a:rPr kumimoji="1" lang="ja-JP" altLang="en-US" sz="1600" dirty="0"/>
              <a:t>点差くらい</a:t>
            </a:r>
            <a:endParaRPr kumimoji="1" lang="en-US" altLang="ja-JP" sz="1600" dirty="0"/>
          </a:p>
          <a:p>
            <a:endParaRPr lang="en-US" altLang="ja-JP" sz="1600" dirty="0"/>
          </a:p>
          <a:p>
            <a:r>
              <a:rPr kumimoji="1" lang="ja-JP" altLang="en-US" sz="1600" dirty="0"/>
              <a:t>地域点：</a:t>
            </a:r>
            <a:r>
              <a:rPr kumimoji="1" lang="en-US" altLang="ja-JP" sz="1600" dirty="0"/>
              <a:t>9/12</a:t>
            </a:r>
            <a:r>
              <a:rPr kumimoji="1" lang="ja-JP" altLang="en-US" sz="1600" dirty="0"/>
              <a:t>✖４＝</a:t>
            </a:r>
            <a:r>
              <a:rPr kumimoji="1" lang="en-US" altLang="ja-JP" sz="1600" dirty="0"/>
              <a:t>3</a:t>
            </a:r>
            <a:r>
              <a:rPr lang="ja-JP" altLang="en-US" sz="1600" dirty="0"/>
              <a:t>点</a:t>
            </a:r>
            <a:endParaRPr lang="en-US" altLang="ja-JP" sz="1600" dirty="0"/>
          </a:p>
          <a:p>
            <a:r>
              <a:rPr kumimoji="1" lang="en-US" altLang="ja-JP" sz="1600" dirty="0"/>
              <a:t>1</a:t>
            </a:r>
            <a:r>
              <a:rPr kumimoji="1" lang="ja-JP" altLang="en-US" sz="1600" dirty="0"/>
              <a:t>社探すと</a:t>
            </a:r>
            <a:r>
              <a:rPr kumimoji="1" lang="en-US" altLang="ja-JP" sz="1600" dirty="0"/>
              <a:t>0.33</a:t>
            </a:r>
            <a:r>
              <a:rPr lang="ja-JP" altLang="en-US" sz="1600" dirty="0"/>
              <a:t>点：</a:t>
            </a:r>
            <a:r>
              <a:rPr lang="en-US" altLang="ja-JP" sz="1600" dirty="0"/>
              <a:t>1</a:t>
            </a:r>
            <a:r>
              <a:rPr lang="ja-JP" altLang="en-US" sz="1600" dirty="0"/>
              <a:t>社探すのは約</a:t>
            </a:r>
            <a:r>
              <a:rPr lang="en-US" altLang="ja-JP" sz="1600" dirty="0"/>
              <a:t>1600</a:t>
            </a:r>
            <a:r>
              <a:rPr lang="ja-JP" altLang="en-US" sz="1600" dirty="0"/>
              <a:t>万の効果</a:t>
            </a:r>
            <a:endParaRPr lang="en-US" altLang="ja-JP" sz="1600" dirty="0"/>
          </a:p>
          <a:p>
            <a:endParaRPr kumimoji="1" lang="en-US" altLang="ja-JP" sz="1600" dirty="0"/>
          </a:p>
          <a:p>
            <a:r>
              <a:rPr lang="ja-JP" altLang="en-US" sz="1600" dirty="0"/>
              <a:t>審査点：</a:t>
            </a:r>
            <a:r>
              <a:rPr lang="en-US" altLang="ja-JP" sz="1600" dirty="0"/>
              <a:t>1</a:t>
            </a:r>
            <a:r>
              <a:rPr lang="ja-JP" altLang="en-US" sz="1600" dirty="0"/>
              <a:t>点あげるのに</a:t>
            </a:r>
            <a:r>
              <a:rPr lang="en-US" altLang="ja-JP" sz="1600" dirty="0"/>
              <a:t>5000</a:t>
            </a:r>
            <a:r>
              <a:rPr lang="ja-JP" altLang="en-US" sz="1600" dirty="0"/>
              <a:t>万使える。</a:t>
            </a:r>
            <a:endParaRPr lang="en-US" altLang="ja-JP" sz="1600" dirty="0"/>
          </a:p>
          <a:p>
            <a:r>
              <a:rPr lang="en-US" altLang="ja-JP" sz="1600" dirty="0"/>
              <a:t>             </a:t>
            </a:r>
            <a:r>
              <a:rPr kumimoji="1" lang="ja-JP" altLang="en-US" sz="1600" dirty="0"/>
              <a:t>融資確約あるのとないので</a:t>
            </a:r>
            <a:r>
              <a:rPr kumimoji="1" lang="en-US" altLang="ja-JP" sz="1600" dirty="0"/>
              <a:t>1.5</a:t>
            </a:r>
            <a:r>
              <a:rPr kumimoji="1" lang="ja-JP" altLang="en-US" sz="1600" dirty="0"/>
              <a:t>点くらい</a:t>
            </a:r>
            <a:endParaRPr kumimoji="1" lang="en-US" altLang="ja-JP" sz="1600" dirty="0"/>
          </a:p>
          <a:p>
            <a:r>
              <a:rPr lang="en-US" altLang="ja-JP" sz="1600" dirty="0"/>
              <a:t>             </a:t>
            </a:r>
            <a:r>
              <a:rPr lang="ja-JP" altLang="en-US" sz="1600" dirty="0"/>
              <a:t>融資確約とる努力は</a:t>
            </a:r>
            <a:r>
              <a:rPr lang="en-US" altLang="ja-JP" sz="1600" dirty="0"/>
              <a:t>75000</a:t>
            </a:r>
            <a:r>
              <a:rPr lang="ja-JP" altLang="en-US" sz="1600" dirty="0"/>
              <a:t>万の効果</a:t>
            </a:r>
            <a:endParaRPr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3229808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DCB9211D-1768-4023-92F5-1E01499FE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審査委員分析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AD384DA-593A-4D84-8063-713A4CD24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天神先生：東洋大学</a:t>
            </a:r>
            <a:r>
              <a:rPr lang="en-US" altLang="ja-JP" dirty="0"/>
              <a:t>PPP</a:t>
            </a:r>
            <a:r>
              <a:rPr lang="ja-JP" altLang="en-US" dirty="0"/>
              <a:t>研究所</a:t>
            </a:r>
            <a:r>
              <a:rPr lang="en-US" altLang="ja-JP" dirty="0"/>
              <a:t>	</a:t>
            </a:r>
            <a:r>
              <a:rPr lang="ja-JP" altLang="en-US" dirty="0"/>
              <a:t>地域おこし　とか</a:t>
            </a:r>
            <a:endParaRPr lang="en-US" altLang="ja-JP" dirty="0"/>
          </a:p>
          <a:p>
            <a:pPr lvl="1"/>
            <a:r>
              <a:rPr lang="ja-JP" altLang="en-US" dirty="0"/>
              <a:t>建築士：研究論文：出窓、手すりの安全性　とか</a:t>
            </a:r>
            <a:endParaRPr lang="en-US" altLang="ja-JP" dirty="0"/>
          </a:p>
          <a:p>
            <a:pPr lvl="2"/>
            <a:r>
              <a:rPr lang="ja-JP" altLang="en-US" dirty="0"/>
              <a:t>東洋大学紀要で論文検索　どんな主張・興味のありどころ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世羅さん：監査法人：財務計画・財務の確実性　とか</a:t>
            </a:r>
            <a:endParaRPr lang="en-US" altLang="ja-JP" dirty="0"/>
          </a:p>
          <a:p>
            <a:pPr lvl="1"/>
            <a:r>
              <a:rPr lang="ja-JP" altLang="en-US" dirty="0"/>
              <a:t>コンサルティング部門：自治体支援：可能性調査・発注支援</a:t>
            </a:r>
            <a:endParaRPr lang="en-US" altLang="ja-JP" dirty="0"/>
          </a:p>
          <a:p>
            <a:pPr lvl="2"/>
            <a:r>
              <a:rPr lang="ja-JP" altLang="en-US" dirty="0"/>
              <a:t>トーマツがやった案件調査　とか・支援業務の時の審査講評とか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B4473F8-F793-4BFC-B1F5-7686414AC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91477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EB55410F-4B76-452D-BC6E-49AFAC9F7BDE}"/>
              </a:ext>
            </a:extLst>
          </p:cNvPr>
          <p:cNvCxnSpPr>
            <a:stCxn id="8" idx="2"/>
            <a:endCxn id="25" idx="0"/>
          </p:cNvCxnSpPr>
          <p:nvPr/>
        </p:nvCxnSpPr>
        <p:spPr>
          <a:xfrm>
            <a:off x="6096000" y="2259790"/>
            <a:ext cx="3230880" cy="8384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タイトル 3">
            <a:extLst>
              <a:ext uri="{FF2B5EF4-FFF2-40B4-BE49-F238E27FC236}">
                <a16:creationId xmlns:a16="http://schemas.microsoft.com/office/drawing/2014/main" id="{265F7BB3-BD38-427F-A66B-E9DC99DF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89" y="365126"/>
            <a:ext cx="11543572" cy="778088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項目設定：</a:t>
            </a:r>
            <a:r>
              <a:rPr lang="ja-JP" altLang="en-US" sz="3100" dirty="0"/>
              <a:t>様式集に各ページの規定がある：</a:t>
            </a:r>
            <a:r>
              <a:rPr lang="en-US" altLang="ja-JP" sz="3100" dirty="0"/>
              <a:t>4</a:t>
            </a:r>
            <a:r>
              <a:rPr lang="ja-JP" altLang="en-US" sz="3100" dirty="0"/>
              <a:t>ページに展開</a:t>
            </a:r>
            <a:br>
              <a:rPr lang="en-US" altLang="ja-JP" dirty="0"/>
            </a:br>
            <a:r>
              <a:rPr lang="en-US" altLang="ja-JP" sz="2000" dirty="0"/>
              <a:t>2-6 	</a:t>
            </a:r>
            <a:r>
              <a:rPr lang="ja-JP" altLang="en-US" sz="2000" dirty="0"/>
              <a:t>様式 </a:t>
            </a:r>
            <a:r>
              <a:rPr lang="en-US" altLang="ja-JP" sz="2000" dirty="0"/>
              <a:t>2-12 	</a:t>
            </a:r>
            <a:r>
              <a:rPr lang="ja-JP" altLang="en-US" sz="2000" dirty="0"/>
              <a:t>事業実施計画に関する提案書 </a:t>
            </a:r>
            <a:r>
              <a:rPr lang="en-US" altLang="ja-JP" sz="2000" dirty="0"/>
              <a:t>	</a:t>
            </a:r>
            <a:r>
              <a:rPr lang="ja-JP" altLang="en-US" sz="2000" dirty="0"/>
              <a:t>必須 　</a:t>
            </a:r>
            <a:r>
              <a:rPr lang="en-US" altLang="ja-JP" sz="2000" dirty="0"/>
              <a:t>15</a:t>
            </a:r>
            <a:r>
              <a:rPr lang="ja-JP" altLang="en-US" sz="2000" dirty="0"/>
              <a:t>部</a:t>
            </a:r>
            <a:r>
              <a:rPr lang="en-US" altLang="ja-JP" sz="2000" dirty="0"/>
              <a:t> </a:t>
            </a:r>
            <a:r>
              <a:rPr lang="ja-JP" altLang="en-US" sz="2000" dirty="0"/>
              <a:t>　</a:t>
            </a:r>
            <a:r>
              <a:rPr lang="en-US" altLang="ja-JP" sz="2000" dirty="0"/>
              <a:t>4</a:t>
            </a:r>
            <a:r>
              <a:rPr lang="ja-JP" altLang="en-US" sz="2000" dirty="0"/>
              <a:t>ページ</a:t>
            </a:r>
            <a:r>
              <a:rPr lang="en-US" altLang="ja-JP" sz="2000" dirty="0"/>
              <a:t>	 A4 </a:t>
            </a:r>
            <a:r>
              <a:rPr lang="ja-JP" altLang="en-US" sz="2000" dirty="0"/>
              <a:t>縦 </a:t>
            </a:r>
            <a:r>
              <a:rPr lang="en-US" altLang="ja-JP" sz="2000" dirty="0"/>
              <a:t>	</a:t>
            </a:r>
            <a:r>
              <a:rPr lang="ja-JP" altLang="en-US" sz="2000" dirty="0"/>
              <a:t>任意様式 </a:t>
            </a:r>
            <a:endParaRPr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336C547-51F0-4986-8F04-704D618C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42</a:t>
            </a:fld>
            <a:endParaRPr kumimoji="1" lang="ja-JP" altLang="en-US" dirty="0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11654532-A338-46BA-B1E7-D8B33FE06DEF}"/>
              </a:ext>
            </a:extLst>
          </p:cNvPr>
          <p:cNvSpPr/>
          <p:nvPr/>
        </p:nvSpPr>
        <p:spPr>
          <a:xfrm>
            <a:off x="384398" y="1712314"/>
            <a:ext cx="2451990" cy="5474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大項目</a:t>
            </a:r>
            <a:endParaRPr kumimoji="1" lang="ja-JP" altLang="en-US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E4B5F7EA-2226-4FAF-B6C4-A45727C29BE9}"/>
              </a:ext>
            </a:extLst>
          </p:cNvPr>
          <p:cNvSpPr/>
          <p:nvPr/>
        </p:nvSpPr>
        <p:spPr>
          <a:xfrm>
            <a:off x="4870005" y="1712315"/>
            <a:ext cx="2451990" cy="5474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中項目</a:t>
            </a:r>
            <a:endParaRPr kumimoji="1" lang="ja-JP" altLang="en-US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FA3D14C1-424B-4F1A-B17E-1F8AE4B6C073}"/>
              </a:ext>
            </a:extLst>
          </p:cNvPr>
          <p:cNvSpPr/>
          <p:nvPr/>
        </p:nvSpPr>
        <p:spPr>
          <a:xfrm>
            <a:off x="9185740" y="1712316"/>
            <a:ext cx="2451990" cy="5474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小項目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F006D38-950A-4CE8-9D83-D68D62CC6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89" y="2478372"/>
            <a:ext cx="5681964" cy="3741878"/>
          </a:xfrm>
          <a:prstGeom prst="rect">
            <a:avLst/>
          </a:prstGeom>
        </p:spPr>
      </p:pic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7D0B764A-263C-422C-850C-B5BC2EAE4065}"/>
              </a:ext>
            </a:extLst>
          </p:cNvPr>
          <p:cNvCxnSpPr>
            <a:endCxn id="3" idx="2"/>
          </p:cNvCxnSpPr>
          <p:nvPr/>
        </p:nvCxnSpPr>
        <p:spPr>
          <a:xfrm flipH="1" flipV="1">
            <a:off x="1610393" y="2259789"/>
            <a:ext cx="451375" cy="128132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楕円 12">
            <a:extLst>
              <a:ext uri="{FF2B5EF4-FFF2-40B4-BE49-F238E27FC236}">
                <a16:creationId xmlns:a16="http://schemas.microsoft.com/office/drawing/2014/main" id="{A0DAFB9E-93BC-45C6-A357-488CAFD662E3}"/>
              </a:ext>
            </a:extLst>
          </p:cNvPr>
          <p:cNvSpPr/>
          <p:nvPr/>
        </p:nvSpPr>
        <p:spPr>
          <a:xfrm>
            <a:off x="5649557" y="2519641"/>
            <a:ext cx="1794734" cy="458466"/>
          </a:xfrm>
          <a:prstGeom prst="ellipse">
            <a:avLst/>
          </a:prstGeom>
          <a:solidFill>
            <a:srgbClr val="FFCC66">
              <a:alpha val="36863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ページ割</a:t>
            </a:r>
          </a:p>
        </p:txBody>
      </p:sp>
      <p:sp>
        <p:nvSpPr>
          <p:cNvPr id="14" name="右中かっこ 13">
            <a:extLst>
              <a:ext uri="{FF2B5EF4-FFF2-40B4-BE49-F238E27FC236}">
                <a16:creationId xmlns:a16="http://schemas.microsoft.com/office/drawing/2014/main" id="{0BF49720-C719-4A49-966B-9ABB10636651}"/>
              </a:ext>
            </a:extLst>
          </p:cNvPr>
          <p:cNvSpPr/>
          <p:nvPr/>
        </p:nvSpPr>
        <p:spPr>
          <a:xfrm>
            <a:off x="5986631" y="3541116"/>
            <a:ext cx="109369" cy="60595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3970C32D-B5F1-4D93-B59A-A70E0F1F0935}"/>
              </a:ext>
            </a:extLst>
          </p:cNvPr>
          <p:cNvSpPr/>
          <p:nvPr/>
        </p:nvSpPr>
        <p:spPr>
          <a:xfrm>
            <a:off x="6379285" y="3668359"/>
            <a:ext cx="317350" cy="3281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１</a:t>
            </a:r>
          </a:p>
        </p:txBody>
      </p:sp>
      <p:sp>
        <p:nvSpPr>
          <p:cNvPr id="16" name="右中かっこ 15">
            <a:extLst>
              <a:ext uri="{FF2B5EF4-FFF2-40B4-BE49-F238E27FC236}">
                <a16:creationId xmlns:a16="http://schemas.microsoft.com/office/drawing/2014/main" id="{23DC342D-EDEF-4592-B053-052352CE98A4}"/>
              </a:ext>
            </a:extLst>
          </p:cNvPr>
          <p:cNvSpPr/>
          <p:nvPr/>
        </p:nvSpPr>
        <p:spPr>
          <a:xfrm>
            <a:off x="5988421" y="4252912"/>
            <a:ext cx="109369" cy="60595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39C5BE1F-C507-4582-971D-4ED51DCDA5B5}"/>
              </a:ext>
            </a:extLst>
          </p:cNvPr>
          <p:cNvSpPr/>
          <p:nvPr/>
        </p:nvSpPr>
        <p:spPr>
          <a:xfrm>
            <a:off x="6381075" y="4401671"/>
            <a:ext cx="317350" cy="3281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２</a:t>
            </a: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E52AFBAD-CADD-4FA7-9FC9-07947F33559C}"/>
              </a:ext>
            </a:extLst>
          </p:cNvPr>
          <p:cNvSpPr/>
          <p:nvPr/>
        </p:nvSpPr>
        <p:spPr>
          <a:xfrm>
            <a:off x="6381072" y="5174427"/>
            <a:ext cx="317350" cy="3281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４</a:t>
            </a: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9E390792-31B8-4A21-8C95-E766A44087CB}"/>
              </a:ext>
            </a:extLst>
          </p:cNvPr>
          <p:cNvSpPr/>
          <p:nvPr/>
        </p:nvSpPr>
        <p:spPr>
          <a:xfrm>
            <a:off x="6972745" y="4401670"/>
            <a:ext cx="317350" cy="3281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３</a:t>
            </a: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9247922E-E387-4ED9-9F3F-EEF70F4A0709}"/>
              </a:ext>
            </a:extLst>
          </p:cNvPr>
          <p:cNvSpPr/>
          <p:nvPr/>
        </p:nvSpPr>
        <p:spPr>
          <a:xfrm>
            <a:off x="6910888" y="3757109"/>
            <a:ext cx="317350" cy="3281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２</a:t>
            </a: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CA8E90FC-128D-4076-8D7C-CE913B31AB6D}"/>
              </a:ext>
            </a:extLst>
          </p:cNvPr>
          <p:cNvSpPr/>
          <p:nvPr/>
        </p:nvSpPr>
        <p:spPr>
          <a:xfrm>
            <a:off x="6909992" y="3440656"/>
            <a:ext cx="317350" cy="3281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１</a:t>
            </a:r>
          </a:p>
        </p:txBody>
      </p:sp>
      <p:sp>
        <p:nvSpPr>
          <p:cNvPr id="22" name="右中かっこ 21">
            <a:extLst>
              <a:ext uri="{FF2B5EF4-FFF2-40B4-BE49-F238E27FC236}">
                <a16:creationId xmlns:a16="http://schemas.microsoft.com/office/drawing/2014/main" id="{86768CFB-2600-4D8A-86FA-8D5AA6B1BF4A}"/>
              </a:ext>
            </a:extLst>
          </p:cNvPr>
          <p:cNvSpPr/>
          <p:nvPr/>
        </p:nvSpPr>
        <p:spPr>
          <a:xfrm>
            <a:off x="6800623" y="4894783"/>
            <a:ext cx="109369" cy="60595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AFF7F9A1-BAF6-41BB-B479-5EE8C09A0574}"/>
              </a:ext>
            </a:extLst>
          </p:cNvPr>
          <p:cNvSpPr/>
          <p:nvPr/>
        </p:nvSpPr>
        <p:spPr>
          <a:xfrm>
            <a:off x="6976766" y="5071332"/>
            <a:ext cx="317350" cy="3281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４</a:t>
            </a: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74C7F441-E389-49DF-BFB7-5AF5B44F018E}"/>
              </a:ext>
            </a:extLst>
          </p:cNvPr>
          <p:cNvSpPr/>
          <p:nvPr/>
        </p:nvSpPr>
        <p:spPr>
          <a:xfrm>
            <a:off x="6361784" y="4817577"/>
            <a:ext cx="317350" cy="3281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３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44F3465-1FDB-4645-B7A3-2D484C2213EE}"/>
              </a:ext>
            </a:extLst>
          </p:cNvPr>
          <p:cNvSpPr txBox="1"/>
          <p:nvPr/>
        </p:nvSpPr>
        <p:spPr>
          <a:xfrm>
            <a:off x="7444291" y="3098202"/>
            <a:ext cx="3765177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/>
              <a:t>金融機関との綿密な協議</a:t>
            </a:r>
            <a:endParaRPr kumimoji="1" lang="en-US" altLang="ja-JP" dirty="0"/>
          </a:p>
          <a:p>
            <a:r>
              <a:rPr lang="ja-JP" altLang="en-US" dirty="0"/>
              <a:t>金融機関から融資確約書・条件規定書の確保</a:t>
            </a:r>
            <a:endParaRPr lang="en-US" altLang="ja-JP" dirty="0"/>
          </a:p>
          <a:p>
            <a:r>
              <a:rPr kumimoji="1" lang="ja-JP" altLang="en-US" dirty="0"/>
              <a:t>コンソメンバーによる緊急時支援</a:t>
            </a:r>
            <a:endParaRPr kumimoji="1" lang="en-US" altLang="ja-JP" dirty="0"/>
          </a:p>
          <a:p>
            <a:r>
              <a:rPr lang="ja-JP" altLang="en-US" dirty="0"/>
              <a:t>各年度の緊急時留保金</a:t>
            </a:r>
            <a:endParaRPr lang="en-US" altLang="ja-JP" dirty="0"/>
          </a:p>
          <a:p>
            <a:r>
              <a:rPr lang="ja-JP" altLang="en-US" dirty="0"/>
              <a:t>劣後融資（常時・緊急時）</a:t>
            </a:r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ADFAB9B-6127-4DF8-AEE0-4F57943F42B6}"/>
              </a:ext>
            </a:extLst>
          </p:cNvPr>
          <p:cNvSpPr txBox="1"/>
          <p:nvPr/>
        </p:nvSpPr>
        <p:spPr>
          <a:xfrm>
            <a:off x="7976789" y="2544205"/>
            <a:ext cx="209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中項目設定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B85404F-D43B-48B6-9A5D-10DCE9544B63}"/>
              </a:ext>
            </a:extLst>
          </p:cNvPr>
          <p:cNvSpPr txBox="1"/>
          <p:nvPr/>
        </p:nvSpPr>
        <p:spPr>
          <a:xfrm>
            <a:off x="7444291" y="5235386"/>
            <a:ext cx="376517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/>
              <a:t>１</a:t>
            </a:r>
            <a:r>
              <a:rPr kumimoji="1" lang="en-US" altLang="ja-JP" dirty="0"/>
              <a:t>. </a:t>
            </a:r>
            <a:r>
              <a:rPr kumimoji="1" lang="ja-JP" altLang="en-US" dirty="0"/>
              <a:t>金融機関関連</a:t>
            </a:r>
            <a:endParaRPr kumimoji="1" lang="en-US" altLang="ja-JP" dirty="0"/>
          </a:p>
          <a:p>
            <a:r>
              <a:rPr kumimoji="1" lang="ja-JP" altLang="en-US" dirty="0"/>
              <a:t>２</a:t>
            </a:r>
            <a:r>
              <a:rPr kumimoji="1" lang="en-US" altLang="ja-JP" dirty="0"/>
              <a:t>. </a:t>
            </a:r>
            <a:r>
              <a:rPr kumimoji="1" lang="ja-JP" altLang="en-US" dirty="0"/>
              <a:t>コンソメンバーによる支援</a:t>
            </a:r>
            <a:endParaRPr kumimoji="1" lang="en-US" altLang="ja-JP" dirty="0"/>
          </a:p>
          <a:p>
            <a:r>
              <a:rPr lang="ja-JP" altLang="en-US" dirty="0"/>
              <a:t>３</a:t>
            </a:r>
            <a:r>
              <a:rPr lang="en-US" altLang="ja-JP" dirty="0"/>
              <a:t>. </a:t>
            </a:r>
            <a:r>
              <a:rPr lang="ja-JP" altLang="en-US" dirty="0"/>
              <a:t>年度ごとの必要資金確保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139024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717B05-EE80-51B4-409C-A08C5B710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B9A41A06-4EF6-5A8A-0F12-C58F3A83A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C2399-36E5-865D-4768-3CB9D7B34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FBDDED-2FB7-7059-527D-EB523CD0C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B81AADF-B54D-7989-EF1E-4495472CB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1F2D59B-39FB-D0BF-B70D-E7612E0A6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1276F3-2FF7-930E-540C-105F9A98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81ED046-5218-FBCA-D576-4814DB9BA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65E961A-CF6A-6E25-CD47-5998960C3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C7F5BBB-3394-724B-7EF2-D38555E98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D3EBB15-1182-6607-310B-F93F83B0B2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タイトル 5">
            <a:extLst>
              <a:ext uri="{FF2B5EF4-FFF2-40B4-BE49-F238E27FC236}">
                <a16:creationId xmlns:a16="http://schemas.microsoft.com/office/drawing/2014/main" id="{DC6D0019-F665-2BF6-7423-D05FEB09A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946" y="1764406"/>
            <a:ext cx="9610321" cy="22524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⑦　最後のチェック・読み合わせ</a:t>
            </a:r>
            <a:endParaRPr lang="ja-JP" altLang="en-US" sz="25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D615A0EA-8855-CBF1-C4E3-335E5CFC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CBE0B6B-AA1C-4A08-8C69-36F95E8FD104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9374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B8509D-E691-397A-29B8-E612785E8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62C117AD-429E-662D-2423-50FD8C26C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2AB006-4ABF-05A9-BE31-C0404595D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3F3F2FF-FEEB-B23D-5397-8B90A0950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5237E0-11CA-54E6-B69F-650BE5581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7389492-2464-EB70-6B0C-4DBBB14E69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CBF9C2-DFA2-560C-CE39-76F32AC20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BE6A333-E5EF-C983-7F87-3762F1A1C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5D4B028-B6FC-6E5B-6D2E-0DFF1D146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90C7D81-51FA-5F90-184F-EAD15B2DB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94DF024-8EB1-4D72-5FEA-3158179BA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タイトル 5">
            <a:extLst>
              <a:ext uri="{FF2B5EF4-FFF2-40B4-BE49-F238E27FC236}">
                <a16:creationId xmlns:a16="http://schemas.microsoft.com/office/drawing/2014/main" id="{E64E9CF4-50F0-1A7F-91D9-DF1A98D4A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697" y="2461092"/>
            <a:ext cx="9610321" cy="225242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⑧　提案提出までのスケジュールと作業納期</a:t>
            </a:r>
            <a:b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</a:b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　　　　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スタートのころを思い出して</a:t>
            </a:r>
            <a:b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	 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　　　　目的：	会議日程の確定（必要な人が必要な会議に）</a:t>
            </a:r>
            <a:b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			必要なときに必要な作業を終了させる</a:t>
            </a:r>
            <a:b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			今、何をしなければならないか明確に</a:t>
            </a:r>
            <a:b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　　			不要不急のことをしないで！メリハリ！</a:t>
            </a:r>
            <a:endParaRPr lang="ja-JP" altLang="en-US" sz="25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949D8D6B-1063-F7F0-0647-09C25567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CBE0B6B-AA1C-4A08-8C69-36F95E8FD104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9464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0A9844D-CE89-4E16-9992-C63D549F67F7}"/>
              </a:ext>
            </a:extLst>
          </p:cNvPr>
          <p:cNvSpPr/>
          <p:nvPr/>
        </p:nvSpPr>
        <p:spPr>
          <a:xfrm>
            <a:off x="658135" y="326155"/>
            <a:ext cx="10774777" cy="6132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D775BB3-104C-42DC-90F4-F00C05C00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53" y="381000"/>
            <a:ext cx="10722359" cy="6096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9C56061-A16D-496F-B3AD-106475596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45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5D534E5-3BA4-478C-84A5-EC28CC1BE8A5}"/>
              </a:ext>
            </a:extLst>
          </p:cNvPr>
          <p:cNvSpPr/>
          <p:nvPr/>
        </p:nvSpPr>
        <p:spPr>
          <a:xfrm>
            <a:off x="892885" y="2560320"/>
            <a:ext cx="10832950" cy="3367144"/>
          </a:xfrm>
          <a:prstGeom prst="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FC8D803-220B-4535-9D00-268C72D1B8B6}"/>
              </a:ext>
            </a:extLst>
          </p:cNvPr>
          <p:cNvSpPr/>
          <p:nvPr/>
        </p:nvSpPr>
        <p:spPr>
          <a:xfrm>
            <a:off x="892885" y="497570"/>
            <a:ext cx="10832950" cy="181827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2793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93188F9-7C7C-4B01-A84B-02C91D296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329" y="314655"/>
            <a:ext cx="9463342" cy="716379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赤枠のころ：提案提出</a:t>
            </a:r>
            <a:r>
              <a:rPr lang="en-US" altLang="ja-JP" sz="3600" dirty="0"/>
              <a:t>3</a:t>
            </a:r>
            <a:r>
              <a:rPr lang="ja-JP" altLang="en-US" sz="3600" dirty="0"/>
              <a:t>週間前くらいのころ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00590A7-9EF3-441E-A852-6E116772C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638" y="1234159"/>
            <a:ext cx="10905066" cy="4393982"/>
          </a:xfrm>
        </p:spPr>
        <p:txBody>
          <a:bodyPr>
            <a:normAutofit/>
          </a:bodyPr>
          <a:lstStyle/>
          <a:p>
            <a:r>
              <a:rPr lang="ja-JP" altLang="en-US" sz="2000" dirty="0"/>
              <a:t>提案書はイメージと大項目・中項目タイトルが入ってるくらい</a:t>
            </a:r>
            <a:endParaRPr lang="en-US" altLang="ja-JP" sz="2000" dirty="0"/>
          </a:p>
          <a:p>
            <a:r>
              <a:rPr lang="ja-JP" altLang="en-US" sz="2000" dirty="0"/>
              <a:t>コンテンツの流し込み・必要な図表・写真・イラスト・スケッチなどの手配</a:t>
            </a:r>
            <a:endParaRPr lang="en-US" altLang="ja-JP" sz="2000" dirty="0"/>
          </a:p>
          <a:p>
            <a:r>
              <a:rPr lang="ja-JP" altLang="en-US" sz="2000" dirty="0"/>
              <a:t>金額見積もりの確定に向け（</a:t>
            </a:r>
            <a:r>
              <a:rPr lang="en-US" altLang="ja-JP" sz="2000" dirty="0"/>
              <a:t>3</a:t>
            </a:r>
            <a:r>
              <a:rPr lang="ja-JP" altLang="en-US" sz="2000" dirty="0"/>
              <a:t>次積算集計・４次・５次集計と訂正・修正を進める）</a:t>
            </a:r>
            <a:endParaRPr lang="en-US" altLang="ja-JP" sz="2000" dirty="0"/>
          </a:p>
          <a:p>
            <a:r>
              <a:rPr lang="ja-JP" altLang="en-US" sz="2000" dirty="0"/>
              <a:t>施設整備費内訳書・維持管理内訳書の数字修正を繰り返す。</a:t>
            </a:r>
            <a:endParaRPr lang="en-US" altLang="ja-JP" sz="2000" dirty="0"/>
          </a:p>
          <a:p>
            <a:r>
              <a:rPr lang="ja-JP" altLang="en-US" sz="2000" dirty="0"/>
              <a:t>長期収支表の計算式の完成へ・仮の数字で検証を繰り返す。</a:t>
            </a:r>
            <a:endParaRPr lang="en-US" altLang="ja-JP" sz="2000" dirty="0"/>
          </a:p>
          <a:p>
            <a:r>
              <a:rPr lang="ja-JP" altLang="en-US" sz="2000" dirty="0"/>
              <a:t>施設整備費内訳書・維持管理内訳書が変更になれば、自動的に長期収支が変更になるように</a:t>
            </a:r>
            <a:endParaRPr lang="en-US" altLang="ja-JP" sz="2000" dirty="0"/>
          </a:p>
          <a:p>
            <a:endParaRPr lang="en-US" altLang="ja-JP" sz="2000" dirty="0"/>
          </a:p>
          <a:p>
            <a:r>
              <a:rPr lang="ja-JP" altLang="en-US" sz="2000" dirty="0"/>
              <a:t>金額部分はいじるのは、施設整備費内訳書と維持管理内訳書になるように</a:t>
            </a:r>
            <a:endParaRPr lang="en-US" altLang="ja-JP" sz="2000" dirty="0"/>
          </a:p>
          <a:p>
            <a:r>
              <a:rPr lang="ja-JP" altLang="en-US" sz="2000" dirty="0"/>
              <a:t>変更がありそうな、金利などは、別表に整理、そこから参照した長期収支表にしておく</a:t>
            </a:r>
            <a:endParaRPr lang="en-US" altLang="ja-JP" sz="2000" dirty="0"/>
          </a:p>
          <a:p>
            <a:endParaRPr lang="en-US" altLang="ja-JP" sz="2000" dirty="0"/>
          </a:p>
          <a:p>
            <a:r>
              <a:rPr lang="ja-JP" altLang="en-US" sz="2000" dirty="0"/>
              <a:t>最新版の管理は、第２回で話したとおり。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D75E5EE-CE6F-4F58-B64D-6A03E1A9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BE0B6B-AA1C-4A08-8C69-36F95E8FD104}" type="slidenum">
              <a:rPr kumimoji="1" lang="ja-JP" altLang="en-US" smtClean="0"/>
              <a:pPr>
                <a:spcAft>
                  <a:spcPts val="600"/>
                </a:spcAft>
              </a:pPr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9981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93188F9-7C7C-4B01-A84B-02C91D296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4" y="354937"/>
            <a:ext cx="10905066" cy="716379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青枠のころ：提案提出</a:t>
            </a:r>
            <a:r>
              <a:rPr lang="en-US" altLang="ja-JP" sz="3600" dirty="0"/>
              <a:t>1</a:t>
            </a:r>
            <a:r>
              <a:rPr lang="ja-JP" altLang="en-US" sz="3600" dirty="0"/>
              <a:t>週間くらいのころ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00590A7-9EF3-441E-A852-6E116772C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638" y="1234159"/>
            <a:ext cx="10905066" cy="4985666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sz="2000" dirty="0"/>
              <a:t>印刷屋さんと、試し刷り（特に図面）、ファイルのデザイン・色・製本うちあわせ</a:t>
            </a:r>
            <a:endParaRPr lang="en-US" altLang="ja-JP" sz="2000" dirty="0"/>
          </a:p>
          <a:p>
            <a:r>
              <a:rPr lang="ja-JP" altLang="en-US" sz="2000" dirty="0"/>
              <a:t>銀行からの融資確約書の確保</a:t>
            </a:r>
            <a:endParaRPr lang="en-US" altLang="ja-JP" sz="2000" dirty="0"/>
          </a:p>
          <a:p>
            <a:pPr lvl="1"/>
            <a:r>
              <a:rPr lang="ja-JP" altLang="en-US" sz="1600" dirty="0"/>
              <a:t>条件規定書の記載（金利・入金時期・返済条件等と、長期収支表との整合性確認）</a:t>
            </a:r>
            <a:endParaRPr lang="en-US" altLang="ja-JP" sz="1600" dirty="0"/>
          </a:p>
          <a:p>
            <a:r>
              <a:rPr lang="ja-JP" altLang="en-US" sz="2000" dirty="0"/>
              <a:t>企業間協定書提出用にメイキング（実際の企業間協定は、行政にみせたくないものも）</a:t>
            </a:r>
            <a:endParaRPr lang="en-US" altLang="ja-JP" sz="2000" dirty="0"/>
          </a:p>
          <a:p>
            <a:r>
              <a:rPr lang="ja-JP" altLang="en-US" sz="2000" dirty="0"/>
              <a:t>地元企業・バックアップ企業の関心表明書の確保・提案との整合性確保</a:t>
            </a:r>
            <a:endParaRPr lang="en-US" altLang="ja-JP" sz="2000" dirty="0"/>
          </a:p>
          <a:p>
            <a:r>
              <a:rPr lang="ja-JP" altLang="en-US" sz="2000" dirty="0"/>
              <a:t>提案書は素案ベースは完成：</a:t>
            </a:r>
            <a:endParaRPr lang="en-US" altLang="ja-JP" sz="2000" dirty="0"/>
          </a:p>
          <a:p>
            <a:r>
              <a:rPr lang="ja-JP" altLang="en-US" sz="2000" dirty="0"/>
              <a:t>コンテンツの差し替え・修正・必要な図表・写真・イラスト・スケッチなどの変更・手直し</a:t>
            </a:r>
            <a:endParaRPr lang="en-US" altLang="ja-JP" sz="2000" dirty="0"/>
          </a:p>
          <a:p>
            <a:r>
              <a:rPr lang="ja-JP" altLang="en-US" sz="2000" dirty="0"/>
              <a:t>金額はほぼ確定（長期収支表シミュレーションしながら、必要な金額微調整）</a:t>
            </a:r>
            <a:endParaRPr lang="en-US" altLang="ja-JP" sz="2000" dirty="0"/>
          </a:p>
          <a:p>
            <a:r>
              <a:rPr lang="ja-JP" altLang="en-US" sz="2000" dirty="0"/>
              <a:t>施設整備費内訳書・維持管理内訳書の数字低減努力：増加はもう認めない感じで。</a:t>
            </a:r>
            <a:endParaRPr lang="en-US" altLang="ja-JP" sz="2000" dirty="0"/>
          </a:p>
          <a:p>
            <a:r>
              <a:rPr lang="ja-JP" altLang="en-US" sz="2000" dirty="0"/>
              <a:t>長期収支表の計算式の完成へ・ほぼ提案金額の数字でシミュレーション・点数分析。</a:t>
            </a:r>
            <a:endParaRPr lang="en-US" altLang="ja-JP" sz="2000" dirty="0"/>
          </a:p>
          <a:p>
            <a:r>
              <a:rPr lang="ja-JP" altLang="en-US" sz="2000" dirty="0"/>
              <a:t>この</a:t>
            </a:r>
            <a:r>
              <a:rPr lang="en-US" altLang="ja-JP" sz="2000" dirty="0"/>
              <a:t>1</a:t>
            </a:r>
            <a:r>
              <a:rPr lang="ja-JP" altLang="en-US" sz="2000" dirty="0"/>
              <a:t>週間はほぼ合宿</a:t>
            </a:r>
            <a:endParaRPr lang="en-US" altLang="ja-JP" sz="2000" dirty="0"/>
          </a:p>
          <a:p>
            <a:pPr lvl="1"/>
            <a:r>
              <a:rPr lang="ja-JP" altLang="en-US" sz="1600" dirty="0"/>
              <a:t>会議室準備：占有することになる。最新版プリント・コピーが自由に取れる。できたページは壁に貼る。</a:t>
            </a:r>
            <a:endParaRPr lang="en-US" altLang="ja-JP" sz="1600" dirty="0"/>
          </a:p>
          <a:p>
            <a:pPr lvl="1"/>
            <a:r>
              <a:rPr lang="ja-JP" altLang="en-US" sz="1600" dirty="0"/>
              <a:t>食事場所などの情報・弁当手配・飲み物手配</a:t>
            </a:r>
            <a:endParaRPr lang="en-US" altLang="ja-JP" sz="1600" dirty="0"/>
          </a:p>
          <a:p>
            <a:pPr lvl="1"/>
            <a:r>
              <a:rPr lang="ja-JP" altLang="en-US" sz="1600" dirty="0"/>
              <a:t>プロジェクターと大画面。：完成資料：映して、部屋にいる人みんなで読み合わせ・チェック</a:t>
            </a:r>
            <a:endParaRPr lang="en-US" altLang="ja-JP" sz="1600" dirty="0"/>
          </a:p>
          <a:p>
            <a:pPr lvl="1"/>
            <a:r>
              <a:rPr lang="ja-JP" altLang="en-US" sz="1600" dirty="0"/>
              <a:t>　</a:t>
            </a:r>
            <a:r>
              <a:rPr lang="en-US" altLang="ja-JP" sz="1600" dirty="0"/>
              <a:t>			</a:t>
            </a:r>
            <a:r>
              <a:rPr lang="ja-JP" altLang="en-US" sz="1600" dirty="0"/>
              <a:t>　　　片っ端から実施していく。完成版ファイルに最新版は入れておく</a:t>
            </a:r>
            <a:endParaRPr lang="en-US" altLang="ja-JP" sz="1600" dirty="0"/>
          </a:p>
          <a:p>
            <a:pPr lvl="1"/>
            <a:r>
              <a:rPr lang="ja-JP" altLang="en-US" sz="1600" dirty="0"/>
              <a:t>都合があう人は、可能な限り部屋にはいり、読み合わせ・提案書チェックに付き合う</a:t>
            </a:r>
            <a:endParaRPr lang="en-US" altLang="ja-JP" sz="1600" dirty="0"/>
          </a:p>
          <a:p>
            <a:pPr lvl="1"/>
            <a:r>
              <a:rPr lang="ja-JP" altLang="en-US" sz="1600" dirty="0"/>
              <a:t>印刷屋さんに出す直前までチェックする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D75E5EE-CE6F-4F58-B64D-6A03E1A9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BE0B6B-AA1C-4A08-8C69-36F95E8FD104}" type="slidenum">
              <a:rPr kumimoji="1" lang="ja-JP" altLang="en-US" smtClean="0"/>
              <a:pPr>
                <a:spcAft>
                  <a:spcPts val="600"/>
                </a:spcAft>
              </a:pPr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54704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68FEA1-2174-CF89-A945-1E8C8A0F4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668" y="1736979"/>
            <a:ext cx="8333833" cy="2380189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/>
              <a:t>閑話休題</a:t>
            </a:r>
            <a:br>
              <a:rPr kumimoji="1" lang="en-US" altLang="ja-JP" sz="3600" dirty="0"/>
            </a:br>
            <a:r>
              <a:rPr kumimoji="1" lang="ja-JP" altLang="en-US" sz="3600" dirty="0"/>
              <a:t>話は変わりますが</a:t>
            </a:r>
            <a:br>
              <a:rPr kumimoji="1" lang="en-US" altLang="ja-JP" sz="3600" dirty="0"/>
            </a:br>
            <a:br>
              <a:rPr kumimoji="1" lang="en-US" altLang="ja-JP" sz="3600" dirty="0"/>
            </a:br>
            <a:r>
              <a:rPr kumimoji="1" lang="ja-JP" altLang="en-US" sz="3600" dirty="0"/>
              <a:t>普段からのチームつくりの努力例紹介</a:t>
            </a:r>
            <a:br>
              <a:rPr kumimoji="1" lang="en-US" altLang="ja-JP" sz="3600" dirty="0"/>
            </a:br>
            <a:r>
              <a:rPr kumimoji="1" lang="ja-JP" altLang="en-US" sz="3600" dirty="0"/>
              <a:t>　　　チーム編成のときの不断の準備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82AB1A-BE53-8042-CC09-3C81F7379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02389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6FCD5CC-2638-09F8-6900-9598F6733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651" y="0"/>
            <a:ext cx="9032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92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1D708-EF6A-4424-9CC4-49F2228EF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640080" y="38974"/>
            <a:ext cx="3223260" cy="181308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C57B5D9-3E08-482B-8B9F-3A4E5FF62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0800000">
            <a:off x="7959639" y="259954"/>
            <a:ext cx="3223260" cy="181308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57FB9CE1-BE31-4919-BE43-172B76A8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875" y="662966"/>
            <a:ext cx="5573763" cy="803230"/>
          </a:xfrm>
        </p:spPr>
        <p:txBody>
          <a:bodyPr>
            <a:noAutofit/>
          </a:bodyPr>
          <a:lstStyle/>
          <a:p>
            <a:pPr algn="ctr"/>
            <a:br>
              <a:rPr lang="en-US" altLang="ja-JP" sz="3600" b="1" dirty="0"/>
            </a:br>
            <a:r>
              <a:rPr lang="ja-JP" altLang="en-US" sz="3600" b="1" dirty="0"/>
              <a:t>企業間協定書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C2CFC7-2729-42D4-AAB9-470A5BF25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607" y="1619884"/>
            <a:ext cx="11524593" cy="47732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2400" dirty="0"/>
              <a:t>目的と記載内容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a.</a:t>
            </a:r>
            <a:r>
              <a:rPr lang="ja-JP" altLang="en-US" sz="2400" dirty="0"/>
              <a:t>チームメンバーの役割・義務・権利の明確化・機密保持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チームメンバー各企業の役割の規定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各企業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　義務（出資、費用分担、コンテンツの提出、見積業務、業務実行）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　権利（受託業務の確約、売上額の確定）の明確な記載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b.</a:t>
            </a:r>
            <a:r>
              <a:rPr lang="ja-JP" altLang="en-US" sz="2400" dirty="0"/>
              <a:t>審査に対し、提案内容の各企業の確約のエビデンス提出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わが社は提案の金額で必ず建設をやり遂げます。の記載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押印した協定書でその約束をしましたよ！の証拠（エビデンス）提出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c.</a:t>
            </a:r>
            <a:r>
              <a:rPr lang="ja-JP" altLang="en-US" sz="2400" dirty="0"/>
              <a:t> メンバー企業が逃げないよう、逃げた時のペナルティ規定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d.</a:t>
            </a:r>
            <a:r>
              <a:rPr lang="ja-JP" altLang="en-US" sz="2400" dirty="0"/>
              <a:t> メンバーの離脱や変更の時の条件規定　　　　など</a:t>
            </a:r>
            <a:r>
              <a:rPr lang="en-US" altLang="ja-JP" sz="2400" dirty="0"/>
              <a:t>	</a:t>
            </a:r>
            <a:endParaRPr lang="ja-JP" altLang="en-US" sz="2400" dirty="0"/>
          </a:p>
        </p:txBody>
      </p:sp>
      <p:sp>
        <p:nvSpPr>
          <p:cNvPr id="2" name="四角形: 角を丸くする 1">
            <a:hlinkClick r:id="rId3"/>
            <a:extLst>
              <a:ext uri="{FF2B5EF4-FFF2-40B4-BE49-F238E27FC236}">
                <a16:creationId xmlns:a16="http://schemas.microsoft.com/office/drawing/2014/main" id="{E86B7C36-DEF0-44C8-AF5D-05E79678352E}"/>
              </a:ext>
            </a:extLst>
          </p:cNvPr>
          <p:cNvSpPr/>
          <p:nvPr/>
        </p:nvSpPr>
        <p:spPr>
          <a:xfrm>
            <a:off x="1939159" y="6266970"/>
            <a:ext cx="2420007" cy="3547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企業間協定ひな形１</a:t>
            </a:r>
          </a:p>
        </p:txBody>
      </p:sp>
      <p:sp>
        <p:nvSpPr>
          <p:cNvPr id="7" name="四角形: 角を丸くする 6">
            <a:hlinkClick r:id="rId4"/>
            <a:extLst>
              <a:ext uri="{FF2B5EF4-FFF2-40B4-BE49-F238E27FC236}">
                <a16:creationId xmlns:a16="http://schemas.microsoft.com/office/drawing/2014/main" id="{CBDD9A4F-CD34-492D-B87C-3B4D5FB84C51}"/>
              </a:ext>
            </a:extLst>
          </p:cNvPr>
          <p:cNvSpPr/>
          <p:nvPr/>
        </p:nvSpPr>
        <p:spPr>
          <a:xfrm>
            <a:off x="8077200" y="6243322"/>
            <a:ext cx="2420007" cy="3547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企業間協定ひな形２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034533B7-F590-4441-8133-94FBF6EF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81218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6FCD5CC-2638-09F8-6900-9598F6733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158" y="965201"/>
            <a:ext cx="6483683" cy="4927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56358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4BE55BF-4799-5D6B-5280-8E51226BB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733425"/>
            <a:ext cx="1015365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524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1472CF7-4F9B-E16E-1CF2-E5C6A90438C7}"/>
              </a:ext>
            </a:extLst>
          </p:cNvPr>
          <p:cNvGrpSpPr/>
          <p:nvPr/>
        </p:nvGrpSpPr>
        <p:grpSpPr>
          <a:xfrm>
            <a:off x="1052513" y="785812"/>
            <a:ext cx="10023702" cy="5286375"/>
            <a:chOff x="1052513" y="785812"/>
            <a:chExt cx="10023702" cy="5286375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E50A9D7-2135-C400-A629-C419DCD6D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2513" y="785812"/>
              <a:ext cx="10023702" cy="5286375"/>
            </a:xfrm>
            <a:prstGeom prst="rect">
              <a:avLst/>
            </a:prstGeom>
          </p:spPr>
        </p:pic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E7B76667-56D0-5B68-E734-85A05733F820}"/>
                </a:ext>
              </a:extLst>
            </p:cNvPr>
            <p:cNvSpPr/>
            <p:nvPr/>
          </p:nvSpPr>
          <p:spPr>
            <a:xfrm>
              <a:off x="6096000" y="2656114"/>
              <a:ext cx="283029" cy="2993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E6E1285C-4396-D3BE-F4C0-CCA0DC9DA412}"/>
                </a:ext>
              </a:extLst>
            </p:cNvPr>
            <p:cNvSpPr txBox="1"/>
            <p:nvPr/>
          </p:nvSpPr>
          <p:spPr>
            <a:xfrm>
              <a:off x="10729914" y="2256444"/>
              <a:ext cx="3463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数</a:t>
              </a:r>
              <a:endPara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67960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7F0171-8B61-4832-B91A-F37E054CB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125" y="494995"/>
            <a:ext cx="10361752" cy="52656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ja-JP" altLang="en-US" sz="2799" dirty="0"/>
              <a:t>事業のお金の流れと契約の種類：エンド企業受取額１００想定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F6CAF93-3016-463E-93EE-03532D97B6BE}"/>
              </a:ext>
            </a:extLst>
          </p:cNvPr>
          <p:cNvSpPr/>
          <p:nvPr/>
        </p:nvSpPr>
        <p:spPr>
          <a:xfrm>
            <a:off x="7385885" y="1265632"/>
            <a:ext cx="4467264" cy="51698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実際業務遂行（１００）</a:t>
            </a:r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ja-JP" altLang="en-US" sz="1799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7120D5A-E567-4CED-9DB0-D21C24BE5D04}"/>
              </a:ext>
            </a:extLst>
          </p:cNvPr>
          <p:cNvSpPr/>
          <p:nvPr/>
        </p:nvSpPr>
        <p:spPr>
          <a:xfrm>
            <a:off x="7576704" y="1567395"/>
            <a:ext cx="1264739" cy="3505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設計企業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FFF7894C-616A-41E9-A0DA-92E56C229AD6}"/>
              </a:ext>
            </a:extLst>
          </p:cNvPr>
          <p:cNvSpPr/>
          <p:nvPr/>
        </p:nvSpPr>
        <p:spPr>
          <a:xfrm>
            <a:off x="7576704" y="2023497"/>
            <a:ext cx="1264739" cy="5303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建設企業</a:t>
            </a:r>
            <a:r>
              <a:rPr kumimoji="1" lang="en-US" altLang="ja-JP" sz="1799" dirty="0"/>
              <a:t>JV</a:t>
            </a:r>
            <a:endParaRPr kumimoji="1" lang="ja-JP" altLang="en-US" sz="1799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87228FF7-328F-4BA4-903F-F59D12BC121C}"/>
              </a:ext>
            </a:extLst>
          </p:cNvPr>
          <p:cNvSpPr/>
          <p:nvPr/>
        </p:nvSpPr>
        <p:spPr>
          <a:xfrm>
            <a:off x="9849939" y="1568873"/>
            <a:ext cx="1264739" cy="3505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工事監理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667C0574-F453-4F8B-B8A0-B5BBCEF1F81F}"/>
              </a:ext>
            </a:extLst>
          </p:cNvPr>
          <p:cNvSpPr/>
          <p:nvPr/>
        </p:nvSpPr>
        <p:spPr>
          <a:xfrm>
            <a:off x="9840417" y="2056426"/>
            <a:ext cx="1264739" cy="3505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内装工事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EC64D0BF-F32E-401B-AAF6-A96CE17192B0}"/>
              </a:ext>
            </a:extLst>
          </p:cNvPr>
          <p:cNvSpPr/>
          <p:nvPr/>
        </p:nvSpPr>
        <p:spPr>
          <a:xfrm>
            <a:off x="9848035" y="2483035"/>
            <a:ext cx="1264739" cy="3505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/>
              <a:t>管工事</a:t>
            </a:r>
            <a:endParaRPr kumimoji="1" lang="ja-JP" altLang="en-US" sz="1799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FC32BD4C-8FC7-4F68-B6A2-516C6E4E9665}"/>
              </a:ext>
            </a:extLst>
          </p:cNvPr>
          <p:cNvSpPr/>
          <p:nvPr/>
        </p:nvSpPr>
        <p:spPr>
          <a:xfrm>
            <a:off x="7585511" y="2635396"/>
            <a:ext cx="1264739" cy="3505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 dirty="0"/>
              <a:t>電気工事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2B1B866-D367-45CE-9CB3-7E1B47F96D09}"/>
              </a:ext>
            </a:extLst>
          </p:cNvPr>
          <p:cNvSpPr/>
          <p:nvPr/>
        </p:nvSpPr>
        <p:spPr>
          <a:xfrm>
            <a:off x="4572397" y="1257866"/>
            <a:ext cx="733234" cy="24282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199" dirty="0"/>
              <a:t>S</a:t>
            </a:r>
          </a:p>
          <a:p>
            <a:pPr algn="ctr"/>
            <a:r>
              <a:rPr kumimoji="1" lang="en-US" altLang="ja-JP" sz="3199" dirty="0"/>
              <a:t>P</a:t>
            </a:r>
          </a:p>
          <a:p>
            <a:pPr algn="ctr"/>
            <a:r>
              <a:rPr kumimoji="1" lang="en-US" altLang="ja-JP" sz="3199" dirty="0"/>
              <a:t>C</a:t>
            </a:r>
            <a:endParaRPr kumimoji="1" lang="ja-JP" altLang="en-US" sz="3199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446FAE10-2E61-4E30-894D-D1F6E66286AC}"/>
              </a:ext>
            </a:extLst>
          </p:cNvPr>
          <p:cNvSpPr/>
          <p:nvPr/>
        </p:nvSpPr>
        <p:spPr>
          <a:xfrm>
            <a:off x="1525191" y="1248344"/>
            <a:ext cx="733234" cy="24282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799" dirty="0"/>
              <a:t>自</a:t>
            </a:r>
            <a:endParaRPr kumimoji="1" lang="en-US" altLang="ja-JP" sz="2799" dirty="0"/>
          </a:p>
          <a:p>
            <a:pPr algn="ctr"/>
            <a:r>
              <a:rPr kumimoji="1" lang="ja-JP" altLang="en-US" sz="2799" dirty="0"/>
              <a:t>治</a:t>
            </a:r>
            <a:endParaRPr kumimoji="1" lang="en-US" altLang="ja-JP" sz="2799" dirty="0"/>
          </a:p>
          <a:p>
            <a:pPr algn="ctr"/>
            <a:r>
              <a:rPr kumimoji="1" lang="ja-JP" altLang="en-US" sz="2799" dirty="0"/>
              <a:t>体</a:t>
            </a: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9CE827AB-5E94-4BF3-8A45-BB2C00B8A3D0}"/>
              </a:ext>
            </a:extLst>
          </p:cNvPr>
          <p:cNvSpPr/>
          <p:nvPr/>
        </p:nvSpPr>
        <p:spPr>
          <a:xfrm>
            <a:off x="8850250" y="1505453"/>
            <a:ext cx="597678" cy="4711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５</a:t>
            </a: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33C09EE1-2382-4A83-A26C-824A30FC81D6}"/>
              </a:ext>
            </a:extLst>
          </p:cNvPr>
          <p:cNvSpPr/>
          <p:nvPr/>
        </p:nvSpPr>
        <p:spPr>
          <a:xfrm>
            <a:off x="8850249" y="2048237"/>
            <a:ext cx="597678" cy="43479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53</a:t>
            </a:r>
            <a:endParaRPr kumimoji="1" lang="ja-JP" altLang="en-US" sz="1600" dirty="0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BC7306EC-33CC-47A2-B5E6-CEBBEEC4C9FC}"/>
              </a:ext>
            </a:extLst>
          </p:cNvPr>
          <p:cNvSpPr/>
          <p:nvPr/>
        </p:nvSpPr>
        <p:spPr>
          <a:xfrm>
            <a:off x="8850249" y="2571975"/>
            <a:ext cx="651529" cy="39819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12</a:t>
            </a:r>
            <a:endParaRPr kumimoji="1" lang="ja-JP" altLang="en-US" sz="1600" dirty="0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CB04A935-33A4-4A94-98B2-F41E6A4B6E78}"/>
              </a:ext>
            </a:extLst>
          </p:cNvPr>
          <p:cNvSpPr/>
          <p:nvPr/>
        </p:nvSpPr>
        <p:spPr>
          <a:xfrm>
            <a:off x="11131819" y="1514976"/>
            <a:ext cx="597678" cy="4711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２</a:t>
            </a: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15F1EDDB-56AE-4FCE-A62B-E1B517EE9E63}"/>
              </a:ext>
            </a:extLst>
          </p:cNvPr>
          <p:cNvSpPr/>
          <p:nvPr/>
        </p:nvSpPr>
        <p:spPr>
          <a:xfrm>
            <a:off x="11141341" y="1991102"/>
            <a:ext cx="597678" cy="4711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２</a:t>
            </a: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B11BF30C-C1EE-4AD9-B0A5-D23B074E3695}"/>
              </a:ext>
            </a:extLst>
          </p:cNvPr>
          <p:cNvSpPr/>
          <p:nvPr/>
        </p:nvSpPr>
        <p:spPr>
          <a:xfrm>
            <a:off x="11131819" y="2419615"/>
            <a:ext cx="597678" cy="4711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５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AFE74B54-92EB-497F-BC0E-C5F8EE6CA9EA}"/>
              </a:ext>
            </a:extLst>
          </p:cNvPr>
          <p:cNvSpPr/>
          <p:nvPr/>
        </p:nvSpPr>
        <p:spPr>
          <a:xfrm>
            <a:off x="9857557" y="2978206"/>
            <a:ext cx="1264739" cy="3505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 dirty="0"/>
              <a:t>造園工事</a:t>
            </a: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D9728634-5953-41AF-BC95-45D4234006C5}"/>
              </a:ext>
            </a:extLst>
          </p:cNvPr>
          <p:cNvSpPr/>
          <p:nvPr/>
        </p:nvSpPr>
        <p:spPr>
          <a:xfrm>
            <a:off x="11141341" y="2914786"/>
            <a:ext cx="597678" cy="4711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１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E9DB0EB0-FA1B-41F5-93B5-DD78B5B0591B}"/>
              </a:ext>
            </a:extLst>
          </p:cNvPr>
          <p:cNvSpPr/>
          <p:nvPr/>
        </p:nvSpPr>
        <p:spPr>
          <a:xfrm>
            <a:off x="9876602" y="3416242"/>
            <a:ext cx="1264739" cy="3505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 dirty="0"/>
              <a:t>土工工事</a:t>
            </a: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726DA6CB-1A98-4EC7-8CD7-FC550810EB94}"/>
              </a:ext>
            </a:extLst>
          </p:cNvPr>
          <p:cNvSpPr/>
          <p:nvPr/>
        </p:nvSpPr>
        <p:spPr>
          <a:xfrm>
            <a:off x="11160386" y="3352822"/>
            <a:ext cx="597678" cy="4711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５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32CC51CC-07EB-4689-89C1-8D7574945757}"/>
              </a:ext>
            </a:extLst>
          </p:cNvPr>
          <p:cNvSpPr/>
          <p:nvPr/>
        </p:nvSpPr>
        <p:spPr>
          <a:xfrm>
            <a:off x="9876602" y="3863801"/>
            <a:ext cx="1264739" cy="3505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 dirty="0"/>
              <a:t>躯体工事</a:t>
            </a: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E8E57B89-5D6B-4B7F-9A04-4420251D746D}"/>
              </a:ext>
            </a:extLst>
          </p:cNvPr>
          <p:cNvSpPr/>
          <p:nvPr/>
        </p:nvSpPr>
        <p:spPr>
          <a:xfrm>
            <a:off x="11160386" y="3800380"/>
            <a:ext cx="597678" cy="4711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dirty="0"/>
              <a:t>33</a:t>
            </a:r>
            <a:endParaRPr lang="ja-JP" altLang="en-US" sz="1600" dirty="0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9BE5B3C8-1FA0-4734-88D0-E43A00957648}"/>
              </a:ext>
            </a:extLst>
          </p:cNvPr>
          <p:cNvSpPr/>
          <p:nvPr/>
        </p:nvSpPr>
        <p:spPr>
          <a:xfrm>
            <a:off x="7614078" y="4378017"/>
            <a:ext cx="1264739" cy="3505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 dirty="0"/>
              <a:t>維持管理</a:t>
            </a: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9791920B-43C0-4E60-AD9A-9BAAA18D94CB}"/>
              </a:ext>
            </a:extLst>
          </p:cNvPr>
          <p:cNvSpPr/>
          <p:nvPr/>
        </p:nvSpPr>
        <p:spPr>
          <a:xfrm>
            <a:off x="8878816" y="4314596"/>
            <a:ext cx="597678" cy="43479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20</a:t>
            </a:r>
            <a:endParaRPr kumimoji="1" lang="ja-JP" altLang="en-US" sz="1600" dirty="0"/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6BB7B086-572A-45C4-8E34-3770493B3004}"/>
              </a:ext>
            </a:extLst>
          </p:cNvPr>
          <p:cNvSpPr/>
          <p:nvPr/>
        </p:nvSpPr>
        <p:spPr>
          <a:xfrm>
            <a:off x="7614078" y="5149341"/>
            <a:ext cx="1264739" cy="3505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 dirty="0"/>
              <a:t>運営</a:t>
            </a: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7EA33E82-D14C-4847-BEBE-CB25393EBB61}"/>
              </a:ext>
            </a:extLst>
          </p:cNvPr>
          <p:cNvSpPr/>
          <p:nvPr/>
        </p:nvSpPr>
        <p:spPr>
          <a:xfrm>
            <a:off x="8878816" y="5085920"/>
            <a:ext cx="597678" cy="43479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5</a:t>
            </a:r>
            <a:endParaRPr kumimoji="1" lang="ja-JP" altLang="en-US" sz="1600" dirty="0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745389D3-B172-4E18-B2E2-EB4A041660C3}"/>
              </a:ext>
            </a:extLst>
          </p:cNvPr>
          <p:cNvSpPr/>
          <p:nvPr/>
        </p:nvSpPr>
        <p:spPr>
          <a:xfrm>
            <a:off x="7623601" y="5968277"/>
            <a:ext cx="1264739" cy="35057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799" dirty="0"/>
              <a:t>SPC</a:t>
            </a:r>
            <a:r>
              <a:rPr kumimoji="1" lang="ja-JP" altLang="en-US" sz="1799" dirty="0"/>
              <a:t>経営</a:t>
            </a:r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5A39EC85-BCFB-4E1C-8FE8-C2DE5835DAD8}"/>
              </a:ext>
            </a:extLst>
          </p:cNvPr>
          <p:cNvSpPr/>
          <p:nvPr/>
        </p:nvSpPr>
        <p:spPr>
          <a:xfrm>
            <a:off x="8888339" y="5904857"/>
            <a:ext cx="597678" cy="43479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5</a:t>
            </a:r>
            <a:endParaRPr kumimoji="1" lang="ja-JP" altLang="en-US" sz="1600" dirty="0"/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FE87AA45-639A-45EA-873D-7F8AC8CC49D1}"/>
              </a:ext>
            </a:extLst>
          </p:cNvPr>
          <p:cNvSpPr/>
          <p:nvPr/>
        </p:nvSpPr>
        <p:spPr>
          <a:xfrm>
            <a:off x="9876602" y="4358972"/>
            <a:ext cx="1264739" cy="35057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 dirty="0"/>
              <a:t>警備</a:t>
            </a: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66518DF0-9F38-4D63-BFEB-5508B672C320}"/>
              </a:ext>
            </a:extLst>
          </p:cNvPr>
          <p:cNvSpPr/>
          <p:nvPr/>
        </p:nvSpPr>
        <p:spPr>
          <a:xfrm>
            <a:off x="11160386" y="4295551"/>
            <a:ext cx="597678" cy="47113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１</a:t>
            </a:r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24446A07-4638-4A13-963D-87510A36F384}"/>
              </a:ext>
            </a:extLst>
          </p:cNvPr>
          <p:cNvSpPr/>
          <p:nvPr/>
        </p:nvSpPr>
        <p:spPr>
          <a:xfrm>
            <a:off x="9895647" y="4806530"/>
            <a:ext cx="1264739" cy="35057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 dirty="0"/>
              <a:t>法定</a:t>
            </a: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9C7D39A1-3C65-4994-A8AB-A869904EC0A5}"/>
              </a:ext>
            </a:extLst>
          </p:cNvPr>
          <p:cNvSpPr/>
          <p:nvPr/>
        </p:nvSpPr>
        <p:spPr>
          <a:xfrm>
            <a:off x="11179431" y="4743110"/>
            <a:ext cx="597678" cy="47113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８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D818486D-DB2B-45F7-B129-8361E0238AAC}"/>
              </a:ext>
            </a:extLst>
          </p:cNvPr>
          <p:cNvSpPr/>
          <p:nvPr/>
        </p:nvSpPr>
        <p:spPr>
          <a:xfrm>
            <a:off x="9743682" y="5968277"/>
            <a:ext cx="1588156" cy="813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各企業１０％</a:t>
            </a:r>
            <a:endParaRPr kumimoji="1" lang="en-US" altLang="ja-JP" sz="1799" dirty="0"/>
          </a:p>
          <a:p>
            <a:pPr algn="ctr"/>
            <a:r>
              <a:rPr kumimoji="1" lang="ja-JP" altLang="en-US" sz="1799" dirty="0"/>
              <a:t>利益として</a:t>
            </a:r>
            <a:endParaRPr kumimoji="1" lang="en-US" altLang="ja-JP" sz="1799" dirty="0"/>
          </a:p>
          <a:p>
            <a:pPr algn="ctr"/>
            <a:r>
              <a:rPr kumimoji="1" lang="ja-JP" altLang="en-US" sz="1799" dirty="0"/>
              <a:t>１０の利益</a:t>
            </a:r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C42A9526-9F52-4EDB-976D-6924ABAFBE48}"/>
              </a:ext>
            </a:extLst>
          </p:cNvPr>
          <p:cNvCxnSpPr>
            <a:cxnSpLocks/>
            <a:stCxn id="11" idx="3"/>
            <a:endCxn id="10" idx="1"/>
          </p:cNvCxnSpPr>
          <p:nvPr/>
        </p:nvCxnSpPr>
        <p:spPr>
          <a:xfrm>
            <a:off x="2258425" y="2462466"/>
            <a:ext cx="2313972" cy="9523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3A9DDBC-0AD7-4160-8946-3D9B5F870BCD}"/>
              </a:ext>
            </a:extLst>
          </p:cNvPr>
          <p:cNvSpPr txBox="1"/>
          <p:nvPr/>
        </p:nvSpPr>
        <p:spPr>
          <a:xfrm>
            <a:off x="2638563" y="1902163"/>
            <a:ext cx="1495800" cy="461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399" dirty="0">
                <a:solidFill>
                  <a:schemeClr val="tx1"/>
                </a:solidFill>
              </a:rPr>
              <a:t>事業契約</a:t>
            </a: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B7AF9504-22AB-4AA1-9D69-F0F6DD20CE9E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5305631" y="1753037"/>
            <a:ext cx="2234886" cy="71895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62AD7B91-0565-4AFE-A32D-8B76AAC55C14}"/>
              </a:ext>
            </a:extLst>
          </p:cNvPr>
          <p:cNvCxnSpPr>
            <a:cxnSpLocks/>
            <a:stCxn id="10" idx="3"/>
            <a:endCxn id="5" idx="1"/>
          </p:cNvCxnSpPr>
          <p:nvPr/>
        </p:nvCxnSpPr>
        <p:spPr>
          <a:xfrm flipV="1">
            <a:off x="5305631" y="2288648"/>
            <a:ext cx="2271072" cy="18334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EB8A7643-B9D8-4FE9-A2A4-16357E4CFE1E}"/>
              </a:ext>
            </a:extLst>
          </p:cNvPr>
          <p:cNvCxnSpPr>
            <a:cxnSpLocks/>
            <a:stCxn id="10" idx="3"/>
            <a:endCxn id="9" idx="1"/>
          </p:cNvCxnSpPr>
          <p:nvPr/>
        </p:nvCxnSpPr>
        <p:spPr>
          <a:xfrm>
            <a:off x="5305632" y="2471987"/>
            <a:ext cx="2279879" cy="338696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D1BA9DB6-056E-45DC-8394-6310590490EE}"/>
              </a:ext>
            </a:extLst>
          </p:cNvPr>
          <p:cNvCxnSpPr>
            <a:cxnSpLocks/>
            <a:stCxn id="10" idx="3"/>
            <a:endCxn id="24" idx="1"/>
          </p:cNvCxnSpPr>
          <p:nvPr/>
        </p:nvCxnSpPr>
        <p:spPr>
          <a:xfrm>
            <a:off x="5305632" y="2471989"/>
            <a:ext cx="2308447" cy="2081317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F5A901BD-C5F8-4621-A419-C8E5DE9424D5}"/>
              </a:ext>
            </a:extLst>
          </p:cNvPr>
          <p:cNvCxnSpPr>
            <a:cxnSpLocks/>
            <a:stCxn id="10" idx="3"/>
            <a:endCxn id="29" idx="1"/>
          </p:cNvCxnSpPr>
          <p:nvPr/>
        </p:nvCxnSpPr>
        <p:spPr>
          <a:xfrm>
            <a:off x="5305632" y="2471988"/>
            <a:ext cx="2308447" cy="285264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7A68C858-34D0-4E13-BD6C-B84F402AE34E}"/>
              </a:ext>
            </a:extLst>
          </p:cNvPr>
          <p:cNvCxnSpPr>
            <a:cxnSpLocks/>
            <a:stCxn id="10" idx="3"/>
            <a:endCxn id="31" idx="1"/>
          </p:cNvCxnSpPr>
          <p:nvPr/>
        </p:nvCxnSpPr>
        <p:spPr>
          <a:xfrm>
            <a:off x="5305632" y="2471987"/>
            <a:ext cx="2317969" cy="367157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2" name="楕円 61">
            <a:extLst>
              <a:ext uri="{FF2B5EF4-FFF2-40B4-BE49-F238E27FC236}">
                <a16:creationId xmlns:a16="http://schemas.microsoft.com/office/drawing/2014/main" id="{3460C35F-E5FE-4E63-AEED-E66F2DC14AA4}"/>
              </a:ext>
            </a:extLst>
          </p:cNvPr>
          <p:cNvSpPr/>
          <p:nvPr/>
        </p:nvSpPr>
        <p:spPr>
          <a:xfrm>
            <a:off x="7321643" y="3370110"/>
            <a:ext cx="1868655" cy="60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構成企業</a:t>
            </a:r>
          </a:p>
        </p:txBody>
      </p:sp>
      <p:sp>
        <p:nvSpPr>
          <p:cNvPr id="63" name="楕円 62">
            <a:extLst>
              <a:ext uri="{FF2B5EF4-FFF2-40B4-BE49-F238E27FC236}">
                <a16:creationId xmlns:a16="http://schemas.microsoft.com/office/drawing/2014/main" id="{BF328BE1-F0BF-4206-8B91-40DA1485DF9B}"/>
              </a:ext>
            </a:extLst>
          </p:cNvPr>
          <p:cNvSpPr/>
          <p:nvPr/>
        </p:nvSpPr>
        <p:spPr>
          <a:xfrm>
            <a:off x="9973256" y="5237688"/>
            <a:ext cx="1868655" cy="60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協力企業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53445260-F137-4A1A-B97A-0B2B0C4D89F3}"/>
              </a:ext>
            </a:extLst>
          </p:cNvPr>
          <p:cNvSpPr txBox="1"/>
          <p:nvPr/>
        </p:nvSpPr>
        <p:spPr>
          <a:xfrm>
            <a:off x="5723093" y="2060849"/>
            <a:ext cx="1495800" cy="461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399" dirty="0">
                <a:solidFill>
                  <a:schemeClr val="tx1"/>
                </a:solidFill>
              </a:rPr>
              <a:t>請負契約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7E314414-2E30-4020-A5B6-80EE857CBC47}"/>
              </a:ext>
            </a:extLst>
          </p:cNvPr>
          <p:cNvSpPr txBox="1"/>
          <p:nvPr/>
        </p:nvSpPr>
        <p:spPr>
          <a:xfrm>
            <a:off x="8700028" y="3030219"/>
            <a:ext cx="1062444" cy="33855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tx1"/>
                </a:solidFill>
              </a:rPr>
              <a:t>請負契約</a:t>
            </a:r>
          </a:p>
        </p:txBody>
      </p:sp>
      <p:sp>
        <p:nvSpPr>
          <p:cNvPr id="67" name="楕円 66">
            <a:extLst>
              <a:ext uri="{FF2B5EF4-FFF2-40B4-BE49-F238E27FC236}">
                <a16:creationId xmlns:a16="http://schemas.microsoft.com/office/drawing/2014/main" id="{B2323A6D-8CC9-4193-98D9-AF4FB8CA378D}"/>
              </a:ext>
            </a:extLst>
          </p:cNvPr>
          <p:cNvSpPr/>
          <p:nvPr/>
        </p:nvSpPr>
        <p:spPr>
          <a:xfrm>
            <a:off x="4845012" y="3597158"/>
            <a:ext cx="1868655" cy="60364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発注</a:t>
            </a:r>
            <a:r>
              <a:rPr kumimoji="1" lang="en-US" altLang="ja-JP" sz="2400" dirty="0"/>
              <a:t>100</a:t>
            </a:r>
            <a:endParaRPr kumimoji="1" lang="ja-JP" altLang="en-US" sz="2400" dirty="0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ABFBE9EA-A1B2-4C57-AF87-E5FF91B9B5A3}"/>
              </a:ext>
            </a:extLst>
          </p:cNvPr>
          <p:cNvSpPr/>
          <p:nvPr/>
        </p:nvSpPr>
        <p:spPr>
          <a:xfrm>
            <a:off x="2505767" y="2579634"/>
            <a:ext cx="1832912" cy="1096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支払いの約束</a:t>
            </a:r>
            <a:endParaRPr kumimoji="1" lang="en-US" altLang="ja-JP" sz="1799" dirty="0"/>
          </a:p>
          <a:p>
            <a:pPr algn="ctr"/>
            <a:r>
              <a:rPr kumimoji="1" lang="ja-JP" altLang="en-US" sz="1799" dirty="0"/>
              <a:t>発注権の委譲</a:t>
            </a:r>
            <a:endParaRPr kumimoji="1" lang="en-US" altLang="ja-JP" sz="1799" dirty="0"/>
          </a:p>
          <a:p>
            <a:pPr algn="ctr"/>
            <a:r>
              <a:rPr kumimoji="1" lang="ja-JP" altLang="en-US" sz="1799" dirty="0"/>
              <a:t>業務遂行の約束</a:t>
            </a:r>
          </a:p>
        </p:txBody>
      </p:sp>
      <p:cxnSp>
        <p:nvCxnSpPr>
          <p:cNvPr id="70" name="コネクタ: 曲線 69">
            <a:extLst>
              <a:ext uri="{FF2B5EF4-FFF2-40B4-BE49-F238E27FC236}">
                <a16:creationId xmlns:a16="http://schemas.microsoft.com/office/drawing/2014/main" id="{CA6A791D-20A6-41EF-A772-0FAB7CD74373}"/>
              </a:ext>
            </a:extLst>
          </p:cNvPr>
          <p:cNvCxnSpPr>
            <a:stCxn id="11" idx="2"/>
            <a:endCxn id="10" idx="2"/>
          </p:cNvCxnSpPr>
          <p:nvPr/>
        </p:nvCxnSpPr>
        <p:spPr>
          <a:xfrm rot="16200000" flipH="1">
            <a:off x="3410652" y="2157743"/>
            <a:ext cx="9523" cy="3047206"/>
          </a:xfrm>
          <a:prstGeom prst="curvedConnector3">
            <a:avLst>
              <a:gd name="adj1" fmla="val 4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0BC48E83-C97E-4187-BB6B-2F60692CE1C8}"/>
              </a:ext>
            </a:extLst>
          </p:cNvPr>
          <p:cNvSpPr txBox="1"/>
          <p:nvPr/>
        </p:nvSpPr>
        <p:spPr>
          <a:xfrm>
            <a:off x="2430291" y="3713635"/>
            <a:ext cx="1877300" cy="4015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999" dirty="0"/>
              <a:t>発注権の移転</a:t>
            </a:r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6AA35C6D-6559-418A-BB9E-4A73543603F1}"/>
              </a:ext>
            </a:extLst>
          </p:cNvPr>
          <p:cNvSpPr/>
          <p:nvPr/>
        </p:nvSpPr>
        <p:spPr>
          <a:xfrm>
            <a:off x="4240866" y="4177133"/>
            <a:ext cx="2042575" cy="55858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399" dirty="0"/>
              <a:t>金利</a:t>
            </a:r>
            <a:r>
              <a:rPr lang="en-US" altLang="ja-JP" sz="2399" dirty="0"/>
              <a:t>10</a:t>
            </a:r>
            <a:endParaRPr kumimoji="1" lang="ja-JP" altLang="en-US" sz="2399" dirty="0"/>
          </a:p>
        </p:txBody>
      </p:sp>
      <p:sp>
        <p:nvSpPr>
          <p:cNvPr id="74" name="楕円 73">
            <a:extLst>
              <a:ext uri="{FF2B5EF4-FFF2-40B4-BE49-F238E27FC236}">
                <a16:creationId xmlns:a16="http://schemas.microsoft.com/office/drawing/2014/main" id="{4D1E7C26-FCB9-4266-B98C-F5924C49D8DC}"/>
              </a:ext>
            </a:extLst>
          </p:cNvPr>
          <p:cNvSpPr/>
          <p:nvPr/>
        </p:nvSpPr>
        <p:spPr>
          <a:xfrm>
            <a:off x="4253761" y="4769570"/>
            <a:ext cx="1868655" cy="603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399" dirty="0"/>
              <a:t>経費２</a:t>
            </a:r>
          </a:p>
        </p:txBody>
      </p:sp>
      <p:sp>
        <p:nvSpPr>
          <p:cNvPr id="75" name="楕円 74">
            <a:extLst>
              <a:ext uri="{FF2B5EF4-FFF2-40B4-BE49-F238E27FC236}">
                <a16:creationId xmlns:a16="http://schemas.microsoft.com/office/drawing/2014/main" id="{D972E663-72E6-4574-88DF-4132E4A739C4}"/>
              </a:ext>
            </a:extLst>
          </p:cNvPr>
          <p:cNvSpPr/>
          <p:nvPr/>
        </p:nvSpPr>
        <p:spPr>
          <a:xfrm>
            <a:off x="4116964" y="5395253"/>
            <a:ext cx="2196976" cy="59948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399" dirty="0"/>
              <a:t>初期費５</a:t>
            </a:r>
          </a:p>
        </p:txBody>
      </p:sp>
      <p:sp>
        <p:nvSpPr>
          <p:cNvPr id="76" name="楕円 75">
            <a:extLst>
              <a:ext uri="{FF2B5EF4-FFF2-40B4-BE49-F238E27FC236}">
                <a16:creationId xmlns:a16="http://schemas.microsoft.com/office/drawing/2014/main" id="{B5FA6C01-1086-4FBD-BAFC-841B5A3614A1}"/>
              </a:ext>
            </a:extLst>
          </p:cNvPr>
          <p:cNvSpPr/>
          <p:nvPr/>
        </p:nvSpPr>
        <p:spPr>
          <a:xfrm>
            <a:off x="4238525" y="5993706"/>
            <a:ext cx="1868655" cy="603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399" dirty="0"/>
              <a:t>利益</a:t>
            </a:r>
            <a:r>
              <a:rPr kumimoji="1" lang="en-US" altLang="ja-JP" sz="2399" dirty="0"/>
              <a:t>3</a:t>
            </a:r>
            <a:endParaRPr kumimoji="1" lang="ja-JP" altLang="en-US" sz="2399" dirty="0"/>
          </a:p>
        </p:txBody>
      </p:sp>
      <p:sp>
        <p:nvSpPr>
          <p:cNvPr id="77" name="左中かっこ 76">
            <a:extLst>
              <a:ext uri="{FF2B5EF4-FFF2-40B4-BE49-F238E27FC236}">
                <a16:creationId xmlns:a16="http://schemas.microsoft.com/office/drawing/2014/main" id="{13D9F006-B63B-414B-83F2-5312F05D1245}"/>
              </a:ext>
            </a:extLst>
          </p:cNvPr>
          <p:cNvSpPr/>
          <p:nvPr/>
        </p:nvSpPr>
        <p:spPr>
          <a:xfrm>
            <a:off x="3897420" y="3823955"/>
            <a:ext cx="310815" cy="2475851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799"/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500BE993-8C15-4C88-8B79-120F4905D175}"/>
              </a:ext>
            </a:extLst>
          </p:cNvPr>
          <p:cNvSpPr/>
          <p:nvPr/>
        </p:nvSpPr>
        <p:spPr>
          <a:xfrm>
            <a:off x="1756957" y="4728593"/>
            <a:ext cx="2079197" cy="7921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提案金額</a:t>
            </a:r>
            <a:endParaRPr kumimoji="1" lang="en-US" altLang="ja-JP" sz="1799" dirty="0"/>
          </a:p>
          <a:p>
            <a:pPr algn="ctr"/>
            <a:r>
              <a:rPr kumimoji="1" lang="ja-JP" altLang="en-US" sz="1799" dirty="0"/>
              <a:t>１２</a:t>
            </a:r>
            <a:r>
              <a:rPr kumimoji="1" lang="en-US" altLang="ja-JP" sz="1799" dirty="0"/>
              <a:t>0</a:t>
            </a: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8625E0F3-34C0-4347-826B-2A44C979A9D0}"/>
              </a:ext>
            </a:extLst>
          </p:cNvPr>
          <p:cNvSpPr/>
          <p:nvPr/>
        </p:nvSpPr>
        <p:spPr>
          <a:xfrm>
            <a:off x="362860" y="3623981"/>
            <a:ext cx="2079197" cy="792126"/>
          </a:xfrm>
          <a:prstGeom prst="rect">
            <a:avLst/>
          </a:prstGeom>
          <a:solidFill>
            <a:srgbClr val="BBDBCD">
              <a:alpha val="40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予定価格</a:t>
            </a:r>
            <a:endParaRPr kumimoji="1" lang="en-US" altLang="ja-JP" sz="1799" dirty="0"/>
          </a:p>
          <a:p>
            <a:pPr algn="ctr"/>
            <a:r>
              <a:rPr kumimoji="1" lang="en-US" altLang="ja-JP" sz="1799" dirty="0"/>
              <a:t>130</a:t>
            </a:r>
            <a:r>
              <a:rPr kumimoji="1" lang="ja-JP" altLang="en-US" sz="1799" dirty="0"/>
              <a:t>～</a:t>
            </a:r>
            <a:r>
              <a:rPr kumimoji="1" lang="en-US" altLang="ja-JP" sz="1799" dirty="0"/>
              <a:t>150</a:t>
            </a:r>
            <a:endParaRPr kumimoji="1" lang="ja-JP" altLang="en-US" sz="1799" dirty="0"/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B38C05F1-D21B-40A6-9D30-3F5056FCDD1B}"/>
              </a:ext>
            </a:extLst>
          </p:cNvPr>
          <p:cNvSpPr/>
          <p:nvPr/>
        </p:nvSpPr>
        <p:spPr>
          <a:xfrm>
            <a:off x="484597" y="5853432"/>
            <a:ext cx="3051744" cy="792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積算時金利・間接職員給与忘れ</a:t>
            </a:r>
            <a:endParaRPr kumimoji="1" lang="en-US" altLang="ja-JP" sz="1600" dirty="0"/>
          </a:p>
          <a:p>
            <a:pPr algn="ctr"/>
            <a:r>
              <a:rPr kumimoji="1" lang="ja-JP" altLang="en-US" sz="1600" dirty="0"/>
              <a:t>公共積算１１０～</a:t>
            </a:r>
            <a:r>
              <a:rPr kumimoji="1" lang="en-US" altLang="ja-JP" sz="1600" dirty="0"/>
              <a:t>120</a:t>
            </a:r>
            <a:endParaRPr kumimoji="1" lang="ja-JP" altLang="en-US" sz="1600" dirty="0"/>
          </a:p>
        </p:txBody>
      </p: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8F406656-AEC2-403B-B96C-0E7A8B28BE03}"/>
              </a:ext>
            </a:extLst>
          </p:cNvPr>
          <p:cNvCxnSpPr>
            <a:cxnSpLocks/>
          </p:cNvCxnSpPr>
          <p:nvPr/>
        </p:nvCxnSpPr>
        <p:spPr>
          <a:xfrm flipV="1">
            <a:off x="1013495" y="4416107"/>
            <a:ext cx="0" cy="143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5BC5F91A-F66F-4BFE-AC0A-970FBB6C10C4}"/>
              </a:ext>
            </a:extLst>
          </p:cNvPr>
          <p:cNvSpPr txBox="1"/>
          <p:nvPr/>
        </p:nvSpPr>
        <p:spPr>
          <a:xfrm>
            <a:off x="2632959" y="1378716"/>
            <a:ext cx="1495800" cy="461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399" dirty="0">
                <a:solidFill>
                  <a:schemeClr val="tx1"/>
                </a:solidFill>
              </a:rPr>
              <a:t>公共契約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270FC0E3-F0A0-4FDA-AECD-04100A6388D3}"/>
              </a:ext>
            </a:extLst>
          </p:cNvPr>
          <p:cNvSpPr txBox="1"/>
          <p:nvPr/>
        </p:nvSpPr>
        <p:spPr>
          <a:xfrm>
            <a:off x="5375920" y="1556793"/>
            <a:ext cx="1495800" cy="461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399" dirty="0" err="1">
                <a:solidFill>
                  <a:schemeClr val="tx1"/>
                </a:solidFill>
              </a:rPr>
              <a:t>民民</a:t>
            </a:r>
            <a:r>
              <a:rPr kumimoji="1" lang="ja-JP" altLang="en-US" sz="2399" dirty="0">
                <a:solidFill>
                  <a:schemeClr val="tx1"/>
                </a:solidFill>
              </a:rPr>
              <a:t>契約</a:t>
            </a:r>
          </a:p>
        </p:txBody>
      </p:sp>
      <p:sp>
        <p:nvSpPr>
          <p:cNvPr id="58" name="矢印: U ターン 57">
            <a:extLst>
              <a:ext uri="{FF2B5EF4-FFF2-40B4-BE49-F238E27FC236}">
                <a16:creationId xmlns:a16="http://schemas.microsoft.com/office/drawing/2014/main" id="{47205DCA-7166-4FCD-81EE-67E32E12B530}"/>
              </a:ext>
            </a:extLst>
          </p:cNvPr>
          <p:cNvSpPr/>
          <p:nvPr/>
        </p:nvSpPr>
        <p:spPr>
          <a:xfrm rot="20790256">
            <a:off x="1997908" y="981202"/>
            <a:ext cx="9403165" cy="3239762"/>
          </a:xfrm>
          <a:prstGeom prst="uturnArrow">
            <a:avLst>
              <a:gd name="adj1" fmla="val 12846"/>
              <a:gd name="adj2" fmla="val 25000"/>
              <a:gd name="adj3" fmla="val 48240"/>
              <a:gd name="adj4" fmla="val 25000"/>
              <a:gd name="adj5" fmla="val 100000"/>
            </a:avLst>
          </a:prstGeom>
          <a:solidFill>
            <a:srgbClr val="2DC3A6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AE1C335-B0CE-4124-BAC9-AF62529E8DF6}"/>
              </a:ext>
            </a:extLst>
          </p:cNvPr>
          <p:cNvSpPr/>
          <p:nvPr/>
        </p:nvSpPr>
        <p:spPr>
          <a:xfrm>
            <a:off x="5849227" y="5804129"/>
            <a:ext cx="1472416" cy="9708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税引き後</a:t>
            </a:r>
            <a:endParaRPr lang="en-US" altLang="ja-JP" dirty="0"/>
          </a:p>
          <a:p>
            <a:pPr algn="ctr"/>
            <a:r>
              <a:rPr kumimoji="1" lang="en-US" altLang="ja-JP" dirty="0"/>
              <a:t>SPC</a:t>
            </a:r>
            <a:r>
              <a:rPr kumimoji="1" lang="ja-JP" altLang="en-US" dirty="0"/>
              <a:t>株主に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配当</a:t>
            </a:r>
          </a:p>
        </p:txBody>
      </p:sp>
    </p:spTree>
    <p:extLst>
      <p:ext uri="{BB962C8B-B14F-4D97-AF65-F5344CB8AC3E}">
        <p14:creationId xmlns:p14="http://schemas.microsoft.com/office/powerpoint/2010/main" val="40809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8B11F3AC-2B7B-4CE7-8C04-37D87736A7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04" b="459"/>
          <a:stretch/>
        </p:blipFill>
        <p:spPr>
          <a:xfrm>
            <a:off x="146253" y="0"/>
            <a:ext cx="9336705" cy="319251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97001" y="2510899"/>
            <a:ext cx="5846999" cy="994172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/>
              <a:t>ご清聴　</a:t>
            </a:r>
            <a:br>
              <a:rPr kumimoji="1" lang="en-US" altLang="ja-JP" dirty="0"/>
            </a:br>
            <a:r>
              <a:rPr kumimoji="1" lang="ja-JP" altLang="en-US" dirty="0"/>
              <a:t>ありがとうございました。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5501" y="4347101"/>
            <a:ext cx="6655323" cy="1940577"/>
          </a:xfrm>
        </p:spPr>
        <p:txBody>
          <a:bodyPr>
            <a:noAutofit/>
          </a:bodyPr>
          <a:lstStyle/>
          <a:p>
            <a:endParaRPr lang="en-US" altLang="ja-JP" dirty="0"/>
          </a:p>
          <a:p>
            <a:r>
              <a:rPr lang="ja-JP" altLang="en-US" dirty="0"/>
              <a:t>文責：        伊庭　良知</a:t>
            </a:r>
            <a:endParaRPr lang="en-US" altLang="ja-JP" dirty="0"/>
          </a:p>
          <a:p>
            <a:r>
              <a:rPr kumimoji="1" lang="ja-JP" altLang="en-US" dirty="0"/>
              <a:t>質問：　</a:t>
            </a:r>
            <a:r>
              <a:rPr kumimoji="1" lang="en-US" altLang="ja-JP" dirty="0">
                <a:hlinkClick r:id="rId4"/>
              </a:rPr>
              <a:t>y.iba.jj2@gmail.com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03048-72AE-44BE-BA19-DE0604AEE975}" type="slidenum">
              <a:rPr lang="en-US" altLang="ja-JP" smtClean="0"/>
              <a:pPr>
                <a:defRPr/>
              </a:pPr>
              <a:t>54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222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0D57090-E9F9-41A0-A08E-CBE9F7FB8D3B}"/>
              </a:ext>
            </a:extLst>
          </p:cNvPr>
          <p:cNvSpPr/>
          <p:nvPr/>
        </p:nvSpPr>
        <p:spPr>
          <a:xfrm>
            <a:off x="5471573" y="390474"/>
            <a:ext cx="805660" cy="1927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50" dirty="0"/>
              <a:t>自治体</a:t>
            </a:r>
            <a:endParaRPr kumimoji="1" lang="ja-JP" altLang="en-US" sz="1050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5F1C0F0B-AF9C-472E-B010-A0489BDBF1DE}"/>
              </a:ext>
            </a:extLst>
          </p:cNvPr>
          <p:cNvSpPr/>
          <p:nvPr/>
        </p:nvSpPr>
        <p:spPr>
          <a:xfrm>
            <a:off x="5471573" y="883920"/>
            <a:ext cx="805660" cy="1927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050" dirty="0"/>
              <a:t>SPC</a:t>
            </a:r>
            <a:endParaRPr kumimoji="1" lang="ja-JP" altLang="en-US" sz="1050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DD79D00-D4CA-45B9-B02A-12E598D58924}"/>
              </a:ext>
            </a:extLst>
          </p:cNvPr>
          <p:cNvSpPr/>
          <p:nvPr/>
        </p:nvSpPr>
        <p:spPr>
          <a:xfrm>
            <a:off x="2861825" y="583239"/>
            <a:ext cx="1313936" cy="19276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第</a:t>
            </a:r>
            <a:r>
              <a:rPr kumimoji="1" lang="en-US" altLang="ja-JP" sz="1050" dirty="0"/>
              <a:t>3</a:t>
            </a:r>
            <a:r>
              <a:rPr kumimoji="1" lang="ja-JP" altLang="en-US" sz="1050" dirty="0"/>
              <a:t>者監視委員会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307143B-A568-438F-B93B-C8F7F250DBF9}"/>
              </a:ext>
            </a:extLst>
          </p:cNvPr>
          <p:cNvSpPr/>
          <p:nvPr/>
        </p:nvSpPr>
        <p:spPr>
          <a:xfrm>
            <a:off x="484385" y="929227"/>
            <a:ext cx="2753085" cy="28379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lang="ja-JP" altLang="en-US" sz="1050" dirty="0"/>
              <a:t>コンソーシャムチーム</a:t>
            </a:r>
            <a:endParaRPr kumimoji="1" lang="ja-JP" altLang="en-US" sz="1000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B0DB0B59-B8B0-44FA-AF71-DD885B7C42B1}"/>
              </a:ext>
            </a:extLst>
          </p:cNvPr>
          <p:cNvSpPr/>
          <p:nvPr/>
        </p:nvSpPr>
        <p:spPr>
          <a:xfrm>
            <a:off x="582804" y="1882877"/>
            <a:ext cx="2485668" cy="69638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構成企業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kumimoji="1" lang="en-US" altLang="ja-JP" sz="1050" dirty="0"/>
              <a:t>SPC</a:t>
            </a:r>
            <a:r>
              <a:rPr kumimoji="1" lang="ja-JP" altLang="en-US" sz="1050" dirty="0"/>
              <a:t>から</a:t>
            </a:r>
            <a:endParaRPr kumimoji="1" lang="en-US" altLang="ja-JP" sz="1050" dirty="0"/>
          </a:p>
          <a:p>
            <a:pPr algn="ctr"/>
            <a:r>
              <a:rPr kumimoji="1" lang="ja-JP" altLang="en-US" sz="1050" dirty="0"/>
              <a:t>直接業務を受託する企業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9BB60A7-A0D2-48B0-92C6-E0AB0FB28423}"/>
              </a:ext>
            </a:extLst>
          </p:cNvPr>
          <p:cNvSpPr/>
          <p:nvPr/>
        </p:nvSpPr>
        <p:spPr>
          <a:xfrm>
            <a:off x="568117" y="2652596"/>
            <a:ext cx="2515015" cy="64663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ja-JP" altLang="en-US" sz="1050" dirty="0"/>
              <a:t>協力企業</a:t>
            </a:r>
            <a:endParaRPr lang="en-US" altLang="ja-JP" sz="1050" dirty="0"/>
          </a:p>
          <a:p>
            <a:pPr algn="ctr">
              <a:lnSpc>
                <a:spcPts val="1100"/>
              </a:lnSpc>
            </a:pPr>
            <a:endParaRPr lang="en-US" altLang="ja-JP" sz="1050" dirty="0"/>
          </a:p>
          <a:p>
            <a:pPr algn="ctr">
              <a:lnSpc>
                <a:spcPts val="1100"/>
              </a:lnSpc>
            </a:pPr>
            <a:r>
              <a:rPr lang="ja-JP" altLang="en-US" sz="1050" dirty="0"/>
              <a:t>構成企業から業務を受託する企業</a:t>
            </a:r>
            <a:endParaRPr lang="en-US" altLang="ja-JP" sz="1050" dirty="0"/>
          </a:p>
          <a:p>
            <a:pPr algn="ctr"/>
            <a:endParaRPr kumimoji="1" lang="ja-JP" altLang="en-US" sz="1050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75D3F34A-BB9A-489F-B417-8E0A13E4D508}"/>
              </a:ext>
            </a:extLst>
          </p:cNvPr>
          <p:cNvSpPr/>
          <p:nvPr/>
        </p:nvSpPr>
        <p:spPr>
          <a:xfrm>
            <a:off x="3370100" y="2028978"/>
            <a:ext cx="3798422" cy="2446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50" dirty="0"/>
              <a:t>特定公園施設事業</a:t>
            </a:r>
            <a:endParaRPr kumimoji="1" lang="ja-JP" altLang="en-US" sz="1050" dirty="0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9241303-CA22-4435-BF02-512E1D430281}"/>
              </a:ext>
            </a:extLst>
          </p:cNvPr>
          <p:cNvSpPr/>
          <p:nvPr/>
        </p:nvSpPr>
        <p:spPr>
          <a:xfrm>
            <a:off x="3370101" y="2495239"/>
            <a:ext cx="589004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設計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工事管理</a:t>
            </a:r>
            <a:endParaRPr kumimoji="1" lang="ja-JP" altLang="en-US" sz="1050" dirty="0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1E9FA5EA-F816-4DDA-AE60-CA0BE80C4F20}"/>
              </a:ext>
            </a:extLst>
          </p:cNvPr>
          <p:cNvSpPr/>
          <p:nvPr/>
        </p:nvSpPr>
        <p:spPr>
          <a:xfrm>
            <a:off x="3370100" y="3021635"/>
            <a:ext cx="589004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〇〇設計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F80DBFE-FA3B-4606-9DE6-9D17F940A69D}"/>
              </a:ext>
            </a:extLst>
          </p:cNvPr>
          <p:cNvSpPr/>
          <p:nvPr/>
        </p:nvSpPr>
        <p:spPr>
          <a:xfrm>
            <a:off x="2410392" y="3874255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〇〇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E4B45CAE-5B5A-488E-AA6F-7FAC7B1B82EC}"/>
              </a:ext>
            </a:extLst>
          </p:cNvPr>
          <p:cNvSpPr/>
          <p:nvPr/>
        </p:nvSpPr>
        <p:spPr>
          <a:xfrm>
            <a:off x="2696245" y="3874255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景観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lang="ja-JP" altLang="en-US" sz="1050" dirty="0"/>
              <a:t>◎◎設計</a:t>
            </a:r>
            <a:endParaRPr kumimoji="1" lang="ja-JP" altLang="en-US" sz="1050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87C17D33-DBCC-4A6C-8F5E-9F31A77D7FE8}"/>
              </a:ext>
            </a:extLst>
          </p:cNvPr>
          <p:cNvSpPr/>
          <p:nvPr/>
        </p:nvSpPr>
        <p:spPr>
          <a:xfrm>
            <a:off x="1525648" y="5395783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構造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A69758E2-84BA-4E22-956A-79F26A12018D}"/>
              </a:ext>
            </a:extLst>
          </p:cNvPr>
          <p:cNvSpPr/>
          <p:nvPr/>
        </p:nvSpPr>
        <p:spPr>
          <a:xfrm>
            <a:off x="1799146" y="5395783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設備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lang="ja-JP" altLang="en-US" sz="1050" dirty="0"/>
              <a:t>◎◎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136D88B4-A335-4563-B40C-988B84E2AC6A}"/>
              </a:ext>
            </a:extLst>
          </p:cNvPr>
          <p:cNvSpPr/>
          <p:nvPr/>
        </p:nvSpPr>
        <p:spPr>
          <a:xfrm>
            <a:off x="2696245" y="5395783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庭園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</a:t>
            </a:r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E5AFD7F3-CF75-4ED0-AF6C-A02A36AC2D02}"/>
              </a:ext>
            </a:extLst>
          </p:cNvPr>
          <p:cNvSpPr/>
          <p:nvPr/>
        </p:nvSpPr>
        <p:spPr>
          <a:xfrm>
            <a:off x="4091736" y="2495239"/>
            <a:ext cx="655028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建設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EEB46874-57E1-4758-A046-71FAB0F1D716}"/>
              </a:ext>
            </a:extLst>
          </p:cNvPr>
          <p:cNvSpPr/>
          <p:nvPr/>
        </p:nvSpPr>
        <p:spPr>
          <a:xfrm>
            <a:off x="4091734" y="3029348"/>
            <a:ext cx="655030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〇〇</a:t>
            </a:r>
            <a:endParaRPr kumimoji="1" lang="en-US" altLang="ja-JP" sz="1050" dirty="0"/>
          </a:p>
          <a:p>
            <a:pPr algn="ctr"/>
            <a:r>
              <a:rPr kumimoji="1" lang="ja-JP" altLang="en-US" sz="1050" dirty="0"/>
              <a:t>建設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338B1488-0F87-4FA2-8C4F-FF36468CAF89}"/>
              </a:ext>
            </a:extLst>
          </p:cNvPr>
          <p:cNvSpPr/>
          <p:nvPr/>
        </p:nvSpPr>
        <p:spPr>
          <a:xfrm>
            <a:off x="3470190" y="3874254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kumimoji="1" lang="ja-JP" altLang="en-US" sz="1050" dirty="0"/>
              <a:t>〇〇建設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3DB87622-66D7-4C80-83A1-DDFA6624E5C4}"/>
              </a:ext>
            </a:extLst>
          </p:cNvPr>
          <p:cNvSpPr/>
          <p:nvPr/>
        </p:nvSpPr>
        <p:spPr>
          <a:xfrm>
            <a:off x="4310449" y="3852407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造成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lang="ja-JP" altLang="en-US" sz="1050" dirty="0"/>
              <a:t>◎◎建設</a:t>
            </a:r>
            <a:endParaRPr kumimoji="1" lang="en-US" altLang="ja-JP" sz="1050" dirty="0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F2CC46CB-9A2F-4CE6-830D-25381EDC34B8}"/>
              </a:ext>
            </a:extLst>
          </p:cNvPr>
          <p:cNvSpPr/>
          <p:nvPr/>
        </p:nvSpPr>
        <p:spPr>
          <a:xfrm>
            <a:off x="3470190" y="5395783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設備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◎◎建設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D7D7C696-C3A0-44A6-A0BF-24E25D8E0F95}"/>
              </a:ext>
            </a:extLst>
          </p:cNvPr>
          <p:cNvSpPr/>
          <p:nvPr/>
        </p:nvSpPr>
        <p:spPr>
          <a:xfrm>
            <a:off x="3731819" y="5395782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内装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◎◎建設</a:t>
            </a: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CB43734A-48BB-49EE-876B-480551E7377B}"/>
              </a:ext>
            </a:extLst>
          </p:cNvPr>
          <p:cNvSpPr/>
          <p:nvPr/>
        </p:nvSpPr>
        <p:spPr>
          <a:xfrm>
            <a:off x="2072644" y="5395782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店舗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9708FA4C-080E-4567-8C23-F5C0DDA73FE7}"/>
              </a:ext>
            </a:extLst>
          </p:cNvPr>
          <p:cNvSpPr/>
          <p:nvPr/>
        </p:nvSpPr>
        <p:spPr>
          <a:xfrm>
            <a:off x="2971266" y="5395782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道路外構</a:t>
            </a:r>
            <a:endParaRPr lang="en-US" altLang="ja-JP" sz="1050" dirty="0"/>
          </a:p>
          <a:p>
            <a:pPr algn="ctr"/>
            <a:r>
              <a:rPr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62F16FF2-CCDA-4B10-A21A-E1946FF6D76E}"/>
              </a:ext>
            </a:extLst>
          </p:cNvPr>
          <p:cNvSpPr/>
          <p:nvPr/>
        </p:nvSpPr>
        <p:spPr>
          <a:xfrm>
            <a:off x="4879395" y="2495239"/>
            <a:ext cx="655028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建築物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維持</a:t>
            </a:r>
            <a:endParaRPr lang="en-US" altLang="ja-JP" sz="1050" dirty="0"/>
          </a:p>
          <a:p>
            <a:pPr algn="ctr"/>
            <a:r>
              <a:rPr kumimoji="1" lang="ja-JP" altLang="en-US" sz="1050" dirty="0"/>
              <a:t>管理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1F2336EF-7CA3-4A22-B18C-B5F7E91FE69D}"/>
              </a:ext>
            </a:extLst>
          </p:cNvPr>
          <p:cNvSpPr/>
          <p:nvPr/>
        </p:nvSpPr>
        <p:spPr>
          <a:xfrm>
            <a:off x="5622205" y="2495239"/>
            <a:ext cx="655028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庭園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維持</a:t>
            </a:r>
            <a:endParaRPr lang="en-US" altLang="ja-JP" sz="1050" dirty="0"/>
          </a:p>
          <a:p>
            <a:pPr algn="ctr"/>
            <a:r>
              <a:rPr kumimoji="1" lang="ja-JP" altLang="en-US" sz="1050" dirty="0"/>
              <a:t>管理</a:t>
            </a: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416B0649-5ADC-4368-B8D9-AD9AD06D80A0}"/>
              </a:ext>
            </a:extLst>
          </p:cNvPr>
          <p:cNvSpPr/>
          <p:nvPr/>
        </p:nvSpPr>
        <p:spPr>
          <a:xfrm>
            <a:off x="6365015" y="2495239"/>
            <a:ext cx="655028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運営</a:t>
            </a: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84C5D68A-4CF3-45F9-9764-E0EF732D0475}"/>
              </a:ext>
            </a:extLst>
          </p:cNvPr>
          <p:cNvSpPr/>
          <p:nvPr/>
        </p:nvSpPr>
        <p:spPr>
          <a:xfrm>
            <a:off x="7301151" y="2028978"/>
            <a:ext cx="4483277" cy="2446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50" dirty="0"/>
              <a:t>公募対象公園提案事業</a:t>
            </a:r>
            <a:endParaRPr kumimoji="1" lang="ja-JP" altLang="en-US" sz="1050" dirty="0"/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CCA5F62C-7EC5-48D6-93DE-D74BF27707D7}"/>
              </a:ext>
            </a:extLst>
          </p:cNvPr>
          <p:cNvSpPr/>
          <p:nvPr/>
        </p:nvSpPr>
        <p:spPr>
          <a:xfrm>
            <a:off x="7346828" y="2491654"/>
            <a:ext cx="589004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設計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工事管理</a:t>
            </a:r>
            <a:endParaRPr kumimoji="1" lang="ja-JP" altLang="en-US" sz="1050" dirty="0"/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C73B4306-ED1C-4048-91EE-1759D5BED7DB}"/>
              </a:ext>
            </a:extLst>
          </p:cNvPr>
          <p:cNvSpPr/>
          <p:nvPr/>
        </p:nvSpPr>
        <p:spPr>
          <a:xfrm>
            <a:off x="7346827" y="3018050"/>
            <a:ext cx="589004" cy="4073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◎◎設計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3BC4C59C-F148-49A2-BA14-DE87C6DB35BB}"/>
              </a:ext>
            </a:extLst>
          </p:cNvPr>
          <p:cNvSpPr/>
          <p:nvPr/>
        </p:nvSpPr>
        <p:spPr>
          <a:xfrm>
            <a:off x="6387119" y="3870670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〇〇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9AAC8506-4096-44B1-ADFA-ECDC83642CF3}"/>
              </a:ext>
            </a:extLst>
          </p:cNvPr>
          <p:cNvSpPr/>
          <p:nvPr/>
        </p:nvSpPr>
        <p:spPr>
          <a:xfrm>
            <a:off x="6672972" y="3870670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景観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lang="ja-JP" altLang="en-US" sz="1050" dirty="0"/>
              <a:t>◎◎設計</a:t>
            </a:r>
            <a:endParaRPr kumimoji="1" lang="ja-JP" altLang="en-US" sz="1050" dirty="0"/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AF1F0531-94C2-4D21-8EC3-3CF97A835557}"/>
              </a:ext>
            </a:extLst>
          </p:cNvPr>
          <p:cNvSpPr/>
          <p:nvPr/>
        </p:nvSpPr>
        <p:spPr>
          <a:xfrm>
            <a:off x="5502375" y="539219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構造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9A97DE58-8F64-4208-969D-A39BB6A48678}"/>
              </a:ext>
            </a:extLst>
          </p:cNvPr>
          <p:cNvSpPr/>
          <p:nvPr/>
        </p:nvSpPr>
        <p:spPr>
          <a:xfrm>
            <a:off x="5775873" y="539219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設備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lang="ja-JP" altLang="en-US" sz="1050" dirty="0"/>
              <a:t>◎◎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E08D4D41-2F60-4597-8E1D-7C3DC111571D}"/>
              </a:ext>
            </a:extLst>
          </p:cNvPr>
          <p:cNvSpPr/>
          <p:nvPr/>
        </p:nvSpPr>
        <p:spPr>
          <a:xfrm>
            <a:off x="6672972" y="539219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庭園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</a:t>
            </a:r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A6BF274D-0C4F-4DBB-85BB-17246070E490}"/>
              </a:ext>
            </a:extLst>
          </p:cNvPr>
          <p:cNvSpPr/>
          <p:nvPr/>
        </p:nvSpPr>
        <p:spPr>
          <a:xfrm>
            <a:off x="8068463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建設</a:t>
            </a:r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CC618BB6-8CC1-49D6-8C11-7CD7A3D85180}"/>
              </a:ext>
            </a:extLst>
          </p:cNvPr>
          <p:cNvSpPr/>
          <p:nvPr/>
        </p:nvSpPr>
        <p:spPr>
          <a:xfrm>
            <a:off x="8068461" y="3025763"/>
            <a:ext cx="655030" cy="4073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◎◎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建設</a:t>
            </a:r>
            <a:endParaRPr kumimoji="1" lang="ja-JP" altLang="en-US" sz="1050" dirty="0"/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D1E40A8B-0AAB-430A-91E8-4427087BEE8F}"/>
              </a:ext>
            </a:extLst>
          </p:cNvPr>
          <p:cNvSpPr/>
          <p:nvPr/>
        </p:nvSpPr>
        <p:spPr>
          <a:xfrm>
            <a:off x="7446917" y="3870669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kumimoji="1" lang="ja-JP" altLang="en-US" sz="1050" dirty="0"/>
              <a:t>〇〇建設</a:t>
            </a:r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D5E6FC82-D347-47A6-A4A3-023F81E95352}"/>
              </a:ext>
            </a:extLst>
          </p:cNvPr>
          <p:cNvSpPr/>
          <p:nvPr/>
        </p:nvSpPr>
        <p:spPr>
          <a:xfrm>
            <a:off x="8287176" y="3848822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造成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lang="ja-JP" altLang="en-US" sz="1050" dirty="0"/>
              <a:t>◎◎建設</a:t>
            </a:r>
            <a:endParaRPr kumimoji="1" lang="en-US" altLang="ja-JP" sz="1050" dirty="0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4630B86B-168F-4C58-9E26-E002EDF48C49}"/>
              </a:ext>
            </a:extLst>
          </p:cNvPr>
          <p:cNvSpPr/>
          <p:nvPr/>
        </p:nvSpPr>
        <p:spPr>
          <a:xfrm>
            <a:off x="7446917" y="539219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設備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◎◎建設</a:t>
            </a:r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1DD15B25-8251-4867-A6DA-CF60ED0E040D}"/>
              </a:ext>
            </a:extLst>
          </p:cNvPr>
          <p:cNvSpPr/>
          <p:nvPr/>
        </p:nvSpPr>
        <p:spPr>
          <a:xfrm>
            <a:off x="7708546" y="5392197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内装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◎◎建設</a:t>
            </a: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4A4CB700-16D0-4AB5-9567-AD9C709C265C}"/>
              </a:ext>
            </a:extLst>
          </p:cNvPr>
          <p:cNvSpPr/>
          <p:nvPr/>
        </p:nvSpPr>
        <p:spPr>
          <a:xfrm>
            <a:off x="6049371" y="5392197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店舗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EA24E782-07ED-44E4-9EB7-9E8A0A7FFDDA}"/>
              </a:ext>
            </a:extLst>
          </p:cNvPr>
          <p:cNvSpPr/>
          <p:nvPr/>
        </p:nvSpPr>
        <p:spPr>
          <a:xfrm>
            <a:off x="6947993" y="5392197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道路外構</a:t>
            </a:r>
            <a:endParaRPr lang="en-US" altLang="ja-JP" sz="1050" dirty="0"/>
          </a:p>
          <a:p>
            <a:pPr algn="ctr"/>
            <a:r>
              <a:rPr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C1C8E825-35A8-429E-9D96-B34D24311ECC}"/>
              </a:ext>
            </a:extLst>
          </p:cNvPr>
          <p:cNvSpPr/>
          <p:nvPr/>
        </p:nvSpPr>
        <p:spPr>
          <a:xfrm>
            <a:off x="8856122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建築物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維持</a:t>
            </a:r>
            <a:endParaRPr lang="en-US" altLang="ja-JP" sz="1050" dirty="0"/>
          </a:p>
          <a:p>
            <a:pPr algn="ctr"/>
            <a:r>
              <a:rPr kumimoji="1" lang="ja-JP" altLang="en-US" sz="1050" dirty="0"/>
              <a:t>管理</a:t>
            </a:r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582BA776-B09B-43C9-8AFD-BFA0FD8E3323}"/>
              </a:ext>
            </a:extLst>
          </p:cNvPr>
          <p:cNvSpPr/>
          <p:nvPr/>
        </p:nvSpPr>
        <p:spPr>
          <a:xfrm>
            <a:off x="9598932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運営</a:t>
            </a:r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7F0E567F-92A2-48F9-AB8C-10954188127A}"/>
              </a:ext>
            </a:extLst>
          </p:cNvPr>
          <p:cNvSpPr/>
          <p:nvPr/>
        </p:nvSpPr>
        <p:spPr>
          <a:xfrm>
            <a:off x="10341742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施設</a:t>
            </a:r>
            <a:endParaRPr kumimoji="1" lang="en-US" altLang="ja-JP" sz="1050" dirty="0"/>
          </a:p>
          <a:p>
            <a:pPr algn="ctr"/>
            <a:r>
              <a:rPr kumimoji="1" lang="ja-JP" altLang="en-US" sz="1050" dirty="0"/>
              <a:t>運営</a:t>
            </a:r>
          </a:p>
        </p:txBody>
      </p: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7B5EFA0E-85F3-451F-A6F8-E469180DCEAA}"/>
              </a:ext>
            </a:extLst>
          </p:cNvPr>
          <p:cNvSpPr/>
          <p:nvPr/>
        </p:nvSpPr>
        <p:spPr>
          <a:xfrm>
            <a:off x="11129401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施設</a:t>
            </a:r>
            <a:endParaRPr kumimoji="1" lang="en-US" altLang="ja-JP" sz="1050" dirty="0"/>
          </a:p>
          <a:p>
            <a:pPr algn="ctr"/>
            <a:r>
              <a:rPr kumimoji="1" lang="ja-JP" altLang="en-US" sz="1050" dirty="0"/>
              <a:t>保有</a:t>
            </a:r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5ED53737-DBB9-4F94-9600-F1DC9F182CA1}"/>
              </a:ext>
            </a:extLst>
          </p:cNvPr>
          <p:cNvSpPr/>
          <p:nvPr/>
        </p:nvSpPr>
        <p:spPr>
          <a:xfrm>
            <a:off x="4879394" y="3043337"/>
            <a:ext cx="655030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〇〇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管理</a:t>
            </a:r>
            <a:endParaRPr kumimoji="1" lang="ja-JP" altLang="en-US" sz="1050" dirty="0"/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2591FF4A-B402-46F6-85C2-E57B1D9BBFD0}"/>
              </a:ext>
            </a:extLst>
          </p:cNvPr>
          <p:cNvSpPr/>
          <p:nvPr/>
        </p:nvSpPr>
        <p:spPr>
          <a:xfrm>
            <a:off x="5637955" y="3084256"/>
            <a:ext cx="655030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kumimoji="1" lang="ja-JP" altLang="en-US" sz="1050" dirty="0"/>
              <a:t>造園</a:t>
            </a:r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1A8EDFF2-AC13-4C6D-B26D-1E978087F654}"/>
              </a:ext>
            </a:extLst>
          </p:cNvPr>
          <p:cNvSpPr/>
          <p:nvPr/>
        </p:nvSpPr>
        <p:spPr>
          <a:xfrm>
            <a:off x="6365015" y="3073745"/>
            <a:ext cx="655030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◎◎</a:t>
            </a:r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CD52B9E9-3A9B-43A4-8FBE-36A9AB583841}"/>
              </a:ext>
            </a:extLst>
          </p:cNvPr>
          <p:cNvSpPr/>
          <p:nvPr/>
        </p:nvSpPr>
        <p:spPr>
          <a:xfrm>
            <a:off x="10341738" y="3073744"/>
            <a:ext cx="655030" cy="5117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産業</a:t>
            </a:r>
            <a:endParaRPr kumimoji="1" lang="ja-JP" altLang="en-US" sz="1050" dirty="0"/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CEA1C1CD-716C-4A1C-BD1A-7B472839CB9D}"/>
              </a:ext>
            </a:extLst>
          </p:cNvPr>
          <p:cNvSpPr/>
          <p:nvPr/>
        </p:nvSpPr>
        <p:spPr>
          <a:xfrm>
            <a:off x="11129398" y="3084256"/>
            <a:ext cx="655030" cy="5012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不動産</a:t>
            </a:r>
            <a:endParaRPr kumimoji="1" lang="ja-JP" altLang="en-US" sz="1050" dirty="0"/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6353B416-C6A8-405E-B317-B76D92FA82D5}"/>
              </a:ext>
            </a:extLst>
          </p:cNvPr>
          <p:cNvSpPr/>
          <p:nvPr/>
        </p:nvSpPr>
        <p:spPr>
          <a:xfrm>
            <a:off x="9684402" y="3848822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スポーツ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lang="ja-JP" altLang="en-US" sz="1050" dirty="0"/>
              <a:t>◎◎</a:t>
            </a:r>
            <a:endParaRPr kumimoji="1" lang="en-US" altLang="ja-JP" sz="1050" dirty="0"/>
          </a:p>
        </p:txBody>
      </p:sp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3872F961-9635-471B-A7AD-C2715093DF9B}"/>
              </a:ext>
            </a:extLst>
          </p:cNvPr>
          <p:cNvSpPr/>
          <p:nvPr/>
        </p:nvSpPr>
        <p:spPr>
          <a:xfrm>
            <a:off x="9948880" y="3848821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イベント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lang="ja-JP" altLang="en-US" sz="1050" dirty="0"/>
              <a:t>◎◎</a:t>
            </a:r>
            <a:endParaRPr kumimoji="1" lang="en-US" altLang="ja-JP" sz="1050" dirty="0"/>
          </a:p>
        </p:txBody>
      </p:sp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50824F7C-BB0D-433B-AFF5-B7D87B587478}"/>
              </a:ext>
            </a:extLst>
          </p:cNvPr>
          <p:cNvSpPr/>
          <p:nvPr/>
        </p:nvSpPr>
        <p:spPr>
          <a:xfrm>
            <a:off x="9948880" y="5392197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050" dirty="0"/>
              <a:t>IT</a:t>
            </a:r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○○システム</a:t>
            </a:r>
            <a:endParaRPr kumimoji="1" lang="en-US" altLang="ja-JP" sz="1050" dirty="0"/>
          </a:p>
        </p:txBody>
      </p:sp>
      <p:sp>
        <p:nvSpPr>
          <p:cNvPr id="59" name="四角形: 角を丸くする 58">
            <a:extLst>
              <a:ext uri="{FF2B5EF4-FFF2-40B4-BE49-F238E27FC236}">
                <a16:creationId xmlns:a16="http://schemas.microsoft.com/office/drawing/2014/main" id="{FA5D07E0-F36C-43E5-A4E3-14C1EA1D15C9}"/>
              </a:ext>
            </a:extLst>
          </p:cNvPr>
          <p:cNvSpPr/>
          <p:nvPr/>
        </p:nvSpPr>
        <p:spPr>
          <a:xfrm>
            <a:off x="8856117" y="3043337"/>
            <a:ext cx="655030" cy="5117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産業</a:t>
            </a:r>
            <a:endParaRPr kumimoji="1" lang="ja-JP" altLang="en-US" sz="1050" dirty="0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B522E58B-3C06-4407-9259-5AF33B078974}"/>
              </a:ext>
            </a:extLst>
          </p:cNvPr>
          <p:cNvSpPr/>
          <p:nvPr/>
        </p:nvSpPr>
        <p:spPr>
          <a:xfrm>
            <a:off x="9684402" y="690449"/>
            <a:ext cx="2043379" cy="5898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金融機関</a:t>
            </a:r>
          </a:p>
        </p:txBody>
      </p: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701EB25C-BB24-482B-A085-AA0753205E9B}"/>
              </a:ext>
            </a:extLst>
          </p:cNvPr>
          <p:cNvCxnSpPr>
            <a:stCxn id="60" idx="1"/>
            <a:endCxn id="5" idx="3"/>
          </p:cNvCxnSpPr>
          <p:nvPr/>
        </p:nvCxnSpPr>
        <p:spPr>
          <a:xfrm flipH="1" flipV="1">
            <a:off x="6277233" y="980303"/>
            <a:ext cx="3407169" cy="5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2F18E52C-6DE7-48D3-AAAC-759E268B753D}"/>
              </a:ext>
            </a:extLst>
          </p:cNvPr>
          <p:cNvSpPr txBox="1"/>
          <p:nvPr/>
        </p:nvSpPr>
        <p:spPr>
          <a:xfrm>
            <a:off x="7301151" y="725062"/>
            <a:ext cx="1493225" cy="250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/>
              <a:t>特定公園施設分融資</a:t>
            </a:r>
            <a:endParaRPr kumimoji="1" lang="ja-JP" altLang="en-US" sz="1000" dirty="0"/>
          </a:p>
        </p:txBody>
      </p: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1F644D9A-C59C-45F4-A000-2B02B68AB615}"/>
              </a:ext>
            </a:extLst>
          </p:cNvPr>
          <p:cNvCxnSpPr>
            <a:cxnSpLocks/>
            <a:endCxn id="55" idx="0"/>
          </p:cNvCxnSpPr>
          <p:nvPr/>
        </p:nvCxnSpPr>
        <p:spPr>
          <a:xfrm flipH="1">
            <a:off x="11456913" y="1280327"/>
            <a:ext cx="2" cy="1803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A95FC270-F0D6-40CF-9090-7B2B385511DA}"/>
              </a:ext>
            </a:extLst>
          </p:cNvPr>
          <p:cNvSpPr txBox="1"/>
          <p:nvPr/>
        </p:nvSpPr>
        <p:spPr>
          <a:xfrm>
            <a:off x="10597562" y="1632096"/>
            <a:ext cx="1352553" cy="255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/>
              <a:t>提案自主事業分融資</a:t>
            </a:r>
            <a:endParaRPr kumimoji="1" lang="ja-JP" altLang="en-US" sz="1000" dirty="0"/>
          </a:p>
        </p:txBody>
      </p: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7B266C77-6F0D-4797-AEAC-3C364C2D799D}"/>
              </a:ext>
            </a:extLst>
          </p:cNvPr>
          <p:cNvCxnSpPr>
            <a:cxnSpLocks/>
            <a:stCxn id="5" idx="2"/>
            <a:endCxn id="12" idx="0"/>
          </p:cNvCxnSpPr>
          <p:nvPr/>
        </p:nvCxnSpPr>
        <p:spPr>
          <a:xfrm flipH="1">
            <a:off x="3664603" y="1076685"/>
            <a:ext cx="2209800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F4702ADF-21AC-43A1-A642-7C256D61D73D}"/>
              </a:ext>
            </a:extLst>
          </p:cNvPr>
          <p:cNvCxnSpPr>
            <a:cxnSpLocks/>
            <a:stCxn id="5" idx="2"/>
            <a:endCxn id="20" idx="0"/>
          </p:cNvCxnSpPr>
          <p:nvPr/>
        </p:nvCxnSpPr>
        <p:spPr>
          <a:xfrm flipH="1">
            <a:off x="4419250" y="1076685"/>
            <a:ext cx="1455153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399B5123-67CC-4742-9BDD-61FCB9A9B32B}"/>
              </a:ext>
            </a:extLst>
          </p:cNvPr>
          <p:cNvCxnSpPr>
            <a:cxnSpLocks/>
            <a:stCxn id="5" idx="2"/>
            <a:endCxn id="28" idx="0"/>
          </p:cNvCxnSpPr>
          <p:nvPr/>
        </p:nvCxnSpPr>
        <p:spPr>
          <a:xfrm flipH="1">
            <a:off x="5206909" y="1076685"/>
            <a:ext cx="667494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EDC2148C-C83A-4E04-A616-A777534894EB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3113906" y="980303"/>
            <a:ext cx="2357667" cy="310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4A4ADE56-8BEB-46E2-B8D1-BA64F448ABDC}"/>
              </a:ext>
            </a:extLst>
          </p:cNvPr>
          <p:cNvSpPr txBox="1"/>
          <p:nvPr/>
        </p:nvSpPr>
        <p:spPr>
          <a:xfrm>
            <a:off x="3697613" y="1076685"/>
            <a:ext cx="11817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/>
              <a:t>出資</a:t>
            </a:r>
            <a:endParaRPr kumimoji="1" lang="ja-JP" altLang="en-US" sz="1050" dirty="0"/>
          </a:p>
        </p:txBody>
      </p: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098EFD38-88E0-4623-90BD-03AA05F385C6}"/>
              </a:ext>
            </a:extLst>
          </p:cNvPr>
          <p:cNvCxnSpPr>
            <a:cxnSpLocks/>
            <a:stCxn id="5" idx="2"/>
            <a:endCxn id="29" idx="0"/>
          </p:cNvCxnSpPr>
          <p:nvPr/>
        </p:nvCxnSpPr>
        <p:spPr>
          <a:xfrm>
            <a:off x="5874403" y="1076685"/>
            <a:ext cx="75316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A7E83067-085A-4C8C-81AA-2D5FEA4F68CE}"/>
              </a:ext>
            </a:extLst>
          </p:cNvPr>
          <p:cNvCxnSpPr>
            <a:cxnSpLocks/>
            <a:stCxn id="5" idx="2"/>
            <a:endCxn id="30" idx="0"/>
          </p:cNvCxnSpPr>
          <p:nvPr/>
        </p:nvCxnSpPr>
        <p:spPr>
          <a:xfrm>
            <a:off x="5874403" y="1076685"/>
            <a:ext cx="818126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9D9DEF98-9262-4953-8282-9EFA211D6B8B}"/>
              </a:ext>
            </a:extLst>
          </p:cNvPr>
          <p:cNvCxnSpPr>
            <a:cxnSpLocks/>
          </p:cNvCxnSpPr>
          <p:nvPr/>
        </p:nvCxnSpPr>
        <p:spPr>
          <a:xfrm>
            <a:off x="5901321" y="1103208"/>
            <a:ext cx="1766927" cy="14149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90">
            <a:extLst>
              <a:ext uri="{FF2B5EF4-FFF2-40B4-BE49-F238E27FC236}">
                <a16:creationId xmlns:a16="http://schemas.microsoft.com/office/drawing/2014/main" id="{5A32BC70-5967-4024-870A-226B5FCE4C74}"/>
              </a:ext>
            </a:extLst>
          </p:cNvPr>
          <p:cNvCxnSpPr>
            <a:cxnSpLocks/>
            <a:stCxn id="5" idx="2"/>
            <a:endCxn id="39" idx="0"/>
          </p:cNvCxnSpPr>
          <p:nvPr/>
        </p:nvCxnSpPr>
        <p:spPr>
          <a:xfrm>
            <a:off x="5874403" y="1076685"/>
            <a:ext cx="2521574" cy="14149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矢印コネクタ 93">
            <a:extLst>
              <a:ext uri="{FF2B5EF4-FFF2-40B4-BE49-F238E27FC236}">
                <a16:creationId xmlns:a16="http://schemas.microsoft.com/office/drawing/2014/main" id="{A5FA3AEF-9665-4F11-81D7-EBCF29858B6F}"/>
              </a:ext>
            </a:extLst>
          </p:cNvPr>
          <p:cNvCxnSpPr>
            <a:cxnSpLocks/>
            <a:stCxn id="5" idx="2"/>
            <a:endCxn id="47" idx="0"/>
          </p:cNvCxnSpPr>
          <p:nvPr/>
        </p:nvCxnSpPr>
        <p:spPr>
          <a:xfrm>
            <a:off x="5874403" y="1076685"/>
            <a:ext cx="3309233" cy="14149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>
            <a:extLst>
              <a:ext uri="{FF2B5EF4-FFF2-40B4-BE49-F238E27FC236}">
                <a16:creationId xmlns:a16="http://schemas.microsoft.com/office/drawing/2014/main" id="{7AE53B77-E165-4970-8DCB-FDF8D01D2D08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874403" y="1076685"/>
            <a:ext cx="4081632" cy="14271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03">
            <a:extLst>
              <a:ext uri="{FF2B5EF4-FFF2-40B4-BE49-F238E27FC236}">
                <a16:creationId xmlns:a16="http://schemas.microsoft.com/office/drawing/2014/main" id="{C94B826B-8485-4C04-B005-88853A6ADADC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874403" y="1076685"/>
            <a:ext cx="4809361" cy="1400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矢印コネクタ 104">
            <a:extLst>
              <a:ext uri="{FF2B5EF4-FFF2-40B4-BE49-F238E27FC236}">
                <a16:creationId xmlns:a16="http://schemas.microsoft.com/office/drawing/2014/main" id="{A044FC15-0DDA-42A4-969C-D1BFD60F183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874403" y="1076685"/>
            <a:ext cx="5597020" cy="1400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CAE096E2-03D9-4A1E-B3DB-752D89A2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1" name="楕円 60">
            <a:extLst>
              <a:ext uri="{FF2B5EF4-FFF2-40B4-BE49-F238E27FC236}">
                <a16:creationId xmlns:a16="http://schemas.microsoft.com/office/drawing/2014/main" id="{8EC0F951-A302-BA5C-9CD2-ACC96559B407}"/>
              </a:ext>
            </a:extLst>
          </p:cNvPr>
          <p:cNvSpPr/>
          <p:nvPr/>
        </p:nvSpPr>
        <p:spPr>
          <a:xfrm>
            <a:off x="783425" y="1155990"/>
            <a:ext cx="2071729" cy="43351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プロジェクトリーダー</a:t>
            </a:r>
          </a:p>
        </p:txBody>
      </p:sp>
    </p:spTree>
    <p:extLst>
      <p:ext uri="{BB962C8B-B14F-4D97-AF65-F5344CB8AC3E}">
        <p14:creationId xmlns:p14="http://schemas.microsoft.com/office/powerpoint/2010/main" val="1097035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BDD49FB-63A5-1FCD-BBCB-B8D420C3D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AD1D35D-1900-D2F2-36C0-8DA44AAE2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896" y="0"/>
            <a:ext cx="5688795" cy="68580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63B6C81-50A2-DE02-6E99-0402DA4F4F07}"/>
              </a:ext>
            </a:extLst>
          </p:cNvPr>
          <p:cNvSpPr txBox="1"/>
          <p:nvPr/>
        </p:nvSpPr>
        <p:spPr>
          <a:xfrm>
            <a:off x="1012722" y="3495461"/>
            <a:ext cx="3295291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/>
              <a:t>提案策定スケジュール表ー１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提案提出日がわかったら</a:t>
            </a:r>
            <a:endParaRPr kumimoji="1" lang="en-US" altLang="ja-JP" dirty="0"/>
          </a:p>
          <a:p>
            <a:r>
              <a:rPr lang="ja-JP" altLang="en-US" dirty="0"/>
              <a:t>すぐに作って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全メンバーに徹底する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424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49A58B5-BD97-590A-CCDE-89D1D8977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C2B6865-8B6A-1E78-EC15-9ABB77765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038" y="0"/>
            <a:ext cx="7074867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9059D6-015F-D670-C9E3-5F034C5182BA}"/>
              </a:ext>
            </a:extLst>
          </p:cNvPr>
          <p:cNvSpPr txBox="1"/>
          <p:nvPr/>
        </p:nvSpPr>
        <p:spPr>
          <a:xfrm>
            <a:off x="353404" y="2910255"/>
            <a:ext cx="3295291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/>
              <a:t>提案策定スケジュール表ー２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提案提出日がわかったら</a:t>
            </a:r>
            <a:endParaRPr kumimoji="1" lang="en-US" altLang="ja-JP" dirty="0"/>
          </a:p>
          <a:p>
            <a:r>
              <a:rPr lang="ja-JP" altLang="en-US" dirty="0"/>
              <a:t>すぐに作って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全メンバーに徹底する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4261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9826BE-C251-C13B-EC87-A3E7C190E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7B3473-D9EA-165E-142A-52085F833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70E8B5-DC50-D7E9-39B6-C96C6DEE2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D3027F07-399E-2F66-6024-06B646C4A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1861457"/>
            <a:ext cx="8124628" cy="24656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j-cs"/>
              </a:rPr>
              <a:t>参加表明書提出</a:t>
            </a:r>
            <a:b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j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必要なメンバー企業の確認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必要なメンバーの資格確認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全社の押印確認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全社の必要書類収集確認</a:t>
            </a:r>
            <a:endParaRPr lang="ja-JP" altLang="en-US" sz="52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29A206-9F7F-770F-E974-5B88C6CAA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8FECE6D-C191-6C6E-D3D2-3DB12E22D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3121DE9-2C5C-B0DE-3A40-649A731134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FBFE2DB-86E6-0F70-8D3F-DD89C9BAD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298E6A3-0D8C-3ED6-75DB-5783D2ADF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A88175D-3107-E274-0D6D-3D9DA050C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4F45ABD-EEDD-2953-34B6-68B8D414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9E788DF-FA59-1F1F-6B24-E7BA017C6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2A7F2E0-B7EE-1393-1D84-6B83899B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48B2732-6AF7-79FD-4756-2F9C4D73BA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B35EC22-BA3B-AC1D-273A-F1724AC5C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CBE0B6B-AA1C-4A08-8C69-36F95E8FD104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850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哀愁の漂う抽象的なデザイン テンプレー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26713605_TF03460530" id="{4AE7E7D5-B303-494C-83B7-ABB5DA0B3E67}" vid="{556FA135-3C14-42CD-AC53-CD327FF2960D}"/>
    </a:ext>
  </a:extLst>
</a:theme>
</file>

<file path=ppt/theme/theme3.xml><?xml version="1.0" encoding="utf-8"?>
<a:theme xmlns:a="http://schemas.openxmlformats.org/drawingml/2006/main" name="新学期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1989_TF02895269" id="{B50D1CF4-7BCA-4F9C-AD4A-B618D7CBB3A0}" vid="{9E7269A0-BF46-4705-A216-8C6DAB86348B}"/>
    </a:ext>
  </a:extLst>
</a:theme>
</file>

<file path=ppt/theme/theme4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3438</TotalTime>
  <Words>4099</Words>
  <Application>Microsoft Office PowerPoint</Application>
  <PresentationFormat>ワイド画面</PresentationFormat>
  <Paragraphs>880</Paragraphs>
  <Slides>54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54</vt:i4>
      </vt:variant>
    </vt:vector>
  </HeadingPairs>
  <TitlesOfParts>
    <vt:vector size="66" baseType="lpstr">
      <vt:lpstr>Meiryo UI</vt:lpstr>
      <vt:lpstr>ＭＳ ゴシック</vt:lpstr>
      <vt:lpstr>MS Mincho</vt:lpstr>
      <vt:lpstr>游ゴシック</vt:lpstr>
      <vt:lpstr>游ゴシック Light</vt:lpstr>
      <vt:lpstr>Arial</vt:lpstr>
      <vt:lpstr>Cambria</vt:lpstr>
      <vt:lpstr>Century Gothic</vt:lpstr>
      <vt:lpstr>Office テーマ</vt:lpstr>
      <vt:lpstr>哀愁の漂う抽象的なデザイン テンプレート</vt:lpstr>
      <vt:lpstr>新学期 16x9</vt:lpstr>
      <vt:lpstr>1_Office テーマ</vt:lpstr>
      <vt:lpstr>PPP・PFIプロジェクトマネージャー養成 専門講座シリーズ　全７回 第3回　提案作成の詳細</vt:lpstr>
      <vt:lpstr>　　　　　　全７回の内容</vt:lpstr>
      <vt:lpstr>取り組み開始から提案までの流れ</vt:lpstr>
      <vt:lpstr>キックオフ会議  議題として必要なこと 企業間協定書素案提示・協議 事業実施組織表案 提案策定期間スケジュール表案 提案策定分科会設定案 </vt:lpstr>
      <vt:lpstr> 企業間協定書</vt:lpstr>
      <vt:lpstr>PowerPoint プレゼンテーション</vt:lpstr>
      <vt:lpstr>PowerPoint プレゼンテーション</vt:lpstr>
      <vt:lpstr>PowerPoint プレゼンテーション</vt:lpstr>
      <vt:lpstr>参加表明書提出 必要なメンバー企業の確認 必要なメンバーの資格確認 全社の押印確認 全社の必要書類収集確認</vt:lpstr>
      <vt:lpstr>①　提案のコンセプトの作成   目論見書の作成  その１．類似案件の審査基準の分析 その２．そのうち対象案件の審査基準の検討</vt:lpstr>
      <vt:lpstr>審査基準例  地域優良賃貸住宅 定住促進住宅案件 </vt:lpstr>
      <vt:lpstr>高得点配点による重要項目の分析と対策（３３点）</vt:lpstr>
      <vt:lpstr>この高位７項目で1ランク負けると</vt:lpstr>
      <vt:lpstr>コンセプトの検討・構成 A.目論見書の例</vt:lpstr>
      <vt:lpstr>読谷村 総合情報センター及び周辺環境整備事業 企画書</vt:lpstr>
      <vt:lpstr>事業の目的</vt:lpstr>
      <vt:lpstr>本施設の規模</vt:lpstr>
      <vt:lpstr>PowerPoint プレゼンテーション</vt:lpstr>
      <vt:lpstr>コンセプトの構成・検討  B.コンセプト例</vt:lpstr>
      <vt:lpstr> 提案コンセプト</vt:lpstr>
      <vt:lpstr>１．安全・安心でおいしい給食の提供のための施設整備・維持管理・運営</vt:lpstr>
      <vt:lpstr>PowerPoint プレゼンテーション</vt:lpstr>
      <vt:lpstr>②　コンセプトからの論理展開 シナリオ    各項目について作成</vt:lpstr>
      <vt:lpstr>②論理展開シナリオ</vt:lpstr>
      <vt:lpstr>③　同種の案件の審査基準・審査講評のまとめ  　　同種案件のデータは可能な限り収集・整理  評価されたコンテンツは洗い出し・整理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④　メンバーへのコンテンツ出しの指示   各コンテンツは担当企業が、1次情報出しが必要 　　これまでに話した情報を共有したうえで作成・指示出し </vt:lpstr>
      <vt:lpstr>提案策定時コンソーシアム組織</vt:lpstr>
      <vt:lpstr>PowerPoint プレゼンテーション</vt:lpstr>
      <vt:lpstr>PowerPoint プレゼンテーション</vt:lpstr>
      <vt:lpstr>大項目は審査基準の項目で決まってくることが多い</vt:lpstr>
      <vt:lpstr>コンテンツ募集の2方式</vt:lpstr>
      <vt:lpstr>⑤　様式の意匠・フォント・項目立ての素案 </vt:lpstr>
      <vt:lpstr>PowerPoint プレゼンテーション</vt:lpstr>
      <vt:lpstr>PowerPoint プレゼンテーション</vt:lpstr>
      <vt:lpstr>⑥　様式集と審査基準にあわせ編集</vt:lpstr>
      <vt:lpstr>PowerPoint プレゼンテーション</vt:lpstr>
      <vt:lpstr>審査委員分析</vt:lpstr>
      <vt:lpstr>項目設定：様式集に各ページの規定がある：4ページに展開 2-6  様式 2-12  事業実施計画に関する提案書  必須 　15部 　4ページ  A4 縦  任意様式 </vt:lpstr>
      <vt:lpstr>⑦　最後のチェック・読み合わせ</vt:lpstr>
      <vt:lpstr>⑧　提案提出までのスケジュールと作業納期 　　　　　スタートのころを思い出して    　　　　目的： 会議日程の確定（必要な人が必要な会議に）    必要なときに必要な作業を終了させる    今、何をしなければならないか明確に 　　   不要不急のことをしないで！メリハリ！</vt:lpstr>
      <vt:lpstr>PowerPoint プレゼンテーション</vt:lpstr>
      <vt:lpstr>赤枠のころ：提案提出3週間前くらいのころ</vt:lpstr>
      <vt:lpstr>青枠のころ：提案提出1週間くらいのころ</vt:lpstr>
      <vt:lpstr>閑話休題 話は変わりますが  普段からのチームつくりの努力例紹介 　　　チーム編成のときの不断の準備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事業のお金の流れと契約の種類：エンド企業受取額１００想定</vt:lpstr>
      <vt:lpstr>ご清聴　 ありがとうございました。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tanuki kazehiki</dc:creator>
  <cp:lastModifiedBy>久美 山本</cp:lastModifiedBy>
  <cp:revision>28</cp:revision>
  <cp:lastPrinted>2021-07-01T04:20:31Z</cp:lastPrinted>
  <dcterms:created xsi:type="dcterms:W3CDTF">2021-05-17T04:17:13Z</dcterms:created>
  <dcterms:modified xsi:type="dcterms:W3CDTF">2025-04-04T08:43:24Z</dcterms:modified>
</cp:coreProperties>
</file>